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66" r:id="rId3"/>
    <p:sldId id="257" r:id="rId4"/>
    <p:sldId id="268" r:id="rId5"/>
    <p:sldId id="269" r:id="rId6"/>
    <p:sldId id="260" r:id="rId7"/>
    <p:sldId id="261" r:id="rId8"/>
    <p:sldId id="275" r:id="rId9"/>
    <p:sldId id="271" r:id="rId10"/>
    <p:sldId id="277" r:id="rId11"/>
    <p:sldId id="276" r:id="rId12"/>
    <p:sldId id="264" r:id="rId13"/>
    <p:sldId id="278" r:id="rId14"/>
  </p:sldIdLst>
  <p:sldSz cx="14630400" cy="8229600"/>
  <p:notesSz cx="8229600" cy="14630400"/>
  <p:embeddedFontLst>
    <p:embeddedFont>
      <p:font typeface="Open Sans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Outfit Extra Bold" panose="020B0604020202020204" charset="0"/>
      <p:regular r:id="rId21"/>
    </p:embeddedFont>
    <p:embeddedFont>
      <p:font typeface="Arimo" panose="020B0604020202020204" charset="0"/>
      <p:regular r:id="rId22"/>
    </p:embeddedFont>
    <p:embeddedFont>
      <p:font typeface="Bitter Medium" panose="020B0604020202020204" charset="0"/>
      <p:regular r:id="rId2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70" d="100"/>
          <a:sy n="70" d="100"/>
        </p:scale>
        <p:origin x="1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B17B55-8158-4DE0-9C81-576C1AC46540}" type="doc">
      <dgm:prSet loTypeId="urn:microsoft.com/office/officeart/2005/8/layout/arrow6" loCatId="process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02C5BB1A-21A6-4321-9682-F5776AA7C2C3}">
      <dgm:prSet phldrT="[Текст]"/>
      <dgm:spPr/>
      <dgm:t>
        <a:bodyPr/>
        <a:lstStyle/>
        <a:p>
          <a:r>
            <a:rPr lang="uk-UA" dirty="0" smtClean="0"/>
            <a:t>Дякую</a:t>
          </a:r>
          <a:endParaRPr lang="ru-RU" dirty="0"/>
        </a:p>
      </dgm:t>
    </dgm:pt>
    <dgm:pt modelId="{C74A834C-2C13-4E42-BAD1-E08FF9203F01}" type="parTrans" cxnId="{A41F3023-6B1B-4F9C-B898-615D5D81DD8E}">
      <dgm:prSet/>
      <dgm:spPr/>
      <dgm:t>
        <a:bodyPr/>
        <a:lstStyle/>
        <a:p>
          <a:endParaRPr lang="ru-RU"/>
        </a:p>
      </dgm:t>
    </dgm:pt>
    <dgm:pt modelId="{2CD88A14-0B3F-4254-B89E-71C8E6C839A6}" type="sibTrans" cxnId="{A41F3023-6B1B-4F9C-B898-615D5D81DD8E}">
      <dgm:prSet/>
      <dgm:spPr/>
      <dgm:t>
        <a:bodyPr/>
        <a:lstStyle/>
        <a:p>
          <a:endParaRPr lang="ru-RU"/>
        </a:p>
      </dgm:t>
    </dgm:pt>
    <dgm:pt modelId="{CFF3ED7A-0CCA-4CA5-81EC-75AA0AE0C314}">
      <dgm:prSet phldrT="[Текст]"/>
      <dgm:spPr/>
      <dgm:t>
        <a:bodyPr/>
        <a:lstStyle/>
        <a:p>
          <a:r>
            <a:rPr lang="uk-UA" dirty="0" smtClean="0"/>
            <a:t>за увагу</a:t>
          </a:r>
          <a:endParaRPr lang="ru-RU" dirty="0"/>
        </a:p>
      </dgm:t>
    </dgm:pt>
    <dgm:pt modelId="{885F9B29-19FC-4596-8A8D-510953556665}" type="parTrans" cxnId="{A7741FC2-6FD7-47E0-AF7F-6B59C51D50A3}">
      <dgm:prSet/>
      <dgm:spPr/>
      <dgm:t>
        <a:bodyPr/>
        <a:lstStyle/>
        <a:p>
          <a:endParaRPr lang="ru-RU"/>
        </a:p>
      </dgm:t>
    </dgm:pt>
    <dgm:pt modelId="{DE756C89-C796-438D-9B4B-E2F2C470DD89}" type="sibTrans" cxnId="{A7741FC2-6FD7-47E0-AF7F-6B59C51D50A3}">
      <dgm:prSet/>
      <dgm:spPr/>
      <dgm:t>
        <a:bodyPr/>
        <a:lstStyle/>
        <a:p>
          <a:endParaRPr lang="ru-RU"/>
        </a:p>
      </dgm:t>
    </dgm:pt>
    <dgm:pt modelId="{627ADF78-E04C-4177-B52C-670EF83DE50A}" type="pres">
      <dgm:prSet presAssocID="{B0B17B55-8158-4DE0-9C81-576C1AC46540}" presName="compositeShape" presStyleCnt="0">
        <dgm:presLayoutVars>
          <dgm:chMax val="2"/>
          <dgm:dir/>
          <dgm:resizeHandles val="exact"/>
        </dgm:presLayoutVars>
      </dgm:prSet>
      <dgm:spPr/>
    </dgm:pt>
    <dgm:pt modelId="{B114C435-2E17-4296-9137-C37C9463848D}" type="pres">
      <dgm:prSet presAssocID="{B0B17B55-8158-4DE0-9C81-576C1AC46540}" presName="ribbon" presStyleLbl="node1" presStyleIdx="0" presStyleCnt="1" custScaleX="187770" custLinFactNeighborX="1290"/>
      <dgm:spPr/>
    </dgm:pt>
    <dgm:pt modelId="{D06A305C-850F-44D4-8D45-3F28203E7E79}" type="pres">
      <dgm:prSet presAssocID="{B0B17B55-8158-4DE0-9C81-576C1AC46540}" presName="leftArrowText" presStyleLbl="node1" presStyleIdx="0" presStyleCnt="1" custLinFactNeighborX="-63931" custLinFactNeighborY="3959">
        <dgm:presLayoutVars>
          <dgm:chMax val="0"/>
          <dgm:bulletEnabled val="1"/>
        </dgm:presLayoutVars>
      </dgm:prSet>
      <dgm:spPr/>
    </dgm:pt>
    <dgm:pt modelId="{1AEC0AFB-0205-44BE-B7D8-E42D4955A13D}" type="pres">
      <dgm:prSet presAssocID="{B0B17B55-8158-4DE0-9C81-576C1AC46540}" presName="rightArrowText" presStyleLbl="node1" presStyleIdx="0" presStyleCnt="1" custLinFactNeighborX="29375" custLinFactNeighborY="-9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0E146D-A50B-49FA-9F87-22448D1FA4DC}" type="presOf" srcId="{B0B17B55-8158-4DE0-9C81-576C1AC46540}" destId="{627ADF78-E04C-4177-B52C-670EF83DE50A}" srcOrd="0" destOrd="0" presId="urn:microsoft.com/office/officeart/2005/8/layout/arrow6"/>
    <dgm:cxn modelId="{D8FAD7E6-C57C-49DC-BD82-991B9A46CDFF}" type="presOf" srcId="{CFF3ED7A-0CCA-4CA5-81EC-75AA0AE0C314}" destId="{1AEC0AFB-0205-44BE-B7D8-E42D4955A13D}" srcOrd="0" destOrd="0" presId="urn:microsoft.com/office/officeart/2005/8/layout/arrow6"/>
    <dgm:cxn modelId="{A7741FC2-6FD7-47E0-AF7F-6B59C51D50A3}" srcId="{B0B17B55-8158-4DE0-9C81-576C1AC46540}" destId="{CFF3ED7A-0CCA-4CA5-81EC-75AA0AE0C314}" srcOrd="1" destOrd="0" parTransId="{885F9B29-19FC-4596-8A8D-510953556665}" sibTransId="{DE756C89-C796-438D-9B4B-E2F2C470DD89}"/>
    <dgm:cxn modelId="{A41F3023-6B1B-4F9C-B898-615D5D81DD8E}" srcId="{B0B17B55-8158-4DE0-9C81-576C1AC46540}" destId="{02C5BB1A-21A6-4321-9682-F5776AA7C2C3}" srcOrd="0" destOrd="0" parTransId="{C74A834C-2C13-4E42-BAD1-E08FF9203F01}" sibTransId="{2CD88A14-0B3F-4254-B89E-71C8E6C839A6}"/>
    <dgm:cxn modelId="{48D0A290-CD9B-4F38-9002-78FD72892D4A}" type="presOf" srcId="{02C5BB1A-21A6-4321-9682-F5776AA7C2C3}" destId="{D06A305C-850F-44D4-8D45-3F28203E7E79}" srcOrd="0" destOrd="0" presId="urn:microsoft.com/office/officeart/2005/8/layout/arrow6"/>
    <dgm:cxn modelId="{27DA8A55-9674-45D9-9831-CB24F7EF9A85}" type="presParOf" srcId="{627ADF78-E04C-4177-B52C-670EF83DE50A}" destId="{B114C435-2E17-4296-9137-C37C9463848D}" srcOrd="0" destOrd="0" presId="urn:microsoft.com/office/officeart/2005/8/layout/arrow6"/>
    <dgm:cxn modelId="{8EF965C0-408E-44C9-A807-2EE7B189AB7C}" type="presParOf" srcId="{627ADF78-E04C-4177-B52C-670EF83DE50A}" destId="{D06A305C-850F-44D4-8D45-3F28203E7E79}" srcOrd="1" destOrd="0" presId="urn:microsoft.com/office/officeart/2005/8/layout/arrow6"/>
    <dgm:cxn modelId="{1AE493FD-45BE-462F-8E95-14AF43357D30}" type="presParOf" srcId="{627ADF78-E04C-4177-B52C-670EF83DE50A}" destId="{1AEC0AFB-0205-44BE-B7D8-E42D4955A13D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14C435-2E17-4296-9137-C37C9463848D}">
      <dsp:nvSpPr>
        <dsp:cNvPr id="0" name=""/>
        <dsp:cNvSpPr/>
      </dsp:nvSpPr>
      <dsp:spPr>
        <a:xfrm>
          <a:off x="1091817" y="0"/>
          <a:ext cx="9930230" cy="2115403"/>
        </a:xfrm>
        <a:prstGeom prst="leftRightRibbon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6A305C-850F-44D4-8D45-3F28203E7E79}">
      <dsp:nvSpPr>
        <dsp:cNvPr id="0" name=""/>
        <dsp:cNvSpPr/>
      </dsp:nvSpPr>
      <dsp:spPr>
        <a:xfrm>
          <a:off x="2863350" y="411232"/>
          <a:ext cx="1745207" cy="10365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0688" rIns="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800" kern="1200" dirty="0" smtClean="0"/>
            <a:t>Дякую</a:t>
          </a:r>
          <a:endParaRPr lang="ru-RU" sz="4800" kern="1200" dirty="0"/>
        </a:p>
      </dsp:txBody>
      <dsp:txXfrm>
        <a:off x="2863350" y="411232"/>
        <a:ext cx="1745207" cy="1036547"/>
      </dsp:txXfrm>
    </dsp:sp>
    <dsp:sp modelId="{1AEC0AFB-0205-44BE-B7D8-E42D4955A13D}">
      <dsp:nvSpPr>
        <dsp:cNvPr id="0" name=""/>
        <dsp:cNvSpPr/>
      </dsp:nvSpPr>
      <dsp:spPr>
        <a:xfrm>
          <a:off x="6594576" y="698906"/>
          <a:ext cx="2062517" cy="10365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70688" rIns="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800" kern="1200" dirty="0" smtClean="0"/>
            <a:t>за увагу</a:t>
          </a:r>
          <a:endParaRPr lang="ru-RU" sz="4800" kern="1200" dirty="0"/>
        </a:p>
      </dsp:txBody>
      <dsp:txXfrm>
        <a:off x="6594576" y="698906"/>
        <a:ext cx="2062517" cy="10365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0330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663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157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778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66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1854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24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7815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594889" y="1777485"/>
            <a:ext cx="9035512" cy="40297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250"/>
              </a:lnSpc>
            </a:pPr>
            <a:r>
              <a:rPr lang="uk-UA" sz="4200" b="1" dirty="0" smtClean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«Реалізація компетентнісного підходу в</a:t>
            </a:r>
          </a:p>
          <a:p>
            <a:pPr algn="ctr">
              <a:lnSpc>
                <a:spcPts val="5250"/>
              </a:lnSpc>
            </a:pPr>
            <a:r>
              <a:rPr lang="uk-UA" sz="4200" b="1" dirty="0" smtClean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дистанційному навчанні: виклики та можливості для професійно-технічної освіти».</a:t>
            </a:r>
            <a:endParaRPr lang="uk-UA" sz="420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848095" y="7594168"/>
            <a:ext cx="1642820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214102" y="6710764"/>
            <a:ext cx="6416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Заступник директора НМЦ ПТО у Херсонській області. САСЬКО Світлана </a:t>
            </a:r>
            <a:endParaRPr lang="ru-RU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18695" y="307553"/>
            <a:ext cx="77878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НАВЧАЛЬНО-МЕТОДИЧНИЙ ЦЕНТР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ПРОФЕСІЙНО-ТЕХНІЧНОЇ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ОСВІТИ У ХЕРСОНСЬКІЙ ОБЛАСТІ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971807" y="630544"/>
            <a:ext cx="9940409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kern="0" spc="-14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Виклики дистанційного навчання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864037" y="1838565"/>
            <a:ext cx="3224093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Технологічний розрив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740050" y="2456535"/>
            <a:ext cx="3898821" cy="27653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100"/>
              </a:lnSpc>
              <a:buNone/>
            </a:pPr>
            <a:r>
              <a:rPr lang="uk-UA" sz="1900" kern="0" spc="-39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Не всі учасники освітнього процесу мають рівний доступ до якісних комп'ютерів, інтернету, програмного забезпечення та інших необхідних технологій, що створює значний розрив у можливостях.</a:t>
            </a:r>
            <a:endParaRPr lang="uk-UA" sz="1900" dirty="0"/>
          </a:p>
        </p:txBody>
      </p:sp>
      <p:sp>
        <p:nvSpPr>
          <p:cNvPr id="5" name="Text 3"/>
          <p:cNvSpPr/>
          <p:nvPr/>
        </p:nvSpPr>
        <p:spPr>
          <a:xfrm>
            <a:off x="5310702" y="1834949"/>
            <a:ext cx="3898821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Відсутність прямої взаємодії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5310702" y="2456535"/>
            <a:ext cx="4122703" cy="31603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100"/>
              </a:lnSpc>
              <a:buNone/>
            </a:pPr>
            <a:r>
              <a:rPr lang="uk-UA" sz="1900" kern="0" spc="-39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Відсутність прямого спілкування з викладачем та однолітками може негативно вплинути на навчальний процес. Важливо знайти шляхи для ефективної взаємодії та зворотного зв'язку в онлайн-середовищі.</a:t>
            </a:r>
            <a:endParaRPr lang="uk-UA" sz="1900" dirty="0"/>
          </a:p>
        </p:txBody>
      </p:sp>
      <p:sp>
        <p:nvSpPr>
          <p:cNvPr id="7" name="Text 5"/>
          <p:cNvSpPr/>
          <p:nvPr/>
        </p:nvSpPr>
        <p:spPr>
          <a:xfrm>
            <a:off x="10081740" y="1740713"/>
            <a:ext cx="4299595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Проблеми з практичним навчанням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0432095" y="2606474"/>
            <a:ext cx="3898821" cy="24149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100"/>
              </a:lnSpc>
              <a:buNone/>
            </a:pPr>
            <a:r>
              <a:rPr lang="uk-UA" sz="1900" kern="0" spc="-39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Професійно-технічна освіта потребує практичних навичок, які важко розвинути дистанційно. Необхідно шукати нові підходи до практичного навчання. </a:t>
            </a:r>
            <a:endParaRPr lang="uk-UA" sz="1900" dirty="0"/>
          </a:p>
        </p:txBody>
      </p:sp>
      <p:sp>
        <p:nvSpPr>
          <p:cNvPr id="9" name="TextBox 8"/>
          <p:cNvSpPr txBox="1"/>
          <p:nvPr/>
        </p:nvSpPr>
        <p:spPr>
          <a:xfrm>
            <a:off x="12708610" y="7594168"/>
            <a:ext cx="1921790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2" name="Text 2"/>
          <p:cNvSpPr/>
          <p:nvPr/>
        </p:nvSpPr>
        <p:spPr>
          <a:xfrm>
            <a:off x="5310702" y="5470007"/>
            <a:ext cx="3271123" cy="293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00"/>
              </a:lnSpc>
              <a:buNone/>
            </a:pPr>
            <a:r>
              <a:rPr lang="en-US" sz="2400" kern="0" spc="-37" dirty="0">
                <a:solidFill>
                  <a:srgbClr val="272525"/>
                </a:solidFill>
                <a:latin typeface="Bitter Medium" panose="020B0604020202020204" charset="-52"/>
                <a:ea typeface="Source Serif Pro Semi Bold" pitchFamily="34" charset="-122"/>
                <a:cs typeface="Source Serif Pro Semi Bold" pitchFamily="34" charset="-120"/>
              </a:rPr>
              <a:t>Мотивація та самоорганізація</a:t>
            </a:r>
            <a:endParaRPr lang="en-US" sz="2400" dirty="0">
              <a:latin typeface="Bitter Medium" panose="020B0604020202020204" charset="-52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40875" y="5897926"/>
            <a:ext cx="5462355" cy="1353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1900" kern="0" spc="-31" dirty="0" smtClean="0">
                <a:solidFill>
                  <a:srgbClr val="272525"/>
                </a:solidFill>
                <a:latin typeface="Open Sans" panose="020B0604020202020204" charset="0"/>
                <a:ea typeface="Open Sans" panose="020B0604020202020204" charset="0"/>
                <a:cs typeface="Open Sans" panose="020B0604020202020204" charset="0"/>
              </a:rPr>
              <a:t>Підтримувати мотивацію та самоорганізацію здобувачів освіти в умовах дистанційного навчання може бути складним завданням. </a:t>
            </a:r>
            <a:endParaRPr lang="uk-UA" sz="1900" dirty="0">
              <a:latin typeface="Open Sans" panose="020B0604020202020204" charset="0"/>
              <a:ea typeface="Open Sans" panose="020B0604020202020204" charset="0"/>
              <a:cs typeface="Open Sans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734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34519" y="539540"/>
            <a:ext cx="12902327" cy="1543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48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Компетентнісний підхід: фокус на практичних навичках</a:t>
            </a:r>
            <a:endParaRPr lang="en-US" sz="4850" dirty="0"/>
          </a:p>
        </p:txBody>
      </p:sp>
      <p:sp>
        <p:nvSpPr>
          <p:cNvPr id="3" name="Text 1"/>
          <p:cNvSpPr/>
          <p:nvPr/>
        </p:nvSpPr>
        <p:spPr>
          <a:xfrm>
            <a:off x="786884" y="2795440"/>
            <a:ext cx="3152180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Акцент на практиці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554070" y="3434117"/>
            <a:ext cx="6150054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Компетентнісний підхід у навчанні спрямований на формування практичних навичок, які дозволяють </a:t>
            </a:r>
            <a:r>
              <a:rPr lang="uk-UA" sz="1900" dirty="0" smtClean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здобувачам освіти</a:t>
            </a:r>
            <a:r>
              <a:rPr lang="en-US" sz="1900" dirty="0" smtClean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sz="19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успішно виконувати завдання, вирішувати проблеми та працювати в реальних умовах.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7763413" y="4201361"/>
            <a:ext cx="4291132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24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Інтеграція знань і навичок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7623929" y="5014315"/>
            <a:ext cx="6150054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У цьому підході знання інтегруються з практичними навичками, щоб </a:t>
            </a:r>
            <a:r>
              <a:rPr lang="uk-UA" sz="1900" dirty="0" smtClean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учні</a:t>
            </a:r>
            <a:r>
              <a:rPr lang="en-US" sz="1900" dirty="0" smtClean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sz="19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могли використовувати свої знання в реальних ситуаціях.</a:t>
            </a:r>
            <a:endParaRPr lang="en-US" sz="1900" dirty="0"/>
          </a:p>
        </p:txBody>
      </p:sp>
      <p:sp>
        <p:nvSpPr>
          <p:cNvPr id="7" name="TextBox 6"/>
          <p:cNvSpPr txBox="1"/>
          <p:nvPr/>
        </p:nvSpPr>
        <p:spPr>
          <a:xfrm>
            <a:off x="12600122" y="7625164"/>
            <a:ext cx="1890793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844664" y="322995"/>
            <a:ext cx="7935039" cy="10794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250"/>
              </a:lnSpc>
              <a:buNone/>
            </a:pPr>
            <a:r>
              <a:rPr lang="en-US" sz="3400" kern="0" spc="-102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Можливості для компетентнісного підходу</a:t>
            </a:r>
            <a:endParaRPr lang="en-US" sz="3400" dirty="0"/>
          </a:p>
        </p:txBody>
      </p:sp>
      <p:sp>
        <p:nvSpPr>
          <p:cNvPr id="4" name="Shape 1"/>
          <p:cNvSpPr/>
          <p:nvPr/>
        </p:nvSpPr>
        <p:spPr>
          <a:xfrm>
            <a:off x="6695361" y="1963997"/>
            <a:ext cx="7935039" cy="1286708"/>
          </a:xfrm>
          <a:prstGeom prst="roundRect">
            <a:avLst>
              <a:gd name="adj" fmla="val 5639"/>
            </a:avLst>
          </a:prstGeom>
          <a:solidFill>
            <a:schemeClr val="bg1">
              <a:lumMod val="85000"/>
            </a:schemeClr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875621" y="2131933"/>
            <a:ext cx="2719149" cy="2699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700" b="1" kern="0" spc="-51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Індивідуалізація навчання</a:t>
            </a:r>
            <a:endParaRPr lang="en-US" sz="1700" b="1" dirty="0"/>
          </a:p>
        </p:txBody>
      </p:sp>
      <p:sp>
        <p:nvSpPr>
          <p:cNvPr id="6" name="Text 3"/>
          <p:cNvSpPr/>
          <p:nvPr/>
        </p:nvSpPr>
        <p:spPr>
          <a:xfrm>
            <a:off x="6875621" y="2609602"/>
            <a:ext cx="7574518" cy="5526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50"/>
              </a:lnSpc>
              <a:buNone/>
            </a:pP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Дистанційне навчання дозволяє адаптувати темп та стиль навчання до потреб </a:t>
            </a:r>
            <a:r>
              <a:rPr lang="en-US" sz="1600" kern="0" spc="-27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кожного</a:t>
            </a: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uk-UA" sz="1600" kern="0" spc="-27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здобувача освіти</a:t>
            </a:r>
            <a:r>
              <a:rPr lang="en-US" sz="1600" kern="0" spc="-27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що сприяє розвитку індивідуальних компетенцій.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6695360" y="3428095"/>
            <a:ext cx="7935039" cy="1286708"/>
          </a:xfrm>
          <a:prstGeom prst="roundRect">
            <a:avLst>
              <a:gd name="adj" fmla="val 5639"/>
            </a:avLst>
          </a:prstGeom>
          <a:solidFill>
            <a:schemeClr val="bg1">
              <a:lumMod val="85000"/>
            </a:schemeClr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915792" y="3497532"/>
            <a:ext cx="2529721" cy="2699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700" b="1" kern="0" spc="-51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Доступ до нових ресурсів</a:t>
            </a:r>
            <a:endParaRPr lang="en-US" sz="1700" b="1" dirty="0"/>
          </a:p>
        </p:txBody>
      </p:sp>
      <p:sp>
        <p:nvSpPr>
          <p:cNvPr id="9" name="Text 6"/>
          <p:cNvSpPr/>
          <p:nvPr/>
        </p:nvSpPr>
        <p:spPr>
          <a:xfrm>
            <a:off x="6875620" y="3929826"/>
            <a:ext cx="7574518" cy="5526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50"/>
              </a:lnSpc>
              <a:buNone/>
            </a:pP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Онлайн-платформи та віртуальні навчальні ресурси відкривають доступ до широкого спектру навчальних матеріалів, що </a:t>
            </a:r>
            <a:r>
              <a:rPr lang="en-US" sz="1600" kern="0" spc="-27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допомагає</a:t>
            </a: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uk-UA" sz="1600" kern="0" spc="-27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здобувачам</a:t>
            </a:r>
            <a:r>
              <a:rPr lang="en-US" sz="1600" kern="0" spc="-27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розвивати нові навички та знання.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6707219" y="4818387"/>
            <a:ext cx="7935039" cy="1286708"/>
          </a:xfrm>
          <a:prstGeom prst="roundRect">
            <a:avLst>
              <a:gd name="adj" fmla="val 5639"/>
            </a:avLst>
          </a:prstGeom>
          <a:solidFill>
            <a:schemeClr val="bg1">
              <a:lumMod val="85000"/>
            </a:schemeClr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915792" y="4953299"/>
            <a:ext cx="3507462" cy="2699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700" b="1" kern="0" spc="-51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Розвиток комунікаційних навичок</a:t>
            </a:r>
            <a:endParaRPr lang="en-US" sz="1700" b="1" dirty="0"/>
          </a:p>
        </p:txBody>
      </p:sp>
      <p:sp>
        <p:nvSpPr>
          <p:cNvPr id="12" name="Text 9"/>
          <p:cNvSpPr/>
          <p:nvPr/>
        </p:nvSpPr>
        <p:spPr>
          <a:xfrm>
            <a:off x="6875620" y="5424130"/>
            <a:ext cx="7574518" cy="5526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50"/>
              </a:lnSpc>
              <a:buNone/>
            </a:pP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Онлайн-середовище стимулює розвиток комунікаційних навичок, таких як письмове спілкування, публічні виступи та робота в команді.</a:t>
            </a: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6695359" y="6386069"/>
            <a:ext cx="7935039" cy="1286708"/>
          </a:xfrm>
          <a:prstGeom prst="roundRect">
            <a:avLst>
              <a:gd name="adj" fmla="val 5639"/>
            </a:avLst>
          </a:prstGeom>
          <a:solidFill>
            <a:schemeClr val="bg1">
              <a:lumMod val="85000"/>
            </a:schemeClr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846546" y="6509980"/>
            <a:ext cx="2159198" cy="2699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700" b="1" kern="0" spc="-51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Залучення експертів</a:t>
            </a:r>
            <a:endParaRPr lang="en-US" sz="1700" b="1" dirty="0"/>
          </a:p>
        </p:txBody>
      </p:sp>
      <p:sp>
        <p:nvSpPr>
          <p:cNvPr id="15" name="Text 12"/>
          <p:cNvSpPr/>
          <p:nvPr/>
        </p:nvSpPr>
        <p:spPr>
          <a:xfrm>
            <a:off x="6789776" y="6902811"/>
            <a:ext cx="7574518" cy="5526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50"/>
              </a:lnSpc>
              <a:buNone/>
            </a:pP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Дистанційне навчання дозволяє залучати експертів з різних галузей, що розширює навчальні можливості та сприяє формуванню актуальних компетенцій.</a:t>
            </a:r>
            <a:endParaRPr lang="en-US" sz="1600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790"/>
            <a:ext cx="6597656" cy="825638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2570284" y="7716518"/>
            <a:ext cx="2060114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928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08717" y="381476"/>
            <a:ext cx="7923609" cy="1089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250"/>
              </a:lnSpc>
              <a:buNone/>
            </a:pPr>
            <a:r>
              <a:rPr lang="en-US" sz="3400" kern="0" spc="-103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Ключові принципи реалізації компетентнісного підходу</a:t>
            </a:r>
            <a:endParaRPr lang="en-US" sz="3400" dirty="0"/>
          </a:p>
        </p:txBody>
      </p:sp>
      <p:sp>
        <p:nvSpPr>
          <p:cNvPr id="4" name="Shape 1"/>
          <p:cNvSpPr/>
          <p:nvPr/>
        </p:nvSpPr>
        <p:spPr>
          <a:xfrm>
            <a:off x="610195" y="2324338"/>
            <a:ext cx="392192" cy="392192"/>
          </a:xfrm>
          <a:prstGeom prst="roundRect">
            <a:avLst>
              <a:gd name="adj" fmla="val 18671"/>
            </a:avLst>
          </a:prstGeom>
          <a:solidFill>
            <a:schemeClr val="bg1">
              <a:lumMod val="85000"/>
            </a:schemeClr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55928" y="2389584"/>
            <a:ext cx="100727" cy="261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2050" kern="0" spc="-6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en-US" sz="2050" dirty="0"/>
          </a:p>
        </p:txBody>
      </p:sp>
      <p:sp>
        <p:nvSpPr>
          <p:cNvPr id="6" name="Text 3"/>
          <p:cNvSpPr/>
          <p:nvPr/>
        </p:nvSpPr>
        <p:spPr>
          <a:xfrm>
            <a:off x="1176695" y="2324338"/>
            <a:ext cx="3810357" cy="272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700" b="1" kern="0" spc="-51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Визначення чітких навчальних цілей</a:t>
            </a:r>
            <a:endParaRPr lang="en-US" sz="1700" b="1" dirty="0"/>
          </a:p>
        </p:txBody>
      </p:sp>
      <p:sp>
        <p:nvSpPr>
          <p:cNvPr id="7" name="Text 4"/>
          <p:cNvSpPr/>
          <p:nvPr/>
        </p:nvSpPr>
        <p:spPr>
          <a:xfrm>
            <a:off x="1176695" y="2701171"/>
            <a:ext cx="7357110" cy="557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50"/>
              </a:lnSpc>
              <a:buNone/>
            </a:pP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Визначити чіткі та досяжні навчальні цілі, що відповідають потребам сучасного ринку праці та сприяють розвитку компетенцій</a:t>
            </a:r>
            <a:r>
              <a:rPr lang="en-US" sz="135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610195" y="3629263"/>
            <a:ext cx="392192" cy="392192"/>
          </a:xfrm>
          <a:prstGeom prst="roundRect">
            <a:avLst>
              <a:gd name="adj" fmla="val 18671"/>
            </a:avLst>
          </a:prstGeom>
          <a:solidFill>
            <a:schemeClr val="bg1">
              <a:lumMod val="85000"/>
            </a:schemeClr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738307" y="3694509"/>
            <a:ext cx="135969" cy="261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2050" kern="0" spc="-6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en-US" sz="2050" dirty="0"/>
          </a:p>
        </p:txBody>
      </p:sp>
      <p:sp>
        <p:nvSpPr>
          <p:cNvPr id="10" name="Text 7"/>
          <p:cNvSpPr/>
          <p:nvPr/>
        </p:nvSpPr>
        <p:spPr>
          <a:xfrm>
            <a:off x="1176695" y="3629263"/>
            <a:ext cx="4762976" cy="272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700" b="1" kern="0" spc="-51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Розробка інноваційних навчальних матеріалів</a:t>
            </a:r>
            <a:endParaRPr lang="en-US" sz="1700" b="1" dirty="0"/>
          </a:p>
        </p:txBody>
      </p:sp>
      <p:sp>
        <p:nvSpPr>
          <p:cNvPr id="11" name="Text 8"/>
          <p:cNvSpPr/>
          <p:nvPr/>
        </p:nvSpPr>
        <p:spPr>
          <a:xfrm>
            <a:off x="1176695" y="4006096"/>
            <a:ext cx="7357110" cy="557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50"/>
              </a:lnSpc>
              <a:buNone/>
            </a:pP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Створити інтерактивні та цікаві навчальні матеріали, які відповідають сучасним вимогам, використовуючи мультимедіа, відео, віртуальні лабораторії та інші ресурси.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610195" y="4934188"/>
            <a:ext cx="392192" cy="392192"/>
          </a:xfrm>
          <a:prstGeom prst="roundRect">
            <a:avLst>
              <a:gd name="adj" fmla="val 18671"/>
            </a:avLst>
          </a:prstGeom>
          <a:solidFill>
            <a:schemeClr val="bg1">
              <a:lumMod val="85000"/>
            </a:schemeClr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35330" y="4999434"/>
            <a:ext cx="141803" cy="261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2050" kern="0" spc="-6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en-US" sz="2050" dirty="0"/>
          </a:p>
        </p:txBody>
      </p:sp>
      <p:sp>
        <p:nvSpPr>
          <p:cNvPr id="14" name="Text 11"/>
          <p:cNvSpPr/>
          <p:nvPr/>
        </p:nvSpPr>
        <p:spPr>
          <a:xfrm>
            <a:off x="1176695" y="4934188"/>
            <a:ext cx="4041338" cy="272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700" b="1" kern="0" spc="-51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Здійснення безперервного оцінювання</a:t>
            </a:r>
            <a:endParaRPr lang="en-US" sz="1700" b="1" dirty="0"/>
          </a:p>
        </p:txBody>
      </p:sp>
      <p:sp>
        <p:nvSpPr>
          <p:cNvPr id="15" name="Text 12"/>
          <p:cNvSpPr/>
          <p:nvPr/>
        </p:nvSpPr>
        <p:spPr>
          <a:xfrm>
            <a:off x="1176695" y="5311021"/>
            <a:ext cx="7357110" cy="5576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50"/>
              </a:lnSpc>
              <a:buNone/>
            </a:pP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Застосовувати різноманітні форми оцінювання, що відображають реальні навички та знання, які необхідні для майбутньої професійної діяльності.</a:t>
            </a:r>
            <a:endParaRPr lang="en-US" sz="1600" dirty="0"/>
          </a:p>
        </p:txBody>
      </p:sp>
      <p:sp>
        <p:nvSpPr>
          <p:cNvPr id="16" name="Shape 13"/>
          <p:cNvSpPr/>
          <p:nvPr/>
        </p:nvSpPr>
        <p:spPr>
          <a:xfrm>
            <a:off x="610195" y="6239113"/>
            <a:ext cx="392192" cy="392192"/>
          </a:xfrm>
          <a:prstGeom prst="roundRect">
            <a:avLst>
              <a:gd name="adj" fmla="val 18671"/>
            </a:avLst>
          </a:prstGeom>
          <a:solidFill>
            <a:schemeClr val="bg1">
              <a:lumMod val="85000"/>
            </a:schemeClr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732711" y="6304359"/>
            <a:ext cx="147042" cy="2615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50"/>
              </a:lnSpc>
              <a:buNone/>
            </a:pPr>
            <a:r>
              <a:rPr lang="en-US" sz="2050" kern="0" spc="-6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4</a:t>
            </a:r>
            <a:endParaRPr lang="en-US" sz="2050" dirty="0"/>
          </a:p>
        </p:txBody>
      </p:sp>
      <p:sp>
        <p:nvSpPr>
          <p:cNvPr id="18" name="Text 15"/>
          <p:cNvSpPr/>
          <p:nvPr/>
        </p:nvSpPr>
        <p:spPr>
          <a:xfrm>
            <a:off x="1176695" y="6239113"/>
            <a:ext cx="3356253" cy="27229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100"/>
              </a:lnSpc>
              <a:buNone/>
            </a:pPr>
            <a:r>
              <a:rPr lang="en-US" sz="1700" b="1" kern="0" spc="-51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Забезпечення зворотного зв'язку</a:t>
            </a:r>
            <a:endParaRPr lang="en-US" sz="1700" b="1" dirty="0"/>
          </a:p>
        </p:txBody>
      </p:sp>
      <p:sp>
        <p:nvSpPr>
          <p:cNvPr id="19" name="Text 16"/>
          <p:cNvSpPr/>
          <p:nvPr/>
        </p:nvSpPr>
        <p:spPr>
          <a:xfrm>
            <a:off x="1176695" y="6615946"/>
            <a:ext cx="7357110" cy="8365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150"/>
              </a:lnSpc>
              <a:buNone/>
            </a:pP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Надавати </a:t>
            </a:r>
            <a:r>
              <a:rPr lang="uk-UA" sz="1600" kern="0" spc="-27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учням</a:t>
            </a:r>
            <a:r>
              <a:rPr lang="en-US" sz="1600" kern="0" spc="-27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регулярний зворотний </a:t>
            </a:r>
            <a:r>
              <a:rPr lang="en-US" sz="1600" kern="0" spc="-27" dirty="0" err="1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зв'яз</a:t>
            </a:r>
            <a:r>
              <a:rPr lang="uk-UA" sz="1600" kern="0" spc="-27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о</a:t>
            </a:r>
            <a:r>
              <a:rPr lang="en-US" sz="1600" kern="0" spc="-27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к </a:t>
            </a:r>
            <a:r>
              <a:rPr lang="en-US" sz="1600" kern="0" spc="-27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щодо їхнього прогресу, використовуючи інтерактивні платформи та інструменти, що дозволяють отримати детальну інформацію про їхні досягнення.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09720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34814" y="721400"/>
            <a:ext cx="7847171" cy="11580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550"/>
              </a:lnSpc>
              <a:buNone/>
            </a:pPr>
            <a:r>
              <a:rPr lang="en-US" sz="36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Інструменти для дистанційного навчання</a:t>
            </a:r>
            <a:endParaRPr lang="en-US" sz="3600" dirty="0"/>
          </a:p>
        </p:txBody>
      </p:sp>
      <p:sp>
        <p:nvSpPr>
          <p:cNvPr id="4" name="Shape 1"/>
          <p:cNvSpPr/>
          <p:nvPr/>
        </p:nvSpPr>
        <p:spPr>
          <a:xfrm>
            <a:off x="6401276" y="2157293"/>
            <a:ext cx="22860" cy="5350788"/>
          </a:xfrm>
          <a:prstGeom prst="roundRect">
            <a:avLst>
              <a:gd name="adj" fmla="val 340419"/>
            </a:avLst>
          </a:prstGeom>
          <a:solidFill>
            <a:srgbClr val="BDB8DF"/>
          </a:solidFill>
          <a:ln/>
        </p:spPr>
      </p:sp>
      <p:sp>
        <p:nvSpPr>
          <p:cNvPr id="5" name="Shape 2"/>
          <p:cNvSpPr/>
          <p:nvPr/>
        </p:nvSpPr>
        <p:spPr>
          <a:xfrm>
            <a:off x="6598265" y="2562582"/>
            <a:ext cx="648414" cy="22860"/>
          </a:xfrm>
          <a:prstGeom prst="roundRect">
            <a:avLst>
              <a:gd name="adj" fmla="val 340419"/>
            </a:avLst>
          </a:prstGeom>
          <a:solidFill>
            <a:srgbClr val="BDB8DF"/>
          </a:solidFill>
          <a:ln/>
        </p:spPr>
      </p:sp>
      <p:sp>
        <p:nvSpPr>
          <p:cNvPr id="6" name="Shape 3"/>
          <p:cNvSpPr/>
          <p:nvPr/>
        </p:nvSpPr>
        <p:spPr>
          <a:xfrm>
            <a:off x="6204287" y="2365653"/>
            <a:ext cx="416838" cy="416838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358473" y="2435066"/>
            <a:ext cx="108466" cy="277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150" dirty="0"/>
          </a:p>
        </p:txBody>
      </p:sp>
      <p:sp>
        <p:nvSpPr>
          <p:cNvPr id="8" name="Text 5"/>
          <p:cNvSpPr/>
          <p:nvPr/>
        </p:nvSpPr>
        <p:spPr>
          <a:xfrm>
            <a:off x="7431762" y="2342555"/>
            <a:ext cx="2316004" cy="2894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Відеоконференції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7431762" y="2743081"/>
            <a:ext cx="6550223" cy="889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Відеоконференції, як Zoom, Google Meet, Microsoft Teams, дозволяють викладачам і студентам спілкуватися в режимі реального часу, проводити лекції, презентації, дискусії та обговорення.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6598265" y="4407932"/>
            <a:ext cx="648414" cy="22860"/>
          </a:xfrm>
          <a:prstGeom prst="roundRect">
            <a:avLst>
              <a:gd name="adj" fmla="val 340419"/>
            </a:avLst>
          </a:prstGeom>
          <a:solidFill>
            <a:srgbClr val="BDB8DF"/>
          </a:solidFill>
          <a:ln/>
        </p:spPr>
      </p:sp>
      <p:sp>
        <p:nvSpPr>
          <p:cNvPr id="11" name="Shape 8"/>
          <p:cNvSpPr/>
          <p:nvPr/>
        </p:nvSpPr>
        <p:spPr>
          <a:xfrm>
            <a:off x="6204287" y="4211003"/>
            <a:ext cx="416838" cy="416838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332637" y="4280416"/>
            <a:ext cx="160139" cy="277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150" dirty="0"/>
          </a:p>
        </p:txBody>
      </p:sp>
      <p:sp>
        <p:nvSpPr>
          <p:cNvPr id="13" name="Text 10"/>
          <p:cNvSpPr/>
          <p:nvPr/>
        </p:nvSpPr>
        <p:spPr>
          <a:xfrm>
            <a:off x="7431762" y="4187904"/>
            <a:ext cx="4142423" cy="2894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Платформи для онлайн-навчання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7431762" y="4588431"/>
            <a:ext cx="6550223" cy="889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Платформи Moodle, Canvas, Coursera, edX, пропонують інструменти для створення курсів, завантаження навчальних матеріалів, тестування, контролю прогресу та взаємодії з студентами.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6598265" y="6253282"/>
            <a:ext cx="648414" cy="22860"/>
          </a:xfrm>
          <a:prstGeom prst="roundRect">
            <a:avLst>
              <a:gd name="adj" fmla="val 340419"/>
            </a:avLst>
          </a:prstGeom>
          <a:solidFill>
            <a:srgbClr val="BDB8DF"/>
          </a:solidFill>
          <a:ln/>
        </p:spPr>
      </p:sp>
      <p:sp>
        <p:nvSpPr>
          <p:cNvPr id="16" name="Shape 13"/>
          <p:cNvSpPr/>
          <p:nvPr/>
        </p:nvSpPr>
        <p:spPr>
          <a:xfrm>
            <a:off x="6204287" y="6056352"/>
            <a:ext cx="416838" cy="416838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333589" y="6125766"/>
            <a:ext cx="158234" cy="2778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15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150" dirty="0"/>
          </a:p>
        </p:txBody>
      </p:sp>
      <p:sp>
        <p:nvSpPr>
          <p:cNvPr id="18" name="Text 15"/>
          <p:cNvSpPr/>
          <p:nvPr/>
        </p:nvSpPr>
        <p:spPr>
          <a:xfrm>
            <a:off x="7431762" y="6033254"/>
            <a:ext cx="2316004" cy="2894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Мобільні додатки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7431762" y="6433780"/>
            <a:ext cx="6550223" cy="889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Мобільні додатки, як Quizlet, Duolingo, Khan Academy, надають доступ до освітніх ресурсів, вправ, ігор та інструментів для навчання в будь-який час і в будь-якому місці.</a:t>
            </a:r>
            <a:endParaRPr lang="en-US" sz="1450" dirty="0"/>
          </a:p>
        </p:txBody>
      </p:sp>
      <p:sp>
        <p:nvSpPr>
          <p:cNvPr id="20" name="TextBox 19"/>
          <p:cNvSpPr txBox="1"/>
          <p:nvPr/>
        </p:nvSpPr>
        <p:spPr>
          <a:xfrm>
            <a:off x="12570284" y="7716518"/>
            <a:ext cx="2060114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96953" y="480179"/>
            <a:ext cx="7922895" cy="10901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250"/>
              </a:lnSpc>
              <a:buNone/>
            </a:pPr>
            <a:r>
              <a:rPr lang="en-US" sz="34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Платформи для дистанційного навчання</a:t>
            </a:r>
            <a:endParaRPr lang="en-US" sz="34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953" y="1831896"/>
            <a:ext cx="872133" cy="156317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230666" y="2006322"/>
            <a:ext cx="2180511" cy="2724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Moodle</a:t>
            </a:r>
            <a:endParaRPr lang="en-US" sz="1700" dirty="0"/>
          </a:p>
        </p:txBody>
      </p:sp>
      <p:sp>
        <p:nvSpPr>
          <p:cNvPr id="6" name="Text 2"/>
          <p:cNvSpPr/>
          <p:nvPr/>
        </p:nvSpPr>
        <p:spPr>
          <a:xfrm>
            <a:off x="7230666" y="2383393"/>
            <a:ext cx="6789182" cy="837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Moodle - це вільна і відкрита платформа для онлайн-навчання, яка пропонує широкий спектр функцій, включаючи створення курсів, завантаження матеріалів, тестування, обговорення та форуми.</a:t>
            </a:r>
            <a:endParaRPr lang="en-US" sz="16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953" y="3395067"/>
            <a:ext cx="872133" cy="156317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230666" y="3569494"/>
            <a:ext cx="2180511" cy="2724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Canvas</a:t>
            </a:r>
            <a:endParaRPr lang="en-US" sz="1700" dirty="0"/>
          </a:p>
        </p:txBody>
      </p:sp>
      <p:sp>
        <p:nvSpPr>
          <p:cNvPr id="9" name="Text 4"/>
          <p:cNvSpPr/>
          <p:nvPr/>
        </p:nvSpPr>
        <p:spPr>
          <a:xfrm>
            <a:off x="7230666" y="3946565"/>
            <a:ext cx="6789182" cy="8372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Canvas - це платформа для онлайн-навчання, яка відома своїм інтуїтивно зрозумілим інтерфейсом, потужними інструментами для створення курсів та ефективним управлінням навчальним процесом.</a:t>
            </a:r>
            <a:endParaRPr lang="en-US" sz="16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953" y="4958239"/>
            <a:ext cx="872133" cy="139553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230666" y="5132665"/>
            <a:ext cx="2180511" cy="2724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Coursera</a:t>
            </a:r>
            <a:endParaRPr lang="en-US" sz="1700" dirty="0"/>
          </a:p>
        </p:txBody>
      </p:sp>
      <p:sp>
        <p:nvSpPr>
          <p:cNvPr id="12" name="Text 6"/>
          <p:cNvSpPr/>
          <p:nvPr/>
        </p:nvSpPr>
        <p:spPr>
          <a:xfrm>
            <a:off x="7230666" y="5509736"/>
            <a:ext cx="6789182" cy="5581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Coursera - це онлайн-платформа, яка пропонує курси від провідних університетів і компаній з усього світу, включаючи спеціалізації та ступені.</a:t>
            </a:r>
            <a:endParaRPr lang="en-US" sz="16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953" y="6353770"/>
            <a:ext cx="872133" cy="139553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7230666" y="6528197"/>
            <a:ext cx="2180511" cy="2724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edX</a:t>
            </a:r>
            <a:endParaRPr lang="en-US" sz="1700" dirty="0"/>
          </a:p>
        </p:txBody>
      </p:sp>
      <p:sp>
        <p:nvSpPr>
          <p:cNvPr id="15" name="Text 8"/>
          <p:cNvSpPr/>
          <p:nvPr/>
        </p:nvSpPr>
        <p:spPr>
          <a:xfrm>
            <a:off x="7230666" y="6905268"/>
            <a:ext cx="6789182" cy="5581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edX - це платформа для онлайн-навчання, яка пропонує безкоштовні та платні курси від провідних </a:t>
            </a:r>
            <a:r>
              <a:rPr lang="uk-UA" sz="1600" dirty="0" smtClean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закладів</a:t>
            </a:r>
            <a:r>
              <a:rPr lang="en-US" sz="1600" dirty="0" smtClean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, </a:t>
            </a: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включаючи лекції, вправи, завдання та проекти.</a:t>
            </a:r>
            <a:endParaRPr 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12570284" y="7716518"/>
            <a:ext cx="2060114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-15498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9364" y="573524"/>
            <a:ext cx="7885271" cy="10577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150"/>
              </a:lnSpc>
              <a:buNone/>
            </a:pPr>
            <a:r>
              <a:rPr lang="en-US" sz="3300" kern="0" spc="-67" dirty="0">
                <a:solidFill>
                  <a:srgbClr val="D73AD7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Додатки для професійно-технічної освіти</a:t>
            </a:r>
            <a:endParaRPr lang="en-US" sz="33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364" y="1900952"/>
            <a:ext cx="899160" cy="14387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sp>
        <p:nvSpPr>
          <p:cNvPr id="5" name="Text 1"/>
          <p:cNvSpPr/>
          <p:nvPr/>
        </p:nvSpPr>
        <p:spPr>
          <a:xfrm>
            <a:off x="1798201" y="2080736"/>
            <a:ext cx="2115860" cy="26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SimScale</a:t>
            </a:r>
            <a:endParaRPr lang="en-US" sz="1650" dirty="0"/>
          </a:p>
        </p:txBody>
      </p:sp>
      <p:sp>
        <p:nvSpPr>
          <p:cNvPr id="6" name="Text 2"/>
          <p:cNvSpPr/>
          <p:nvPr/>
        </p:nvSpPr>
        <p:spPr>
          <a:xfrm>
            <a:off x="1798201" y="2453045"/>
            <a:ext cx="6716435" cy="5755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Симулятор для розрахунку конструкцій та дослідження потоків рідин, який </a:t>
            </a:r>
            <a:r>
              <a:rPr lang="en-US" sz="1600" kern="0" spc="-28" dirty="0" err="1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дозволяє</a:t>
            </a: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 </a:t>
            </a:r>
            <a:r>
              <a:rPr lang="en-US" sz="1600" kern="0" spc="-28" dirty="0" err="1" smtClean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отримати</a:t>
            </a:r>
            <a:r>
              <a:rPr lang="en-US" sz="1600" kern="0" spc="-28" dirty="0" smtClean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 </a:t>
            </a: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досвід практичного застосування інженерних принципів.</a:t>
            </a:r>
            <a:endParaRPr lang="en-US" sz="16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364" y="3339703"/>
            <a:ext cx="899160" cy="14387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sp>
        <p:nvSpPr>
          <p:cNvPr id="8" name="Text 3"/>
          <p:cNvSpPr/>
          <p:nvPr/>
        </p:nvSpPr>
        <p:spPr>
          <a:xfrm>
            <a:off x="1798201" y="3519488"/>
            <a:ext cx="2115860" cy="26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Autodesk Fusion 360</a:t>
            </a:r>
            <a:endParaRPr lang="en-US" sz="1650" dirty="0"/>
          </a:p>
        </p:txBody>
      </p:sp>
      <p:sp>
        <p:nvSpPr>
          <p:cNvPr id="9" name="Text 4"/>
          <p:cNvSpPr/>
          <p:nvPr/>
        </p:nvSpPr>
        <p:spPr>
          <a:xfrm>
            <a:off x="1798201" y="3891796"/>
            <a:ext cx="6716435" cy="5755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Програма для 3D-моделювання та проектування, яка дозволяє створювати моделі, прототипи та документи для </a:t>
            </a:r>
            <a:r>
              <a:rPr lang="en-US" sz="1600" kern="0" spc="-28" dirty="0" err="1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різноманітних</a:t>
            </a: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 </a:t>
            </a:r>
            <a:r>
              <a:rPr lang="en-US" sz="1600" kern="0" spc="-28" dirty="0" err="1" smtClean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галузейі</a:t>
            </a: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.</a:t>
            </a:r>
            <a:endParaRPr lang="en-US" sz="16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364" y="4778454"/>
            <a:ext cx="899160" cy="14387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sp>
        <p:nvSpPr>
          <p:cNvPr id="11" name="Text 5"/>
          <p:cNvSpPr/>
          <p:nvPr/>
        </p:nvSpPr>
        <p:spPr>
          <a:xfrm>
            <a:off x="1798201" y="4958239"/>
            <a:ext cx="2115860" cy="26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SolidWorks</a:t>
            </a:r>
            <a:endParaRPr lang="en-US" sz="1650" dirty="0"/>
          </a:p>
        </p:txBody>
      </p:sp>
      <p:sp>
        <p:nvSpPr>
          <p:cNvPr id="12" name="Text 6"/>
          <p:cNvSpPr/>
          <p:nvPr/>
        </p:nvSpPr>
        <p:spPr>
          <a:xfrm>
            <a:off x="1798201" y="5330547"/>
            <a:ext cx="6716435" cy="5755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Програма для 3D-моделювання та проектування, </a:t>
            </a:r>
            <a:r>
              <a:rPr lang="en-US" sz="1600" kern="0" spc="-28" dirty="0" err="1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яка</a:t>
            </a: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 </a:t>
            </a:r>
            <a:r>
              <a:rPr lang="en-US" sz="1600" kern="0" spc="-28" dirty="0" err="1" smtClean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дозволяє</a:t>
            </a:r>
            <a:r>
              <a:rPr lang="en-US" sz="1600" kern="0" spc="-28" dirty="0" smtClean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 </a:t>
            </a: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отримати практичний досвід роботи з інструментами для розробки продуктів.</a:t>
            </a:r>
            <a:endParaRPr lang="en-US" sz="16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9364" y="6217206"/>
            <a:ext cx="899160" cy="1438751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14" name="Text 7"/>
          <p:cNvSpPr/>
          <p:nvPr/>
        </p:nvSpPr>
        <p:spPr>
          <a:xfrm>
            <a:off x="1798201" y="6396990"/>
            <a:ext cx="2115860" cy="264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kern="0" spc="-33" dirty="0">
                <a:solidFill>
                  <a:srgbClr val="272525"/>
                </a:solidFill>
                <a:latin typeface="Source Serif Pro Semi Bold" pitchFamily="34" charset="0"/>
                <a:ea typeface="Source Serif Pro Semi Bold" pitchFamily="34" charset="-122"/>
                <a:cs typeface="Source Serif Pro Semi Bold" pitchFamily="34" charset="-120"/>
              </a:rPr>
              <a:t>Khan Academy</a:t>
            </a:r>
            <a:endParaRPr lang="en-US" sz="1650" dirty="0"/>
          </a:p>
        </p:txBody>
      </p:sp>
      <p:sp>
        <p:nvSpPr>
          <p:cNvPr id="15" name="Text 8"/>
          <p:cNvSpPr/>
          <p:nvPr/>
        </p:nvSpPr>
        <p:spPr>
          <a:xfrm>
            <a:off x="1798201" y="6769298"/>
            <a:ext cx="6716435" cy="5755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Безкоштовна онлайн-платформа з навчальними матеріалами з різних предметів, </a:t>
            </a:r>
            <a:r>
              <a:rPr lang="en-US" sz="1600" kern="0" spc="-28" dirty="0" err="1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що</a:t>
            </a: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 </a:t>
            </a:r>
            <a:r>
              <a:rPr lang="en-US" sz="1600" kern="0" spc="-28" dirty="0" err="1" smtClean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дозволяє</a:t>
            </a:r>
            <a:r>
              <a:rPr lang="en-US" sz="1600" kern="0" spc="-28" dirty="0" smtClean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 </a:t>
            </a:r>
            <a:r>
              <a:rPr lang="en-US" sz="1600" kern="0" spc="-28" dirty="0">
                <a:solidFill>
                  <a:srgbClr val="272525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самостійно вивчати нові теми та розвивати свої навички.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634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431373" y="338614"/>
            <a:ext cx="6993969" cy="6509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100"/>
              </a:lnSpc>
              <a:buNone/>
            </a:pPr>
            <a:r>
              <a:rPr lang="en-US" sz="4100" kern="0" spc="-123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Навчання на основі проектів</a:t>
            </a:r>
            <a:endParaRPr lang="en-US" sz="4100" dirty="0"/>
          </a:p>
        </p:txBody>
      </p:sp>
      <p:sp>
        <p:nvSpPr>
          <p:cNvPr id="3" name="Shape 1"/>
          <p:cNvSpPr/>
          <p:nvPr/>
        </p:nvSpPr>
        <p:spPr>
          <a:xfrm>
            <a:off x="7303770" y="1687949"/>
            <a:ext cx="22860" cy="5921097"/>
          </a:xfrm>
          <a:prstGeom prst="roundRect">
            <a:avLst>
              <a:gd name="adj" fmla="val 382760"/>
            </a:avLst>
          </a:prstGeom>
          <a:solidFill>
            <a:srgbClr val="E2C8B5"/>
          </a:solidFill>
          <a:ln/>
        </p:spPr>
      </p:sp>
      <p:sp>
        <p:nvSpPr>
          <p:cNvPr id="4" name="Shape 2"/>
          <p:cNvSpPr/>
          <p:nvPr/>
        </p:nvSpPr>
        <p:spPr>
          <a:xfrm>
            <a:off x="6374606" y="2145149"/>
            <a:ext cx="729139" cy="22860"/>
          </a:xfrm>
          <a:prstGeom prst="roundRect">
            <a:avLst>
              <a:gd name="adj" fmla="val 382760"/>
            </a:avLst>
          </a:prstGeom>
          <a:solidFill>
            <a:srgbClr val="E2C8B5"/>
          </a:solidFill>
          <a:ln/>
        </p:spPr>
      </p:sp>
      <p:sp>
        <p:nvSpPr>
          <p:cNvPr id="5" name="Shape 3"/>
          <p:cNvSpPr/>
          <p:nvPr/>
        </p:nvSpPr>
        <p:spPr>
          <a:xfrm>
            <a:off x="7080885" y="1922264"/>
            <a:ext cx="468630" cy="468630"/>
          </a:xfrm>
          <a:prstGeom prst="roundRect">
            <a:avLst>
              <a:gd name="adj" fmla="val 1867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254954" y="2000250"/>
            <a:ext cx="120372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kern="0" spc="-74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en-US" sz="2450" dirty="0"/>
          </a:p>
        </p:txBody>
      </p:sp>
      <p:sp>
        <p:nvSpPr>
          <p:cNvPr id="7" name="Text 5"/>
          <p:cNvSpPr/>
          <p:nvPr/>
        </p:nvSpPr>
        <p:spPr>
          <a:xfrm>
            <a:off x="3565446" y="1896189"/>
            <a:ext cx="2604016" cy="325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2050" kern="0" spc="-6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Визначення проекту</a:t>
            </a:r>
            <a:endParaRPr lang="en-US" sz="2050" dirty="0"/>
          </a:p>
        </p:txBody>
      </p:sp>
      <p:sp>
        <p:nvSpPr>
          <p:cNvPr id="8" name="Text 6"/>
          <p:cNvSpPr/>
          <p:nvPr/>
        </p:nvSpPr>
        <p:spPr>
          <a:xfrm>
            <a:off x="729139" y="2346484"/>
            <a:ext cx="5440323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600"/>
              </a:lnSpc>
              <a:buNone/>
            </a:pPr>
            <a:r>
              <a:rPr lang="en-US" sz="1600" kern="0" spc="-3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Визначити реальний проект, що відповідає </a:t>
            </a:r>
            <a:r>
              <a:rPr lang="en-US" sz="1600" kern="0" spc="-33" dirty="0" err="1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потребам</a:t>
            </a:r>
            <a:r>
              <a:rPr lang="en-US" sz="1600" kern="0" spc="-3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uk-UA" sz="1600" kern="0" spc="-33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професії</a:t>
            </a:r>
            <a:r>
              <a:rPr lang="en-US" sz="1600" kern="0" spc="-33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600" kern="0" spc="-3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та сприяє розвитку необхідних компетенцій.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7526655" y="3186708"/>
            <a:ext cx="729139" cy="22860"/>
          </a:xfrm>
          <a:prstGeom prst="roundRect">
            <a:avLst>
              <a:gd name="adj" fmla="val 382760"/>
            </a:avLst>
          </a:prstGeom>
          <a:solidFill>
            <a:srgbClr val="E2C8B5"/>
          </a:solidFill>
          <a:ln/>
        </p:spPr>
      </p:sp>
      <p:sp>
        <p:nvSpPr>
          <p:cNvPr id="10" name="Shape 8"/>
          <p:cNvSpPr/>
          <p:nvPr/>
        </p:nvSpPr>
        <p:spPr>
          <a:xfrm>
            <a:off x="7080885" y="2963823"/>
            <a:ext cx="468630" cy="468630"/>
          </a:xfrm>
          <a:prstGeom prst="roundRect">
            <a:avLst>
              <a:gd name="adj" fmla="val 1867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233880" y="3041809"/>
            <a:ext cx="162520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kern="0" spc="-74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en-US" sz="2450" dirty="0"/>
          </a:p>
        </p:txBody>
      </p:sp>
      <p:sp>
        <p:nvSpPr>
          <p:cNvPr id="12" name="Text 10"/>
          <p:cNvSpPr/>
          <p:nvPr/>
        </p:nvSpPr>
        <p:spPr>
          <a:xfrm>
            <a:off x="8460938" y="2937748"/>
            <a:ext cx="2604016" cy="325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kern="0" spc="-6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Розробка плану</a:t>
            </a:r>
            <a:endParaRPr lang="en-US" sz="2050" dirty="0"/>
          </a:p>
        </p:txBody>
      </p:sp>
      <p:sp>
        <p:nvSpPr>
          <p:cNvPr id="13" name="Text 11"/>
          <p:cNvSpPr/>
          <p:nvPr/>
        </p:nvSpPr>
        <p:spPr>
          <a:xfrm>
            <a:off x="8460938" y="3388043"/>
            <a:ext cx="5440323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kern="0" spc="-3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Розробити план проекту, що включає етапи, завдання, ролі та очікувані результати.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6374606" y="4124087"/>
            <a:ext cx="729139" cy="22860"/>
          </a:xfrm>
          <a:prstGeom prst="roundRect">
            <a:avLst>
              <a:gd name="adj" fmla="val 382760"/>
            </a:avLst>
          </a:prstGeom>
          <a:solidFill>
            <a:srgbClr val="E2C8B5"/>
          </a:solidFill>
          <a:ln/>
        </p:spPr>
      </p:sp>
      <p:sp>
        <p:nvSpPr>
          <p:cNvPr id="15" name="Shape 13"/>
          <p:cNvSpPr/>
          <p:nvPr/>
        </p:nvSpPr>
        <p:spPr>
          <a:xfrm>
            <a:off x="7080885" y="3901202"/>
            <a:ext cx="468630" cy="468630"/>
          </a:xfrm>
          <a:prstGeom prst="roundRect">
            <a:avLst>
              <a:gd name="adj" fmla="val 1867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230428" y="3979188"/>
            <a:ext cx="169426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kern="0" spc="-74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en-US" sz="2450" dirty="0"/>
          </a:p>
        </p:txBody>
      </p:sp>
      <p:sp>
        <p:nvSpPr>
          <p:cNvPr id="17" name="Text 15"/>
          <p:cNvSpPr/>
          <p:nvPr/>
        </p:nvSpPr>
        <p:spPr>
          <a:xfrm>
            <a:off x="3565446" y="3875127"/>
            <a:ext cx="2604016" cy="325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2050" kern="0" spc="-6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Реалізація проекту</a:t>
            </a:r>
            <a:endParaRPr lang="en-US" sz="2050" dirty="0"/>
          </a:p>
        </p:txBody>
      </p:sp>
      <p:sp>
        <p:nvSpPr>
          <p:cNvPr id="18" name="Text 16"/>
          <p:cNvSpPr/>
          <p:nvPr/>
        </p:nvSpPr>
        <p:spPr>
          <a:xfrm>
            <a:off x="729139" y="4325422"/>
            <a:ext cx="5440323" cy="1000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600"/>
              </a:lnSpc>
              <a:buNone/>
            </a:pPr>
            <a:r>
              <a:rPr lang="uk-UA" sz="1600" kern="0" spc="-33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Учні</a:t>
            </a:r>
            <a:r>
              <a:rPr lang="en-US" sz="1600" kern="0" spc="-33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600" kern="0" spc="-3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працюють над проектом в командах, використовуючи свої знання, навички та творчі здібності.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7526655" y="5161598"/>
            <a:ext cx="729139" cy="22860"/>
          </a:xfrm>
          <a:prstGeom prst="roundRect">
            <a:avLst>
              <a:gd name="adj" fmla="val 382760"/>
            </a:avLst>
          </a:prstGeom>
          <a:solidFill>
            <a:srgbClr val="E2C8B5"/>
          </a:solidFill>
          <a:ln/>
        </p:spPr>
      </p:sp>
      <p:sp>
        <p:nvSpPr>
          <p:cNvPr id="20" name="Shape 18"/>
          <p:cNvSpPr/>
          <p:nvPr/>
        </p:nvSpPr>
        <p:spPr>
          <a:xfrm>
            <a:off x="7080885" y="4938713"/>
            <a:ext cx="468630" cy="468630"/>
          </a:xfrm>
          <a:prstGeom prst="roundRect">
            <a:avLst>
              <a:gd name="adj" fmla="val 1867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227332" y="5016698"/>
            <a:ext cx="175617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kern="0" spc="-74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4</a:t>
            </a:r>
            <a:endParaRPr lang="en-US" sz="2450" dirty="0"/>
          </a:p>
        </p:txBody>
      </p:sp>
      <p:sp>
        <p:nvSpPr>
          <p:cNvPr id="22" name="Text 20"/>
          <p:cNvSpPr/>
          <p:nvPr/>
        </p:nvSpPr>
        <p:spPr>
          <a:xfrm>
            <a:off x="8460938" y="4912638"/>
            <a:ext cx="2935248" cy="325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kern="0" spc="-6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Презентація результатів</a:t>
            </a:r>
            <a:endParaRPr lang="en-US" sz="2050" dirty="0"/>
          </a:p>
        </p:txBody>
      </p:sp>
      <p:sp>
        <p:nvSpPr>
          <p:cNvPr id="23" name="Text 21"/>
          <p:cNvSpPr/>
          <p:nvPr/>
        </p:nvSpPr>
        <p:spPr>
          <a:xfrm>
            <a:off x="8460938" y="5362932"/>
            <a:ext cx="5440323" cy="1000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uk-UA" sz="1600" kern="0" spc="-33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Учні</a:t>
            </a:r>
            <a:r>
              <a:rPr lang="en-US" sz="1600" kern="0" spc="-33" dirty="0" smtClean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</a:t>
            </a:r>
            <a:r>
              <a:rPr lang="en-US" sz="1600" kern="0" spc="-3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представляють результати проекту, демонструючи свої досягнення та отримані компетенції.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6374606" y="6199227"/>
            <a:ext cx="729139" cy="22860"/>
          </a:xfrm>
          <a:prstGeom prst="roundRect">
            <a:avLst>
              <a:gd name="adj" fmla="val 382760"/>
            </a:avLst>
          </a:prstGeom>
          <a:solidFill>
            <a:srgbClr val="E2C8B5"/>
          </a:solidFill>
          <a:ln/>
        </p:spPr>
      </p:sp>
      <p:sp>
        <p:nvSpPr>
          <p:cNvPr id="25" name="Shape 23"/>
          <p:cNvSpPr/>
          <p:nvPr/>
        </p:nvSpPr>
        <p:spPr>
          <a:xfrm>
            <a:off x="7080885" y="5976342"/>
            <a:ext cx="468630" cy="468630"/>
          </a:xfrm>
          <a:prstGeom prst="roundRect">
            <a:avLst>
              <a:gd name="adj" fmla="val 1867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235785" y="6054328"/>
            <a:ext cx="158710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50"/>
              </a:lnSpc>
              <a:buNone/>
            </a:pPr>
            <a:r>
              <a:rPr lang="en-US" sz="2450" kern="0" spc="-74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5</a:t>
            </a:r>
            <a:endParaRPr lang="en-US" sz="2450" dirty="0"/>
          </a:p>
        </p:txBody>
      </p:sp>
      <p:sp>
        <p:nvSpPr>
          <p:cNvPr id="27" name="Text 25"/>
          <p:cNvSpPr/>
          <p:nvPr/>
        </p:nvSpPr>
        <p:spPr>
          <a:xfrm>
            <a:off x="3565446" y="5950268"/>
            <a:ext cx="2604016" cy="325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2050" kern="0" spc="-62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Оцінка проекту</a:t>
            </a:r>
            <a:endParaRPr lang="en-US" sz="2050" dirty="0"/>
          </a:p>
        </p:txBody>
      </p:sp>
      <p:sp>
        <p:nvSpPr>
          <p:cNvPr id="28" name="Text 26"/>
          <p:cNvSpPr/>
          <p:nvPr/>
        </p:nvSpPr>
        <p:spPr>
          <a:xfrm>
            <a:off x="729139" y="6400562"/>
            <a:ext cx="5440323" cy="1000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600"/>
              </a:lnSpc>
              <a:buNone/>
            </a:pPr>
            <a:r>
              <a:rPr lang="en-US" sz="1600" kern="0" spc="-33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Проводиться оцінка проекту за критеріями, що відображають розвиток компетенцій та досягнення навчальних цілей.</a:t>
            </a:r>
            <a:endParaRPr lang="en-US" sz="1600" dirty="0"/>
          </a:p>
        </p:txBody>
      </p:sp>
      <p:sp>
        <p:nvSpPr>
          <p:cNvPr id="29" name="TextBox 28"/>
          <p:cNvSpPr txBox="1"/>
          <p:nvPr/>
        </p:nvSpPr>
        <p:spPr>
          <a:xfrm>
            <a:off x="12570284" y="7716518"/>
            <a:ext cx="2060114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2299" y="6027489"/>
            <a:ext cx="4084244" cy="2250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0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562171" y="267057"/>
            <a:ext cx="6172200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6050"/>
              </a:lnSpc>
              <a:buNone/>
            </a:pPr>
            <a:r>
              <a:rPr lang="en-US" sz="4850" kern="0" spc="-14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Інноваційні підходи</a:t>
            </a:r>
            <a:endParaRPr lang="en-US" sz="4850" dirty="0"/>
          </a:p>
        </p:txBody>
      </p:sp>
      <p:sp>
        <p:nvSpPr>
          <p:cNvPr id="3" name="Shape 1"/>
          <p:cNvSpPr/>
          <p:nvPr/>
        </p:nvSpPr>
        <p:spPr>
          <a:xfrm>
            <a:off x="864037" y="2072164"/>
            <a:ext cx="1612702" cy="879396"/>
          </a:xfrm>
          <a:prstGeom prst="roundRect">
            <a:avLst>
              <a:gd name="adj" fmla="val 11791"/>
            </a:avLst>
          </a:prstGeom>
          <a:solidFill>
            <a:srgbClr val="FCE2CF"/>
          </a:solidFill>
          <a:ln w="15240">
            <a:solidFill>
              <a:srgbClr val="E2C8B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126093" y="2264926"/>
            <a:ext cx="118824" cy="493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5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2723555" y="2318980"/>
            <a:ext cx="3361492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Інтерактивні симуляції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2600087" y="2936319"/>
            <a:ext cx="11042928" cy="15240"/>
          </a:xfrm>
          <a:prstGeom prst="roundRect">
            <a:avLst>
              <a:gd name="adj" fmla="val 680400"/>
            </a:avLst>
          </a:prstGeom>
          <a:solidFill>
            <a:srgbClr val="E2C8B5"/>
          </a:solidFill>
          <a:ln/>
        </p:spPr>
      </p:sp>
      <p:sp>
        <p:nvSpPr>
          <p:cNvPr id="7" name="Shape 5"/>
          <p:cNvSpPr/>
          <p:nvPr/>
        </p:nvSpPr>
        <p:spPr>
          <a:xfrm>
            <a:off x="864037" y="3074908"/>
            <a:ext cx="3225522" cy="879396"/>
          </a:xfrm>
          <a:prstGeom prst="roundRect">
            <a:avLst>
              <a:gd name="adj" fmla="val 11791"/>
            </a:avLst>
          </a:prstGeom>
          <a:solidFill>
            <a:srgbClr val="FCE2CF"/>
          </a:solidFill>
          <a:ln w="15240">
            <a:solidFill>
              <a:srgbClr val="E2C8B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126093" y="3267670"/>
            <a:ext cx="160496" cy="493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5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4336375" y="3321725"/>
            <a:ext cx="3236119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Віртуальні лабораторії</a:t>
            </a:r>
            <a:endParaRPr lang="en-US" sz="2400" dirty="0"/>
          </a:p>
        </p:txBody>
      </p:sp>
      <p:sp>
        <p:nvSpPr>
          <p:cNvPr id="10" name="Shape 8"/>
          <p:cNvSpPr/>
          <p:nvPr/>
        </p:nvSpPr>
        <p:spPr>
          <a:xfrm>
            <a:off x="4212908" y="3939064"/>
            <a:ext cx="9430107" cy="15240"/>
          </a:xfrm>
          <a:prstGeom prst="roundRect">
            <a:avLst>
              <a:gd name="adj" fmla="val 680400"/>
            </a:avLst>
          </a:prstGeom>
          <a:solidFill>
            <a:srgbClr val="E2C8B5"/>
          </a:solidFill>
          <a:ln/>
        </p:spPr>
      </p:sp>
      <p:sp>
        <p:nvSpPr>
          <p:cNvPr id="11" name="Shape 9"/>
          <p:cNvSpPr/>
          <p:nvPr/>
        </p:nvSpPr>
        <p:spPr>
          <a:xfrm>
            <a:off x="864037" y="4077653"/>
            <a:ext cx="4838343" cy="879396"/>
          </a:xfrm>
          <a:prstGeom prst="roundRect">
            <a:avLst>
              <a:gd name="adj" fmla="val 11791"/>
            </a:avLst>
          </a:prstGeom>
          <a:solidFill>
            <a:srgbClr val="FCE2CF"/>
          </a:solidFill>
          <a:ln w="15240">
            <a:solidFill>
              <a:srgbClr val="E2C8B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126093" y="4270415"/>
            <a:ext cx="167283" cy="493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5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5949196" y="4324469"/>
            <a:ext cx="5196483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Доповнена та віртуальна реальність</a:t>
            </a:r>
            <a:endParaRPr lang="en-US" sz="2400" dirty="0"/>
          </a:p>
        </p:txBody>
      </p:sp>
      <p:sp>
        <p:nvSpPr>
          <p:cNvPr id="14" name="Shape 12"/>
          <p:cNvSpPr/>
          <p:nvPr/>
        </p:nvSpPr>
        <p:spPr>
          <a:xfrm>
            <a:off x="5825728" y="4941808"/>
            <a:ext cx="7817287" cy="15240"/>
          </a:xfrm>
          <a:prstGeom prst="roundRect">
            <a:avLst>
              <a:gd name="adj" fmla="val 680400"/>
            </a:avLst>
          </a:prstGeom>
          <a:solidFill>
            <a:srgbClr val="E2C8B5"/>
          </a:solidFill>
          <a:ln/>
        </p:spPr>
      </p:sp>
      <p:sp>
        <p:nvSpPr>
          <p:cNvPr id="15" name="Shape 13"/>
          <p:cNvSpPr/>
          <p:nvPr/>
        </p:nvSpPr>
        <p:spPr>
          <a:xfrm>
            <a:off x="864037" y="5080397"/>
            <a:ext cx="6451163" cy="879396"/>
          </a:xfrm>
          <a:prstGeom prst="roundRect">
            <a:avLst>
              <a:gd name="adj" fmla="val 11791"/>
            </a:avLst>
          </a:prstGeom>
          <a:solidFill>
            <a:srgbClr val="FCE2CF"/>
          </a:solidFill>
          <a:ln w="15240">
            <a:solidFill>
              <a:srgbClr val="E2C8B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126093" y="5273159"/>
            <a:ext cx="173474" cy="493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5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4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7562017" y="5327213"/>
            <a:ext cx="3325297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Гейміфікація навчання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864037" y="6237446"/>
            <a:ext cx="12902327" cy="11851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3100"/>
              </a:lnSpc>
              <a:buNone/>
            </a:pPr>
            <a:r>
              <a:rPr lang="en-US" sz="1900" kern="0" spc="-39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Застосування інноваційних підходів, таких як інтерактивні симуляції, віртуальні лабораторії, доповнена та віртуальна реальність, гейміфікація навчання, дозволяє підвищити мотивацію, залученість та ефективність дистанційного навчання.</a:t>
            </a:r>
            <a:endParaRPr lang="en-US" sz="1900" dirty="0"/>
          </a:p>
        </p:txBody>
      </p:sp>
      <p:sp>
        <p:nvSpPr>
          <p:cNvPr id="19" name="TextBox 18"/>
          <p:cNvSpPr txBox="1"/>
          <p:nvPr/>
        </p:nvSpPr>
        <p:spPr>
          <a:xfrm>
            <a:off x="12570284" y="7716518"/>
            <a:ext cx="2060114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4371" y="31194"/>
            <a:ext cx="4870056" cy="389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22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494966" y="625821"/>
            <a:ext cx="6247567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kern="0" spc="-146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Важливість співпраці</a:t>
            </a:r>
            <a:endParaRPr lang="en-US" sz="4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1245" y="1967151"/>
            <a:ext cx="1596628" cy="87939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030028" y="2254806"/>
            <a:ext cx="118824" cy="493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5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1</a:t>
            </a:r>
            <a:endParaRPr lang="en-US" sz="2400" dirty="0"/>
          </a:p>
        </p:txBody>
      </p:sp>
      <p:sp>
        <p:nvSpPr>
          <p:cNvPr id="5" name="Text 2"/>
          <p:cNvSpPr/>
          <p:nvPr/>
        </p:nvSpPr>
        <p:spPr>
          <a:xfrm>
            <a:off x="5134689" y="2213967"/>
            <a:ext cx="1489353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Викладачі</a:t>
            </a:r>
            <a:endParaRPr lang="en-US" sz="2400" dirty="0"/>
          </a:p>
        </p:txBody>
      </p:sp>
      <p:sp>
        <p:nvSpPr>
          <p:cNvPr id="6" name="Shape 3"/>
          <p:cNvSpPr/>
          <p:nvPr/>
        </p:nvSpPr>
        <p:spPr>
          <a:xfrm>
            <a:off x="4949547" y="2862143"/>
            <a:ext cx="8755142" cy="15240"/>
          </a:xfrm>
          <a:prstGeom prst="roundRect">
            <a:avLst>
              <a:gd name="adj" fmla="val 680400"/>
            </a:avLst>
          </a:prstGeom>
          <a:solidFill>
            <a:srgbClr val="E2C8B5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2931" y="2908221"/>
            <a:ext cx="3193256" cy="87939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009311" y="3100983"/>
            <a:ext cx="160496" cy="493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5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2</a:t>
            </a:r>
            <a:endParaRPr lang="en-US" sz="2400" dirty="0"/>
          </a:p>
        </p:txBody>
      </p:sp>
      <p:sp>
        <p:nvSpPr>
          <p:cNvPr id="9" name="Text 5"/>
          <p:cNvSpPr/>
          <p:nvPr/>
        </p:nvSpPr>
        <p:spPr>
          <a:xfrm>
            <a:off x="5933003" y="3155037"/>
            <a:ext cx="1369695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uk-UA" sz="2400" kern="0" spc="-73" dirty="0" smtClean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Здобувачі освіти</a:t>
            </a:r>
            <a:endParaRPr lang="en-US" sz="2400" dirty="0"/>
          </a:p>
        </p:txBody>
      </p:sp>
      <p:sp>
        <p:nvSpPr>
          <p:cNvPr id="10" name="Shape 6"/>
          <p:cNvSpPr/>
          <p:nvPr/>
        </p:nvSpPr>
        <p:spPr>
          <a:xfrm>
            <a:off x="5747861" y="3803213"/>
            <a:ext cx="7956828" cy="15240"/>
          </a:xfrm>
          <a:prstGeom prst="roundRect">
            <a:avLst>
              <a:gd name="adj" fmla="val 680400"/>
            </a:avLst>
          </a:prstGeom>
          <a:solidFill>
            <a:srgbClr val="E2C8B5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4617" y="3849291"/>
            <a:ext cx="4789884" cy="87939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4005858" y="4042053"/>
            <a:ext cx="167283" cy="493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5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3</a:t>
            </a:r>
            <a:endParaRPr lang="en-US" sz="2400" dirty="0"/>
          </a:p>
        </p:txBody>
      </p:sp>
      <p:sp>
        <p:nvSpPr>
          <p:cNvPr id="13" name="Text 8"/>
          <p:cNvSpPr/>
          <p:nvPr/>
        </p:nvSpPr>
        <p:spPr>
          <a:xfrm>
            <a:off x="6731318" y="4096107"/>
            <a:ext cx="1774865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Роботодавці</a:t>
            </a:r>
            <a:endParaRPr lang="en-US" sz="2400" dirty="0"/>
          </a:p>
        </p:txBody>
      </p:sp>
      <p:sp>
        <p:nvSpPr>
          <p:cNvPr id="14" name="Shape 9"/>
          <p:cNvSpPr/>
          <p:nvPr/>
        </p:nvSpPr>
        <p:spPr>
          <a:xfrm>
            <a:off x="6546175" y="4744283"/>
            <a:ext cx="7158514" cy="15240"/>
          </a:xfrm>
          <a:prstGeom prst="roundRect">
            <a:avLst>
              <a:gd name="adj" fmla="val 680400"/>
            </a:avLst>
          </a:prstGeom>
          <a:solidFill>
            <a:srgbClr val="E2C8B5"/>
          </a:solidFill>
          <a:ln/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183" y="4790361"/>
            <a:ext cx="6386632" cy="879396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4002762" y="4983123"/>
            <a:ext cx="173474" cy="4937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85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4</a:t>
            </a:r>
            <a:endParaRPr lang="en-US" sz="2400" dirty="0"/>
          </a:p>
        </p:txBody>
      </p:sp>
      <p:sp>
        <p:nvSpPr>
          <p:cNvPr id="17" name="Text 11"/>
          <p:cNvSpPr/>
          <p:nvPr/>
        </p:nvSpPr>
        <p:spPr>
          <a:xfrm>
            <a:off x="7529632" y="5037177"/>
            <a:ext cx="1229916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Громада</a:t>
            </a:r>
            <a:endParaRPr lang="en-US" sz="2400" dirty="0"/>
          </a:p>
        </p:txBody>
      </p:sp>
      <p:sp>
        <p:nvSpPr>
          <p:cNvPr id="18" name="Text 12"/>
          <p:cNvSpPr/>
          <p:nvPr/>
        </p:nvSpPr>
        <p:spPr>
          <a:xfrm>
            <a:off x="864037" y="5947410"/>
            <a:ext cx="12902327" cy="15801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3100"/>
              </a:lnSpc>
              <a:buNone/>
            </a:pPr>
            <a:r>
              <a:rPr lang="en-US" sz="1900" kern="0" spc="-39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Для ефективної реалізації компетентнісного підходу в дистанційному навчанні необхідна тісна співпраця між викладачами, студентами, роботодавцями та громадою. Ця співпраця дозволяє забезпечити актуальність навчальних програм, практичну спрямованість освіти та розвиток необхідних для успішної кар'єри компетенцій.</a:t>
            </a:r>
            <a:endParaRPr lang="en-US" sz="1900" dirty="0"/>
          </a:p>
        </p:txBody>
      </p:sp>
      <p:sp>
        <p:nvSpPr>
          <p:cNvPr id="19" name="TextBox 18"/>
          <p:cNvSpPr txBox="1"/>
          <p:nvPr/>
        </p:nvSpPr>
        <p:spPr>
          <a:xfrm>
            <a:off x="12570284" y="7716518"/>
            <a:ext cx="2060114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42533" y="2404"/>
            <a:ext cx="3887867" cy="3808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7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1"/>
          <p:cNvSpPr/>
          <p:nvPr/>
        </p:nvSpPr>
        <p:spPr>
          <a:xfrm>
            <a:off x="5780869" y="943935"/>
            <a:ext cx="7985496" cy="40310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9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Дистанційне навчання в умовах компетентнісного підходу є цінним інструментом для розвитку професійно-технічної освіти. Застосування сучасних технологій та платформ дозволяє зробити процес навчання більш доступним, ефективним та інтерактивним. Завдяки гнучким форматам навчання, інтерактивним методам і можливостям практичного досвіду, дистанційне навчання може стали важливим чинником успішного розвитку професійно-технічної освіти.</a:t>
            </a:r>
            <a:endParaRPr lang="en-US" sz="1900" dirty="0"/>
          </a:p>
        </p:txBody>
      </p:sp>
      <p:sp>
        <p:nvSpPr>
          <p:cNvPr id="5" name="TextBox 4"/>
          <p:cNvSpPr txBox="1"/>
          <p:nvPr/>
        </p:nvSpPr>
        <p:spPr>
          <a:xfrm>
            <a:off x="12570284" y="7716518"/>
            <a:ext cx="2060114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6"/>
            <a:ext cx="5486400" cy="822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92465"/>
          </a:xfrm>
          <a:prstGeom prst="rect">
            <a:avLst/>
          </a:prstGeom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09162266"/>
              </p:ext>
            </p:extLst>
          </p:nvPr>
        </p:nvGraphicFramePr>
        <p:xfrm>
          <a:off x="1433015" y="5636524"/>
          <a:ext cx="11977423" cy="2115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570284" y="7716518"/>
            <a:ext cx="2060114" cy="5114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39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950</Words>
  <Application>Microsoft Office PowerPoint</Application>
  <PresentationFormat>Произвольный</PresentationFormat>
  <Paragraphs>120</Paragraphs>
  <Slides>13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3" baseType="lpstr">
      <vt:lpstr>Open Sans</vt:lpstr>
      <vt:lpstr>Source Sans Pro</vt:lpstr>
      <vt:lpstr>Calibri</vt:lpstr>
      <vt:lpstr>Times New Roman</vt:lpstr>
      <vt:lpstr>Source Serif Pro Semi Bold</vt:lpstr>
      <vt:lpstr>Outfit Extra Bold</vt:lpstr>
      <vt:lpstr>Arimo</vt:lpstr>
      <vt:lpstr>Bitter Medium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Учетная запись Майкрософт</cp:lastModifiedBy>
  <cp:revision>23</cp:revision>
  <dcterms:created xsi:type="dcterms:W3CDTF">2024-12-15T21:33:48Z</dcterms:created>
  <dcterms:modified xsi:type="dcterms:W3CDTF">2024-12-19T23:07:18Z</dcterms:modified>
</cp:coreProperties>
</file>