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79" r:id="rId4"/>
    <p:sldId id="280" r:id="rId5"/>
    <p:sldId id="261" r:id="rId6"/>
    <p:sldId id="258" r:id="rId7"/>
    <p:sldId id="267" r:id="rId8"/>
    <p:sldId id="288" r:id="rId9"/>
    <p:sldId id="291" r:id="rId10"/>
    <p:sldId id="292" r:id="rId11"/>
    <p:sldId id="274" r:id="rId12"/>
    <p:sldId id="276" r:id="rId13"/>
    <p:sldId id="271" r:id="rId14"/>
    <p:sldId id="295" r:id="rId15"/>
    <p:sldId id="294" r:id="rId16"/>
    <p:sldId id="293" r:id="rId17"/>
    <p:sldId id="296" r:id="rId18"/>
    <p:sldId id="297" r:id="rId19"/>
    <p:sldId id="270" r:id="rId20"/>
    <p:sldId id="264" r:id="rId21"/>
    <p:sldId id="268" r:id="rId22"/>
    <p:sldId id="260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/>
  </p:normalViewPr>
  <p:slideViewPr>
    <p:cSldViewPr showGuides="1">
      <p:cViewPr varScale="1">
        <p:scale>
          <a:sx n="97" d="100"/>
          <a:sy n="97" d="100"/>
        </p:scale>
        <p:origin x="-30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1D580-D179-42E0-9F21-29E666DF7776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9167C-1F38-46E1-95D9-7BAE71D7BF67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1D580-D179-42E0-9F21-29E666DF7776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9167C-1F38-46E1-95D9-7BAE71D7BF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1D580-D179-42E0-9F21-29E666DF7776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1C9167C-1F38-46E1-95D9-7BAE71D7BF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1D580-D179-42E0-9F21-29E666DF7776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9167C-1F38-46E1-95D9-7BAE71D7BF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1D580-D179-42E0-9F21-29E666DF7776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9167C-1F38-46E1-95D9-7BAE71D7BF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1D580-D179-42E0-9F21-29E666DF7776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9167C-1F38-46E1-95D9-7BAE71D7BF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1D580-D179-42E0-9F21-29E666DF7776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9167C-1F38-46E1-95D9-7BAE71D7BF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1D580-D179-42E0-9F21-29E666DF7776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9167C-1F38-46E1-95D9-7BAE71D7BF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1D580-D179-42E0-9F21-29E666DF7776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9167C-1F38-46E1-95D9-7BAE71D7BF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1D580-D179-42E0-9F21-29E666DF7776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9167C-1F38-46E1-95D9-7BAE71D7BF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1D580-D179-42E0-9F21-29E666DF7776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C9167C-1F38-46E1-95D9-7BAE71D7BF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D31D580-D179-42E0-9F21-29E666DF7776}" type="datetimeFigureOut">
              <a:rPr lang="ru-RU" smtClean="0"/>
              <a:t>13.02.2022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1C9167C-1F38-46E1-95D9-7BAE71D7BF6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017"/>
            <a:ext cx="9144000" cy="6743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4581128"/>
            <a:ext cx="8229600" cy="1828800"/>
          </a:xfrm>
        </p:spPr>
        <p:txBody>
          <a:bodyPr>
            <a:normAutofit/>
          </a:bodyPr>
          <a:lstStyle/>
          <a:p>
            <a:r>
              <a:rPr lang="uk-UA" sz="3600" dirty="0" smtClean="0">
                <a:ln w="28575">
                  <a:solidFill>
                    <a:schemeClr val="tx1"/>
                  </a:solidFill>
                </a:ln>
                <a:solidFill>
                  <a:srgbClr val="FFC000"/>
                </a:solidFill>
                <a:latin typeface="Arial Black" pitchFamily="34" charset="0"/>
              </a:rPr>
              <a:t>Технічне обслуговування масляних трансформаторів</a:t>
            </a:r>
            <a:endParaRPr lang="ru-RU" sz="3600" dirty="0">
              <a:ln w="28575">
                <a:solidFill>
                  <a:schemeClr val="tx1"/>
                </a:solidFill>
              </a:ln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 smtClean="0"/>
              <a:t>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726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Autofit/>
          </a:bodyPr>
          <a:lstStyle/>
          <a:p>
            <a:r>
              <a:rPr lang="uk-UA" sz="3200" dirty="0">
                <a:solidFill>
                  <a:srgbClr val="CC6600"/>
                </a:solidFill>
              </a:rPr>
              <a:t>Силовий трансформатор – основний елемент трансформаторної підстанції</a:t>
            </a:r>
            <a:endParaRPr lang="ru-RU" sz="3200" dirty="0">
              <a:solidFill>
                <a:srgbClr val="CC66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Силові трансформатори є одним із основних елементів електричних мереж електропостачання.</a:t>
            </a:r>
          </a:p>
          <a:p>
            <a:r>
              <a:rPr lang="uk-UA" sz="2000" b="1" dirty="0">
                <a:latin typeface="Corbel" pitchFamily="34" charset="0"/>
                <a:cs typeface="Angsana New" pitchFamily="18" charset="-34"/>
              </a:rPr>
              <a:t>Технічне обслуговування та ремонт трансформаторів проводяться відповідно до норм діючих документів – ГОСТ, ПТЕ, ТУ, технологічних вказівок, інструкцій з експлуатації та ремонту.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501007"/>
            <a:ext cx="4826635" cy="320220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7646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uk-UA" sz="3200" dirty="0">
                <a:solidFill>
                  <a:srgbClr val="CC6600"/>
                </a:solidFill>
              </a:rPr>
              <a:t>Призначення і принцип дії силового трансформатора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7544" y="1484784"/>
            <a:ext cx="8579296" cy="2692896"/>
          </a:xfrm>
        </p:spPr>
        <p:txBody>
          <a:bodyPr>
            <a:normAutofit/>
          </a:bodyPr>
          <a:lstStyle/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Трансформатор - </a:t>
            </a:r>
            <a:r>
              <a:rPr lang="uk-UA" sz="2000" b="1" i="1" dirty="0" smtClean="0">
                <a:latin typeface="Corbel" pitchFamily="34" charset="0"/>
                <a:cs typeface="Angsana New" pitchFamily="18" charset="-34"/>
              </a:rPr>
              <a:t>статичний </a:t>
            </a:r>
            <a:r>
              <a:rPr lang="uk-UA" sz="2000" b="1" i="1" dirty="0">
                <a:latin typeface="Corbel" pitchFamily="34" charset="0"/>
                <a:cs typeface="Angsana New" pitchFamily="18" charset="-34"/>
              </a:rPr>
              <a:t>електромагнітний апарат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, що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перетворює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напругу електромережі з більших значень на менші  або навпаки.</a:t>
            </a:r>
          </a:p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Трансформатори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дозволяють значно підвищити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напругу електроенергії,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що виробляється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на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електричних станціях, і здійснити передачу електроенергії на дальні відстані при високих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напругах (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110, 220, 500, 750 і 1150 кВ). Завдяки цьому сильно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зменшаються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втрати енергії в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проводах.</a:t>
            </a:r>
            <a:endParaRPr lang="uk-UA" sz="2000" b="1" dirty="0">
              <a:latin typeface="Corbel" pitchFamily="34" charset="0"/>
              <a:cs typeface="Angsana New" pitchFamily="18" charset="-34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98430" y="4365104"/>
            <a:ext cx="5151489" cy="2376264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marL="137160" indent="0">
              <a:buNone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Принцип дії трансформатора пояснюється </a:t>
            </a:r>
            <a:r>
              <a:rPr lang="uk-UA" sz="2000" b="1" i="1" dirty="0" smtClean="0">
                <a:latin typeface="Corbel" pitchFamily="34" charset="0"/>
                <a:cs typeface="Angsana New" pitchFamily="18" charset="-34"/>
              </a:rPr>
              <a:t>явищем електромагнітної </a:t>
            </a:r>
            <a:r>
              <a:rPr lang="uk-UA" sz="2000" b="1" i="1" dirty="0">
                <a:latin typeface="Corbel" pitchFamily="34" charset="0"/>
                <a:cs typeface="Angsana New" pitchFamily="18" charset="-34"/>
              </a:rPr>
              <a:t>індукції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. Струм, що поступає на первинну обмотку створює в магнітопроводі магнітний потік.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В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вторинній обмотці виникає електрорушійна сила. Якщо обмотка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замкнена -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йде індукційний струм.</a:t>
            </a:r>
          </a:p>
          <a:p>
            <a:endParaRPr lang="ru-RU" sz="20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293096"/>
            <a:ext cx="3459023" cy="2306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487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936104"/>
          </a:xfrm>
        </p:spPr>
        <p:txBody>
          <a:bodyPr>
            <a:normAutofit/>
          </a:bodyPr>
          <a:lstStyle/>
          <a:p>
            <a:r>
              <a:rPr lang="uk-UA" sz="3200" dirty="0">
                <a:solidFill>
                  <a:srgbClr val="CC6600"/>
                </a:solidFill>
              </a:rPr>
              <a:t>Улаштування трансформатора</a:t>
            </a:r>
            <a:endParaRPr lang="ru-RU" sz="3200" dirty="0">
              <a:solidFill>
                <a:srgbClr val="CC66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4572000" y="1484784"/>
            <a:ext cx="4038600" cy="4525963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1 –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розширювач </a:t>
            </a:r>
            <a:endParaRPr lang="uk-UA" sz="2000" b="1" dirty="0">
              <a:latin typeface="Corbel" pitchFamily="34" charset="0"/>
              <a:cs typeface="Angsana New" pitchFamily="18" charset="-34"/>
            </a:endParaRPr>
          </a:p>
          <a:p>
            <a:pPr marL="137160" indent="0">
              <a:buNone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2 –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ізолятор  </a:t>
            </a:r>
            <a:endParaRPr lang="uk-UA" sz="2000" b="1" dirty="0">
              <a:latin typeface="Corbel" pitchFamily="34" charset="0"/>
              <a:cs typeface="Angsana New" pitchFamily="18" charset="-34"/>
            </a:endParaRPr>
          </a:p>
          <a:p>
            <a:pPr marL="137160" indent="0">
              <a:buNone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3 – магнітопровід</a:t>
            </a:r>
          </a:p>
          <a:p>
            <a:pPr marL="137160" indent="0">
              <a:buNone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4 – кришка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бака</a:t>
            </a:r>
            <a:endParaRPr lang="uk-UA" sz="2000" b="1" dirty="0">
              <a:latin typeface="Corbel" pitchFamily="34" charset="0"/>
              <a:cs typeface="Angsana New" pitchFamily="18" charset="-34"/>
            </a:endParaRPr>
          </a:p>
          <a:p>
            <a:pPr marL="137160" indent="0">
              <a:buNone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5 –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радіатори </a:t>
            </a:r>
            <a:endParaRPr lang="uk-UA" sz="2000" b="1" dirty="0">
              <a:latin typeface="Corbel" pitchFamily="34" charset="0"/>
              <a:cs typeface="Angsana New" pitchFamily="18" charset="-34"/>
            </a:endParaRPr>
          </a:p>
          <a:p>
            <a:pPr marL="137160" indent="0">
              <a:buNone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6 – обмотка низької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напруги </a:t>
            </a:r>
            <a:endParaRPr lang="uk-UA" sz="2000" b="1" dirty="0">
              <a:latin typeface="Corbel" pitchFamily="34" charset="0"/>
              <a:cs typeface="Angsana New" pitchFamily="18" charset="-34"/>
            </a:endParaRPr>
          </a:p>
          <a:p>
            <a:pPr marL="137160" indent="0">
              <a:buNone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7 – обмотка високої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напруги</a:t>
            </a:r>
          </a:p>
        </p:txBody>
      </p:sp>
      <p:sp>
        <p:nvSpPr>
          <p:cNvPr id="7" name="Объект 6"/>
          <p:cNvSpPr>
            <a:spLocks noGrp="1"/>
          </p:cNvSpPr>
          <p:nvPr>
            <p:ph sz="half" idx="1"/>
          </p:nvPr>
        </p:nvSpPr>
        <p:spPr>
          <a:xfrm>
            <a:off x="4572000" y="4509120"/>
            <a:ext cx="4326632" cy="2121099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137160" indent="0">
              <a:buNone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Крім того,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потужні трифазні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трансформатори мають термосифонні фільтри, осушувачі повітря, запобіжну трубу, газове реле та ін.</a:t>
            </a:r>
          </a:p>
          <a:p>
            <a:endParaRPr lang="ru-RU" sz="2000" dirty="0"/>
          </a:p>
        </p:txBody>
      </p:sp>
      <p:pic>
        <p:nvPicPr>
          <p:cNvPr id="12293" name="Picture 5" descr="C:\Users\PC\Desktop\Рисунок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4202808" cy="5318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0208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dirty="0">
                <a:solidFill>
                  <a:srgbClr val="CC6600"/>
                </a:solidFill>
              </a:rPr>
              <a:t>Технічне обслуговування </a:t>
            </a:r>
            <a:r>
              <a:rPr lang="uk-UA" sz="3200" dirty="0" smtClean="0">
                <a:solidFill>
                  <a:srgbClr val="CC6600"/>
                </a:solidFill>
              </a:rPr>
              <a:t>трансформаторів</a:t>
            </a:r>
            <a:endParaRPr lang="ru-RU" sz="3200" dirty="0">
              <a:solidFill>
                <a:srgbClr val="CC66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427984" y="1600200"/>
            <a:ext cx="4608512" cy="5213176"/>
          </a:xfrm>
        </p:spPr>
        <p:txBody>
          <a:bodyPr>
            <a:noAutofit/>
          </a:bodyPr>
          <a:lstStyle/>
          <a:p>
            <a:pPr marL="137160" indent="0">
              <a:buNone/>
            </a:pP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Нормативними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документами передбачено три види технічного обслуговування трансформаторів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:</a:t>
            </a:r>
          </a:p>
          <a:p>
            <a:pPr marL="137160" indent="0">
              <a:buNone/>
            </a:pP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- </a:t>
            </a:r>
            <a:r>
              <a:rPr lang="uk-UA" sz="2400" b="1" i="1" dirty="0" smtClean="0">
                <a:latin typeface="Corbel" pitchFamily="34" charset="0"/>
                <a:cs typeface="Angsana New" pitchFamily="18" charset="-34"/>
              </a:rPr>
              <a:t>Контроль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 - для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профілактичного виявлення можливих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несправностей</a:t>
            </a:r>
          </a:p>
          <a:p>
            <a:pPr marL="137160" indent="0">
              <a:buNone/>
            </a:pP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- </a:t>
            </a:r>
            <a:r>
              <a:rPr lang="uk-UA" sz="2400" b="1" i="1" dirty="0" smtClean="0">
                <a:latin typeface="Corbel" pitchFamily="34" charset="0"/>
                <a:cs typeface="Angsana New" pitchFamily="18" charset="-34"/>
              </a:rPr>
              <a:t>Огляд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 - візуальна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перевірка технічного стану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трансформатора</a:t>
            </a:r>
          </a:p>
          <a:p>
            <a:pPr marL="137160" indent="0">
              <a:buNone/>
            </a:pP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- </a:t>
            </a:r>
            <a:r>
              <a:rPr lang="uk-UA" sz="2400" b="1" i="1" dirty="0" smtClean="0">
                <a:latin typeface="Corbel" pitchFamily="34" charset="0"/>
                <a:cs typeface="Angsana New" pitchFamily="18" charset="-34"/>
              </a:rPr>
              <a:t>Позаплановий ремонт</a:t>
            </a:r>
          </a:p>
          <a:p>
            <a:pPr marL="137160" indent="0">
              <a:buNone/>
            </a:pPr>
            <a:endParaRPr lang="uk-UA" sz="2000" b="1" dirty="0">
              <a:latin typeface="Corbel" pitchFamily="34" charset="0"/>
              <a:cs typeface="Angsana New" pitchFamily="18" charset="-34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6753"/>
            <a:ext cx="3744416" cy="362945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395536" y="1844824"/>
            <a:ext cx="3672408" cy="3456383"/>
          </a:xfrm>
        </p:spPr>
        <p:txBody>
          <a:bodyPr>
            <a:norm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64018" y="4814998"/>
            <a:ext cx="8312438" cy="19389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      Огляди без відключення трансформаторів проводять:</a:t>
            </a:r>
          </a:p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1 раз на добу - в установках з постійним черговим персоналом;</a:t>
            </a:r>
          </a:p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1 разу на місяць - в установках без постійного чергового персоналу.</a:t>
            </a:r>
          </a:p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       Позачергові огляди проводять при різкій зміні температури зовнішнього повітря і при кожному відключенні трансформатора релейним захистом.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441762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dirty="0">
                <a:solidFill>
                  <a:srgbClr val="CC6600"/>
                </a:solidFill>
              </a:rPr>
              <a:t>Технічне обслуговування силових трансформаторів включає: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3755272" y="1600200"/>
            <a:ext cx="5388728" cy="4525963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з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овнішній огляд трансформатора;</a:t>
            </a:r>
          </a:p>
          <a:p>
            <a:pPr>
              <a:buFont typeface="Wingdings" pitchFamily="2" charset="2"/>
              <a:buChar char="Ø"/>
            </a:pP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чищення бака і ізоляторів;</a:t>
            </a:r>
            <a:endParaRPr lang="uk-UA" sz="2000" b="1" dirty="0">
              <a:latin typeface="Corbel" pitchFamily="34" charset="0"/>
              <a:cs typeface="Angsana New" pitchFamily="18" charset="-34"/>
            </a:endParaRPr>
          </a:p>
          <a:p>
            <a:pPr>
              <a:buFont typeface="Wingdings" pitchFamily="2" charset="2"/>
              <a:buChar char="Ø"/>
            </a:pP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контроль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за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температурними</a:t>
            </a:r>
          </a:p>
          <a:p>
            <a:pPr marL="137160" indent="0">
              <a:buNone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      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режимами;</a:t>
            </a:r>
          </a:p>
          <a:p>
            <a:pPr>
              <a:buFont typeface="Wingdings" pitchFamily="2" charset="2"/>
              <a:buChar char="Ø"/>
            </a:pP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аналіз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матеріалів, включаючи трансформаторне масло;</a:t>
            </a:r>
          </a:p>
          <a:p>
            <a:pPr>
              <a:buFont typeface="Wingdings" pitchFamily="2" charset="2"/>
              <a:buChar char="Ø"/>
            </a:pP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перевірка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стану зварних та болтових з'єднань, керамічних ізоляторів, контуру заземлення;</a:t>
            </a:r>
          </a:p>
          <a:p>
            <a:pPr>
              <a:buFont typeface="Wingdings" pitchFamily="2" charset="2"/>
              <a:buChar char="Ø"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виміри опору ізоляції;</a:t>
            </a:r>
          </a:p>
          <a:p>
            <a:pPr>
              <a:buFont typeface="Wingdings" pitchFamily="2" charset="2"/>
              <a:buChar char="Ø"/>
            </a:pP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проведення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випробувань;</a:t>
            </a:r>
          </a:p>
          <a:p>
            <a:pPr>
              <a:buFont typeface="Wingdings" pitchFamily="2" charset="2"/>
              <a:buChar char="Ø"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контроль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спрацювання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пристроїв релейного захисту, автоматики та ін.</a:t>
            </a:r>
            <a:endParaRPr lang="uk-UA" sz="2000" b="1" dirty="0">
              <a:latin typeface="Corbel" pitchFamily="34" charset="0"/>
              <a:cs typeface="Angsana New" pitchFamily="18" charset="-34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12" r="16438"/>
          <a:stretch/>
        </p:blipFill>
        <p:spPr bwMode="auto">
          <a:xfrm>
            <a:off x="107504" y="2060848"/>
            <a:ext cx="3854814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10714" y="1569516"/>
            <a:ext cx="4038600" cy="4525963"/>
          </a:xfrm>
        </p:spPr>
        <p:txBody>
          <a:bodyPr/>
          <a:lstStyle/>
          <a:p>
            <a:pPr marL="137160" indent="0">
              <a:buNone/>
            </a:pPr>
            <a:r>
              <a:rPr lang="ru-RU" dirty="0" smtClean="0"/>
              <a:t>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124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dirty="0" smtClean="0">
                <a:solidFill>
                  <a:srgbClr val="CC6600"/>
                </a:solidFill>
              </a:rPr>
              <a:t>Зовнішній огляд </a:t>
            </a:r>
            <a:r>
              <a:rPr lang="uk-UA" sz="3200" dirty="0" smtClean="0">
                <a:solidFill>
                  <a:srgbClr val="CC6600"/>
                </a:solidFill>
              </a:rPr>
              <a:t>масляного трансформатора</a:t>
            </a:r>
            <a:endParaRPr lang="uk-UA" sz="3200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7504" y="1600201"/>
            <a:ext cx="4824536" cy="1612775"/>
          </a:xfrm>
        </p:spPr>
        <p:txBody>
          <a:bodyPr>
            <a:noAutofit/>
          </a:bodyPr>
          <a:lstStyle/>
          <a:p>
            <a:pPr marL="137160" indent="0">
              <a:buNone/>
            </a:pPr>
            <a:r>
              <a:rPr lang="ru-RU" sz="2000" b="1" i="1" dirty="0"/>
              <a:t> </a:t>
            </a:r>
            <a:r>
              <a:rPr lang="uk-UA" sz="2000" b="1" i="1" dirty="0" smtClean="0">
                <a:latin typeface="Corbel" pitchFamily="34" charset="0"/>
                <a:cs typeface="Angsana New" pitchFamily="18" charset="-34"/>
              </a:rPr>
              <a:t>Мета   періодичних  оглядів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  – перевірка   умов   роботи трансформаторів і виявлення неполадок, які можуть призвести до аварійних пошкоджень. </a:t>
            </a:r>
          </a:p>
          <a:p>
            <a:pPr marL="137160" indent="0">
              <a:buNone/>
            </a:pPr>
            <a:endParaRPr lang="uk-UA" sz="2000" b="1" dirty="0" smtClean="0">
              <a:latin typeface="Corbel" pitchFamily="34" charset="0"/>
              <a:cs typeface="Angsana New" pitchFamily="18" charset="-34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323528" y="3747514"/>
            <a:ext cx="7067128" cy="2913187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r>
              <a:rPr lang="uk-UA" sz="2000" b="1" i="1" dirty="0">
                <a:latin typeface="Corbel" pitchFamily="34" charset="0"/>
                <a:cs typeface="Angsana New" pitchFamily="18" charset="-34"/>
              </a:rPr>
              <a:t>Під час огляду перевіряють:</a:t>
            </a:r>
          </a:p>
          <a:p>
            <a:pPr>
              <a:buFont typeface="Wingdings" pitchFamily="2" charset="2"/>
              <a:buChar char="ü"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Шум роботи трансформатора</a:t>
            </a:r>
          </a:p>
          <a:p>
            <a:pPr>
              <a:buFont typeface="Wingdings" pitchFamily="2" charset="2"/>
              <a:buChar char="ü"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Рівень масла</a:t>
            </a:r>
          </a:p>
          <a:p>
            <a:pPr>
              <a:buFont typeface="Wingdings" pitchFamily="2" charset="2"/>
              <a:buChar char="ü"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Трансформатор оглядається на течію масла </a:t>
            </a:r>
          </a:p>
          <a:p>
            <a:pPr>
              <a:buFont typeface="Wingdings" pitchFamily="2" charset="2"/>
              <a:buChar char="ü"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Оглядається </a:t>
            </a:r>
            <a:r>
              <a:rPr lang="uk-UA" sz="2000" b="1" dirty="0" err="1" smtClean="0">
                <a:latin typeface="Corbel" pitchFamily="34" charset="0"/>
                <a:cs typeface="Angsana New" pitchFamily="18" charset="-34"/>
              </a:rPr>
              <a:t>повітряосушувальний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фільтр</a:t>
            </a:r>
          </a:p>
          <a:p>
            <a:pPr>
              <a:buFont typeface="Wingdings" pitchFamily="2" charset="2"/>
              <a:buChar char="ü"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Перевіряється стан порцелянових ізоляторів</a:t>
            </a:r>
          </a:p>
          <a:p>
            <a:pPr>
              <a:buFont typeface="Wingdings" pitchFamily="2" charset="2"/>
              <a:buChar char="ü"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Оглядаються контактні з'єднання трансформатора</a:t>
            </a:r>
          </a:p>
          <a:p>
            <a:endParaRPr lang="ru-RU" sz="2000" dirty="0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00808"/>
            <a:ext cx="4007596" cy="266712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6336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016"/>
            <a:ext cx="8229600" cy="1143000"/>
          </a:xfrm>
        </p:spPr>
        <p:txBody>
          <a:bodyPr>
            <a:normAutofit/>
          </a:bodyPr>
          <a:lstStyle/>
          <a:p>
            <a:r>
              <a:rPr lang="uk-UA" sz="3200" dirty="0" smtClean="0">
                <a:solidFill>
                  <a:srgbClr val="CC6600"/>
                </a:solidFill>
              </a:rPr>
              <a:t>Чому гудить трансформатор</a:t>
            </a:r>
            <a:endParaRPr lang="uk-UA" sz="3200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09160"/>
          </a:xfrm>
        </p:spPr>
        <p:txBody>
          <a:bodyPr>
            <a:normAutofit/>
          </a:bodyPr>
          <a:lstStyle/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Робота трансформатора супроводжується характерним гулом. Це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нормально,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оскільки шум викликається фізичними процесами, які відтворюються у трансформаторі. </a:t>
            </a:r>
            <a:r>
              <a:rPr lang="ru-RU" sz="2000" b="1" dirty="0" smtClean="0">
                <a:latin typeface="Corbel" pitchFamily="34" charset="0"/>
                <a:cs typeface="Angsana New" pitchFamily="18" charset="-34"/>
              </a:rPr>
              <a:t>Але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іноді високий рівень шуму свідчить про проблеми </a:t>
            </a:r>
            <a:r>
              <a:rPr lang="ru-RU" sz="2000" b="1" dirty="0" smtClean="0">
                <a:latin typeface="Corbel" pitchFamily="34" charset="0"/>
                <a:cs typeface="Angsana New" pitchFamily="18" charset="-34"/>
              </a:rPr>
              <a:t>з трансформатором.</a:t>
            </a:r>
          </a:p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Основною причиною  гулу трансформатора є </a:t>
            </a:r>
            <a:r>
              <a:rPr lang="uk-UA" sz="2000" b="1" i="1" dirty="0" smtClean="0">
                <a:latin typeface="Corbel" pitchFamily="34" charset="0"/>
                <a:cs typeface="Angsana New" pitchFamily="18" charset="-34"/>
              </a:rPr>
              <a:t>магнітострикція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-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зміна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розмірів тіла, що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характерно для матеріалів, що піддаються впливу магнітного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поля. Магнітопровід трансформаторів виконується з феромагнітного матеріалу. Внаслідок </a:t>
            </a:r>
            <a:r>
              <a:rPr lang="uk-UA" sz="2000" b="1" i="1" dirty="0" smtClean="0">
                <a:latin typeface="Corbel" pitchFamily="34" charset="0"/>
                <a:cs typeface="Angsana New" pitchFamily="18" charset="-34"/>
              </a:rPr>
              <a:t>магнітострикції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пластини магнітопроводу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створюють  звукові хвилі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певної частоти –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гудіння.</a:t>
            </a:r>
            <a:endParaRPr lang="uk-UA" sz="2000" b="1" dirty="0">
              <a:latin typeface="Corbel" pitchFamily="34" charset="0"/>
              <a:cs typeface="Angsana New" pitchFamily="18" charset="-34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6267" y="4365104"/>
            <a:ext cx="3364166" cy="247424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960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uk-UA" sz="3200" dirty="0">
                <a:solidFill>
                  <a:srgbClr val="CC6600"/>
                </a:solidFill>
              </a:rPr>
              <a:t>Причини підвищеного шуму трансформатора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268760"/>
            <a:ext cx="8784976" cy="4709160"/>
          </a:xfrm>
        </p:spPr>
        <p:txBody>
          <a:bodyPr>
            <a:normAutofit/>
          </a:bodyPr>
          <a:lstStyle/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Підвищене струмове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навантаження;</a:t>
            </a:r>
            <a:endParaRPr lang="uk-UA" sz="2000" b="1" dirty="0" smtClean="0">
              <a:latin typeface="Corbel" pitchFamily="34" charset="0"/>
              <a:cs typeface="Angsana New" pitchFamily="18" charset="-34"/>
            </a:endParaRPr>
          </a:p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Недостатня щільність намотки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котушок -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виникає вібрація витків, що супроводжується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гулом;</a:t>
            </a:r>
            <a:endParaRPr lang="uk-UA" sz="2000" b="1" dirty="0" smtClean="0">
              <a:latin typeface="Corbel" pitchFamily="34" charset="0"/>
              <a:cs typeface="Angsana New" pitchFamily="18" charset="-34"/>
            </a:endParaRPr>
          </a:p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Неправильно зібраний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магнітопровід -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вібрація пластин дає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гул;</a:t>
            </a:r>
            <a:endParaRPr lang="uk-UA" sz="2000" b="1" dirty="0" smtClean="0">
              <a:latin typeface="Corbel" pitchFamily="34" charset="0"/>
              <a:cs typeface="Angsana New" pitchFamily="18" charset="-34"/>
            </a:endParaRPr>
          </a:p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Ослаблення болтів кріплення: осердя, бака, кришки, вихлопної труби, розширювача та ін. Погано закріплений трансформатор та його деталі вібрують та гудуть.</a:t>
            </a:r>
          </a:p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У разі порушення ізоляції провідник може почати іскрити. Тоді до гудіння </a:t>
            </a:r>
            <a:r>
              <a:rPr lang="ru-RU" sz="2000" b="1" dirty="0" smtClean="0">
                <a:latin typeface="Corbel" pitchFamily="34" charset="0"/>
                <a:cs typeface="Angsana New" pitchFamily="18" charset="-34"/>
              </a:rPr>
              <a:t>трансформатора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додається</a:t>
            </a:r>
            <a:r>
              <a:rPr lang="ru-RU" sz="2000" b="1" dirty="0" smtClean="0">
                <a:latin typeface="Corbel" pitchFamily="34" charset="0"/>
                <a:cs typeface="Angsana New" pitchFamily="18" charset="-34"/>
              </a:rPr>
              <a:t>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клацання</a:t>
            </a:r>
            <a:r>
              <a:rPr lang="ru-RU" sz="2000" b="1" dirty="0" smtClean="0">
                <a:latin typeface="Corbel" pitchFamily="34" charset="0"/>
                <a:cs typeface="Angsana New" pitchFamily="18" charset="-34"/>
              </a:rPr>
              <a:t>.</a:t>
            </a:r>
            <a:endParaRPr lang="uk-UA" sz="2000" b="1" dirty="0" smtClean="0">
              <a:latin typeface="Corbel" pitchFamily="34" charset="0"/>
              <a:cs typeface="Angsana New" pitchFamily="18" charset="-34"/>
            </a:endParaRPr>
          </a:p>
          <a:p>
            <a:endParaRPr lang="uk-UA" sz="2000" b="1" dirty="0">
              <a:latin typeface="Corbel" pitchFamily="34" charset="0"/>
              <a:cs typeface="Angsana New" pitchFamily="18" charset="-34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395734"/>
            <a:ext cx="3567392" cy="234036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322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642"/>
            <a:ext cx="8229600" cy="1143000"/>
          </a:xfrm>
        </p:spPr>
        <p:txBody>
          <a:bodyPr>
            <a:normAutofit/>
          </a:bodyPr>
          <a:lstStyle/>
          <a:p>
            <a:r>
              <a:rPr lang="uk-UA" sz="3200" dirty="0">
                <a:solidFill>
                  <a:srgbClr val="CC6600"/>
                </a:solidFill>
              </a:rPr>
              <a:t>Трансформаторне масло</a:t>
            </a: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251520" y="1600200"/>
            <a:ext cx="4032448" cy="4525963"/>
          </a:xfrm>
        </p:spPr>
        <p:txBody>
          <a:bodyPr>
            <a:normAutofit lnSpcReduction="10000"/>
          </a:bodyPr>
          <a:lstStyle/>
          <a:p>
            <a:r>
              <a:rPr lang="uk-UA" sz="2000" b="1" dirty="0">
                <a:latin typeface="Corbel" pitchFamily="34" charset="0"/>
                <a:cs typeface="Angsana New" pitchFamily="18" charset="-34"/>
              </a:rPr>
              <a:t>Трансформаторне масло грає роль </a:t>
            </a:r>
            <a:r>
              <a:rPr lang="uk-UA" sz="2000" b="1" i="1" dirty="0">
                <a:latin typeface="Corbel" pitchFamily="34" charset="0"/>
                <a:cs typeface="Angsana New" pitchFamily="18" charset="-34"/>
              </a:rPr>
              <a:t>ізоляційного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 та </a:t>
            </a:r>
            <a:r>
              <a:rPr lang="uk-UA" sz="2000" b="1" i="1" dirty="0">
                <a:latin typeface="Corbel" pitchFamily="34" charset="0"/>
                <a:cs typeface="Angsana New" pitchFamily="18" charset="-34"/>
              </a:rPr>
              <a:t>охолоджуючого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 середовища. </a:t>
            </a:r>
            <a:endParaRPr lang="uk-UA" sz="2000" b="1" dirty="0" smtClean="0">
              <a:latin typeface="Corbel" pitchFamily="34" charset="0"/>
              <a:cs typeface="Angsana New" pitchFamily="18" charset="-34"/>
            </a:endParaRPr>
          </a:p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Правильна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експлуатація масла забезпечує надійну та безаварійну роботу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трансформатора.</a:t>
            </a:r>
          </a:p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При обслуговуванні трансформатора необхідно вимірювати </a:t>
            </a:r>
            <a:r>
              <a:rPr lang="uk-UA" sz="2000" b="1" i="1" dirty="0" smtClean="0">
                <a:latin typeface="Corbel" pitchFamily="34" charset="0"/>
                <a:cs typeface="Angsana New" pitchFamily="18" charset="-34"/>
              </a:rPr>
              <a:t>температуру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 масла, контролювати </a:t>
            </a:r>
            <a:r>
              <a:rPr lang="uk-UA" sz="2000" b="1" i="1" dirty="0" smtClean="0">
                <a:latin typeface="Corbel" pitchFamily="34" charset="0"/>
                <a:cs typeface="Angsana New" pitchFamily="18" charset="-34"/>
              </a:rPr>
              <a:t>рівень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, </a:t>
            </a:r>
            <a:r>
              <a:rPr lang="uk-UA" sz="2000" b="1" i="1" dirty="0" smtClean="0">
                <a:latin typeface="Corbel" pitchFamily="34" charset="0"/>
                <a:cs typeface="Angsana New" pitchFamily="18" charset="-34"/>
              </a:rPr>
              <a:t>колір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 та </a:t>
            </a:r>
            <a:r>
              <a:rPr lang="uk-UA" sz="2000" b="1" i="1" dirty="0" smtClean="0">
                <a:latin typeface="Corbel" pitchFamily="34" charset="0"/>
                <a:cs typeface="Angsana New" pitchFamily="18" charset="-34"/>
              </a:rPr>
              <a:t>якість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 трансформаторного масла.</a:t>
            </a:r>
            <a:endParaRPr lang="uk-UA" sz="2000" b="1" dirty="0">
              <a:latin typeface="Corbel" pitchFamily="34" charset="0"/>
              <a:cs typeface="Angsana New" pitchFamily="18" charset="-34"/>
            </a:endParaRPr>
          </a:p>
          <a:p>
            <a:pPr marL="137160" indent="0">
              <a:buNone/>
            </a:pPr>
            <a:r>
              <a:rPr lang="ru-RU" sz="2000" b="1" dirty="0">
                <a:latin typeface="Corbel" pitchFamily="34" charset="0"/>
                <a:cs typeface="Angsana New" pitchFamily="18" charset="-34"/>
              </a:rPr>
              <a:t>  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137160" indent="0">
              <a:buNone/>
            </a:pPr>
            <a:r>
              <a:rPr lang="ru-RU" dirty="0" smtClean="0"/>
              <a:t>   </a:t>
            </a:r>
            <a:endParaRPr lang="ru-RU" dirty="0"/>
          </a:p>
        </p:txBody>
      </p:sp>
      <p:pic>
        <p:nvPicPr>
          <p:cNvPr id="25604" name="Picture 4" descr="C:\Users\PC\Desktop\Рисунок8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lumMod val="40000"/>
                <a:lumOff val="6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132856"/>
            <a:ext cx="4716016" cy="323243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929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6857" y="0"/>
            <a:ext cx="8229600" cy="1008112"/>
          </a:xfrm>
        </p:spPr>
        <p:txBody>
          <a:bodyPr>
            <a:normAutofit/>
          </a:bodyPr>
          <a:lstStyle/>
          <a:p>
            <a:r>
              <a:rPr lang="uk-UA" sz="3200" dirty="0">
                <a:solidFill>
                  <a:srgbClr val="CC6600"/>
                </a:solidFill>
              </a:rPr>
              <a:t>Трансформаторне масло</a:t>
            </a: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778" y="4509120"/>
            <a:ext cx="4916679" cy="2348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82412"/>
            <a:ext cx="8229600" cy="470916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Свіже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трансформаторне масло, повинно мати </a:t>
            </a:r>
            <a:r>
              <a:rPr lang="uk-UA" sz="2000" b="1" i="1" dirty="0">
                <a:latin typeface="Corbel" pitchFamily="34" charset="0"/>
                <a:cs typeface="Angsana New" pitchFamily="18" charset="-34"/>
              </a:rPr>
              <a:t>світло-жовтий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колір. В процесі експлуатації колір масла темніє під впливом нагріву, забруднень і окислюється. Колір масла не є показником браку і діючими інструкціями не нормується, але служить для орієнтовної оцінки якості масла.</a:t>
            </a:r>
          </a:p>
          <a:p>
            <a:pPr>
              <a:buFont typeface="Wingdings" pitchFamily="2" charset="2"/>
              <a:buChar char="v"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Забруднення масла може походити від попадання в нього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лаків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, фарб, бакелітовій і бавовняної ізоляції, шлаку від старіння масла. Поява в трансформаторному маслі опадів і домішок небезпечно тим, що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вони відкладаються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на поверхні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ізоляції і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сприяють короткому замиканню.</a:t>
            </a:r>
          </a:p>
          <a:p>
            <a:pPr>
              <a:buFont typeface="Wingdings" pitchFamily="2" charset="2"/>
              <a:buChar char="v"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Вода в маслі з'являється при його старінні або в результаті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розгерметизації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апарату. </a:t>
            </a:r>
            <a:endParaRPr lang="uk-UA" sz="2000" b="1" dirty="0" smtClean="0">
              <a:latin typeface="Corbe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3374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229600" cy="1143000"/>
          </a:xfrm>
        </p:spPr>
        <p:txBody>
          <a:bodyPr>
            <a:normAutofit/>
          </a:bodyPr>
          <a:lstStyle/>
          <a:p>
            <a:r>
              <a:rPr lang="uk-UA" sz="3200" dirty="0" smtClean="0">
                <a:solidFill>
                  <a:srgbClr val="CC6600"/>
                </a:solidFill>
              </a:rPr>
              <a:t>Випробування трансформаторного масла</a:t>
            </a:r>
            <a:endParaRPr lang="uk-UA" sz="3200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k-UA" sz="2400" b="1" dirty="0">
                <a:latin typeface="Corbel" pitchFamily="34" charset="0"/>
                <a:cs typeface="Angsana New" pitchFamily="18" charset="-34"/>
              </a:rPr>
              <a:t>В процесі експлуатації окремі якісні показники та властивості трансформаторного масла змінюються, воно </a:t>
            </a:r>
            <a:r>
              <a:rPr lang="uk-UA" sz="2400" b="1" i="1" dirty="0">
                <a:latin typeface="Corbel" pitchFamily="34" charset="0"/>
                <a:cs typeface="Angsana New" pitchFamily="18" charset="-34"/>
              </a:rPr>
              <a:t>старіє</a:t>
            </a:r>
            <a:r>
              <a:rPr lang="uk-UA" sz="2400" b="1" dirty="0">
                <a:latin typeface="Corbel" pitchFamily="34" charset="0"/>
                <a:cs typeface="Angsana New" pitchFamily="18" charset="-34"/>
              </a:rPr>
              <a:t>. </a:t>
            </a:r>
          </a:p>
          <a:p>
            <a:r>
              <a:rPr lang="uk-UA" sz="2400" b="1" dirty="0">
                <a:latin typeface="Corbel" pitchFamily="34" charset="0"/>
                <a:cs typeface="Angsana New" pitchFamily="18" charset="-34"/>
              </a:rPr>
              <a:t>Випробування трансформаторного масла проводиться підвищеною напругою</a:t>
            </a:r>
          </a:p>
          <a:p>
            <a:r>
              <a:rPr lang="uk-UA" sz="2400" b="1" dirty="0">
                <a:latin typeface="Corbel" pitchFamily="34" charset="0"/>
                <a:cs typeface="Angsana New" pitchFamily="18" charset="-34"/>
              </a:rPr>
              <a:t>Етапи випробувань:</a:t>
            </a:r>
          </a:p>
          <a:p>
            <a:pPr>
              <a:buFont typeface="Wingdings" pitchFamily="2" charset="2"/>
              <a:buChar char="ü"/>
            </a:pPr>
            <a:r>
              <a:rPr lang="uk-UA" sz="2400" b="1" i="1" dirty="0" smtClean="0">
                <a:latin typeface="Corbel" pitchFamily="34" charset="0"/>
                <a:cs typeface="Angsana New" pitchFamily="18" charset="-34"/>
              </a:rPr>
              <a:t>відбір</a:t>
            </a:r>
            <a:r>
              <a:rPr lang="uk-UA" sz="2400" b="1" dirty="0" smtClean="0">
                <a:latin typeface="Corbel" pitchFamily="34" charset="0"/>
                <a:cs typeface="Angsana New" pitchFamily="18" charset="-34"/>
              </a:rPr>
              <a:t> </a:t>
            </a:r>
            <a:r>
              <a:rPr lang="uk-UA" sz="2400" b="1" dirty="0">
                <a:latin typeface="Corbel" pitchFamily="34" charset="0"/>
                <a:cs typeface="Angsana New" pitchFamily="18" charset="-34"/>
              </a:rPr>
              <a:t>проб масла;</a:t>
            </a:r>
          </a:p>
          <a:p>
            <a:pPr>
              <a:buFont typeface="Wingdings" pitchFamily="2" charset="2"/>
              <a:buChar char="ü"/>
            </a:pPr>
            <a:r>
              <a:rPr lang="uk-UA" sz="2400" b="1" dirty="0" smtClean="0">
                <a:latin typeface="Corbel" pitchFamily="34" charset="0"/>
                <a:cs typeface="Angsana New" pitchFamily="18" charset="-34"/>
              </a:rPr>
              <a:t>візуальний </a:t>
            </a:r>
            <a:r>
              <a:rPr lang="uk-UA" sz="2400" b="1" i="1" dirty="0">
                <a:latin typeface="Corbel" pitchFamily="34" charset="0"/>
                <a:cs typeface="Angsana New" pitchFamily="18" charset="-34"/>
              </a:rPr>
              <a:t>контроль</a:t>
            </a:r>
            <a:r>
              <a:rPr lang="uk-UA" sz="2400" b="1" dirty="0">
                <a:latin typeface="Corbel" pitchFamily="34" charset="0"/>
                <a:cs typeface="Angsana New" pitchFamily="18" charset="-34"/>
              </a:rPr>
              <a:t>; </a:t>
            </a:r>
          </a:p>
          <a:p>
            <a:pPr>
              <a:buFont typeface="Wingdings" pitchFamily="2" charset="2"/>
              <a:buChar char="ü"/>
            </a:pPr>
            <a:r>
              <a:rPr lang="uk-UA" sz="2400" b="1" dirty="0" smtClean="0">
                <a:latin typeface="Corbel" pitchFamily="34" charset="0"/>
                <a:cs typeface="Angsana New" pitchFamily="18" charset="-34"/>
              </a:rPr>
              <a:t>безпосередньо </a:t>
            </a:r>
            <a:r>
              <a:rPr lang="uk-UA" sz="2400" b="1" i="1" dirty="0">
                <a:latin typeface="Corbel" pitchFamily="34" charset="0"/>
                <a:cs typeface="Angsana New" pitchFamily="18" charset="-34"/>
              </a:rPr>
              <a:t>випробування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268760"/>
            <a:ext cx="3456233" cy="273630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308711"/>
            <a:ext cx="2088232" cy="35179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5805" y="4293096"/>
            <a:ext cx="2376642" cy="216024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616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391"/>
            <a:ext cx="8229600" cy="1143000"/>
          </a:xfrm>
        </p:spPr>
        <p:txBody>
          <a:bodyPr>
            <a:normAutofit/>
          </a:bodyPr>
          <a:lstStyle/>
          <a:p>
            <a:r>
              <a:rPr lang="uk-UA" sz="3200" dirty="0" smtClean="0">
                <a:solidFill>
                  <a:srgbClr val="CC6600"/>
                </a:solidFill>
              </a:rPr>
              <a:t>Контроль температури масла</a:t>
            </a:r>
            <a:endParaRPr lang="uk-UA" sz="3200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709160"/>
          </a:xfrm>
        </p:spPr>
        <p:txBody>
          <a:bodyPr>
            <a:noAutofit/>
          </a:bodyPr>
          <a:lstStyle/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Контроль за тепловим режимом трансформаторів зводиться до періодичних вимірювань температур верхніх шарів масла в баках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.</a:t>
            </a:r>
          </a:p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Вимірювання виконуються за допомогою </a:t>
            </a:r>
            <a:r>
              <a:rPr lang="uk-UA" sz="2000" b="1" i="1" dirty="0" smtClean="0">
                <a:latin typeface="Corbel" pitchFamily="34" charset="0"/>
                <a:cs typeface="Angsana New" pitchFamily="18" charset="-34"/>
              </a:rPr>
              <a:t>скляних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 </a:t>
            </a:r>
            <a:r>
              <a:rPr lang="uk-UA" sz="2000" b="1" i="1" dirty="0" smtClean="0">
                <a:latin typeface="Corbel" pitchFamily="34" charset="0"/>
                <a:cs typeface="Angsana New" pitchFamily="18" charset="-34"/>
              </a:rPr>
              <a:t>термометрів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, занурених в спеціальні гільзи на кришках трансформаторів, дистанційних </a:t>
            </a:r>
            <a:r>
              <a:rPr lang="uk-UA" sz="2000" b="1" i="1" dirty="0" smtClean="0">
                <a:latin typeface="Corbel" pitchFamily="34" charset="0"/>
                <a:cs typeface="Angsana New" pitchFamily="18" charset="-34"/>
              </a:rPr>
              <a:t>термометрів опору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і термометрів манометричного типу – </a:t>
            </a:r>
            <a:r>
              <a:rPr lang="uk-UA" sz="2000" b="1" i="1" dirty="0" smtClean="0">
                <a:latin typeface="Corbel" pitchFamily="34" charset="0"/>
                <a:cs typeface="Angsana New" pitchFamily="18" charset="-34"/>
              </a:rPr>
              <a:t>термосигналізаторів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157" y="3789040"/>
            <a:ext cx="2880320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789040"/>
            <a:ext cx="2326665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419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uk-UA" sz="3200" dirty="0">
                <a:solidFill>
                  <a:srgbClr val="CC6600"/>
                </a:solidFill>
              </a:rPr>
              <a:t>Контроль температури масла</a:t>
            </a:r>
            <a:endParaRPr lang="uk-UA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709160"/>
          </a:xfrm>
        </p:spPr>
        <p:txBody>
          <a:bodyPr>
            <a:normAutofit/>
          </a:bodyPr>
          <a:lstStyle/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Температура верхніх шарів масла в трансформаторі не повинна перевищувати 95°С. Перевищення температури масла над температурою зовнішнього повітря має бути не більше 60°С. Нормальна температура на рівні 85°С, а подальше підвищення являється відзнакою перевантаження.</a:t>
            </a:r>
          </a:p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Для трансформаторів з дуттьовим охолодженням допускається робота без обдування, якщо температура масла не перевищує 45°С, а навантаження не перевищує номінальне.</a:t>
            </a:r>
            <a:endParaRPr lang="uk-UA" sz="2000" b="1" dirty="0">
              <a:latin typeface="Corbel" pitchFamily="34" charset="0"/>
              <a:cs typeface="Angsana New" pitchFamily="18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951115"/>
            <a:ext cx="3960440" cy="265349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28" r="19176"/>
          <a:stretch/>
        </p:blipFill>
        <p:spPr bwMode="auto">
          <a:xfrm>
            <a:off x="6300192" y="3861048"/>
            <a:ext cx="2287096" cy="275340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262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016"/>
            <a:ext cx="8229600" cy="1143000"/>
          </a:xfrm>
        </p:spPr>
        <p:txBody>
          <a:bodyPr>
            <a:normAutofit/>
          </a:bodyPr>
          <a:lstStyle/>
          <a:p>
            <a:r>
              <a:rPr lang="uk-UA" sz="3200" dirty="0">
                <a:solidFill>
                  <a:srgbClr val="CC6600"/>
                </a:solidFill>
              </a:rPr>
              <a:t>Контроль </a:t>
            </a:r>
            <a:r>
              <a:rPr lang="uk-UA" sz="3200" dirty="0" smtClean="0">
                <a:solidFill>
                  <a:srgbClr val="CC6600"/>
                </a:solidFill>
              </a:rPr>
              <a:t>рівня масла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651304" cy="4709160"/>
          </a:xfrm>
        </p:spPr>
        <p:txBody>
          <a:bodyPr>
            <a:normAutofit/>
          </a:bodyPr>
          <a:lstStyle/>
          <a:p>
            <a:r>
              <a:rPr lang="uk-UA" sz="2000" b="1" dirty="0">
                <a:latin typeface="Corbel" pitchFamily="34" charset="0"/>
                <a:cs typeface="Angsana New" pitchFamily="18" charset="-34"/>
              </a:rPr>
              <a:t>Для нормальної роботи трансформатора, рівень масла в розширювальному баку повинен відповідати нормі. </a:t>
            </a:r>
            <a:endParaRPr lang="uk-UA" sz="2000" b="1" dirty="0" smtClean="0">
              <a:latin typeface="Corbel" pitchFamily="34" charset="0"/>
              <a:cs typeface="Angsana New" pitchFamily="18" charset="-34"/>
            </a:endParaRPr>
          </a:p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На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розширювачі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встановлюється </a:t>
            </a:r>
            <a:r>
              <a:rPr lang="uk-UA" sz="2000" b="1" i="1" dirty="0" err="1" smtClean="0">
                <a:latin typeface="Corbel" pitchFamily="34" charset="0"/>
                <a:cs typeface="Angsana New" pitchFamily="18" charset="-34"/>
              </a:rPr>
              <a:t>масловказівник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, що дозволяє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тримати оптимальний рівень масла в системі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.</a:t>
            </a:r>
          </a:p>
          <a:p>
            <a:r>
              <a:rPr lang="ru-RU" sz="2000" dirty="0"/>
              <a:t> 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Рівень</a:t>
            </a:r>
            <a:r>
              <a:rPr lang="ru-RU" sz="2000" b="1" dirty="0" smtClean="0">
                <a:latin typeface="Corbel" pitchFamily="34" charset="0"/>
                <a:cs typeface="Angsana New" pitchFamily="18" charset="-34"/>
              </a:rPr>
              <a:t> </a:t>
            </a:r>
            <a:r>
              <a:rPr lang="ru-RU" sz="2000" b="1" dirty="0">
                <a:latin typeface="Corbel" pitchFamily="34" charset="0"/>
                <a:cs typeface="Angsana New" pitchFamily="18" charset="-34"/>
              </a:rPr>
              <a:t>масла повинен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знаходитись на контрольній рисці</a:t>
            </a:r>
            <a:r>
              <a:rPr lang="ru-RU" sz="2000" b="1" dirty="0" smtClean="0">
                <a:latin typeface="Corbel" pitchFamily="34" charset="0"/>
                <a:cs typeface="Angsana New" pitchFamily="18" charset="-34"/>
              </a:rPr>
              <a:t>.</a:t>
            </a:r>
            <a:endParaRPr lang="ru-RU" sz="2000" b="1" dirty="0">
              <a:latin typeface="Corbel" pitchFamily="34" charset="0"/>
              <a:cs typeface="Angsana New" pitchFamily="18" charset="-34"/>
            </a:endParaRPr>
          </a:p>
          <a:p>
            <a:pPr marL="137160" indent="0">
              <a:buNone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 </a:t>
            </a:r>
          </a:p>
        </p:txBody>
      </p:sp>
      <p:pic>
        <p:nvPicPr>
          <p:cNvPr id="27652" name="Picture 4" descr="C:\Users\PC\Desktop\Рисунок10.pn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6">
                <a:lumMod val="20000"/>
                <a:lumOff val="8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431" b="4336"/>
          <a:stretch/>
        </p:blipFill>
        <p:spPr bwMode="auto">
          <a:xfrm>
            <a:off x="579962" y="3267697"/>
            <a:ext cx="7984076" cy="324401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5590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567" y="0"/>
            <a:ext cx="8229600" cy="980728"/>
          </a:xfrm>
        </p:spPr>
        <p:txBody>
          <a:bodyPr>
            <a:normAutofit/>
          </a:bodyPr>
          <a:lstStyle/>
          <a:p>
            <a:r>
              <a:rPr lang="uk-UA" sz="3200" dirty="0">
                <a:solidFill>
                  <a:srgbClr val="CC6600"/>
                </a:solidFill>
              </a:rPr>
              <a:t>Газовий</a:t>
            </a:r>
            <a:r>
              <a:rPr lang="uk-UA" sz="3200" dirty="0" smtClean="0"/>
              <a:t> </a:t>
            </a:r>
            <a:r>
              <a:rPr lang="uk-UA" sz="3200" dirty="0">
                <a:solidFill>
                  <a:srgbClr val="CC6600"/>
                </a:solidFill>
              </a:rPr>
              <a:t>захист трансформатора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251520" y="1124744"/>
            <a:ext cx="5472608" cy="2972786"/>
          </a:xfrm>
        </p:spPr>
        <p:txBody>
          <a:bodyPr>
            <a:noAutofit/>
          </a:bodyPr>
          <a:lstStyle/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У трансформаторі при появі внутрішніх пошкоджень відбувається розкладання парів масла, їх виділення у вигляді летючих сполук, які піднімаються вгору бака трансформатора.</a:t>
            </a:r>
          </a:p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 При значних пошкодженнях відбувається рух газових сумішей, що створюють підвищений тиск у бік розширювача трансформатора. Тобто утворення газів в баку трансформатора є характерною ознакою пошкоджень, що і є сигналом для роботи газового захисту.</a:t>
            </a:r>
          </a:p>
        </p:txBody>
      </p:sp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48" y="4732379"/>
            <a:ext cx="1446999" cy="2127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2483768" y="5157192"/>
            <a:ext cx="6491063" cy="1512168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marL="137160" indent="0">
              <a:buNone/>
            </a:pPr>
            <a:r>
              <a:rPr lang="uk-UA" sz="2000" b="1" i="1" dirty="0" smtClean="0">
                <a:latin typeface="Corbel" pitchFamily="34" charset="0"/>
                <a:cs typeface="Angsana New" pitchFamily="18" charset="-34"/>
              </a:rPr>
              <a:t>Газове </a:t>
            </a:r>
            <a:r>
              <a:rPr lang="uk-UA" sz="2000" b="1" i="1" dirty="0">
                <a:latin typeface="Corbel" pitchFamily="34" charset="0"/>
                <a:cs typeface="Angsana New" pitchFamily="18" charset="-34"/>
              </a:rPr>
              <a:t>реле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здійснює захист трансформатора. Спрацьовування газового захисту на сигнал, дає час черговому персоналу перевести навантаження на другий трансформатор, а потім вимкнути його.</a:t>
            </a:r>
          </a:p>
          <a:p>
            <a:endParaRPr lang="ru-RU" sz="2000" dirty="0"/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484784"/>
            <a:ext cx="2603031" cy="345638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516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uk-UA" sz="3200" dirty="0">
                <a:solidFill>
                  <a:srgbClr val="CC6600"/>
                </a:solidFill>
              </a:rPr>
              <a:t>Заміна сорбенту у </a:t>
            </a:r>
            <a:r>
              <a:rPr lang="uk-UA" sz="3200" dirty="0" smtClean="0">
                <a:solidFill>
                  <a:srgbClr val="CC6600"/>
                </a:solidFill>
              </a:rPr>
              <a:t>фільтрах</a:t>
            </a:r>
            <a:endParaRPr lang="uk-UA" sz="3200" dirty="0">
              <a:solidFill>
                <a:srgbClr val="CC66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355976" y="1196752"/>
            <a:ext cx="4680520" cy="5544616"/>
          </a:xfrm>
        </p:spPr>
        <p:txBody>
          <a:bodyPr>
            <a:normAutofit fontScale="70000" lnSpcReduction="20000"/>
          </a:bodyPr>
          <a:lstStyle/>
          <a:p>
            <a:r>
              <a:rPr lang="uk-UA" sz="2900" b="1" dirty="0">
                <a:latin typeface="Corbel" pitchFamily="34" charset="0"/>
                <a:cs typeface="Angsana New" pitchFamily="18" charset="-34"/>
              </a:rPr>
              <a:t>Для відновлення </a:t>
            </a:r>
            <a:r>
              <a:rPr lang="uk-UA" sz="2900" b="1" dirty="0">
                <a:latin typeface="Corbel" pitchFamily="34" charset="0"/>
                <a:cs typeface="Angsana New" pitchFamily="18" charset="-34"/>
              </a:rPr>
              <a:t>трансформаторного масла </a:t>
            </a:r>
            <a:r>
              <a:rPr lang="uk-UA" sz="2900" b="1" dirty="0">
                <a:latin typeface="Corbel" pitchFamily="34" charset="0"/>
                <a:cs typeface="Angsana New" pitchFamily="18" charset="-34"/>
              </a:rPr>
              <a:t>використовуються </a:t>
            </a:r>
            <a:r>
              <a:rPr lang="uk-UA" sz="2900" b="1" i="1" dirty="0">
                <a:latin typeface="Corbel" pitchFamily="34" charset="0"/>
                <a:cs typeface="Angsana New" pitchFamily="18" charset="-34"/>
              </a:rPr>
              <a:t>адсорбційні</a:t>
            </a:r>
            <a:r>
              <a:rPr lang="uk-UA" sz="2900" b="1" dirty="0">
                <a:latin typeface="Corbel" pitchFamily="34" charset="0"/>
                <a:cs typeface="Angsana New" pitchFamily="18" charset="-34"/>
              </a:rPr>
              <a:t> та </a:t>
            </a:r>
            <a:r>
              <a:rPr lang="uk-UA" sz="2900" b="1" i="1" dirty="0">
                <a:latin typeface="Corbel" pitchFamily="34" charset="0"/>
                <a:cs typeface="Angsana New" pitchFamily="18" charset="-34"/>
              </a:rPr>
              <a:t>термосифонні</a:t>
            </a:r>
            <a:r>
              <a:rPr lang="uk-UA" sz="2900" b="1" dirty="0">
                <a:latin typeface="Corbel" pitchFamily="34" charset="0"/>
                <a:cs typeface="Angsana New" pitchFamily="18" charset="-34"/>
              </a:rPr>
              <a:t> </a:t>
            </a:r>
            <a:r>
              <a:rPr lang="uk-UA" sz="2900" b="1" i="1" dirty="0">
                <a:latin typeface="Corbel" pitchFamily="34" charset="0"/>
                <a:cs typeface="Angsana New" pitchFamily="18" charset="-34"/>
              </a:rPr>
              <a:t>фільтри</a:t>
            </a:r>
            <a:r>
              <a:rPr lang="uk-UA" sz="2900" b="1" dirty="0">
                <a:latin typeface="Corbel" pitchFamily="34" charset="0"/>
                <a:cs typeface="Angsana New" pitchFamily="18" charset="-34"/>
              </a:rPr>
              <a:t>.</a:t>
            </a:r>
          </a:p>
          <a:p>
            <a:r>
              <a:rPr lang="uk-UA" sz="2900" b="1" dirty="0">
                <a:latin typeface="Corbel" pitchFamily="34" charset="0"/>
                <a:cs typeface="Angsana New" pitchFamily="18" charset="-34"/>
              </a:rPr>
              <a:t>Ними здійснюється безперервна </a:t>
            </a:r>
            <a:r>
              <a:rPr lang="uk-UA" sz="2900" b="1" i="1" dirty="0">
                <a:latin typeface="Corbel" pitchFamily="34" charset="0"/>
                <a:cs typeface="Angsana New" pitchFamily="18" charset="-34"/>
              </a:rPr>
              <a:t>регенерація</a:t>
            </a:r>
            <a:r>
              <a:rPr lang="uk-UA" sz="2900" b="1" dirty="0">
                <a:latin typeface="Corbel" pitchFamily="34" charset="0"/>
                <a:cs typeface="Angsana New" pitchFamily="18" charset="-34"/>
              </a:rPr>
              <a:t> властивостей масла у трансформаторі</a:t>
            </a:r>
            <a:r>
              <a:rPr lang="uk-UA" sz="2900" b="1" dirty="0">
                <a:latin typeface="Corbel" pitchFamily="34" charset="0"/>
                <a:cs typeface="Angsana New" pitchFamily="18" charset="-34"/>
              </a:rPr>
              <a:t>.</a:t>
            </a:r>
          </a:p>
          <a:p>
            <a:r>
              <a:rPr lang="uk-UA" sz="2900" b="1" dirty="0">
                <a:latin typeface="Corbel" pitchFamily="34" charset="0"/>
                <a:cs typeface="Angsana New" pitchFamily="18" charset="-34"/>
              </a:rPr>
              <a:t>Фільтри заповнюються речовиною, що поглинає вологу, — сорбентом - силікагелем </a:t>
            </a:r>
            <a:r>
              <a:rPr lang="uk-UA" sz="2900" b="1" dirty="0" smtClean="0">
                <a:latin typeface="Corbel" pitchFamily="34" charset="0"/>
                <a:cs typeface="Angsana New" pitchFamily="18" charset="-34"/>
              </a:rPr>
              <a:t>. </a:t>
            </a:r>
            <a:r>
              <a:rPr lang="uk-UA" sz="2900" b="1" i="1" dirty="0" smtClean="0">
                <a:latin typeface="Corbel" pitchFamily="34" charset="0"/>
                <a:cs typeface="Angsana New" pitchFamily="18" charset="-34"/>
              </a:rPr>
              <a:t>Силікагель</a:t>
            </a:r>
            <a:r>
              <a:rPr lang="uk-UA" sz="2900" b="1" dirty="0" smtClean="0">
                <a:latin typeface="Corbel" pitchFamily="34" charset="0"/>
                <a:cs typeface="Angsana New" pitchFamily="18" charset="-34"/>
              </a:rPr>
              <a:t> </a:t>
            </a:r>
            <a:r>
              <a:rPr lang="uk-UA" sz="2900" b="1" dirty="0">
                <a:latin typeface="Corbel" pitchFamily="34" charset="0"/>
                <a:cs typeface="Angsana New" pitchFamily="18" charset="-34"/>
              </a:rPr>
              <a:t>засипають у фільтри, попередньо просушивши. </a:t>
            </a:r>
            <a:endParaRPr lang="uk-UA" sz="2900" b="1" dirty="0">
              <a:latin typeface="Corbel" pitchFamily="34" charset="0"/>
              <a:cs typeface="Angsana New" pitchFamily="18" charset="-34"/>
            </a:endParaRPr>
          </a:p>
          <a:p>
            <a:r>
              <a:rPr lang="uk-UA" sz="2900" b="1" dirty="0">
                <a:latin typeface="Corbel" pitchFamily="34" charset="0"/>
                <a:cs typeface="Angsana New" pitchFamily="18" charset="-34"/>
              </a:rPr>
              <a:t>Заміну силікагелю в термосифонному та адсорбційному фільтрах проводять за результатами аналізу проби </a:t>
            </a:r>
            <a:r>
              <a:rPr lang="uk-UA" sz="2900" b="1" dirty="0" smtClean="0">
                <a:latin typeface="Corbel" pitchFamily="34" charset="0"/>
                <a:cs typeface="Angsana New" pitchFamily="18" charset="-34"/>
              </a:rPr>
              <a:t>масла з </a:t>
            </a:r>
            <a:r>
              <a:rPr lang="uk-UA" sz="2900" b="1" dirty="0">
                <a:latin typeface="Corbel" pitchFamily="34" charset="0"/>
                <a:cs typeface="Angsana New" pitchFamily="18" charset="-34"/>
              </a:rPr>
              <a:t>трансформатора.</a:t>
            </a:r>
          </a:p>
          <a:p>
            <a:endParaRPr lang="uk-UA" sz="2900" b="1" dirty="0">
              <a:latin typeface="Corbel" pitchFamily="34" charset="0"/>
              <a:cs typeface="Angsana New" pitchFamily="18" charset="-34"/>
            </a:endParaRPr>
          </a:p>
          <a:p>
            <a:endParaRPr lang="uk-UA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0848"/>
            <a:ext cx="4178567" cy="320913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891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391"/>
            <a:ext cx="8229600" cy="1143000"/>
          </a:xfrm>
        </p:spPr>
        <p:txBody>
          <a:bodyPr>
            <a:normAutofit/>
          </a:bodyPr>
          <a:lstStyle/>
          <a:p>
            <a:r>
              <a:rPr lang="uk-UA" sz="3200" dirty="0">
                <a:solidFill>
                  <a:srgbClr val="CC6600"/>
                </a:solidFill>
              </a:rPr>
              <a:t>Перевірка стану силікагелю</a:t>
            </a:r>
            <a:endParaRPr lang="uk-UA" sz="3200" dirty="0">
              <a:solidFill>
                <a:srgbClr val="CC66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411760" y="1457400"/>
            <a:ext cx="6552728" cy="54006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Осушувач повітря служить для поглинання вологи з повітрі, що надходить у трансформатор, тобто, для захисту масла від зволоження.  Затримуючи частинки твердих речовин, що містяться в повітрі, він одночасно служить фільтром.</a:t>
            </a:r>
          </a:p>
          <a:p>
            <a:pPr>
              <a:lnSpc>
                <a:spcPct val="90000"/>
              </a:lnSpc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Періодично перевіряють стан силікагелю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. Силікагель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, що зволожився, замінюють сухим.</a:t>
            </a:r>
          </a:p>
          <a:p>
            <a:pPr>
              <a:lnSpc>
                <a:spcPct val="90000"/>
              </a:lnSpc>
            </a:pPr>
            <a:r>
              <a:rPr lang="uk-UA" sz="2000" b="1" i="1" dirty="0">
                <a:latin typeface="Corbel" pitchFamily="34" charset="0"/>
                <a:cs typeface="Angsana New" pitchFamily="18" charset="-34"/>
              </a:rPr>
              <a:t>Ознакою </a:t>
            </a:r>
            <a:r>
              <a:rPr lang="uk-UA" sz="2000" b="1" i="1" dirty="0" smtClean="0">
                <a:latin typeface="Corbel" pitchFamily="34" charset="0"/>
                <a:cs typeface="Angsana New" pitchFamily="18" charset="-34"/>
              </a:rPr>
              <a:t> зволоження силікагелю </a:t>
            </a:r>
            <a:r>
              <a:rPr lang="uk-UA" sz="2000" b="1" i="1" dirty="0">
                <a:latin typeface="Corbel" pitchFamily="34" charset="0"/>
                <a:cs typeface="Angsana New" pitchFamily="18" charset="-34"/>
              </a:rPr>
              <a:t>служить зміна кольору силікагелю - з блакитного на рожевий. </a:t>
            </a:r>
            <a:endParaRPr lang="uk-UA" sz="2000" b="1" i="1" dirty="0" smtClean="0">
              <a:latin typeface="Corbel" pitchFamily="34" charset="0"/>
              <a:cs typeface="Angsana New" pitchFamily="18" charset="-34"/>
            </a:endParaRPr>
          </a:p>
          <a:p>
            <a:pPr>
              <a:lnSpc>
                <a:spcPct val="90000"/>
              </a:lnSpc>
            </a:pP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Спостереження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за його кольором ведуть через оглядове скло.</a:t>
            </a:r>
          </a:p>
          <a:p>
            <a:pPr>
              <a:lnSpc>
                <a:spcPct val="90000"/>
              </a:lnSpc>
            </a:pPr>
            <a:endParaRPr lang="uk-UA" sz="1900" b="1" dirty="0">
              <a:latin typeface="Corbel" pitchFamily="34" charset="0"/>
              <a:cs typeface="Angsana New" pitchFamily="18" charset="-34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24744"/>
            <a:ext cx="1285875" cy="355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137160" indent="0">
              <a:buNone/>
            </a:pPr>
            <a:r>
              <a:rPr lang="uk-UA" dirty="0" smtClean="0"/>
              <a:t>    </a:t>
            </a:r>
            <a:endParaRPr lang="uk-UA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66" y="5085184"/>
            <a:ext cx="4751437" cy="1916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436096" y="4941168"/>
            <a:ext cx="3528392" cy="166199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480060" indent="-342900">
              <a:lnSpc>
                <a:spcPct val="90000"/>
              </a:lnSpc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" pitchFamily="2" charset="2"/>
              <a:buChar char="ü"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1 –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нормальний колір силікагелю</a:t>
            </a:r>
          </a:p>
          <a:p>
            <a:pPr marL="480060" indent="-342900">
              <a:lnSpc>
                <a:spcPct val="90000"/>
              </a:lnSpc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" pitchFamily="2" charset="2"/>
              <a:buChar char="ü"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2 – вологість 20%</a:t>
            </a:r>
          </a:p>
          <a:p>
            <a:pPr marL="480060" indent="-342900">
              <a:lnSpc>
                <a:spcPct val="90000"/>
              </a:lnSpc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" pitchFamily="2" charset="2"/>
              <a:buChar char="ü"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3 – вологість 35%</a:t>
            </a:r>
          </a:p>
          <a:p>
            <a:pPr marL="480060" indent="-342900">
              <a:lnSpc>
                <a:spcPct val="90000"/>
              </a:lnSpc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" pitchFamily="2" charset="2"/>
              <a:buChar char="ü"/>
            </a:pPr>
            <a:r>
              <a:rPr lang="uk-UA" sz="2000" b="1" dirty="0">
                <a:latin typeface="Corbel" pitchFamily="34" charset="0"/>
                <a:cs typeface="Angsana New" pitchFamily="18" charset="-34"/>
              </a:rPr>
              <a:t>4 – вологість 50%</a:t>
            </a:r>
            <a:endParaRPr lang="uk-UA" sz="2000" b="1" dirty="0">
              <a:latin typeface="Corbel" pitchFamily="34" charset="0"/>
              <a:cs typeface="Angsana New" pitchFamily="18" charset="-34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V="1">
            <a:off x="1043608" y="5085184"/>
            <a:ext cx="216024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V="1">
            <a:off x="2237132" y="5173960"/>
            <a:ext cx="216024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V="1">
            <a:off x="3419872" y="5173960"/>
            <a:ext cx="216024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V="1">
            <a:off x="4413728" y="5140638"/>
            <a:ext cx="216024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259632" y="4941168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1</a:t>
            </a:r>
            <a:endParaRPr lang="uk-UA" dirty="0"/>
          </a:p>
        </p:txBody>
      </p:sp>
      <p:sp>
        <p:nvSpPr>
          <p:cNvPr id="10" name="TextBox 9"/>
          <p:cNvSpPr txBox="1"/>
          <p:nvPr/>
        </p:nvSpPr>
        <p:spPr>
          <a:xfrm>
            <a:off x="2473684" y="487931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2</a:t>
            </a:r>
            <a:endParaRPr lang="uk-UA" dirty="0"/>
          </a:p>
        </p:txBody>
      </p:sp>
      <p:sp>
        <p:nvSpPr>
          <p:cNvPr id="18" name="TextBox 17"/>
          <p:cNvSpPr txBox="1"/>
          <p:nvPr/>
        </p:nvSpPr>
        <p:spPr>
          <a:xfrm>
            <a:off x="3635896" y="481712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3</a:t>
            </a:r>
            <a:endParaRPr lang="uk-UA" dirty="0"/>
          </a:p>
        </p:txBody>
      </p:sp>
      <p:sp>
        <p:nvSpPr>
          <p:cNvPr id="19" name="TextBox 18"/>
          <p:cNvSpPr txBox="1"/>
          <p:nvPr/>
        </p:nvSpPr>
        <p:spPr>
          <a:xfrm>
            <a:off x="4614857" y="487931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4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4142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uk-UA" sz="3200" dirty="0">
                <a:solidFill>
                  <a:srgbClr val="CC6600"/>
                </a:solidFill>
              </a:rPr>
              <a:t>Трансформатор виводять з роботи при виявлені: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потріскування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всередині трансформатора і сильно нерівномірного шуму; </a:t>
            </a:r>
          </a:p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ненормального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та постійно зростаючого нагріву трансформаторів при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нормальному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навантаженні та охолодженні;</a:t>
            </a:r>
          </a:p>
          <a:p>
            <a:r>
              <a:rPr lang="uk-UA" sz="2000" b="1" dirty="0">
                <a:latin typeface="Corbel" pitchFamily="34" charset="0"/>
                <a:cs typeface="Angsana New" pitchFamily="18" charset="-34"/>
              </a:rPr>
              <a:t>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викиду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масла з розширювача або розриву діафрагми вихлопної труби;</a:t>
            </a:r>
          </a:p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за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необхідності негайної заміни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трансформаторного масла за </a:t>
            </a:r>
            <a:r>
              <a:rPr lang="uk-UA" sz="2000" b="1" dirty="0">
                <a:latin typeface="Corbel" pitchFamily="34" charset="0"/>
                <a:cs typeface="Angsana New" pitchFamily="18" charset="-34"/>
              </a:rPr>
              <a:t>результатами лабораторних аналізів. 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725144"/>
            <a:ext cx="3019548" cy="194421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7" t="3801" r="7783"/>
          <a:stretch/>
        </p:blipFill>
        <p:spPr bwMode="auto">
          <a:xfrm>
            <a:off x="5796136" y="4446872"/>
            <a:ext cx="2789599" cy="224642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298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23528" y="29642"/>
            <a:ext cx="8229600" cy="951086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CC6600"/>
                </a:solidFill>
              </a:rPr>
              <a:t>Аварийный </a:t>
            </a:r>
            <a:r>
              <a:rPr lang="ru-RU" sz="3200" dirty="0" smtClean="0">
                <a:solidFill>
                  <a:srgbClr val="CC6600"/>
                </a:solidFill>
              </a:rPr>
              <a:t>ремонт</a:t>
            </a:r>
            <a:endParaRPr lang="ru-RU" sz="3200" dirty="0">
              <a:solidFill>
                <a:srgbClr val="CC66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57200" y="1074420"/>
            <a:ext cx="8229600" cy="4709160"/>
          </a:xfrm>
        </p:spPr>
        <p:txBody>
          <a:bodyPr>
            <a:normAutofit/>
          </a:bodyPr>
          <a:lstStyle/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Якщо в процесі експлуатації сталася </a:t>
            </a:r>
            <a:r>
              <a:rPr lang="uk-UA" sz="2000" b="1" i="1" dirty="0" smtClean="0">
                <a:latin typeface="Corbel" pitchFamily="34" charset="0"/>
                <a:cs typeface="Angsana New" pitchFamily="18" charset="-34"/>
              </a:rPr>
              <a:t>аварія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 або є видимі дефекти та течі масла, підвищений (нерівномірний) шум, необхідно провести роботи з </a:t>
            </a:r>
            <a:r>
              <a:rPr lang="uk-UA" sz="2000" b="1" i="1" dirty="0" smtClean="0">
                <a:latin typeface="Corbel" pitchFamily="34" charset="0"/>
                <a:cs typeface="Angsana New" pitchFamily="18" charset="-34"/>
              </a:rPr>
              <a:t>діагностики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 несправностей шляхом вимірювання, випробування,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візуального огляду. </a:t>
            </a:r>
          </a:p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Часто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остаточну діагностику можна зробити тільки після розкриття трансформатора і вилучення активної частини. Тоді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трансформатор виводять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у ремонт,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виконують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демонтажні та такелажні роботи.</a:t>
            </a:r>
            <a:endParaRPr lang="uk-UA" sz="2000" b="1" dirty="0">
              <a:latin typeface="Corbel" pitchFamily="34" charset="0"/>
              <a:cs typeface="Angsana New" pitchFamily="18" charset="-34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113" y="3789040"/>
            <a:ext cx="3139831" cy="280146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789040"/>
            <a:ext cx="3528392" cy="283276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362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9763" y="116632"/>
            <a:ext cx="8229600" cy="1008112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CC6600"/>
                </a:solidFill>
              </a:rPr>
              <a:t>ВИСНОВОК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9763" y="1268760"/>
            <a:ext cx="8229600" cy="4709160"/>
          </a:xfrm>
        </p:spPr>
        <p:txBody>
          <a:bodyPr>
            <a:normAutofit/>
          </a:bodyPr>
          <a:lstStyle/>
          <a:p>
            <a:r>
              <a:rPr lang="uk-UA" sz="2000" b="1" dirty="0">
                <a:latin typeface="Corbel" pitchFamily="34" charset="0"/>
                <a:cs typeface="Angsana New" pitchFamily="18" charset="-34"/>
              </a:rPr>
              <a:t>Технічне обслуговування силових трансформаторів є обов'язковим та його ігнорування може призвести до серйозних аварій в енергомережі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.</a:t>
            </a:r>
          </a:p>
          <a:p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 </a:t>
            </a:r>
            <a:r>
              <a:rPr lang="uk-UA" sz="2000" b="1" dirty="0" smtClean="0">
                <a:latin typeface="Corbel" pitchFamily="34" charset="0"/>
                <a:cs typeface="Angsana New" pitchFamily="18" charset="-34"/>
              </a:rPr>
              <a:t>Виконуємо техобслуговування та ремонт силових трансформаторів якісно і вчасно!</a:t>
            </a:r>
            <a:endParaRPr lang="uk-UA" sz="2000" b="1" dirty="0">
              <a:latin typeface="Corbel" pitchFamily="34" charset="0"/>
              <a:cs typeface="Angsana New" pitchFamily="18" charset="-34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038625"/>
            <a:ext cx="5472608" cy="349898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605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</a:t>
            </a:r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209545" cy="314096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237" y="2276872"/>
            <a:ext cx="4080705" cy="295232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095366"/>
            <a:ext cx="4095195" cy="275005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87378" y="1038419"/>
            <a:ext cx="4728533" cy="4344878"/>
          </a:xfrm>
        </p:spPr>
        <p:txBody>
          <a:bodyPr/>
          <a:lstStyle/>
          <a:p>
            <a:pPr marL="137160" indent="0">
              <a:buNone/>
            </a:pPr>
            <a:r>
              <a:rPr lang="ru-RU" smtClean="0"/>
              <a:t>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8951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623</TotalTime>
  <Words>1232</Words>
  <Application>Microsoft Office PowerPoint</Application>
  <PresentationFormat>Экран (4:3)</PresentationFormat>
  <Paragraphs>121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Апекс</vt:lpstr>
      <vt:lpstr>Технічне обслуговування масляних трансформаторів</vt:lpstr>
      <vt:lpstr>Силовий трансформатор – основний елемент трансформаторної підстанції</vt:lpstr>
      <vt:lpstr>Призначення і принцип дії силового трансформатора</vt:lpstr>
      <vt:lpstr>Улаштування трансформатора</vt:lpstr>
      <vt:lpstr>Технічне обслуговування трансформаторів</vt:lpstr>
      <vt:lpstr>Технічне обслуговування силових трансформаторів включає:</vt:lpstr>
      <vt:lpstr>Зовнішній огляд масляного трансформатора</vt:lpstr>
      <vt:lpstr>Чому гудить трансформатор</vt:lpstr>
      <vt:lpstr>Причини підвищеного шуму трансформатора</vt:lpstr>
      <vt:lpstr>Трансформаторне масло</vt:lpstr>
      <vt:lpstr>Трансформаторне масло</vt:lpstr>
      <vt:lpstr>Випробування трансформаторного масла</vt:lpstr>
      <vt:lpstr>Контроль температури масла</vt:lpstr>
      <vt:lpstr>Контроль температури масла</vt:lpstr>
      <vt:lpstr>Контроль рівня масла</vt:lpstr>
      <vt:lpstr>Газовий захист трансформатора</vt:lpstr>
      <vt:lpstr>Заміна сорбенту у фільтрах</vt:lpstr>
      <vt:lpstr>Перевірка стану силікагелю</vt:lpstr>
      <vt:lpstr>Трансформатор виводять з роботи при виявлені:</vt:lpstr>
      <vt:lpstr>Аварийный ремонт</vt:lpstr>
      <vt:lpstr>ВИСНОВОК</vt:lpstr>
      <vt:lpstr>   </vt:lpstr>
    </vt:vector>
  </TitlesOfParts>
  <Company>Curnos™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Технічне обслуговування масляних трансформаторів</dc:title>
  <dc:creator>PC</dc:creator>
  <cp:lastModifiedBy>PC</cp:lastModifiedBy>
  <cp:revision>99</cp:revision>
  <dcterms:created xsi:type="dcterms:W3CDTF">2022-02-12T06:07:53Z</dcterms:created>
  <dcterms:modified xsi:type="dcterms:W3CDTF">2022-02-13T09:19:46Z</dcterms:modified>
</cp:coreProperties>
</file>