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Default Extension="docx" ContentType="application/vnd.openxmlformats-officedocument.wordprocessingml.document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Default Extension="vml" ContentType="application/vnd.openxmlformats-officedocument.vmlDrawing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59" r:id="rId4"/>
    <p:sldId id="292" r:id="rId5"/>
    <p:sldId id="293" r:id="rId6"/>
    <p:sldId id="262" r:id="rId7"/>
    <p:sldId id="294" r:id="rId8"/>
    <p:sldId id="278" r:id="rId9"/>
    <p:sldId id="279" r:id="rId10"/>
    <p:sldId id="280" r:id="rId11"/>
    <p:sldId id="283" r:id="rId12"/>
    <p:sldId id="281" r:id="rId13"/>
    <p:sldId id="282" r:id="rId14"/>
    <p:sldId id="263" r:id="rId15"/>
    <p:sldId id="275" r:id="rId16"/>
    <p:sldId id="277" r:id="rId17"/>
    <p:sldId id="284" r:id="rId18"/>
    <p:sldId id="285" r:id="rId19"/>
    <p:sldId id="286" r:id="rId20"/>
    <p:sldId id="287" r:id="rId21"/>
    <p:sldId id="288" r:id="rId22"/>
    <p:sldId id="289" r:id="rId23"/>
    <p:sldId id="290" r:id="rId24"/>
    <p:sldId id="291" r:id="rId25"/>
    <p:sldId id="257" r:id="rId26"/>
    <p:sldId id="295" r:id="rId27"/>
    <p:sldId id="296" r:id="rId28"/>
    <p:sldId id="297" r:id="rId29"/>
    <p:sldId id="298" r:id="rId30"/>
    <p:sldId id="299" r:id="rId31"/>
    <p:sldId id="274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07" autoAdjust="0"/>
    <p:restoredTop sz="94723" autoAdjust="0"/>
  </p:normalViewPr>
  <p:slideViewPr>
    <p:cSldViewPr>
      <p:cViewPr varScale="1">
        <p:scale>
          <a:sx n="65" d="100"/>
          <a:sy n="65" d="100"/>
        </p:scale>
        <p:origin x="-1008" y="-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95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504F9D-3322-4F58-AB4D-3FB1F3F43D7D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34CB72B-44B0-432F-B5F2-B1D728C81D19}">
      <dgm:prSet phldrT="[Текст]" custT="1"/>
      <dgm:spPr/>
      <dgm:t>
        <a:bodyPr/>
        <a:lstStyle/>
        <a:p>
          <a:r>
            <a:rPr lang="uk-UA" sz="2400" b="0" noProof="0" dirty="0" smtClean="0">
              <a:latin typeface="Arial Narrow" panose="020B0606020202030204" pitchFamily="34" charset="0"/>
              <a:cs typeface="Times New Roman" pitchFamily="18" charset="0"/>
            </a:rPr>
            <a:t>можна зашифровувати та отримувати швидкий доступ фактично до будь-якої інформації у мережі Інтернет</a:t>
          </a:r>
          <a:endParaRPr lang="uk-UA" sz="2400" b="0" noProof="0" dirty="0">
            <a:latin typeface="Arial Narrow" panose="020B0606020202030204" pitchFamily="34" charset="0"/>
          </a:endParaRPr>
        </a:p>
      </dgm:t>
    </dgm:pt>
    <dgm:pt modelId="{BC89B0EB-F41B-446D-9AE7-11292BC273F5}" type="parTrans" cxnId="{B618E5E7-9BC4-4864-B25F-45FA8184A943}">
      <dgm:prSet/>
      <dgm:spPr/>
      <dgm:t>
        <a:bodyPr/>
        <a:lstStyle/>
        <a:p>
          <a:endParaRPr lang="uk-UA"/>
        </a:p>
      </dgm:t>
    </dgm:pt>
    <dgm:pt modelId="{7D0BB070-EDF5-46C2-924B-1ED318E04B7F}" type="sibTrans" cxnId="{B618E5E7-9BC4-4864-B25F-45FA8184A943}">
      <dgm:prSet/>
      <dgm:spPr/>
      <dgm:t>
        <a:bodyPr/>
        <a:lstStyle/>
        <a:p>
          <a:endParaRPr lang="uk-UA"/>
        </a:p>
      </dgm:t>
    </dgm:pt>
    <dgm:pt modelId="{A90EAFBC-6CC7-41BA-98D6-11E758FD7F7E}">
      <dgm:prSet phldrT="[Текст]" custT="1"/>
      <dgm:spPr/>
      <dgm:t>
        <a:bodyPr/>
        <a:lstStyle/>
        <a:p>
          <a:r>
            <a:rPr lang="uk-UA" sz="2400" b="0" noProof="0" dirty="0" smtClean="0">
              <a:latin typeface="Arial Narrow" panose="020B0606020202030204" pitchFamily="34" charset="0"/>
              <a:cs typeface="Times New Roman" pitchFamily="18" charset="0"/>
            </a:rPr>
            <a:t>може бути закодовано невеличкий текст чи номер телефону, який можна «зчитати» навіть без доступу до мережі Інтернет</a:t>
          </a:r>
          <a:endParaRPr lang="uk-UA" sz="2400" b="0" noProof="0" dirty="0">
            <a:latin typeface="Arial Narrow" panose="020B0606020202030204" pitchFamily="34" charset="0"/>
          </a:endParaRPr>
        </a:p>
      </dgm:t>
    </dgm:pt>
    <dgm:pt modelId="{6870849E-5743-4F3F-AFBB-709F06FCF083}" type="parTrans" cxnId="{277D709A-8DE3-4C0D-9A56-566B485E53CE}">
      <dgm:prSet/>
      <dgm:spPr/>
      <dgm:t>
        <a:bodyPr/>
        <a:lstStyle/>
        <a:p>
          <a:endParaRPr lang="uk-UA"/>
        </a:p>
      </dgm:t>
    </dgm:pt>
    <dgm:pt modelId="{AC6387CB-46CF-4391-AE35-59C17A63D145}" type="sibTrans" cxnId="{277D709A-8DE3-4C0D-9A56-566B485E53CE}">
      <dgm:prSet/>
      <dgm:spPr/>
      <dgm:t>
        <a:bodyPr/>
        <a:lstStyle/>
        <a:p>
          <a:endParaRPr lang="uk-UA"/>
        </a:p>
      </dgm:t>
    </dgm:pt>
    <dgm:pt modelId="{15289529-0898-4878-A6B6-4348EF4F04B6}" type="pres">
      <dgm:prSet presAssocID="{97504F9D-3322-4F58-AB4D-3FB1F3F43D7D}" presName="Name0" presStyleCnt="0">
        <dgm:presLayoutVars>
          <dgm:dir/>
        </dgm:presLayoutVars>
      </dgm:prSet>
      <dgm:spPr/>
      <dgm:t>
        <a:bodyPr/>
        <a:lstStyle/>
        <a:p>
          <a:endParaRPr lang="uk-UA"/>
        </a:p>
      </dgm:t>
    </dgm:pt>
    <dgm:pt modelId="{E5EDC640-24E4-42E8-8E16-2AF581966057}" type="pres">
      <dgm:prSet presAssocID="{A34CB72B-44B0-432F-B5F2-B1D728C81D19}" presName="noChildren" presStyleCnt="0"/>
      <dgm:spPr/>
    </dgm:pt>
    <dgm:pt modelId="{4AC70935-79F2-45DE-A69E-3F0A821EAAD6}" type="pres">
      <dgm:prSet presAssocID="{A34CB72B-44B0-432F-B5F2-B1D728C81D19}" presName="gap" presStyleCnt="0"/>
      <dgm:spPr/>
    </dgm:pt>
    <dgm:pt modelId="{40451B53-5F53-499D-97DA-FE2C141761CD}" type="pres">
      <dgm:prSet presAssocID="{A34CB72B-44B0-432F-B5F2-B1D728C81D19}" presName="medCircle2" presStyleLbl="vennNode1" presStyleIdx="0" presStyleCnt="2"/>
      <dgm:spPr>
        <a:solidFill>
          <a:schemeClr val="accent2">
            <a:alpha val="50000"/>
          </a:schemeClr>
        </a:solidFill>
      </dgm:spPr>
    </dgm:pt>
    <dgm:pt modelId="{8D399667-E349-478A-A70D-16E445C4EA86}" type="pres">
      <dgm:prSet presAssocID="{A34CB72B-44B0-432F-B5F2-B1D728C81D19}" presName="txLvlOnly1" presStyleLbl="revTx" presStyleIdx="0" presStyleCnt="2"/>
      <dgm:spPr/>
      <dgm:t>
        <a:bodyPr/>
        <a:lstStyle/>
        <a:p>
          <a:endParaRPr lang="uk-UA"/>
        </a:p>
      </dgm:t>
    </dgm:pt>
    <dgm:pt modelId="{8CFAF33C-1DA4-4A57-A5C7-E5E1B6FC8C90}" type="pres">
      <dgm:prSet presAssocID="{A90EAFBC-6CC7-41BA-98D6-11E758FD7F7E}" presName="noChildren" presStyleCnt="0"/>
      <dgm:spPr/>
    </dgm:pt>
    <dgm:pt modelId="{C89C42FD-65A1-41EA-B193-7459CFFC1406}" type="pres">
      <dgm:prSet presAssocID="{A90EAFBC-6CC7-41BA-98D6-11E758FD7F7E}" presName="gap" presStyleCnt="0"/>
      <dgm:spPr/>
    </dgm:pt>
    <dgm:pt modelId="{175C24FE-EECC-4837-B998-14A859AB4735}" type="pres">
      <dgm:prSet presAssocID="{A90EAFBC-6CC7-41BA-98D6-11E758FD7F7E}" presName="medCircle2" presStyleLbl="vennNode1" presStyleIdx="1" presStyleCnt="2"/>
      <dgm:spPr>
        <a:solidFill>
          <a:schemeClr val="accent2">
            <a:alpha val="50000"/>
          </a:schemeClr>
        </a:solidFill>
      </dgm:spPr>
    </dgm:pt>
    <dgm:pt modelId="{80A00913-D3E3-4FA3-B70C-859E593D3AF2}" type="pres">
      <dgm:prSet presAssocID="{A90EAFBC-6CC7-41BA-98D6-11E758FD7F7E}" presName="txLvlOnly1" presStyleLbl="revTx" presStyleIdx="1" presStyleCnt="2"/>
      <dgm:spPr/>
      <dgm:t>
        <a:bodyPr/>
        <a:lstStyle/>
        <a:p>
          <a:endParaRPr lang="uk-UA"/>
        </a:p>
      </dgm:t>
    </dgm:pt>
  </dgm:ptLst>
  <dgm:cxnLst>
    <dgm:cxn modelId="{277D709A-8DE3-4C0D-9A56-566B485E53CE}" srcId="{97504F9D-3322-4F58-AB4D-3FB1F3F43D7D}" destId="{A90EAFBC-6CC7-41BA-98D6-11E758FD7F7E}" srcOrd="1" destOrd="0" parTransId="{6870849E-5743-4F3F-AFBB-709F06FCF083}" sibTransId="{AC6387CB-46CF-4391-AE35-59C17A63D145}"/>
    <dgm:cxn modelId="{EF1015C7-6DE5-4933-B7A3-34F123D12B68}" type="presOf" srcId="{97504F9D-3322-4F58-AB4D-3FB1F3F43D7D}" destId="{15289529-0898-4878-A6B6-4348EF4F04B6}" srcOrd="0" destOrd="0" presId="urn:microsoft.com/office/officeart/2008/layout/VerticalCircleList"/>
    <dgm:cxn modelId="{BC5178AF-43CC-42C7-BEB1-BF2A565FB89C}" type="presOf" srcId="{A34CB72B-44B0-432F-B5F2-B1D728C81D19}" destId="{8D399667-E349-478A-A70D-16E445C4EA86}" srcOrd="0" destOrd="0" presId="urn:microsoft.com/office/officeart/2008/layout/VerticalCircleList"/>
    <dgm:cxn modelId="{432FC084-38D8-447B-AAF3-8C8EFA9FDBFD}" type="presOf" srcId="{A90EAFBC-6CC7-41BA-98D6-11E758FD7F7E}" destId="{80A00913-D3E3-4FA3-B70C-859E593D3AF2}" srcOrd="0" destOrd="0" presId="urn:microsoft.com/office/officeart/2008/layout/VerticalCircleList"/>
    <dgm:cxn modelId="{B618E5E7-9BC4-4864-B25F-45FA8184A943}" srcId="{97504F9D-3322-4F58-AB4D-3FB1F3F43D7D}" destId="{A34CB72B-44B0-432F-B5F2-B1D728C81D19}" srcOrd="0" destOrd="0" parTransId="{BC89B0EB-F41B-446D-9AE7-11292BC273F5}" sibTransId="{7D0BB070-EDF5-46C2-924B-1ED318E04B7F}"/>
    <dgm:cxn modelId="{73EB9440-19F1-4A6C-80EE-DE54A5B18752}" type="presParOf" srcId="{15289529-0898-4878-A6B6-4348EF4F04B6}" destId="{E5EDC640-24E4-42E8-8E16-2AF581966057}" srcOrd="0" destOrd="0" presId="urn:microsoft.com/office/officeart/2008/layout/VerticalCircleList"/>
    <dgm:cxn modelId="{2ECA7641-1165-48F4-B3A8-F7074998C5E9}" type="presParOf" srcId="{E5EDC640-24E4-42E8-8E16-2AF581966057}" destId="{4AC70935-79F2-45DE-A69E-3F0A821EAAD6}" srcOrd="0" destOrd="0" presId="urn:microsoft.com/office/officeart/2008/layout/VerticalCircleList"/>
    <dgm:cxn modelId="{B918AD8D-342E-452A-88B4-9F9A2C72A0F0}" type="presParOf" srcId="{E5EDC640-24E4-42E8-8E16-2AF581966057}" destId="{40451B53-5F53-499D-97DA-FE2C141761CD}" srcOrd="1" destOrd="0" presId="urn:microsoft.com/office/officeart/2008/layout/VerticalCircleList"/>
    <dgm:cxn modelId="{D9E3A0B6-1931-48E1-98C4-245A60AA768C}" type="presParOf" srcId="{E5EDC640-24E4-42E8-8E16-2AF581966057}" destId="{8D399667-E349-478A-A70D-16E445C4EA86}" srcOrd="2" destOrd="0" presId="urn:microsoft.com/office/officeart/2008/layout/VerticalCircleList"/>
    <dgm:cxn modelId="{32D69A92-E2E2-4CA5-B158-74BFAC42DDFE}" type="presParOf" srcId="{15289529-0898-4878-A6B6-4348EF4F04B6}" destId="{8CFAF33C-1DA4-4A57-A5C7-E5E1B6FC8C90}" srcOrd="1" destOrd="0" presId="urn:microsoft.com/office/officeart/2008/layout/VerticalCircleList"/>
    <dgm:cxn modelId="{DA94212D-68EF-4FD1-A4CB-35064089A537}" type="presParOf" srcId="{8CFAF33C-1DA4-4A57-A5C7-E5E1B6FC8C90}" destId="{C89C42FD-65A1-41EA-B193-7459CFFC1406}" srcOrd="0" destOrd="0" presId="urn:microsoft.com/office/officeart/2008/layout/VerticalCircleList"/>
    <dgm:cxn modelId="{AA698A11-AA6D-488D-9F0A-74BC4A3949E6}" type="presParOf" srcId="{8CFAF33C-1DA4-4A57-A5C7-E5E1B6FC8C90}" destId="{175C24FE-EECC-4837-B998-14A859AB4735}" srcOrd="1" destOrd="0" presId="urn:microsoft.com/office/officeart/2008/layout/VerticalCircleList"/>
    <dgm:cxn modelId="{EA5AD5D2-4016-429A-983F-2D20591E1AA4}" type="presParOf" srcId="{8CFAF33C-1DA4-4A57-A5C7-E5E1B6FC8C90}" destId="{80A00913-D3E3-4FA3-B70C-859E593D3AF2}" srcOrd="2" destOrd="0" presId="urn:microsoft.com/office/officeart/2008/layout/VerticalCircleList"/>
  </dgm:cxnLst>
  <dgm:bg>
    <a:solidFill>
      <a:schemeClr val="accent1">
        <a:lumMod val="40000"/>
        <a:lumOff val="60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014F60-ED60-4370-9AD9-4F015B30806E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F0B68C4-6712-41B9-861C-1A371B603E5D}">
      <dgm:prSet phldrT="[Текст]"/>
      <dgm:spPr>
        <a:solidFill>
          <a:schemeClr val="accent2"/>
        </a:solidFill>
      </dgm:spPr>
      <dgm:t>
        <a:bodyPr/>
        <a:lstStyle/>
        <a:p>
          <a:r>
            <a:rPr lang="uk-UA" dirty="0" smtClean="0"/>
            <a:t>Швидко</a:t>
          </a:r>
          <a:endParaRPr lang="uk-UA" dirty="0"/>
        </a:p>
      </dgm:t>
    </dgm:pt>
    <dgm:pt modelId="{EE21B502-9065-40D9-9F6C-82AD57DC3E5E}" type="parTrans" cxnId="{B11CBD2F-1D91-4558-8EF7-DA8F3CCBE805}">
      <dgm:prSet/>
      <dgm:spPr/>
      <dgm:t>
        <a:bodyPr/>
        <a:lstStyle/>
        <a:p>
          <a:endParaRPr lang="uk-UA"/>
        </a:p>
      </dgm:t>
    </dgm:pt>
    <dgm:pt modelId="{317105BF-AC6D-4864-AC67-88C5C2EE2FE9}" type="sibTrans" cxnId="{B11CBD2F-1D91-4558-8EF7-DA8F3CCBE805}">
      <dgm:prSet/>
      <dgm:spPr/>
      <dgm:t>
        <a:bodyPr/>
        <a:lstStyle/>
        <a:p>
          <a:endParaRPr lang="uk-UA"/>
        </a:p>
      </dgm:t>
    </dgm:pt>
    <dgm:pt modelId="{3ECE7460-AB35-4685-9BEF-169915463406}">
      <dgm:prSet phldrT="[Текст]"/>
      <dgm:spPr>
        <a:solidFill>
          <a:schemeClr val="accent1">
            <a:alpha val="90000"/>
          </a:schemeClr>
        </a:solidFill>
      </dgm:spPr>
      <dgm:t>
        <a:bodyPr/>
        <a:lstStyle/>
        <a:p>
          <a:r>
            <a:rPr lang="uk-UA" noProof="0" dirty="0" smtClean="0">
              <a:latin typeface="Arial Narrow" panose="020B0606020202030204" pitchFamily="34" charset="0"/>
              <a:cs typeface="Times New Roman" pitchFamily="18" charset="0"/>
            </a:rPr>
            <a:t>дозволяє отримати миттєвий доступ до закодованої інформації</a:t>
          </a:r>
          <a:endParaRPr lang="uk-UA" noProof="0" dirty="0">
            <a:latin typeface="Arial Narrow" panose="020B0606020202030204" pitchFamily="34" charset="0"/>
          </a:endParaRPr>
        </a:p>
      </dgm:t>
    </dgm:pt>
    <dgm:pt modelId="{330A3577-306A-49B5-B15C-C25529EDCEDC}" type="parTrans" cxnId="{FAD8BCD4-DA4D-4866-9077-5A0CE0102781}">
      <dgm:prSet/>
      <dgm:spPr/>
      <dgm:t>
        <a:bodyPr/>
        <a:lstStyle/>
        <a:p>
          <a:endParaRPr lang="uk-UA"/>
        </a:p>
      </dgm:t>
    </dgm:pt>
    <dgm:pt modelId="{BA1431FD-43BA-49BE-9AC1-79FEAEC73CED}" type="sibTrans" cxnId="{FAD8BCD4-DA4D-4866-9077-5A0CE0102781}">
      <dgm:prSet/>
      <dgm:spPr/>
      <dgm:t>
        <a:bodyPr/>
        <a:lstStyle/>
        <a:p>
          <a:endParaRPr lang="uk-UA"/>
        </a:p>
      </dgm:t>
    </dgm:pt>
    <dgm:pt modelId="{DA5658B9-7436-485E-A783-943189142C2C}">
      <dgm:prSet phldrT="[Текст]"/>
      <dgm:spPr>
        <a:solidFill>
          <a:schemeClr val="accent2"/>
        </a:solidFill>
      </dgm:spPr>
      <dgm:t>
        <a:bodyPr/>
        <a:lstStyle/>
        <a:p>
          <a:r>
            <a:rPr lang="uk-UA" dirty="0" smtClean="0">
              <a:latin typeface="Arial Narrow" panose="020B0606020202030204" pitchFamily="34" charset="0"/>
            </a:rPr>
            <a:t>Зручно</a:t>
          </a:r>
          <a:endParaRPr lang="uk-UA" dirty="0">
            <a:latin typeface="Arial Narrow" panose="020B0606020202030204" pitchFamily="34" charset="0"/>
          </a:endParaRPr>
        </a:p>
      </dgm:t>
    </dgm:pt>
    <dgm:pt modelId="{9CD3F65C-99CD-401E-9B39-81443564D076}" type="parTrans" cxnId="{83458744-7684-4E2C-BFD4-EE08570DB808}">
      <dgm:prSet/>
      <dgm:spPr/>
      <dgm:t>
        <a:bodyPr/>
        <a:lstStyle/>
        <a:p>
          <a:endParaRPr lang="uk-UA"/>
        </a:p>
      </dgm:t>
    </dgm:pt>
    <dgm:pt modelId="{C1B8195D-7BFE-4966-83E8-7692403BFD3A}" type="sibTrans" cxnId="{83458744-7684-4E2C-BFD4-EE08570DB808}">
      <dgm:prSet/>
      <dgm:spPr/>
      <dgm:t>
        <a:bodyPr/>
        <a:lstStyle/>
        <a:p>
          <a:endParaRPr lang="uk-UA"/>
        </a:p>
      </dgm:t>
    </dgm:pt>
    <dgm:pt modelId="{12122D9F-5B6B-49CF-B2D3-8CA741A7FFCE}">
      <dgm:prSet phldrT="[Текст]"/>
      <dgm:spPr>
        <a:solidFill>
          <a:schemeClr val="accent1">
            <a:alpha val="90000"/>
          </a:schemeClr>
        </a:solidFill>
      </dgm:spPr>
      <dgm:t>
        <a:bodyPr/>
        <a:lstStyle/>
        <a:p>
          <a:r>
            <a:rPr lang="uk-UA" noProof="0" dirty="0" smtClean="0">
              <a:latin typeface="Arial Narrow" panose="020B0606020202030204" pitchFamily="34" charset="0"/>
              <a:cs typeface="Times New Roman" pitchFamily="18" charset="0"/>
            </a:rPr>
            <a:t>вміщує великі об'єми відомостей у невеликому зображенні</a:t>
          </a:r>
          <a:endParaRPr lang="uk-UA" noProof="0" dirty="0">
            <a:latin typeface="Arial Narrow" panose="020B0606020202030204" pitchFamily="34" charset="0"/>
          </a:endParaRPr>
        </a:p>
      </dgm:t>
    </dgm:pt>
    <dgm:pt modelId="{42007A82-926B-4BD7-954D-F5BCAC3A123B}" type="parTrans" cxnId="{0CAF344E-B768-4FCB-8793-1FBB24338650}">
      <dgm:prSet/>
      <dgm:spPr/>
      <dgm:t>
        <a:bodyPr/>
        <a:lstStyle/>
        <a:p>
          <a:endParaRPr lang="uk-UA"/>
        </a:p>
      </dgm:t>
    </dgm:pt>
    <dgm:pt modelId="{12E314FA-59A9-4ACD-8548-097F7F20AF8A}" type="sibTrans" cxnId="{0CAF344E-B768-4FCB-8793-1FBB24338650}">
      <dgm:prSet/>
      <dgm:spPr/>
      <dgm:t>
        <a:bodyPr/>
        <a:lstStyle/>
        <a:p>
          <a:endParaRPr lang="uk-UA"/>
        </a:p>
      </dgm:t>
    </dgm:pt>
    <dgm:pt modelId="{A9E6C1F9-2295-440E-89C9-74D74FFF486C}">
      <dgm:prSet phldrT="[Текст]"/>
      <dgm:spPr>
        <a:solidFill>
          <a:schemeClr val="accent2"/>
        </a:solidFill>
      </dgm:spPr>
      <dgm:t>
        <a:bodyPr/>
        <a:lstStyle/>
        <a:p>
          <a:r>
            <a:rPr lang="uk-UA" dirty="0" smtClean="0">
              <a:latin typeface="Arial Narrow" panose="020B0606020202030204" pitchFamily="34" charset="0"/>
            </a:rPr>
            <a:t>Просто</a:t>
          </a:r>
          <a:endParaRPr lang="uk-UA" dirty="0">
            <a:latin typeface="Arial Narrow" panose="020B0606020202030204" pitchFamily="34" charset="0"/>
          </a:endParaRPr>
        </a:p>
      </dgm:t>
    </dgm:pt>
    <dgm:pt modelId="{F7A18BA7-0B50-4211-BD8A-2B87C0D0C421}" type="parTrans" cxnId="{4A40E7AB-514F-42C0-8C54-58E2BBB028C1}">
      <dgm:prSet/>
      <dgm:spPr/>
      <dgm:t>
        <a:bodyPr/>
        <a:lstStyle/>
        <a:p>
          <a:endParaRPr lang="uk-UA"/>
        </a:p>
      </dgm:t>
    </dgm:pt>
    <dgm:pt modelId="{B1C4C1D5-54D8-4887-8827-A56402DAF72B}" type="sibTrans" cxnId="{4A40E7AB-514F-42C0-8C54-58E2BBB028C1}">
      <dgm:prSet/>
      <dgm:spPr/>
      <dgm:t>
        <a:bodyPr/>
        <a:lstStyle/>
        <a:p>
          <a:endParaRPr lang="uk-UA"/>
        </a:p>
      </dgm:t>
    </dgm:pt>
    <dgm:pt modelId="{02921C1D-D674-40D0-B8EA-A38D5BCED0E7}">
      <dgm:prSet phldrT="[Текст]"/>
      <dgm:spPr>
        <a:solidFill>
          <a:schemeClr val="accent1">
            <a:alpha val="90000"/>
          </a:schemeClr>
        </a:solidFill>
      </dgm:spPr>
      <dgm:t>
        <a:bodyPr/>
        <a:lstStyle/>
        <a:p>
          <a:r>
            <a:rPr lang="uk-UA" noProof="0" dirty="0" smtClean="0">
              <a:latin typeface="Arial Narrow" panose="020B0606020202030204" pitchFamily="34" charset="0"/>
              <a:cs typeface="Times New Roman" pitchFamily="18" charset="0"/>
            </a:rPr>
            <a:t>розміщувати код можна на будь-якій рівній поверхні </a:t>
          </a:r>
          <a:endParaRPr lang="uk-UA" noProof="0" dirty="0">
            <a:latin typeface="Arial Narrow" panose="020B0606020202030204" pitchFamily="34" charset="0"/>
          </a:endParaRPr>
        </a:p>
      </dgm:t>
    </dgm:pt>
    <dgm:pt modelId="{6542E9E1-35CD-48E9-85B4-A9CF473886B2}" type="parTrans" cxnId="{A02EF2B8-26F8-49C3-A2F2-D186E223F34B}">
      <dgm:prSet/>
      <dgm:spPr/>
      <dgm:t>
        <a:bodyPr/>
        <a:lstStyle/>
        <a:p>
          <a:endParaRPr lang="uk-UA"/>
        </a:p>
      </dgm:t>
    </dgm:pt>
    <dgm:pt modelId="{698B5E5F-B4EB-4006-9F7E-4434CA47FCAD}" type="sibTrans" cxnId="{A02EF2B8-26F8-49C3-A2F2-D186E223F34B}">
      <dgm:prSet/>
      <dgm:spPr/>
      <dgm:t>
        <a:bodyPr/>
        <a:lstStyle/>
        <a:p>
          <a:endParaRPr lang="uk-UA"/>
        </a:p>
      </dgm:t>
    </dgm:pt>
    <dgm:pt modelId="{9F05DE74-DEA5-48C4-9906-205E9FCBDE37}" type="pres">
      <dgm:prSet presAssocID="{99014F60-ED60-4370-9AD9-4F015B30806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3C188CA-CD54-4011-A604-FAF8DBB96861}" type="pres">
      <dgm:prSet presAssocID="{5F0B68C4-6712-41B9-861C-1A371B603E5D}" presName="linNode" presStyleCnt="0"/>
      <dgm:spPr/>
    </dgm:pt>
    <dgm:pt modelId="{F0F7E54E-B7C9-4DF7-AAAB-3AC25AA6C9DD}" type="pres">
      <dgm:prSet presAssocID="{5F0B68C4-6712-41B9-861C-1A371B603E5D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A17B7F3-B351-42B6-826D-9E0E88098468}" type="pres">
      <dgm:prSet presAssocID="{5F0B68C4-6712-41B9-861C-1A371B603E5D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2BC85CA-6533-45A0-B0B0-F1C12BD121B1}" type="pres">
      <dgm:prSet presAssocID="{317105BF-AC6D-4864-AC67-88C5C2EE2FE9}" presName="sp" presStyleCnt="0"/>
      <dgm:spPr/>
    </dgm:pt>
    <dgm:pt modelId="{ADF95E90-3AB0-4C97-BB35-0F9C88059D14}" type="pres">
      <dgm:prSet presAssocID="{DA5658B9-7436-485E-A783-943189142C2C}" presName="linNode" presStyleCnt="0"/>
      <dgm:spPr/>
    </dgm:pt>
    <dgm:pt modelId="{BB5A5633-08BA-4140-89C1-94C7E62314A6}" type="pres">
      <dgm:prSet presAssocID="{DA5658B9-7436-485E-A783-943189142C2C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2DCD77A-8886-44EF-A49C-0DF62FEB5287}" type="pres">
      <dgm:prSet presAssocID="{DA5658B9-7436-485E-A783-943189142C2C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6E33CE1-F6EA-463D-9A0B-BF8F269F6153}" type="pres">
      <dgm:prSet presAssocID="{C1B8195D-7BFE-4966-83E8-7692403BFD3A}" presName="sp" presStyleCnt="0"/>
      <dgm:spPr/>
    </dgm:pt>
    <dgm:pt modelId="{E2B132EB-258F-46B5-A25B-C9670C3DE7EE}" type="pres">
      <dgm:prSet presAssocID="{A9E6C1F9-2295-440E-89C9-74D74FFF486C}" presName="linNode" presStyleCnt="0"/>
      <dgm:spPr/>
    </dgm:pt>
    <dgm:pt modelId="{1AE49AF1-4E03-4961-97BE-60826B2ABF2D}" type="pres">
      <dgm:prSet presAssocID="{A9E6C1F9-2295-440E-89C9-74D74FFF486C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2289962-0B56-4CE5-9B71-08C18D52D9AB}" type="pres">
      <dgm:prSet presAssocID="{A9E6C1F9-2295-440E-89C9-74D74FFF486C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45C8E7A-4DEF-47D9-9EAB-F05F17D0083F}" type="presOf" srcId="{DA5658B9-7436-485E-A783-943189142C2C}" destId="{BB5A5633-08BA-4140-89C1-94C7E62314A6}" srcOrd="0" destOrd="0" presId="urn:microsoft.com/office/officeart/2005/8/layout/vList5"/>
    <dgm:cxn modelId="{83458744-7684-4E2C-BFD4-EE08570DB808}" srcId="{99014F60-ED60-4370-9AD9-4F015B30806E}" destId="{DA5658B9-7436-485E-A783-943189142C2C}" srcOrd="1" destOrd="0" parTransId="{9CD3F65C-99CD-401E-9B39-81443564D076}" sibTransId="{C1B8195D-7BFE-4966-83E8-7692403BFD3A}"/>
    <dgm:cxn modelId="{0CAF344E-B768-4FCB-8793-1FBB24338650}" srcId="{DA5658B9-7436-485E-A783-943189142C2C}" destId="{12122D9F-5B6B-49CF-B2D3-8CA741A7FFCE}" srcOrd="0" destOrd="0" parTransId="{42007A82-926B-4BD7-954D-F5BCAC3A123B}" sibTransId="{12E314FA-59A9-4ACD-8548-097F7F20AF8A}"/>
    <dgm:cxn modelId="{16DD8A4C-4BC5-4D48-91CE-5CA81ACE11A7}" type="presOf" srcId="{02921C1D-D674-40D0-B8EA-A38D5BCED0E7}" destId="{E2289962-0B56-4CE5-9B71-08C18D52D9AB}" srcOrd="0" destOrd="0" presId="urn:microsoft.com/office/officeart/2005/8/layout/vList5"/>
    <dgm:cxn modelId="{A02EF2B8-26F8-49C3-A2F2-D186E223F34B}" srcId="{A9E6C1F9-2295-440E-89C9-74D74FFF486C}" destId="{02921C1D-D674-40D0-B8EA-A38D5BCED0E7}" srcOrd="0" destOrd="0" parTransId="{6542E9E1-35CD-48E9-85B4-A9CF473886B2}" sibTransId="{698B5E5F-B4EB-4006-9F7E-4434CA47FCAD}"/>
    <dgm:cxn modelId="{30A64A41-3CF4-46FB-9869-25006155C396}" type="presOf" srcId="{12122D9F-5B6B-49CF-B2D3-8CA741A7FFCE}" destId="{02DCD77A-8886-44EF-A49C-0DF62FEB5287}" srcOrd="0" destOrd="0" presId="urn:microsoft.com/office/officeart/2005/8/layout/vList5"/>
    <dgm:cxn modelId="{E8311FEA-A9B6-4198-BC25-2314BA8A3E26}" type="presOf" srcId="{99014F60-ED60-4370-9AD9-4F015B30806E}" destId="{9F05DE74-DEA5-48C4-9906-205E9FCBDE37}" srcOrd="0" destOrd="0" presId="urn:microsoft.com/office/officeart/2005/8/layout/vList5"/>
    <dgm:cxn modelId="{FAD8BCD4-DA4D-4866-9077-5A0CE0102781}" srcId="{5F0B68C4-6712-41B9-861C-1A371B603E5D}" destId="{3ECE7460-AB35-4685-9BEF-169915463406}" srcOrd="0" destOrd="0" parTransId="{330A3577-306A-49B5-B15C-C25529EDCEDC}" sibTransId="{BA1431FD-43BA-49BE-9AC1-79FEAEC73CED}"/>
    <dgm:cxn modelId="{4A40E7AB-514F-42C0-8C54-58E2BBB028C1}" srcId="{99014F60-ED60-4370-9AD9-4F015B30806E}" destId="{A9E6C1F9-2295-440E-89C9-74D74FFF486C}" srcOrd="2" destOrd="0" parTransId="{F7A18BA7-0B50-4211-BD8A-2B87C0D0C421}" sibTransId="{B1C4C1D5-54D8-4887-8827-A56402DAF72B}"/>
    <dgm:cxn modelId="{B7DFB718-705D-4386-BEAA-DDB86ACFEA71}" type="presOf" srcId="{3ECE7460-AB35-4685-9BEF-169915463406}" destId="{2A17B7F3-B351-42B6-826D-9E0E88098468}" srcOrd="0" destOrd="0" presId="urn:microsoft.com/office/officeart/2005/8/layout/vList5"/>
    <dgm:cxn modelId="{B11CBD2F-1D91-4558-8EF7-DA8F3CCBE805}" srcId="{99014F60-ED60-4370-9AD9-4F015B30806E}" destId="{5F0B68C4-6712-41B9-861C-1A371B603E5D}" srcOrd="0" destOrd="0" parTransId="{EE21B502-9065-40D9-9F6C-82AD57DC3E5E}" sibTransId="{317105BF-AC6D-4864-AC67-88C5C2EE2FE9}"/>
    <dgm:cxn modelId="{CFA1FC76-D5D5-4792-8380-AF7E17A20619}" type="presOf" srcId="{A9E6C1F9-2295-440E-89C9-74D74FFF486C}" destId="{1AE49AF1-4E03-4961-97BE-60826B2ABF2D}" srcOrd="0" destOrd="0" presId="urn:microsoft.com/office/officeart/2005/8/layout/vList5"/>
    <dgm:cxn modelId="{00D7D6B2-7F01-4BDD-A0E9-5B7DAF8B1A01}" type="presOf" srcId="{5F0B68C4-6712-41B9-861C-1A371B603E5D}" destId="{F0F7E54E-B7C9-4DF7-AAAB-3AC25AA6C9DD}" srcOrd="0" destOrd="0" presId="urn:microsoft.com/office/officeart/2005/8/layout/vList5"/>
    <dgm:cxn modelId="{FB1A7C6E-5763-4803-BB71-DAE8ED3BBCAF}" type="presParOf" srcId="{9F05DE74-DEA5-48C4-9906-205E9FCBDE37}" destId="{A3C188CA-CD54-4011-A604-FAF8DBB96861}" srcOrd="0" destOrd="0" presId="urn:microsoft.com/office/officeart/2005/8/layout/vList5"/>
    <dgm:cxn modelId="{5D05A84B-27AD-4C78-B59F-80415E12B819}" type="presParOf" srcId="{A3C188CA-CD54-4011-A604-FAF8DBB96861}" destId="{F0F7E54E-B7C9-4DF7-AAAB-3AC25AA6C9DD}" srcOrd="0" destOrd="0" presId="urn:microsoft.com/office/officeart/2005/8/layout/vList5"/>
    <dgm:cxn modelId="{C997E6A6-CCB6-4183-B869-F32D6F214C85}" type="presParOf" srcId="{A3C188CA-CD54-4011-A604-FAF8DBB96861}" destId="{2A17B7F3-B351-42B6-826D-9E0E88098468}" srcOrd="1" destOrd="0" presId="urn:microsoft.com/office/officeart/2005/8/layout/vList5"/>
    <dgm:cxn modelId="{698CEB30-38FA-4195-9633-D5E55EBC3BEC}" type="presParOf" srcId="{9F05DE74-DEA5-48C4-9906-205E9FCBDE37}" destId="{D2BC85CA-6533-45A0-B0B0-F1C12BD121B1}" srcOrd="1" destOrd="0" presId="urn:microsoft.com/office/officeart/2005/8/layout/vList5"/>
    <dgm:cxn modelId="{860A0924-2693-4C20-BAE0-D335320782D7}" type="presParOf" srcId="{9F05DE74-DEA5-48C4-9906-205E9FCBDE37}" destId="{ADF95E90-3AB0-4C97-BB35-0F9C88059D14}" srcOrd="2" destOrd="0" presId="urn:microsoft.com/office/officeart/2005/8/layout/vList5"/>
    <dgm:cxn modelId="{8F0F8E19-4F0E-4DEA-AA56-D8CA7B33D11E}" type="presParOf" srcId="{ADF95E90-3AB0-4C97-BB35-0F9C88059D14}" destId="{BB5A5633-08BA-4140-89C1-94C7E62314A6}" srcOrd="0" destOrd="0" presId="urn:microsoft.com/office/officeart/2005/8/layout/vList5"/>
    <dgm:cxn modelId="{F7746B9A-8BB5-4364-8922-791CD30F0AC8}" type="presParOf" srcId="{ADF95E90-3AB0-4C97-BB35-0F9C88059D14}" destId="{02DCD77A-8886-44EF-A49C-0DF62FEB5287}" srcOrd="1" destOrd="0" presId="urn:microsoft.com/office/officeart/2005/8/layout/vList5"/>
    <dgm:cxn modelId="{0A67D1DA-48C8-48B0-ADE2-817EB1A76B80}" type="presParOf" srcId="{9F05DE74-DEA5-48C4-9906-205E9FCBDE37}" destId="{86E33CE1-F6EA-463D-9A0B-BF8F269F6153}" srcOrd="3" destOrd="0" presId="urn:microsoft.com/office/officeart/2005/8/layout/vList5"/>
    <dgm:cxn modelId="{9367CDAC-F0C1-4302-9AAC-74ED41ECBD29}" type="presParOf" srcId="{9F05DE74-DEA5-48C4-9906-205E9FCBDE37}" destId="{E2B132EB-258F-46B5-A25B-C9670C3DE7EE}" srcOrd="4" destOrd="0" presId="urn:microsoft.com/office/officeart/2005/8/layout/vList5"/>
    <dgm:cxn modelId="{9F7E28B6-A651-48F2-AA45-A0EE30DAA780}" type="presParOf" srcId="{E2B132EB-258F-46B5-A25B-C9670C3DE7EE}" destId="{1AE49AF1-4E03-4961-97BE-60826B2ABF2D}" srcOrd="0" destOrd="0" presId="urn:microsoft.com/office/officeart/2005/8/layout/vList5"/>
    <dgm:cxn modelId="{E9E60C9C-6057-4690-AE6A-3E09FFD7D5DD}" type="presParOf" srcId="{E2B132EB-258F-46B5-A25B-C9670C3DE7EE}" destId="{E2289962-0B56-4CE5-9B71-08C18D52D9AB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451B53-5F53-499D-97DA-FE2C141761CD}">
      <dsp:nvSpPr>
        <dsp:cNvPr id="0" name=""/>
        <dsp:cNvSpPr/>
      </dsp:nvSpPr>
      <dsp:spPr>
        <a:xfrm>
          <a:off x="350596" y="679066"/>
          <a:ext cx="1337157" cy="1337157"/>
        </a:xfrm>
        <a:prstGeom prst="ellipse">
          <a:avLst/>
        </a:prstGeom>
        <a:solidFill>
          <a:schemeClr val="accent2">
            <a:alpha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D399667-E349-478A-A70D-16E445C4EA86}">
      <dsp:nvSpPr>
        <dsp:cNvPr id="0" name=""/>
        <dsp:cNvSpPr/>
      </dsp:nvSpPr>
      <dsp:spPr>
        <a:xfrm>
          <a:off x="1019175" y="679066"/>
          <a:ext cx="7134225" cy="133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kern="1200" noProof="0" dirty="0" smtClean="0">
              <a:latin typeface="Arial Narrow" panose="020B0606020202030204" pitchFamily="34" charset="0"/>
              <a:cs typeface="Times New Roman" pitchFamily="18" charset="0"/>
            </a:rPr>
            <a:t>можна зашифровувати та отримувати швидкий доступ фактично до будь-якої інформації у мережі Інтернет</a:t>
          </a:r>
          <a:endParaRPr lang="uk-UA" sz="2400" b="0" kern="1200" noProof="0" dirty="0">
            <a:latin typeface="Arial Narrow" panose="020B0606020202030204" pitchFamily="34" charset="0"/>
          </a:endParaRPr>
        </a:p>
      </dsp:txBody>
      <dsp:txXfrm>
        <a:off x="1019175" y="679066"/>
        <a:ext cx="7134225" cy="1337157"/>
      </dsp:txXfrm>
    </dsp:sp>
    <dsp:sp modelId="{175C24FE-EECC-4837-B998-14A859AB4735}">
      <dsp:nvSpPr>
        <dsp:cNvPr id="0" name=""/>
        <dsp:cNvSpPr/>
      </dsp:nvSpPr>
      <dsp:spPr>
        <a:xfrm>
          <a:off x="350596" y="2016224"/>
          <a:ext cx="1337157" cy="1337157"/>
        </a:xfrm>
        <a:prstGeom prst="ellipse">
          <a:avLst/>
        </a:prstGeom>
        <a:solidFill>
          <a:schemeClr val="accent2">
            <a:alpha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80A00913-D3E3-4FA3-B70C-859E593D3AF2}">
      <dsp:nvSpPr>
        <dsp:cNvPr id="0" name=""/>
        <dsp:cNvSpPr/>
      </dsp:nvSpPr>
      <dsp:spPr>
        <a:xfrm>
          <a:off x="1019175" y="2016224"/>
          <a:ext cx="7134225" cy="13371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0" kern="1200" noProof="0" dirty="0" smtClean="0">
              <a:latin typeface="Arial Narrow" panose="020B0606020202030204" pitchFamily="34" charset="0"/>
              <a:cs typeface="Times New Roman" pitchFamily="18" charset="0"/>
            </a:rPr>
            <a:t>може бути закодовано невеличкий текст чи номер телефону, який можна «зчитати» навіть без доступу до мережі Інтернет</a:t>
          </a:r>
          <a:endParaRPr lang="uk-UA" sz="2400" b="0" kern="1200" noProof="0" dirty="0">
            <a:latin typeface="Arial Narrow" panose="020B0606020202030204" pitchFamily="34" charset="0"/>
          </a:endParaRPr>
        </a:p>
      </dsp:txBody>
      <dsp:txXfrm>
        <a:off x="1019175" y="2016224"/>
        <a:ext cx="7134225" cy="133715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A17B7F3-B351-42B6-826D-9E0E88098468}">
      <dsp:nvSpPr>
        <dsp:cNvPr id="0" name=""/>
        <dsp:cNvSpPr/>
      </dsp:nvSpPr>
      <dsp:spPr>
        <a:xfrm rot="5400000">
          <a:off x="3782829" y="-1333955"/>
          <a:ext cx="1139428" cy="4096512"/>
        </a:xfrm>
        <a:prstGeom prst="round2SameRect">
          <a:avLst/>
        </a:prstGeom>
        <a:solidFill>
          <a:schemeClr val="accent1">
            <a:alpha val="9000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300" kern="1200" noProof="0" dirty="0" smtClean="0">
              <a:latin typeface="Arial Narrow" panose="020B0606020202030204" pitchFamily="34" charset="0"/>
              <a:cs typeface="Times New Roman" pitchFamily="18" charset="0"/>
            </a:rPr>
            <a:t>дозволяє отримати миттєвий доступ до закодованої інформації</a:t>
          </a:r>
          <a:endParaRPr lang="uk-UA" sz="2300" kern="1200" noProof="0" dirty="0">
            <a:latin typeface="Arial Narrow" panose="020B0606020202030204" pitchFamily="34" charset="0"/>
          </a:endParaRPr>
        </a:p>
      </dsp:txBody>
      <dsp:txXfrm rot="5400000">
        <a:off x="3782829" y="-1333955"/>
        <a:ext cx="1139428" cy="4096512"/>
      </dsp:txXfrm>
    </dsp:sp>
    <dsp:sp modelId="{F0F7E54E-B7C9-4DF7-AAAB-3AC25AA6C9DD}">
      <dsp:nvSpPr>
        <dsp:cNvPr id="0" name=""/>
        <dsp:cNvSpPr/>
      </dsp:nvSpPr>
      <dsp:spPr>
        <a:xfrm>
          <a:off x="0" y="2158"/>
          <a:ext cx="2304288" cy="1424285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/>
            <a:t>Швидко</a:t>
          </a:r>
          <a:endParaRPr lang="uk-UA" sz="4000" kern="1200" dirty="0"/>
        </a:p>
      </dsp:txBody>
      <dsp:txXfrm>
        <a:off x="0" y="2158"/>
        <a:ext cx="2304288" cy="1424285"/>
      </dsp:txXfrm>
    </dsp:sp>
    <dsp:sp modelId="{02DCD77A-8886-44EF-A49C-0DF62FEB5287}">
      <dsp:nvSpPr>
        <dsp:cNvPr id="0" name=""/>
        <dsp:cNvSpPr/>
      </dsp:nvSpPr>
      <dsp:spPr>
        <a:xfrm rot="5400000">
          <a:off x="3782829" y="161543"/>
          <a:ext cx="1139428" cy="4096512"/>
        </a:xfrm>
        <a:prstGeom prst="round2SameRect">
          <a:avLst/>
        </a:prstGeom>
        <a:solidFill>
          <a:schemeClr val="accent1">
            <a:alpha val="9000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300" kern="1200" noProof="0" dirty="0" smtClean="0">
              <a:latin typeface="Arial Narrow" panose="020B0606020202030204" pitchFamily="34" charset="0"/>
              <a:cs typeface="Times New Roman" pitchFamily="18" charset="0"/>
            </a:rPr>
            <a:t>вміщує великі об'єми відомостей у невеликому зображенні</a:t>
          </a:r>
          <a:endParaRPr lang="uk-UA" sz="2300" kern="1200" noProof="0" dirty="0">
            <a:latin typeface="Arial Narrow" panose="020B0606020202030204" pitchFamily="34" charset="0"/>
          </a:endParaRPr>
        </a:p>
      </dsp:txBody>
      <dsp:txXfrm rot="5400000">
        <a:off x="3782829" y="161543"/>
        <a:ext cx="1139428" cy="4096512"/>
      </dsp:txXfrm>
    </dsp:sp>
    <dsp:sp modelId="{BB5A5633-08BA-4140-89C1-94C7E62314A6}">
      <dsp:nvSpPr>
        <dsp:cNvPr id="0" name=""/>
        <dsp:cNvSpPr/>
      </dsp:nvSpPr>
      <dsp:spPr>
        <a:xfrm>
          <a:off x="0" y="1497657"/>
          <a:ext cx="2304288" cy="1424285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>
              <a:latin typeface="Arial Narrow" panose="020B0606020202030204" pitchFamily="34" charset="0"/>
            </a:rPr>
            <a:t>Зручно</a:t>
          </a:r>
          <a:endParaRPr lang="uk-UA" sz="4000" kern="1200" dirty="0">
            <a:latin typeface="Arial Narrow" panose="020B0606020202030204" pitchFamily="34" charset="0"/>
          </a:endParaRPr>
        </a:p>
      </dsp:txBody>
      <dsp:txXfrm>
        <a:off x="0" y="1497657"/>
        <a:ext cx="2304288" cy="1424285"/>
      </dsp:txXfrm>
    </dsp:sp>
    <dsp:sp modelId="{E2289962-0B56-4CE5-9B71-08C18D52D9AB}">
      <dsp:nvSpPr>
        <dsp:cNvPr id="0" name=""/>
        <dsp:cNvSpPr/>
      </dsp:nvSpPr>
      <dsp:spPr>
        <a:xfrm rot="5400000">
          <a:off x="3782829" y="1657043"/>
          <a:ext cx="1139428" cy="4096512"/>
        </a:xfrm>
        <a:prstGeom prst="round2SameRect">
          <a:avLst/>
        </a:prstGeom>
        <a:solidFill>
          <a:schemeClr val="accent1">
            <a:alpha val="9000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300" kern="1200" noProof="0" dirty="0" smtClean="0">
              <a:latin typeface="Arial Narrow" panose="020B0606020202030204" pitchFamily="34" charset="0"/>
              <a:cs typeface="Times New Roman" pitchFamily="18" charset="0"/>
            </a:rPr>
            <a:t>розміщувати код можна на будь-якій рівній поверхні </a:t>
          </a:r>
          <a:endParaRPr lang="uk-UA" sz="2300" kern="1200" noProof="0" dirty="0">
            <a:latin typeface="Arial Narrow" panose="020B0606020202030204" pitchFamily="34" charset="0"/>
          </a:endParaRPr>
        </a:p>
      </dsp:txBody>
      <dsp:txXfrm rot="5400000">
        <a:off x="3782829" y="1657043"/>
        <a:ext cx="1139428" cy="4096512"/>
      </dsp:txXfrm>
    </dsp:sp>
    <dsp:sp modelId="{1AE49AF1-4E03-4961-97BE-60826B2ABF2D}">
      <dsp:nvSpPr>
        <dsp:cNvPr id="0" name=""/>
        <dsp:cNvSpPr/>
      </dsp:nvSpPr>
      <dsp:spPr>
        <a:xfrm>
          <a:off x="0" y="2993156"/>
          <a:ext cx="2304288" cy="1424285"/>
        </a:xfrm>
        <a:prstGeom prst="roundRect">
          <a:avLst/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>
              <a:latin typeface="Arial Narrow" panose="020B0606020202030204" pitchFamily="34" charset="0"/>
            </a:rPr>
            <a:t>Просто</a:t>
          </a:r>
          <a:endParaRPr lang="uk-UA" sz="4000" kern="1200" dirty="0">
            <a:latin typeface="Arial Narrow" panose="020B0606020202030204" pitchFamily="34" charset="0"/>
          </a:endParaRPr>
        </a:p>
      </dsp:txBody>
      <dsp:txXfrm>
        <a:off x="0" y="2993156"/>
        <a:ext cx="2304288" cy="14242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2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3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pn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4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5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0691" y="1793761"/>
            <a:ext cx="2376264" cy="2376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9044" y="2151537"/>
            <a:ext cx="5038328" cy="1492076"/>
          </a:xfrm>
        </p:spPr>
        <p:txBody>
          <a:bodyPr>
            <a:noAutofit/>
          </a:bodyPr>
          <a:lstStyle/>
          <a:p>
            <a:r>
              <a:rPr lang="ru-RU" sz="3200" b="1" dirty="0" err="1" smtClean="0">
                <a:latin typeface="Arial Narrow" panose="020B0606020202030204" pitchFamily="34" charset="0"/>
                <a:cs typeface="Times New Roman" pitchFamily="18" charset="0"/>
              </a:rPr>
              <a:t>технології</a:t>
            </a:r>
            <a:r>
              <a:rPr lang="ru-RU" sz="3200" b="1" dirty="0" smtClean="0">
                <a:latin typeface="Arial Narrow" panose="020B0606020202030204" pitchFamily="34" charset="0"/>
                <a:cs typeface="Times New Roman" pitchFamily="18" charset="0"/>
              </a:rPr>
              <a:t> в </a:t>
            </a:r>
            <a:r>
              <a:rPr lang="ru-RU" sz="3200" b="1" dirty="0" err="1">
                <a:latin typeface="Arial Narrow" panose="020B0606020202030204" pitchFamily="34" charset="0"/>
                <a:cs typeface="Times New Roman" pitchFamily="18" charset="0"/>
              </a:rPr>
              <a:t>освітньому</a:t>
            </a:r>
            <a:r>
              <a:rPr lang="ru-RU" sz="32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3200" b="1" dirty="0" err="1">
                <a:latin typeface="Arial Narrow" panose="020B0606020202030204" pitchFamily="34" charset="0"/>
                <a:cs typeface="Times New Roman" pitchFamily="18" charset="0"/>
              </a:rPr>
              <a:t>процесі</a:t>
            </a:r>
            <a:endParaRPr lang="ru-RU" sz="3200" b="1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5248" y="6021288"/>
            <a:ext cx="6768752" cy="648072"/>
          </a:xfrm>
        </p:spPr>
        <p:txBody>
          <a:bodyPr>
            <a:noAutofit/>
          </a:bodyPr>
          <a:lstStyle/>
          <a:p>
            <a:pPr algn="r">
              <a:spcBef>
                <a:spcPts val="0"/>
              </a:spcBef>
            </a:pP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Підготувала майстер в/н </a:t>
            </a:r>
          </a:p>
          <a:p>
            <a:pPr algn="r">
              <a:spcBef>
                <a:spcPts val="0"/>
              </a:spcBef>
            </a:pP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Цицюрська</a:t>
            </a:r>
            <a:r>
              <a:rPr lang="uk-UA" sz="2000" b="1" dirty="0" smtClean="0">
                <a:solidFill>
                  <a:schemeClr val="accent2"/>
                </a:solidFill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  <a:latin typeface="Arial Narrow" panose="020B0606020202030204" pitchFamily="34" charset="0"/>
                <a:cs typeface="Times New Roman" pitchFamily="18" charset="0"/>
              </a:rPr>
              <a:t>Людмила Володимирівна</a:t>
            </a:r>
            <a:endParaRPr lang="ru-RU" sz="2000" b="1" dirty="0">
              <a:solidFill>
                <a:schemeClr val="accent2">
                  <a:lumMod val="75000"/>
                </a:schemeClr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8823" y="332656"/>
            <a:ext cx="59250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dirty="0" smtClean="0">
                <a:latin typeface="Arial Narrow" panose="020B0606020202030204" pitchFamily="34" charset="0"/>
              </a:rPr>
              <a:t>ДНЗ «Куп'янський регіональний центр професійної освіти»</a:t>
            </a:r>
          </a:p>
          <a:p>
            <a:pPr algn="ctr"/>
            <a:r>
              <a:rPr lang="uk-UA" sz="2000" dirty="0" smtClean="0">
                <a:latin typeface="Arial Narrow" panose="020B0606020202030204" pitchFamily="34" charset="0"/>
              </a:rPr>
              <a:t>Семінар - практикум</a:t>
            </a:r>
            <a:endParaRPr lang="uk-UA" sz="2000" dirty="0">
              <a:latin typeface="Arial Narrow" panose="020B0606020202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64554" y="6195724"/>
            <a:ext cx="12362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latin typeface="Arial Narrow" panose="020B0606020202030204" pitchFamily="34" charset="0"/>
              </a:rPr>
              <a:t>21.12.2021</a:t>
            </a:r>
            <a:endParaRPr lang="uk-UA" sz="2000" b="1" dirty="0">
              <a:latin typeface="Arial Narrow" panose="020B0606020202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2672" y="2320173"/>
            <a:ext cx="17078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latin typeface="Arial Narrow" panose="020B0606020202030204" pitchFamily="34" charset="0"/>
              </a:rPr>
              <a:t>QR</a:t>
            </a:r>
            <a:endParaRPr lang="uk-UA" sz="8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271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0"/>
            <a:ext cx="4248472" cy="1252728"/>
          </a:xfrm>
        </p:spPr>
        <p:txBody>
          <a:bodyPr/>
          <a:lstStyle/>
          <a:p>
            <a:r>
              <a:rPr lang="ru-RU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таке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QR-код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04048" y="1916832"/>
            <a:ext cx="3744416" cy="3744416"/>
          </a:xfrm>
        </p:spPr>
      </p:pic>
      <p:pic>
        <p:nvPicPr>
          <p:cNvPr id="5" name="Объект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56448" y="2069232"/>
            <a:ext cx="3744416" cy="3744416"/>
          </a:xfrm>
          <a:prstGeom prst="rect">
            <a:avLst/>
          </a:prstGeom>
        </p:spPr>
      </p:pic>
      <p:sp>
        <p:nvSpPr>
          <p:cNvPr id="2" name="Текст 1"/>
          <p:cNvSpPr>
            <a:spLocks noGrp="1"/>
          </p:cNvSpPr>
          <p:nvPr>
            <p:ph type="body" idx="2"/>
          </p:nvPr>
        </p:nvSpPr>
        <p:spPr>
          <a:xfrm>
            <a:off x="395536" y="2491577"/>
            <a:ext cx="5040560" cy="2899725"/>
          </a:xfrm>
          <a:solidFill>
            <a:schemeClr val="accent2"/>
          </a:solidFill>
        </p:spPr>
        <p:txBody>
          <a:bodyPr>
            <a:noAutofit/>
          </a:bodyPr>
          <a:lstStyle/>
          <a:p>
            <a:r>
              <a:rPr lang="ru-RU" sz="2800" b="1" dirty="0">
                <a:latin typeface="Arial Narrow" panose="020B0606020202030204" pitchFamily="34" charset="0"/>
                <a:cs typeface="Times New Roman" pitchFamily="18" charset="0"/>
              </a:rPr>
              <a:t>QR-код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(з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англійської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 </a:t>
            </a:r>
            <a:r>
              <a:rPr lang="ru-RU" sz="2800" i="1" dirty="0" err="1">
                <a:latin typeface="Arial Narrow" panose="020B0606020202030204" pitchFamily="34" charset="0"/>
                <a:cs typeface="Times New Roman" pitchFamily="18" charset="0"/>
              </a:rPr>
              <a:t>Quick</a:t>
            </a:r>
            <a:r>
              <a:rPr lang="ru-RU" sz="2800" i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i="1" dirty="0" err="1">
                <a:latin typeface="Arial Narrow" panose="020B0606020202030204" pitchFamily="34" charset="0"/>
                <a:cs typeface="Times New Roman" pitchFamily="18" charset="0"/>
              </a:rPr>
              <a:t>Response</a:t>
            </a:r>
            <a:r>
              <a:rPr lang="ru-RU" sz="2800" i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i="1" dirty="0" err="1">
                <a:latin typeface="Arial Narrow" panose="020B0606020202030204" pitchFamily="34" charset="0"/>
                <a:cs typeface="Times New Roman" pitchFamily="18" charset="0"/>
              </a:rPr>
              <a:t>Code</a:t>
            </a:r>
            <a:r>
              <a:rPr lang="ru-RU" sz="2800" i="1" dirty="0">
                <a:latin typeface="Arial Narrow" panose="020B0606020202030204" pitchFamily="34" charset="0"/>
                <a:cs typeface="Times New Roman" pitchFamily="18" charset="0"/>
              </a:rPr>
              <a:t> «</a:t>
            </a:r>
            <a:r>
              <a:rPr lang="ru-RU" sz="2800" i="1" dirty="0" err="1">
                <a:latin typeface="Arial Narrow" panose="020B0606020202030204" pitchFamily="34" charset="0"/>
                <a:cs typeface="Times New Roman" pitchFamily="18" charset="0"/>
              </a:rPr>
              <a:t>швидкий</a:t>
            </a:r>
            <a:r>
              <a:rPr lang="ru-RU" sz="2800" i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i="1" dirty="0" err="1">
                <a:latin typeface="Arial Narrow" panose="020B0606020202030204" pitchFamily="34" charset="0"/>
                <a:cs typeface="Times New Roman" pitchFamily="18" charset="0"/>
              </a:rPr>
              <a:t>відгук</a:t>
            </a:r>
            <a:r>
              <a:rPr lang="ru-RU" sz="2800" i="1" dirty="0">
                <a:latin typeface="Arial Narrow" panose="020B0606020202030204" pitchFamily="34" charset="0"/>
                <a:cs typeface="Times New Roman" pitchFamily="18" charset="0"/>
              </a:rPr>
              <a:t>»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) –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це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графічне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зображення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, в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якому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зашифрована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певна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інформація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,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посилання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на сайт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чи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окрему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його</a:t>
            </a:r>
            <a:r>
              <a:rPr lang="ru-RU" sz="2800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  <a:cs typeface="Times New Roman" pitchFamily="18" charset="0"/>
              </a:rPr>
              <a:t>сторінку</a:t>
            </a:r>
            <a:r>
              <a:rPr lang="ru-RU" sz="2800" dirty="0" smtClean="0">
                <a:latin typeface="Arial Narrow" panose="020B0606020202030204" pitchFamily="34" charset="0"/>
                <a:cs typeface="Times New Roman" pitchFamily="18" charset="0"/>
              </a:rPr>
              <a:t>.</a:t>
            </a:r>
            <a:endParaRPr lang="ru-RU" sz="2800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00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0"/>
            <a:ext cx="4809728" cy="1252728"/>
          </a:xfrm>
        </p:spPr>
        <p:txBody>
          <a:bodyPr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sz="4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працює</a:t>
            </a:r>
            <a:endParaRPr lang="ru-RU" sz="4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2"/>
          </p:nvPr>
        </p:nvSpPr>
        <p:spPr>
          <a:xfrm>
            <a:off x="251520" y="4005064"/>
            <a:ext cx="4104456" cy="2448272"/>
          </a:xfrm>
        </p:spPr>
        <p:txBody>
          <a:bodyPr>
            <a:noAutofit/>
          </a:bodyPr>
          <a:lstStyle/>
          <a:p>
            <a:r>
              <a:rPr lang="uk-UA" sz="2000" b="1" dirty="0" smtClean="0">
                <a:latin typeface="Arial Narrow" panose="020B0606020202030204" pitchFamily="34" charset="0"/>
                <a:cs typeface="Times New Roman" pitchFamily="18" charset="0"/>
              </a:rPr>
              <a:t>З</a:t>
            </a:r>
            <a:r>
              <a:rPr lang="ru-RU" sz="2000" b="1" dirty="0" err="1" smtClean="0">
                <a:latin typeface="Arial Narrow" panose="020B0606020202030204" pitchFamily="34" charset="0"/>
                <a:cs typeface="Times New Roman" pitchFamily="18" charset="0"/>
              </a:rPr>
              <a:t>читування</a:t>
            </a:r>
            <a:r>
              <a:rPr lang="ru-RU" sz="2000" b="1" dirty="0" smtClean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QR-коду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відбувається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за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допомогою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звичайної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камери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типового смартфона. Для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цього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на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ньому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має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бути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попередньо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встановлена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відповідна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Arial Narrow" panose="020B0606020202030204" pitchFamily="34" charset="0"/>
                <a:cs typeface="Times New Roman" pitchFamily="18" charset="0"/>
              </a:rPr>
              <a:t>програма</a:t>
            </a:r>
            <a:r>
              <a:rPr lang="ru-RU" sz="2000" b="1" dirty="0">
                <a:latin typeface="Arial Narrow" panose="020B0606020202030204" pitchFamily="34" charset="0"/>
                <a:cs typeface="Times New Roman" pitchFamily="18" charset="0"/>
              </a:rPr>
              <a:t>-сканер</a:t>
            </a:r>
            <a:r>
              <a:rPr lang="ru-RU" sz="2000" b="1" dirty="0" smtClean="0">
                <a:latin typeface="Arial Narrow" panose="020B0606020202030204" pitchFamily="34" charset="0"/>
                <a:cs typeface="Times New Roman" pitchFamily="18" charset="0"/>
              </a:rPr>
              <a:t>.</a:t>
            </a:r>
            <a:endParaRPr lang="ru-RU" sz="2000" b="1" i="1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1551510"/>
            <a:ext cx="6408712" cy="2285400"/>
          </a:xfrm>
        </p:spPr>
      </p:pic>
      <p:pic>
        <p:nvPicPr>
          <p:cNvPr id="31746" name="Picture 2" descr="Похожее изображени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05064"/>
            <a:ext cx="2877575" cy="2535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377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Чому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зручно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?</a:t>
            </a: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897056537"/>
              </p:ext>
            </p:extLst>
          </p:nvPr>
        </p:nvGraphicFramePr>
        <p:xfrm>
          <a:off x="495300" y="2132856"/>
          <a:ext cx="815340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Объект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667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7673280" cy="1224136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Переваги використання QR-кодування</a:t>
            </a:r>
            <a:endParaRPr lang="uk-UA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4013538666"/>
              </p:ext>
            </p:extLst>
          </p:nvPr>
        </p:nvGraphicFramePr>
        <p:xfrm>
          <a:off x="1371600" y="1700213"/>
          <a:ext cx="6400800" cy="4419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Объект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908719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676456" cy="1268760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Arial Narrow" panose="020B0606020202030204" pitchFamily="34" charset="0"/>
                <a:cs typeface="Times New Roman" pitchFamily="18" charset="0"/>
              </a:rPr>
              <a:t>Як це можна використати у навчальному процесі</a:t>
            </a:r>
            <a:endParaRPr lang="uk-UA" sz="3200" b="1" dirty="0">
              <a:solidFill>
                <a:srgbClr val="FF0000"/>
              </a:solidFill>
              <a:latin typeface="Arial Narrow" panose="020B0606020202030204" pitchFamily="34" charset="0"/>
              <a:cs typeface="Times New Roman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2"/>
          </p:nvPr>
        </p:nvSpPr>
        <p:spPr>
          <a:xfrm>
            <a:off x="251520" y="2420888"/>
            <a:ext cx="4176464" cy="2232248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latin typeface="Arial Narrow" panose="020B0606020202030204" pitchFamily="34" charset="0"/>
                <a:cs typeface="Times New Roman" pitchFamily="18" charset="0"/>
              </a:rPr>
              <a:t>Залучення технологій з використанням мобільного телефону на уроках додатково заохотить учнів до вивчення вашого предмету!</a:t>
            </a:r>
            <a:endParaRPr lang="uk-UA" sz="2400" b="1" dirty="0">
              <a:latin typeface="Arial Narrow" panose="020B0606020202030204" pitchFamily="34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3140968"/>
            <a:ext cx="4248472" cy="2736304"/>
          </a:xfrm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300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Контроль запитання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Самостійна робота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Тести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Кросворди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Логічний диктант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Ділова гра 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Так чи ні</a:t>
            </a:r>
            <a:endParaRPr lang="ru-RU" b="1" dirty="0">
              <a:latin typeface="Arial Narrow" panose="020B0606020202030204" pitchFamily="34" charset="0"/>
            </a:endParaRPr>
          </a:p>
          <a:p>
            <a:pPr marL="536575" lvl="3" indent="-36195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Логічний </a:t>
            </a:r>
            <a:r>
              <a:rPr lang="uk-UA" b="1" dirty="0" smtClean="0">
                <a:latin typeface="Arial Narrow" panose="020B0606020202030204" pitchFamily="34" charset="0"/>
              </a:rPr>
              <a:t>ланцюжок</a:t>
            </a:r>
            <a:endParaRPr lang="ru-RU" b="1" dirty="0">
              <a:latin typeface="Arial Narrow" panose="020B0606020202030204" pitchFamily="34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Діаграма вибору рішень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 err="1">
                <a:latin typeface="Arial Narrow" panose="020B0606020202030204" pitchFamily="34" charset="0"/>
              </a:rPr>
              <a:t>Чайнворд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Проблемна ситуація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 err="1">
                <a:latin typeface="Arial Narrow" panose="020B0606020202030204" pitchFamily="34" charset="0"/>
              </a:rPr>
              <a:t>Відеоурок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Презентація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 err="1">
                <a:latin typeface="Arial Narrow" panose="020B0606020202030204" pitchFamily="34" charset="0"/>
              </a:rPr>
              <a:t>Інст</a:t>
            </a:r>
            <a:r>
              <a:rPr lang="uk-UA" b="1" dirty="0">
                <a:latin typeface="Arial Narrow" panose="020B0606020202030204" pitchFamily="34" charset="0"/>
              </a:rPr>
              <a:t>.-</a:t>
            </a:r>
            <a:r>
              <a:rPr lang="uk-UA" b="1" dirty="0" smtClean="0">
                <a:latin typeface="Arial Narrow" panose="020B0606020202030204" pitchFamily="34" charset="0"/>
              </a:rPr>
              <a:t>технічна карта</a:t>
            </a:r>
            <a:endParaRPr lang="ru-RU" b="1" dirty="0">
              <a:latin typeface="Arial Narrow" panose="020B0606020202030204" pitchFamily="34" charset="0"/>
            </a:endParaRPr>
          </a:p>
          <a:p>
            <a:pPr marL="517525" lvl="3" indent="-342900">
              <a:buClr>
                <a:schemeClr val="accent2"/>
              </a:buClr>
              <a:buFont typeface="Wingdings" panose="05000000000000000000" pitchFamily="2" charset="2"/>
              <a:buChar char="q"/>
            </a:pPr>
            <a:r>
              <a:rPr lang="uk-UA" b="1" dirty="0">
                <a:latin typeface="Arial Narrow" panose="020B0606020202030204" pitchFamily="34" charset="0"/>
              </a:rPr>
              <a:t>Заповни таблицю</a:t>
            </a:r>
            <a:endParaRPr lang="ru-RU" b="1" dirty="0">
              <a:latin typeface="Arial Narrow" panose="020B0606020202030204" pitchFamily="34" charset="0"/>
            </a:endParaRPr>
          </a:p>
          <a:p>
            <a:endParaRPr lang="uk-UA" dirty="0"/>
          </a:p>
        </p:txBody>
      </p:sp>
      <p:sp>
        <p:nvSpPr>
          <p:cNvPr id="2" name="Текст 1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8066856" cy="640080"/>
          </a:xfrm>
        </p:spPr>
        <p:txBody>
          <a:bodyPr numCol="2">
            <a:noAutofit/>
          </a:bodyPr>
          <a:lstStyle/>
          <a:p>
            <a:pPr marL="1143000" lvl="3" indent="0" algn="ctr">
              <a:buNone/>
            </a:pPr>
            <a:endParaRPr lang="ru-RU" sz="1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7584" y="0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Як </a:t>
            </a:r>
            <a:r>
              <a:rPr lang="en-US" sz="3600" b="1" dirty="0" smtClean="0">
                <a:solidFill>
                  <a:srgbClr val="FF0000"/>
                </a:solidFill>
              </a:rPr>
              <a:t>QR </a:t>
            </a:r>
            <a:r>
              <a:rPr lang="uk-UA" sz="3600" b="1" dirty="0" smtClean="0">
                <a:solidFill>
                  <a:srgbClr val="FF0000"/>
                </a:solidFill>
              </a:rPr>
              <a:t>- код можна використовувати на уроках виробничого навчання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1163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76672"/>
            <a:ext cx="8640960" cy="13681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QR-код 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роздатковий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матер</a:t>
            </a:r>
            <a:r>
              <a:rPr lang="uk-UA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 l="24013" t="23750" r="24014" b="13251"/>
          <a:stretch>
            <a:fillRect/>
          </a:stretch>
        </p:blipFill>
        <p:spPr bwMode="auto">
          <a:xfrm>
            <a:off x="-1" y="2060848"/>
            <a:ext cx="5808645" cy="3960440"/>
          </a:xfrm>
          <a:prstGeom prst="rect">
            <a:avLst/>
          </a:prstGeom>
          <a:noFill/>
          <a:ln w="9525">
            <a:solidFill>
              <a:schemeClr val="bg2">
                <a:lumMod val="25000"/>
              </a:schemeClr>
            </a:solidFill>
            <a:miter lim="800000"/>
            <a:headEnd/>
            <a:tailEnd/>
          </a:ln>
        </p:spPr>
      </p:pic>
      <p:pic>
        <p:nvPicPr>
          <p:cNvPr id="26625" name="Picture 1" descr="C:\Users\777\Desktop\IMG_20191217_154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4079" y="2060848"/>
            <a:ext cx="3024336" cy="4032448"/>
          </a:xfrm>
          <a:prstGeom prst="rect">
            <a:avLst/>
          </a:prstGeom>
          <a:noFill/>
        </p:spPr>
      </p:pic>
      <p:pic>
        <p:nvPicPr>
          <p:cNvPr id="9" name="Объект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13151" y="908719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4503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-108520" y="332656"/>
          <a:ext cx="6335688" cy="5731574"/>
        </p:xfrm>
        <a:graphic>
          <a:graphicData uri="http://schemas.openxmlformats.org/presentationml/2006/ole">
            <p:oleObj spid="_x0000_s2056" name="Документ" r:id="rId3" imgW="10654144" imgH="6895284" progId="Word.Document.12">
              <p:embed/>
            </p:oleObj>
          </a:graphicData>
        </a:graphic>
      </p:graphicFrame>
      <p:pic>
        <p:nvPicPr>
          <p:cNvPr id="2051" name="Picture 3" descr="C:\Users\777\Desktop\IMG_20191217_1541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2060848"/>
            <a:ext cx="3384376" cy="4512501"/>
          </a:xfrm>
          <a:prstGeom prst="rect">
            <a:avLst/>
          </a:prstGeom>
          <a:noFill/>
        </p:spPr>
      </p:pic>
      <p:pic>
        <p:nvPicPr>
          <p:cNvPr id="5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2227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1340768"/>
            <a:ext cx="4464496" cy="1512168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616825455"/>
              </p:ext>
            </p:extLst>
          </p:nvPr>
        </p:nvGraphicFramePr>
        <p:xfrm>
          <a:off x="611560" y="425139"/>
          <a:ext cx="4192778" cy="6115962"/>
        </p:xfrm>
        <a:graphic>
          <a:graphicData uri="http://schemas.openxmlformats.org/presentationml/2006/ole">
            <p:oleObj spid="_x0000_s3080" name="Документ" r:id="rId3" imgW="6246287" imgH="9113868" progId="Word.Document.12">
              <p:embed/>
            </p:oleObj>
          </a:graphicData>
        </a:graphic>
      </p:graphicFrame>
      <p:pic>
        <p:nvPicPr>
          <p:cNvPr id="3075" name="Picture 3" descr="C:\Users\777\Desktop\IMG_20191217_1540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2276872"/>
            <a:ext cx="3024336" cy="4244531"/>
          </a:xfrm>
          <a:prstGeom prst="rect">
            <a:avLst/>
          </a:prstGeom>
          <a:noFill/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2970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"/>
          <p:cNvGraphicFramePr>
            <a:graphicFrameLocks noGrp="1" noChangeAspect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107489203"/>
              </p:ext>
            </p:extLst>
          </p:nvPr>
        </p:nvGraphicFramePr>
        <p:xfrm>
          <a:off x="539552" y="535184"/>
          <a:ext cx="3855409" cy="5890768"/>
        </p:xfrm>
        <a:graphic>
          <a:graphicData uri="http://schemas.openxmlformats.org/presentationml/2006/ole">
            <p:oleObj spid="_x0000_s30728" name="Документ" r:id="rId3" imgW="6083227" imgH="9294929" progId="Word.Document.12">
              <p:embed/>
            </p:oleObj>
          </a:graphicData>
        </a:graphic>
      </p:graphicFrame>
      <p:pic>
        <p:nvPicPr>
          <p:cNvPr id="30725" name="Picture 5" descr="C:\Users\777\Desktop\IMG_20191217_1542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2653" y="2564904"/>
            <a:ext cx="3995936" cy="2996952"/>
          </a:xfrm>
          <a:prstGeom prst="rect">
            <a:avLst/>
          </a:prstGeom>
          <a:noFill/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170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26447449"/>
              </p:ext>
            </p:extLst>
          </p:nvPr>
        </p:nvGraphicFramePr>
        <p:xfrm>
          <a:off x="251520" y="1586589"/>
          <a:ext cx="4209604" cy="5192931"/>
        </p:xfrm>
        <a:graphic>
          <a:graphicData uri="http://schemas.openxmlformats.org/presentationml/2006/ole">
            <p:oleObj spid="_x0000_s4104" name="Документ" r:id="rId3" imgW="7122055" imgH="9956538" progId="Word.Document.12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87624" y="332656"/>
            <a:ext cx="71287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Закодувати</a:t>
            </a:r>
            <a:r>
              <a:rPr lang="ru-RU" sz="3200" b="1" dirty="0" smtClean="0">
                <a:solidFill>
                  <a:srgbClr val="FF0000"/>
                </a:solidFill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</a:rPr>
              <a:t>технологічну</a:t>
            </a:r>
            <a:r>
              <a:rPr lang="ru-RU" sz="3200" b="1" dirty="0" smtClean="0">
                <a:solidFill>
                  <a:srgbClr val="FF0000"/>
                </a:solidFill>
              </a:rPr>
              <a:t> карту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4100" name="Picture 4" descr="C:\Users\777\Desktop\IMG_20191217_1542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3967" y="2062000"/>
            <a:ext cx="3182449" cy="4243264"/>
          </a:xfrm>
          <a:prstGeom prst="rect">
            <a:avLst/>
          </a:prstGeom>
          <a:noFill/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4196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92888231"/>
              </p:ext>
            </p:extLst>
          </p:nvPr>
        </p:nvGraphicFramePr>
        <p:xfrm>
          <a:off x="107504" y="1628800"/>
          <a:ext cx="6937544" cy="4968552"/>
        </p:xfrm>
        <a:graphic>
          <a:graphicData uri="http://schemas.openxmlformats.org/presentationml/2006/ole">
            <p:oleObj spid="_x0000_s5128" name="Документ" r:id="rId3" imgW="11128573" imgH="7276116" progId="Word.Document.12">
              <p:embed/>
            </p:oleObj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Застосувати </a:t>
            </a:r>
            <a:r>
              <a:rPr lang="en-US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QR</a:t>
            </a:r>
            <a:r>
              <a:rPr lang="uk-UA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на етапі закріплення</a:t>
            </a:r>
            <a:endParaRPr lang="ru-RU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5123" name="Picture 3" descr="C:\Users\777\Desktop\IMG_20191217_1541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573016"/>
            <a:ext cx="2195736" cy="1646802"/>
          </a:xfrm>
          <a:prstGeom prst="rect">
            <a:avLst/>
          </a:prstGeom>
          <a:noFill/>
        </p:spPr>
      </p:pic>
      <p:pic>
        <p:nvPicPr>
          <p:cNvPr id="5" name="Объект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3326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Текст 1"/>
          <p:cNvSpPr txBox="1">
            <a:spLocks/>
          </p:cNvSpPr>
          <p:nvPr/>
        </p:nvSpPr>
        <p:spPr>
          <a:xfrm>
            <a:off x="323528" y="2060848"/>
            <a:ext cx="3024336" cy="3384376"/>
          </a:xfrm>
          <a:prstGeom prst="rect">
            <a:avLst/>
          </a:prstGeom>
          <a:solidFill>
            <a:schemeClr val="accent2"/>
          </a:solidFill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txBody>
          <a:bodyPr vert="horz" lIns="137160" tIns="182880" rIns="137160" bIns="91440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100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620688"/>
            <a:ext cx="8568952" cy="79208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Крок</a:t>
            </a:r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1.Завантажуємо Генератор </a:t>
            </a:r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QR </a:t>
            </a:r>
            <a:r>
              <a:rPr lang="ru-RU" sz="40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кодів</a:t>
            </a:r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2060848"/>
            <a:ext cx="2664296" cy="2664296"/>
          </a:xfrm>
        </p:spPr>
      </p:pic>
      <p:sp>
        <p:nvSpPr>
          <p:cNvPr id="8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4355976" y="1700808"/>
            <a:ext cx="3822192" cy="639762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>
            <a:normAutofit fontScale="92500"/>
          </a:bodyPr>
          <a:lstStyle/>
          <a:p>
            <a:r>
              <a:rPr lang="uk-UA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Генератори </a:t>
            </a:r>
            <a:r>
              <a:rPr lang="en-US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QR-</a:t>
            </a:r>
            <a:r>
              <a:rPr lang="uk-UA" sz="28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кодів</a:t>
            </a:r>
            <a:endParaRPr lang="ru-RU" sz="28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Объект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5936" y="2564904"/>
            <a:ext cx="3822700" cy="2064258"/>
          </a:xfrm>
          <a:prstGeom prst="rect">
            <a:avLst/>
          </a:prstGeom>
        </p:spPr>
      </p:pic>
      <p:pic>
        <p:nvPicPr>
          <p:cNvPr id="10" name="Объект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11961" y="4797153"/>
            <a:ext cx="1440160" cy="1440160"/>
          </a:xfrm>
          <a:prstGeom prst="rect">
            <a:avLst/>
          </a:prstGeom>
        </p:spPr>
      </p:pic>
      <p:pic>
        <p:nvPicPr>
          <p:cNvPr id="13" name="Объект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6354"/>
          <a:stretch/>
        </p:blipFill>
        <p:spPr>
          <a:xfrm>
            <a:off x="6300192" y="5013176"/>
            <a:ext cx="2151073" cy="1584176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2402084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Крок 2. Відкриваємо генератор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8712968" cy="491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30846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287" y="1585934"/>
            <a:ext cx="7992888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95536" y="260648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</a:rPr>
              <a:t>Крок 3. Друкуємо текст або вставляємо вже існуючий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9590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Крок 4. Відкриваємо документ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58255"/>
            <a:ext cx="7488831" cy="483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Крок 5. Копіюємо необхідний текст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58255"/>
            <a:ext cx="7488831" cy="491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Крок 6. Повертаємося до генератору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7" y="1758255"/>
            <a:ext cx="7632848" cy="483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solidFill>
                  <a:srgbClr val="FF0000"/>
                </a:solidFill>
              </a:rPr>
              <a:t>Крок 7. Вставляємо текст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58255"/>
            <a:ext cx="7488831" cy="462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Крок 8. Натискаємо «створити</a:t>
            </a:r>
            <a:r>
              <a:rPr lang="en-US" sz="3600" b="1" dirty="0" smtClean="0">
                <a:solidFill>
                  <a:srgbClr val="FF0000"/>
                </a:solidFill>
              </a:rPr>
              <a:t> QR</a:t>
            </a:r>
            <a:r>
              <a:rPr lang="uk-UA" sz="3600" b="1" dirty="0" smtClean="0">
                <a:solidFill>
                  <a:srgbClr val="FF0000"/>
                </a:solidFill>
              </a:rPr>
              <a:t>-код»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5" y="1758255"/>
            <a:ext cx="7416824" cy="483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Крок 9. Натискаємо на створений </a:t>
            </a:r>
            <a:r>
              <a:rPr lang="en-US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QR </a:t>
            </a:r>
            <a:r>
              <a:rPr lang="uk-UA" sz="32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- код. Обираємо функцію «зберегти»</a:t>
            </a:r>
            <a:endParaRPr lang="ru-RU" sz="32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58255"/>
            <a:ext cx="7056783" cy="4839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28600"/>
            <a:ext cx="8712968" cy="990600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Крок 10. Вибрати місце збереження та назву файлу</a:t>
            </a:r>
            <a:endParaRPr lang="ru-RU" sz="28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1835491"/>
            <a:ext cx="8064896" cy="4911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Як сканувати закодовану інформацію</a:t>
            </a:r>
            <a:endParaRPr lang="ru-RU" sz="3600" b="1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Содержимое 3"/>
          <p:cNvSpPr>
            <a:spLocks noGrp="1"/>
          </p:cNvSpPr>
          <p:nvPr>
            <p:ph type="body" idx="2"/>
          </p:nvPr>
        </p:nvSpPr>
        <p:spPr>
          <a:xfrm>
            <a:off x="179512" y="2132856"/>
            <a:ext cx="4321175" cy="4177183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/>
              <a:t>1.Візьміть </a:t>
            </a:r>
            <a:r>
              <a:rPr lang="ru-RU" sz="2800" dirty="0" err="1" smtClean="0"/>
              <a:t>мобільний</a:t>
            </a:r>
            <a:r>
              <a:rPr lang="ru-RU" sz="2800" dirty="0" smtClean="0"/>
              <a:t> телефон </a:t>
            </a:r>
            <a:r>
              <a:rPr lang="ru-RU" sz="2800" dirty="0" err="1" smtClean="0"/>
              <a:t>з</a:t>
            </a:r>
            <a:r>
              <a:rPr lang="ru-RU" sz="2800" dirty="0" smtClean="0"/>
              <a:t> камерою.</a:t>
            </a:r>
          </a:p>
          <a:p>
            <a:r>
              <a:rPr lang="ru-RU" sz="2800" dirty="0" smtClean="0"/>
              <a:t>2. </a:t>
            </a:r>
            <a:r>
              <a:rPr lang="ru-RU" sz="2800" dirty="0" err="1" smtClean="0"/>
              <a:t>Запустіть</a:t>
            </a:r>
            <a:r>
              <a:rPr lang="ru-RU" sz="2800" dirty="0" smtClean="0"/>
              <a:t> </a:t>
            </a:r>
            <a:r>
              <a:rPr lang="ru-RU" sz="2800" dirty="0" err="1" smtClean="0"/>
              <a:t>програму</a:t>
            </a:r>
            <a:r>
              <a:rPr lang="ru-RU" sz="2800" dirty="0" smtClean="0"/>
              <a:t> для </a:t>
            </a:r>
            <a:r>
              <a:rPr lang="ru-RU" sz="2800" dirty="0" err="1" smtClean="0"/>
              <a:t>сканування</a:t>
            </a:r>
            <a:r>
              <a:rPr lang="ru-RU" sz="2800" dirty="0" smtClean="0"/>
              <a:t> коду.</a:t>
            </a:r>
          </a:p>
          <a:p>
            <a:r>
              <a:rPr lang="ru-RU" sz="2800" dirty="0" smtClean="0"/>
              <a:t>3. </a:t>
            </a:r>
            <a:r>
              <a:rPr lang="ru-RU" sz="2800" dirty="0" err="1" smtClean="0"/>
              <a:t>Наведіть</a:t>
            </a:r>
            <a:r>
              <a:rPr lang="ru-RU" sz="2800" dirty="0" smtClean="0"/>
              <a:t> </a:t>
            </a:r>
            <a:r>
              <a:rPr lang="ru-RU" sz="2800" dirty="0" err="1" smtClean="0"/>
              <a:t>об'єктив</a:t>
            </a:r>
            <a:r>
              <a:rPr lang="ru-RU" sz="2800" dirty="0" smtClean="0"/>
              <a:t> </a:t>
            </a:r>
            <a:r>
              <a:rPr lang="ru-RU" sz="2800" dirty="0" err="1" smtClean="0"/>
              <a:t>камери</a:t>
            </a:r>
            <a:r>
              <a:rPr lang="ru-RU" sz="2800" dirty="0" smtClean="0"/>
              <a:t> на код.</a:t>
            </a:r>
          </a:p>
          <a:p>
            <a:r>
              <a:rPr lang="ru-RU" sz="2800" dirty="0" smtClean="0"/>
              <a:t> 4. </a:t>
            </a:r>
            <a:r>
              <a:rPr lang="ru-RU" sz="2800" dirty="0" err="1" smtClean="0"/>
              <a:t>Отримайте</a:t>
            </a:r>
            <a:r>
              <a:rPr lang="ru-RU" sz="2800" dirty="0" smtClean="0"/>
              <a:t> </a:t>
            </a:r>
            <a:r>
              <a:rPr lang="ru-RU" sz="2800" dirty="0" err="1" smtClean="0"/>
              <a:t>інформацію</a:t>
            </a:r>
            <a:r>
              <a:rPr lang="ru-RU" sz="2800" dirty="0" smtClean="0"/>
              <a:t>!</a:t>
            </a: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644008" y="1772816"/>
            <a:ext cx="4392488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C000"/>
                </a:solidFill>
              </a:rPr>
              <a:t>Програми для сканування</a:t>
            </a:r>
            <a:endParaRPr lang="ru-RU" sz="2800" b="1" dirty="0">
              <a:solidFill>
                <a:srgbClr val="FFC000"/>
              </a:solidFill>
            </a:endParaRPr>
          </a:p>
        </p:txBody>
      </p:sp>
      <p:pic>
        <p:nvPicPr>
          <p:cNvPr id="11" name="Рисунок 10"/>
          <p:cNvPicPr/>
          <p:nvPr/>
        </p:nvPicPr>
        <p:blipFill>
          <a:blip r:embed="rId2" cstate="print"/>
          <a:srcRect l="20974" t="17681" r="61369" b="51901"/>
          <a:stretch>
            <a:fillRect/>
          </a:stretch>
        </p:blipFill>
        <p:spPr bwMode="auto">
          <a:xfrm>
            <a:off x="4860032" y="2564904"/>
            <a:ext cx="129614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/>
          <p:cNvPicPr/>
          <p:nvPr/>
        </p:nvPicPr>
        <p:blipFill>
          <a:blip r:embed="rId2" cstate="print"/>
          <a:srcRect l="81346" t="29087" r="5863" b="36122"/>
          <a:stretch>
            <a:fillRect/>
          </a:stretch>
        </p:blipFill>
        <p:spPr bwMode="auto">
          <a:xfrm>
            <a:off x="7524328" y="2564904"/>
            <a:ext cx="1296144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/>
          <p:cNvPicPr/>
          <p:nvPr/>
        </p:nvPicPr>
        <p:blipFill>
          <a:blip r:embed="rId3" cstate="print"/>
          <a:srcRect l="81240" t="37262" r="5933" b="28517"/>
          <a:stretch>
            <a:fillRect/>
          </a:stretch>
        </p:blipFill>
        <p:spPr bwMode="auto">
          <a:xfrm>
            <a:off x="7596336" y="4725144"/>
            <a:ext cx="122413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/>
          <p:nvPr/>
        </p:nvPicPr>
        <p:blipFill>
          <a:blip r:embed="rId4" cstate="print"/>
          <a:srcRect l="72261" t="45247" r="14805" b="20532"/>
          <a:stretch>
            <a:fillRect/>
          </a:stretch>
        </p:blipFill>
        <p:spPr bwMode="auto">
          <a:xfrm>
            <a:off x="4932040" y="4653136"/>
            <a:ext cx="1056382" cy="1719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/>
          <p:nvPr/>
        </p:nvPicPr>
        <p:blipFill>
          <a:blip r:embed="rId5" cstate="print"/>
          <a:srcRect l="81774" t="44867" r="5826" b="20913"/>
          <a:stretch>
            <a:fillRect/>
          </a:stretch>
        </p:blipFill>
        <p:spPr bwMode="auto">
          <a:xfrm>
            <a:off x="6228184" y="3212976"/>
            <a:ext cx="1152128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2"/>
          </p:nvPr>
        </p:nvSpPr>
        <p:spPr>
          <a:xfrm>
            <a:off x="611560" y="4005064"/>
            <a:ext cx="8064896" cy="230425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цікавитесь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сучасними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технологіями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намагаєтесь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максимально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залучати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освітній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процес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то QR-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коди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можуть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змістовним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доповненням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ваших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уроків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548680"/>
            <a:ext cx="6080560" cy="3240360"/>
          </a:xfrm>
        </p:spPr>
      </p:pic>
    </p:spTree>
    <p:extLst>
      <p:ext uri="{BB962C8B-B14F-4D97-AF65-F5344CB8AC3E}">
        <p14:creationId xmlns:p14="http://schemas.microsoft.com/office/powerpoint/2010/main" xmlns="" val="400092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Практична робота: використання </a:t>
            </a:r>
            <a:r>
              <a:rPr lang="en-US" sz="4000" dirty="0">
                <a:solidFill>
                  <a:srgbClr val="FF0000"/>
                </a:solidFill>
                <a:latin typeface="Arial Narrow" panose="020B0606020202030204" pitchFamily="34" charset="0"/>
              </a:rPr>
              <a:t>QR-</a:t>
            </a:r>
            <a:r>
              <a:rPr lang="uk-UA" sz="4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кодів</a:t>
            </a:r>
            <a:endParaRPr lang="uk-UA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122074" y="2590800"/>
            <a:ext cx="4032448" cy="3581400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uk-UA" dirty="0" smtClean="0">
                <a:latin typeface="Arial Narrow" panose="020B0606020202030204" pitchFamily="34" charset="0"/>
              </a:rPr>
              <a:t>Відкрийте у смартфоні додаток – </a:t>
            </a:r>
            <a:r>
              <a:rPr lang="uk-UA" dirty="0" err="1" smtClean="0">
                <a:latin typeface="Arial Narrow" panose="020B0606020202030204" pitchFamily="34" charset="0"/>
              </a:rPr>
              <a:t>месенджер</a:t>
            </a:r>
            <a:r>
              <a:rPr lang="uk-UA" dirty="0" smtClean="0">
                <a:latin typeface="Arial Narrow" panose="020B0606020202030204" pitchFamily="34" charset="0"/>
              </a:rPr>
              <a:t> </a:t>
            </a:r>
            <a:r>
              <a:rPr lang="en-US" dirty="0" smtClean="0">
                <a:latin typeface="Arial Narrow" panose="020B0606020202030204" pitchFamily="34" charset="0"/>
              </a:rPr>
              <a:t>Viber</a:t>
            </a:r>
            <a:r>
              <a:rPr lang="uk-UA" dirty="0" smtClean="0">
                <a:latin typeface="Arial Narrow" panose="020B0606020202030204" pitchFamily="34" charset="0"/>
              </a:rPr>
              <a:t>.</a:t>
            </a:r>
          </a:p>
          <a:p>
            <a:pPr marL="514350" indent="-514350">
              <a:buAutoNum type="arabicPeriod"/>
            </a:pPr>
            <a:endParaRPr lang="uk-UA" dirty="0" smtClean="0">
              <a:latin typeface="Arial Narrow" panose="020B0606020202030204" pitchFamily="34" charset="0"/>
            </a:endParaRPr>
          </a:p>
          <a:p>
            <a:pPr marL="514350" indent="-514350">
              <a:buAutoNum type="arabicPeriod"/>
            </a:pPr>
            <a:r>
              <a:rPr lang="ru-RU" sz="2800" dirty="0" err="1">
                <a:latin typeface="Arial Narrow" panose="020B0606020202030204" pitchFamily="34" charset="0"/>
              </a:rPr>
              <a:t>Натисніть</a:t>
            </a:r>
            <a:r>
              <a:rPr lang="ru-RU" sz="2800" dirty="0">
                <a:latin typeface="Arial Narrow" panose="020B0606020202030204" pitchFamily="34" charset="0"/>
              </a:rPr>
              <a:t> на значок з </a:t>
            </a:r>
            <a:r>
              <a:rPr lang="ru-RU" sz="2800" dirty="0" err="1">
                <a:latin typeface="Arial Narrow" panose="020B0606020202030204" pitchFamily="34" charset="0"/>
              </a:rPr>
              <a:t>трьома</a:t>
            </a:r>
            <a:r>
              <a:rPr lang="ru-RU" sz="2800" dirty="0">
                <a:latin typeface="Arial Narrow" panose="020B0606020202030204" pitchFamily="34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</a:rPr>
              <a:t>лініями</a:t>
            </a:r>
            <a:r>
              <a:rPr lang="ru-RU" sz="2800" dirty="0">
                <a:latin typeface="Arial Narrow" panose="020B0606020202030204" pitchFamily="34" charset="0"/>
              </a:rPr>
              <a:t> у </a:t>
            </a:r>
            <a:r>
              <a:rPr lang="ru-RU" sz="2800" dirty="0" err="1">
                <a:latin typeface="Arial Narrow" panose="020B0606020202030204" pitchFamily="34" charset="0"/>
              </a:rPr>
              <a:t>верхній</a:t>
            </a:r>
            <a:r>
              <a:rPr lang="ru-RU" sz="2800" dirty="0">
                <a:latin typeface="Arial Narrow" panose="020B0606020202030204" pitchFamily="34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</a:rPr>
              <a:t>частині</a:t>
            </a:r>
            <a:r>
              <a:rPr lang="ru-RU" sz="2800" dirty="0">
                <a:latin typeface="Arial Narrow" panose="020B0606020202030204" pitchFamily="34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</a:rPr>
              <a:t>екрану</a:t>
            </a:r>
            <a:r>
              <a:rPr lang="ru-RU" sz="2800" dirty="0">
                <a:latin typeface="Arial Narrow" panose="020B0606020202030204" pitchFamily="34" charset="0"/>
              </a:rPr>
              <a:t> (</a:t>
            </a:r>
            <a:r>
              <a:rPr lang="ru-RU" sz="2800" dirty="0" err="1">
                <a:latin typeface="Arial Narrow" panose="020B0606020202030204" pitchFamily="34" charset="0"/>
              </a:rPr>
              <a:t>поруч</a:t>
            </a:r>
            <a:r>
              <a:rPr lang="ru-RU" sz="2800" dirty="0">
                <a:latin typeface="Arial Narrow" panose="020B0606020202030204" pitchFamily="34" charset="0"/>
              </a:rPr>
              <a:t> </a:t>
            </a:r>
            <a:r>
              <a:rPr lang="ru-RU" sz="2800" dirty="0" err="1">
                <a:latin typeface="Arial Narrow" panose="020B0606020202030204" pitchFamily="34" charset="0"/>
              </a:rPr>
              <a:t>зі</a:t>
            </a:r>
            <a:r>
              <a:rPr lang="ru-RU" sz="2800" dirty="0">
                <a:latin typeface="Arial Narrow" panose="020B0606020202030204" pitchFamily="34" charset="0"/>
              </a:rPr>
              <a:t> словом </a:t>
            </a:r>
            <a:r>
              <a:rPr lang="ru-RU" sz="2800" dirty="0" err="1">
                <a:latin typeface="Arial Narrow" panose="020B0606020202030204" pitchFamily="34" charset="0"/>
              </a:rPr>
              <a:t>Viber</a:t>
            </a:r>
            <a:r>
              <a:rPr lang="ru-RU" sz="2800" dirty="0" smtClean="0">
                <a:latin typeface="Arial Narrow" panose="020B0606020202030204" pitchFamily="34" charset="0"/>
              </a:rPr>
              <a:t>).</a:t>
            </a:r>
          </a:p>
          <a:p>
            <a:pPr marL="514350" indent="-514350">
              <a:buAutoNum type="arabicPeriod"/>
            </a:pPr>
            <a:endParaRPr lang="uk-UA" sz="2800" dirty="0">
              <a:latin typeface="Arial Narrow" panose="020B0606020202030204" pitchFamily="34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8066856" cy="640080"/>
          </a:xfrm>
        </p:spPr>
        <p:txBody>
          <a:bodyPr>
            <a:normAutofit/>
          </a:bodyPr>
          <a:lstStyle/>
          <a:p>
            <a:pPr algn="ctr"/>
            <a:r>
              <a:rPr lang="uk-UA" sz="2800" dirty="0" smtClean="0">
                <a:latin typeface="Arial Narrow" panose="020B0606020202030204" pitchFamily="34" charset="0"/>
              </a:rPr>
              <a:t>Інструкція </a:t>
            </a:r>
            <a:r>
              <a:rPr lang="uk-UA" sz="2800" dirty="0">
                <a:latin typeface="Arial Narrow" panose="020B0606020202030204" pitchFamily="34" charset="0"/>
              </a:rPr>
              <a:t>з </a:t>
            </a:r>
            <a:r>
              <a:rPr lang="uk-UA" sz="2800" dirty="0" smtClean="0">
                <a:latin typeface="Arial Narrow" panose="020B0606020202030204" pitchFamily="34" charset="0"/>
              </a:rPr>
              <a:t>використання </a:t>
            </a:r>
            <a:r>
              <a:rPr lang="en-US" sz="2800" dirty="0" smtClean="0">
                <a:latin typeface="Arial Narrow" panose="020B0606020202030204" pitchFamily="34" charset="0"/>
              </a:rPr>
              <a:t>QR-</a:t>
            </a:r>
            <a:r>
              <a:rPr lang="uk-UA" sz="2800" dirty="0">
                <a:latin typeface="Arial Narrow" panose="020B0606020202030204" pitchFamily="34" charset="0"/>
              </a:rPr>
              <a:t>сканера</a:t>
            </a:r>
          </a:p>
        </p:txBody>
      </p:sp>
      <p:pic>
        <p:nvPicPr>
          <p:cNvPr id="31746" name="Picture 2" descr="https://support.viber.com/customer/portal/attachments/8354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7894" y="5114993"/>
            <a:ext cx="4032448" cy="828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Прямая со стрелкой 13"/>
          <p:cNvCxnSpPr>
            <a:endCxn id="31746" idx="1"/>
          </p:cNvCxnSpPr>
          <p:nvPr/>
        </p:nvCxnSpPr>
        <p:spPr>
          <a:xfrm>
            <a:off x="3635896" y="4973965"/>
            <a:ext cx="1121998" cy="55536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49" name="Picture 5" descr="Картинки по запросу вайбер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06098" y="2476500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20" name="Прямая со стрелкой 19"/>
          <p:cNvCxnSpPr/>
          <p:nvPr/>
        </p:nvCxnSpPr>
        <p:spPr>
          <a:xfrm>
            <a:off x="4196895" y="3284984"/>
            <a:ext cx="1121998" cy="0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Практична робота: використання </a:t>
            </a:r>
            <a:r>
              <a:rPr lang="en-US" sz="4000" dirty="0">
                <a:solidFill>
                  <a:srgbClr val="FF0000"/>
                </a:solidFill>
                <a:latin typeface="Arial Narrow" panose="020B0606020202030204" pitchFamily="34" charset="0"/>
              </a:rPr>
              <a:t>QR-</a:t>
            </a:r>
            <a:r>
              <a:rPr lang="uk-UA" sz="4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кодів</a:t>
            </a:r>
            <a:endParaRPr lang="uk-UA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685800" y="2708920"/>
            <a:ext cx="3886200" cy="24875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dirty="0">
                <a:latin typeface="Arial Narrow" panose="020B0606020202030204" pitchFamily="34" charset="0"/>
              </a:rPr>
              <a:t>3. На екрані "Ще" знайдіть функцію </a:t>
            </a:r>
            <a:r>
              <a:rPr lang="en-US" sz="2800" dirty="0">
                <a:latin typeface="Arial Narrow" panose="020B0606020202030204" pitchFamily="34" charset="0"/>
              </a:rPr>
              <a:t>QR-</a:t>
            </a:r>
            <a:r>
              <a:rPr lang="uk-UA" sz="2800" dirty="0">
                <a:latin typeface="Arial Narrow" panose="020B0606020202030204" pitchFamily="34" charset="0"/>
              </a:rPr>
              <a:t>код. </a:t>
            </a:r>
          </a:p>
          <a:p>
            <a:pPr marL="0" indent="0">
              <a:buNone/>
            </a:pPr>
            <a:endParaRPr lang="uk-UA" sz="2800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uk-UA" sz="2800" dirty="0">
                <a:latin typeface="Arial Narrow" panose="020B0606020202030204" pitchFamily="34" charset="0"/>
              </a:rPr>
              <a:t>4. Натисніть на </a:t>
            </a:r>
            <a:r>
              <a:rPr lang="en-US" sz="2800" dirty="0">
                <a:latin typeface="Arial Narrow" panose="020B0606020202030204" pitchFamily="34" charset="0"/>
              </a:rPr>
              <a:t>QR-</a:t>
            </a:r>
            <a:r>
              <a:rPr lang="uk-UA" sz="2800" dirty="0">
                <a:latin typeface="Arial Narrow" panose="020B0606020202030204" pitchFamily="34" charset="0"/>
              </a:rPr>
              <a:t>код. Камера запуститься автоматично.</a:t>
            </a:r>
          </a:p>
        </p:txBody>
      </p:sp>
      <p:pic>
        <p:nvPicPr>
          <p:cNvPr id="6" name="Picture 3" descr="D:\Users\user\Pictures\Screenshot_20171219-151237.pn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30294" y="1589088"/>
            <a:ext cx="3130138" cy="490823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>
            <a:off x="3491880" y="3429000"/>
            <a:ext cx="1440160" cy="1944216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5222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4106416" cy="990600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Практична робота: використання </a:t>
            </a:r>
            <a:r>
              <a:rPr lang="en-US" sz="3200" dirty="0">
                <a:solidFill>
                  <a:srgbClr val="FF0000"/>
                </a:solidFill>
                <a:latin typeface="Arial Narrow" panose="020B0606020202030204" pitchFamily="34" charset="0"/>
              </a:rPr>
              <a:t>QR-</a:t>
            </a:r>
            <a:r>
              <a:rPr lang="uk-UA" sz="3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кодів</a:t>
            </a:r>
            <a:endParaRPr lang="uk-UA" sz="320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395536" y="1916832"/>
            <a:ext cx="3384376" cy="41764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Arial Narrow" panose="020B0606020202030204" pitchFamily="34" charset="0"/>
              </a:rPr>
              <a:t>5</a:t>
            </a:r>
            <a:r>
              <a:rPr lang="uk-UA" dirty="0" smtClean="0">
                <a:latin typeface="Arial Narrow" panose="020B0606020202030204" pitchFamily="34" charset="0"/>
              </a:rPr>
              <a:t>. </a:t>
            </a:r>
            <a:r>
              <a:rPr lang="uk-UA" dirty="0">
                <a:latin typeface="Arial Narrow" panose="020B0606020202030204" pitchFamily="34" charset="0"/>
              </a:rPr>
              <a:t>Наведіть квадрат в центрі екрану на </a:t>
            </a:r>
            <a:r>
              <a:rPr lang="en-US" dirty="0">
                <a:latin typeface="Arial Narrow" panose="020B0606020202030204" pitchFamily="34" charset="0"/>
              </a:rPr>
              <a:t>QR-</a:t>
            </a:r>
            <a:r>
              <a:rPr lang="uk-UA" dirty="0">
                <a:latin typeface="Arial Narrow" panose="020B0606020202030204" pitchFamily="34" charset="0"/>
              </a:rPr>
              <a:t>код, який ви хочете </a:t>
            </a:r>
            <a:r>
              <a:rPr lang="uk-UA" dirty="0" err="1">
                <a:latin typeface="Arial Narrow" panose="020B0606020202030204" pitchFamily="34" charset="0"/>
              </a:rPr>
              <a:t>відсканувати</a:t>
            </a:r>
            <a:r>
              <a:rPr lang="uk-UA" dirty="0" smtClean="0">
                <a:latin typeface="Arial Narrow" panose="020B0606020202030204" pitchFamily="34" charset="0"/>
              </a:rPr>
              <a:t>.</a:t>
            </a:r>
          </a:p>
          <a:p>
            <a:pPr marL="0" indent="0">
              <a:buNone/>
            </a:pPr>
            <a:endParaRPr lang="uk-UA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uk-UA" dirty="0" smtClean="0">
                <a:latin typeface="Arial Narrow" panose="020B0606020202030204" pitchFamily="34" charset="0"/>
              </a:rPr>
              <a:t>6. Код </a:t>
            </a:r>
            <a:r>
              <a:rPr lang="uk-UA" dirty="0">
                <a:latin typeface="Arial Narrow" panose="020B0606020202030204" pitchFamily="34" charset="0"/>
              </a:rPr>
              <a:t>буде </a:t>
            </a:r>
            <a:r>
              <a:rPr lang="uk-UA" dirty="0" err="1">
                <a:latin typeface="Arial Narrow" panose="020B0606020202030204" pitchFamily="34" charset="0"/>
              </a:rPr>
              <a:t>відсканований</a:t>
            </a:r>
            <a:r>
              <a:rPr lang="uk-UA" dirty="0">
                <a:latin typeface="Arial Narrow" panose="020B0606020202030204" pitchFamily="34" charset="0"/>
              </a:rPr>
              <a:t> автоматично і </a:t>
            </a:r>
            <a:r>
              <a:rPr lang="uk-UA" dirty="0" err="1">
                <a:latin typeface="Arial Narrow" panose="020B0606020202030204" pitchFamily="34" charset="0"/>
              </a:rPr>
              <a:t>перенаправить</a:t>
            </a:r>
            <a:r>
              <a:rPr lang="uk-UA" dirty="0">
                <a:latin typeface="Arial Narrow" panose="020B0606020202030204" pitchFamily="34" charset="0"/>
              </a:rPr>
              <a:t> вас по заданій адресі.</a:t>
            </a:r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243915"/>
            <a:ext cx="2221141" cy="6370169"/>
          </a:xfrm>
        </p:spPr>
      </p:pic>
      <p:cxnSp>
        <p:nvCxnSpPr>
          <p:cNvPr id="6" name="Прямая со стрелкой 5"/>
          <p:cNvCxnSpPr/>
          <p:nvPr/>
        </p:nvCxnSpPr>
        <p:spPr>
          <a:xfrm>
            <a:off x="2771800" y="3212976"/>
            <a:ext cx="4392488" cy="2736304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Объект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56306" y="2780928"/>
            <a:ext cx="1699809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Овал 13"/>
          <p:cNvSpPr/>
          <p:nvPr/>
        </p:nvSpPr>
        <p:spPr>
          <a:xfrm>
            <a:off x="7164288" y="5636096"/>
            <a:ext cx="1764304" cy="91440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591361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4106416" cy="990600"/>
          </a:xfrm>
        </p:spPr>
        <p:txBody>
          <a:bodyPr>
            <a:noAutofit/>
          </a:bodyPr>
          <a:lstStyle/>
          <a:p>
            <a:pPr algn="ctr"/>
            <a:r>
              <a:rPr lang="uk-UA" sz="3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Практична робота: використання </a:t>
            </a:r>
            <a:r>
              <a:rPr lang="en-US" sz="3200" dirty="0">
                <a:solidFill>
                  <a:srgbClr val="FF0000"/>
                </a:solidFill>
                <a:latin typeface="Arial Narrow" panose="020B0606020202030204" pitchFamily="34" charset="0"/>
              </a:rPr>
              <a:t>QR-</a:t>
            </a:r>
            <a:r>
              <a:rPr lang="uk-UA" sz="3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кодів</a:t>
            </a:r>
            <a:endParaRPr lang="uk-UA" sz="3200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395536" y="1916832"/>
            <a:ext cx="3384376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>
                <a:latin typeface="Arial Narrow" panose="020B0606020202030204" pitchFamily="34" charset="0"/>
              </a:rPr>
              <a:t>7. Дайте дозвіл на відкриття веб-сторінки.</a:t>
            </a:r>
          </a:p>
          <a:p>
            <a:pPr marL="0" indent="0">
              <a:buNone/>
            </a:pPr>
            <a:endParaRPr lang="uk-UA" dirty="0">
              <a:latin typeface="Arial Narrow" panose="020B0606020202030204" pitchFamily="34" charset="0"/>
            </a:endParaRPr>
          </a:p>
          <a:p>
            <a:pPr marL="0" indent="0">
              <a:buNone/>
            </a:pPr>
            <a:r>
              <a:rPr lang="uk-UA" dirty="0" smtClean="0">
                <a:latin typeface="Arial Narrow" panose="020B0606020202030204" pitchFamily="34" charset="0"/>
              </a:rPr>
              <a:t>8.За потребою вкажіть браузер.</a:t>
            </a:r>
            <a:endParaRPr lang="uk-UA" dirty="0">
              <a:latin typeface="Arial Narrow" panose="020B0606020202030204" pitchFamily="34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2051720" y="2708920"/>
            <a:ext cx="3096344" cy="252028"/>
          </a:xfrm>
          <a:prstGeom prst="straightConnector1">
            <a:avLst/>
          </a:prstGeom>
          <a:ln w="571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979268"/>
            <a:ext cx="3371726" cy="56195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3794" name="Picture 2" descr="Похожее изображение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25144"/>
            <a:ext cx="3563615" cy="187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9913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95536" y="3212976"/>
            <a:ext cx="2952328" cy="8640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Arial Narrow" panose="020B0606020202030204" pitchFamily="34" charset="0"/>
              </a:rPr>
              <a:t>Якщо Ви правильно виконали інструкцію… </a:t>
            </a:r>
            <a:endParaRPr lang="uk-UA" sz="2400" dirty="0">
              <a:latin typeface="Arial Narrow" panose="020B0606020202030204" pitchFamily="34" charset="0"/>
            </a:endParaRPr>
          </a:p>
        </p:txBody>
      </p:sp>
      <p:pic>
        <p:nvPicPr>
          <p:cNvPr id="13" name="Picture 2" descr="Картинки по запросу смартфон в руке"/>
          <p:cNvPicPr>
            <a:picLocks noGrp="1" noChangeAspect="1" noChangeArrowheads="1"/>
          </p:cNvPicPr>
          <p:nvPr>
            <p:ph sz="quarter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7198" b="10984"/>
          <a:stretch/>
        </p:blipFill>
        <p:spPr bwMode="auto">
          <a:xfrm>
            <a:off x="3203848" y="332656"/>
            <a:ext cx="5484553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111" t="12945" r="32381" b="11674"/>
          <a:stretch/>
        </p:blipFill>
        <p:spPr>
          <a:xfrm>
            <a:off x="4261431" y="1160083"/>
            <a:ext cx="259129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214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Объект 1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521082"/>
            <a:ext cx="6298738" cy="5815835"/>
          </a:xfrm>
        </p:spPr>
      </p:pic>
      <p:pic>
        <p:nvPicPr>
          <p:cNvPr id="13" name="Объект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96539" y="908720"/>
            <a:ext cx="979917" cy="95143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547664" y="1860153"/>
            <a:ext cx="3674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chemeClr val="accent2"/>
                </a:solidFill>
                <a:latin typeface="Arial Narrow" panose="020B0606020202030204" pitchFamily="34" charset="0"/>
              </a:rPr>
              <a:t>ДЯКУЮ ЗА УВАГУ!</a:t>
            </a:r>
            <a:endParaRPr lang="uk-UA" sz="3600" b="1" dirty="0">
              <a:solidFill>
                <a:schemeClr val="accent2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926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1144</TotalTime>
  <Words>459</Words>
  <Application>Microsoft Office PowerPoint</Application>
  <PresentationFormat>Экран (4:3)</PresentationFormat>
  <Paragraphs>81</Paragraphs>
  <Slides>31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Обычная</vt:lpstr>
      <vt:lpstr>Документ</vt:lpstr>
      <vt:lpstr>технології в освітньому процесі</vt:lpstr>
      <vt:lpstr>Що таке QR-код</vt:lpstr>
      <vt:lpstr>Як це працює</vt:lpstr>
      <vt:lpstr>Чому це зручно?</vt:lpstr>
      <vt:lpstr>Переваги використання QR-кодування</vt:lpstr>
      <vt:lpstr>Як це можна використати у навчальному процесі</vt:lpstr>
      <vt:lpstr>Слайд 7</vt:lpstr>
      <vt:lpstr>QR-код як роздатковий матеріал </vt:lpstr>
      <vt:lpstr>Слайд 9</vt:lpstr>
      <vt:lpstr> </vt:lpstr>
      <vt:lpstr>Слайд 11</vt:lpstr>
      <vt:lpstr>Слайд 12</vt:lpstr>
      <vt:lpstr>Застосувати QR на етапі закріплення</vt:lpstr>
      <vt:lpstr>Крок 1.Завантажуємо Генератор QR кодів </vt:lpstr>
      <vt:lpstr>Крок 2. Відкриваємо генератор</vt:lpstr>
      <vt:lpstr>Слайд 16</vt:lpstr>
      <vt:lpstr>Крок 4. Відкриваємо документ</vt:lpstr>
      <vt:lpstr>Крок 5. Копіюємо необхідний текст</vt:lpstr>
      <vt:lpstr>Крок 6. Повертаємося до генератору</vt:lpstr>
      <vt:lpstr>Крок 7. Вставляємо текст</vt:lpstr>
      <vt:lpstr>Крок 8. Натискаємо «створити QR-код»</vt:lpstr>
      <vt:lpstr>Крок 9. Натискаємо на створений QR - код. Обираємо функцію «зберегти»</vt:lpstr>
      <vt:lpstr>Крок 10. Вибрати місце збереження та назву файлу</vt:lpstr>
      <vt:lpstr>Як сканувати закодовану інформацію</vt:lpstr>
      <vt:lpstr>Слайд 25</vt:lpstr>
      <vt:lpstr>Практична робота: використання QR-кодів</vt:lpstr>
      <vt:lpstr>Практична робота: використання QR-кодів</vt:lpstr>
      <vt:lpstr>Практична робота: використання QR-кодів</vt:lpstr>
      <vt:lpstr>Практична робота: використання QR-кодів</vt:lpstr>
      <vt:lpstr>Слайд 30</vt:lpstr>
      <vt:lpstr>Слайд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qr технології в освітньому процесі</dc:title>
  <dc:creator>школа</dc:creator>
  <cp:lastModifiedBy>Пользователь Windows</cp:lastModifiedBy>
  <cp:revision>82</cp:revision>
  <dcterms:created xsi:type="dcterms:W3CDTF">2019-10-24T05:43:09Z</dcterms:created>
  <dcterms:modified xsi:type="dcterms:W3CDTF">2022-01-12T09:36:22Z</dcterms:modified>
</cp:coreProperties>
</file>