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64" r:id="rId3"/>
    <p:sldId id="257" r:id="rId4"/>
    <p:sldId id="259" r:id="rId5"/>
    <p:sldId id="260" r:id="rId6"/>
    <p:sldId id="261" r:id="rId7"/>
    <p:sldId id="263" r:id="rId8"/>
    <p:sldId id="262" r:id="rId9"/>
    <p:sldId id="271" r:id="rId10"/>
    <p:sldId id="27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8297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451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975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895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277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733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382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146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986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102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27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30562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055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60776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481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704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480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6EF1309-059C-4E20-ADD1-3B690F9AB57C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641FD83-3DDB-4FF8-B041-DF6ABF6856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8847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049" y="274994"/>
            <a:ext cx="9972136" cy="635009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35353" y="685799"/>
            <a:ext cx="7617790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err="1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Високовольтні</a:t>
            </a:r>
            <a:endParaRPr lang="ru-RU" sz="8000" b="1" cap="none" spc="0" dirty="0" smtClean="0">
              <a:ln w="2857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ru-RU" sz="8000" b="1" cap="none" spc="0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8000" b="1" cap="none" spc="0" dirty="0" err="1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вимикачі</a:t>
            </a:r>
            <a:endParaRPr lang="ru-RU" sz="8000" b="1" cap="none" spc="0" dirty="0">
              <a:ln w="2857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8816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1245" y="1"/>
            <a:ext cx="11168481" cy="1345720"/>
          </a:xfrm>
        </p:spPr>
        <p:txBody>
          <a:bodyPr/>
          <a:lstStyle/>
          <a:p>
            <a:r>
              <a:rPr lang="uk-UA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Визначення високовольтних вимикачів</a:t>
            </a:r>
            <a:endParaRPr lang="ru-RU" b="1" dirty="0">
              <a:ln w="3175" cmpd="sng">
                <a:solidFill>
                  <a:schemeClr val="bg1"/>
                </a:solidFill>
              </a:ln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949" y="958788"/>
            <a:ext cx="10892900" cy="4127283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uk-UA" sz="28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Високовольтні вимикачі</a:t>
            </a:r>
            <a:r>
              <a:rPr lang="uk-UA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 — </a:t>
            </a:r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це </a:t>
            </a:r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комутаційні електричні апарати вище 1000 В, </a:t>
            </a:r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призначені для оперативних </a:t>
            </a:r>
            <a:r>
              <a:rPr lang="uk-UA" b="1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вмикань</a:t>
            </a:r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та </a:t>
            </a:r>
            <a:r>
              <a:rPr lang="uk-UA" b="1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вимикань</a:t>
            </a:r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електричних кіл або електрообладнання</a:t>
            </a:r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 </a:t>
            </a:r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в енергосистемі в </a:t>
            </a:r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нормальних чи аварійних режимах при ручному, </a:t>
            </a:r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дистанційному</a:t>
            </a:r>
            <a:r>
              <a:rPr lang="uk-UA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 або автоматичному керуванні.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Процес розмикання контактів супроводжується утворенням потужного дугового розряду</a:t>
            </a:r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, струм </a:t>
            </a:r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якого може досягати десятки тисяч ампер.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За способом гасіння дуги високовольтні вимикачі поділяються на     масляні, повітряні, вакуумні, електромагнітні, елегазові.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1223" y="4725654"/>
            <a:ext cx="6668219" cy="191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160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49355" y="539151"/>
            <a:ext cx="6019800" cy="501770"/>
          </a:xfrm>
        </p:spPr>
        <p:txBody>
          <a:bodyPr>
            <a:normAutofit fontScale="90000"/>
          </a:bodyPr>
          <a:lstStyle/>
          <a:p>
            <a:r>
              <a:rPr lang="uk-UA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Бакові</a:t>
            </a:r>
            <a:r>
              <a:rPr lang="uk-UA" b="1" dirty="0" smtClean="0">
                <a:solidFill>
                  <a:srgbClr val="6600FF"/>
                </a:solidFill>
              </a:rPr>
              <a:t> </a:t>
            </a:r>
            <a:r>
              <a:rPr lang="uk-UA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масляні</a:t>
            </a:r>
            <a:r>
              <a:rPr lang="uk-UA" b="1" dirty="0" smtClean="0">
                <a:solidFill>
                  <a:srgbClr val="6600FF"/>
                </a:solidFill>
              </a:rPr>
              <a:t> </a:t>
            </a:r>
            <a:r>
              <a:rPr lang="uk-UA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вимикачі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993106" y="1250829"/>
            <a:ext cx="7198894" cy="5382883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Бакові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масляні вимикачі почали застосовувати у 20-ті роки ХХ століття,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коли будувалися перші високовольтні лінії </a:t>
            </a:r>
            <a:r>
              <a:rPr lang="uk-UA" sz="2000" b="1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електропередач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 </a:t>
            </a:r>
            <a:endParaRPr lang="uk-UA" sz="20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Гасіння електричної дуги відбувається у великому об’ємі трансформаторного масла. Усі три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фази (полюси)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знаходяться в одному сталевому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баці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Масло застосовується як ізоляція, і як дугогасильне середовище.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Головні недоліки масляних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бакових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вимикачів: великі габарити й маса, необхідність періодичного очищення масла, складність та трудомісткість ремонтних та регламентних робіт, вибухова та пожежна небезпека. </a:t>
            </a:r>
            <a:endParaRPr lang="uk-UA" sz="20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Рисунок 6"/>
          <p:cNvSpPr>
            <a:spLocks noGrp="1"/>
          </p:cNvSpPr>
          <p:nvPr>
            <p:ph type="pic" idx="1"/>
          </p:nvPr>
        </p:nvSpPr>
        <p:spPr/>
      </p:sp>
      <p:pic>
        <p:nvPicPr>
          <p:cNvPr id="9" name="Picture 2" descr="Баковый выключател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" r="1287"/>
          <a:stretch>
            <a:fillRect/>
          </a:stretch>
        </p:blipFill>
        <p:spPr bwMode="auto">
          <a:xfrm>
            <a:off x="138022" y="167493"/>
            <a:ext cx="4726978" cy="6586990"/>
          </a:xfrm>
          <a:prstGeom prst="rect">
            <a:avLst/>
          </a:prstGeom>
          <a:noFill/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472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9488" y="390618"/>
            <a:ext cx="5892512" cy="1516489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r>
              <a:rPr lang="uk-UA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uk-UA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Горшкові </a:t>
            </a:r>
            <a:r>
              <a:rPr lang="uk-UA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масляні  вимикачі</a:t>
            </a:r>
            <a:r>
              <a:rPr lang="ru-RU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ru-RU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endParaRPr lang="ru-RU" sz="3600" b="1" dirty="0">
              <a:ln w="3175" cmpd="sng">
                <a:solidFill>
                  <a:schemeClr val="bg1"/>
                </a:solidFill>
              </a:ln>
              <a:solidFill>
                <a:srgbClr val="7030A0"/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904990" y="1818331"/>
            <a:ext cx="6159261" cy="4865299"/>
          </a:xfrm>
        </p:spPr>
        <p:txBody>
          <a:bodyPr>
            <a:normAutofit fontScale="25000" lnSpcReduction="20000"/>
          </a:bodyPr>
          <a:lstStyle/>
          <a:p>
            <a:pPr marL="355600" indent="-3556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uk-UA" sz="8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Горшкові</a:t>
            </a:r>
            <a:r>
              <a:rPr lang="uk-UA" sz="8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масляні вимикачі почали застосовувати у 40-і роки ХХ </a:t>
            </a:r>
            <a:r>
              <a:rPr lang="uk-UA" sz="8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століття</a:t>
            </a:r>
          </a:p>
          <a:p>
            <a:pPr marL="355600" indent="-3556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uk-UA" sz="8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Кожна фаза (полюс) знаходиться в окремому об</a:t>
            </a:r>
            <a:r>
              <a:rPr lang="en-US" sz="8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’</a:t>
            </a:r>
            <a:r>
              <a:rPr lang="uk-UA" sz="8000" b="1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ємі</a:t>
            </a:r>
            <a:r>
              <a:rPr lang="uk-UA" sz="8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</a:p>
          <a:p>
            <a:pPr marL="355600" indent="-3556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uk-UA" sz="8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Масло застосовується </a:t>
            </a:r>
            <a:r>
              <a:rPr lang="uk-UA" sz="8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тільки як дугогасильне середовище.</a:t>
            </a:r>
          </a:p>
          <a:p>
            <a:pPr marL="355600" indent="-355600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uk-UA" sz="8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Головні недоліки: вибухонебезпечність, невисока швидкодія, великі габарити, складність ремонтів у зв</a:t>
            </a:r>
            <a:r>
              <a:rPr lang="en-US" sz="8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’</a:t>
            </a:r>
            <a:r>
              <a:rPr lang="uk-UA" sz="8000" b="1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язку</a:t>
            </a:r>
            <a:r>
              <a:rPr lang="uk-UA" sz="80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з забрудненням масла продуктами горіння дуги</a:t>
            </a:r>
            <a:endParaRPr lang="ru-RU" sz="80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ru-RU" sz="8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/>
            </a:r>
            <a:br>
              <a:rPr lang="ru-RU" sz="80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</a:br>
            <a:endParaRPr lang="uk-UA" sz="80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endParaRPr lang="uk-UA" sz="1600" b="1" dirty="0">
              <a:solidFill>
                <a:schemeClr val="tx1"/>
              </a:solidFill>
            </a:endParaRPr>
          </a:p>
        </p:txBody>
      </p:sp>
      <p:pic>
        <p:nvPicPr>
          <p:cNvPr id="3076" name="Picture 4" descr="https://elektroservis-rostov.ru/wp-content/uploads/2019/04/Maslyanyy_vyklyuchatel_vidy__markirovka__specifika_ispolzovaniya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45" y="914400"/>
            <a:ext cx="5334892" cy="535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940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88560" y="103518"/>
            <a:ext cx="4656768" cy="2001328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r>
              <a:rPr lang="uk-UA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uk-UA" sz="36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Повітряні вимикачі високого тиску</a:t>
            </a:r>
            <a:b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965015" y="1465851"/>
            <a:ext cx="6021388" cy="4693409"/>
          </a:xfrm>
        </p:spPr>
        <p:txBody>
          <a:bodyPr>
            <a:normAutofit fontScale="25000" lnSpcReduction="20000"/>
          </a:bodyPr>
          <a:lstStyle/>
          <a:p>
            <a:pPr marL="444500" indent="-28575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uk-UA" sz="8000" b="1" dirty="0" smtClean="0">
                <a:solidFill>
                  <a:schemeClr val="tx1"/>
                </a:solidFill>
              </a:rPr>
              <a:t>Почали застосовувати у 30-ті роки ХХ ст.</a:t>
            </a:r>
          </a:p>
          <a:p>
            <a:pPr marL="444500" indent="-28575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uk-UA" sz="8000" b="1" dirty="0">
                <a:solidFill>
                  <a:schemeClr val="tx1"/>
                </a:solidFill>
              </a:rPr>
              <a:t>Гасіння електричної дуги </a:t>
            </a:r>
            <a:r>
              <a:rPr lang="uk-UA" sz="8000" b="1" dirty="0" smtClean="0">
                <a:solidFill>
                  <a:schemeClr val="tx1"/>
                </a:solidFill>
              </a:rPr>
              <a:t>здійснюється стисненим повітрям. Дуга горить  </a:t>
            </a:r>
            <a:r>
              <a:rPr lang="uk-UA" sz="8000" b="1" dirty="0">
                <a:solidFill>
                  <a:schemeClr val="tx1"/>
                </a:solidFill>
              </a:rPr>
              <a:t>всередині  замкненого комутаційного модуля й не виходить у відкрите </a:t>
            </a:r>
            <a:r>
              <a:rPr lang="uk-UA" sz="8000" b="1" dirty="0" smtClean="0">
                <a:solidFill>
                  <a:schemeClr val="tx1"/>
                </a:solidFill>
              </a:rPr>
              <a:t>повітря. </a:t>
            </a:r>
          </a:p>
          <a:p>
            <a:pPr marL="444500" indent="-28575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uk-UA" sz="8000" b="1" dirty="0" smtClean="0">
                <a:solidFill>
                  <a:schemeClr val="tx1"/>
                </a:solidFill>
              </a:rPr>
              <a:t>Головні  недоліки: складність, необхідність додаткового обладнання (компресорів, </a:t>
            </a:r>
            <a:r>
              <a:rPr lang="uk-UA" sz="8000" b="1" dirty="0" err="1" smtClean="0">
                <a:solidFill>
                  <a:schemeClr val="tx1"/>
                </a:solidFill>
              </a:rPr>
              <a:t>пневмоприводів</a:t>
            </a:r>
            <a:r>
              <a:rPr lang="uk-UA" sz="8000" b="1" dirty="0" smtClean="0">
                <a:solidFill>
                  <a:schemeClr val="tx1"/>
                </a:solidFill>
              </a:rPr>
              <a:t> та ін.), висока вартість обладнання і монтажу.</a:t>
            </a:r>
          </a:p>
          <a:p>
            <a:endParaRPr lang="ru-RU" sz="8000" b="1" dirty="0">
              <a:solidFill>
                <a:schemeClr val="tx1"/>
              </a:solidFill>
            </a:endParaRPr>
          </a:p>
          <a:p>
            <a:r>
              <a:rPr lang="ru-RU" sz="8000" b="1" dirty="0">
                <a:solidFill>
                  <a:schemeClr val="tx1"/>
                </a:solidFill>
              </a:rPr>
              <a:t/>
            </a:r>
            <a:br>
              <a:rPr lang="ru-RU" sz="8000" b="1" dirty="0">
                <a:solidFill>
                  <a:schemeClr val="tx1"/>
                </a:solidFill>
              </a:rPr>
            </a:br>
            <a:endParaRPr lang="uk-UA" sz="8000" b="1" dirty="0">
              <a:solidFill>
                <a:schemeClr val="tx1"/>
              </a:solidFill>
            </a:endParaRPr>
          </a:p>
          <a:p>
            <a:endParaRPr lang="uk-UA" dirty="0"/>
          </a:p>
        </p:txBody>
      </p:sp>
      <p:pic>
        <p:nvPicPr>
          <p:cNvPr id="4098" name="Picture 2" descr="Воздушные высоковольтные выключатели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97"/>
          <a:stretch/>
        </p:blipFill>
        <p:spPr bwMode="auto">
          <a:xfrm>
            <a:off x="198408" y="564656"/>
            <a:ext cx="5499548" cy="5594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676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4581" y="158151"/>
            <a:ext cx="5014672" cy="1512498"/>
          </a:xfrm>
        </p:spPr>
        <p:txBody>
          <a:bodyPr>
            <a:normAutofit/>
          </a:bodyPr>
          <a:lstStyle/>
          <a:p>
            <a:r>
              <a:rPr lang="ru-RU" sz="32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Вакуумні</a:t>
            </a:r>
            <a:r>
              <a:rPr lang="ru-RU" b="1" dirty="0"/>
              <a:t> </a:t>
            </a:r>
            <a:r>
              <a:rPr lang="ru-RU" sz="32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вимикачі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29274" y="1046032"/>
            <a:ext cx="7262726" cy="5090853"/>
          </a:xfrm>
        </p:spPr>
        <p:txBody>
          <a:bodyPr>
            <a:normAutofit fontScale="25000" lnSpcReduction="20000"/>
          </a:bodyPr>
          <a:lstStyle/>
          <a:p>
            <a:pPr marL="355600" indent="-35560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uk-UA" sz="7200" b="1" dirty="0" smtClean="0">
                <a:solidFill>
                  <a:schemeClr val="tx1"/>
                </a:solidFill>
              </a:rPr>
              <a:t>Перші розробки вакуумних вимикачів були розпочаті </a:t>
            </a:r>
            <a:r>
              <a:rPr lang="ru-RU" sz="7200" b="1" dirty="0" smtClean="0">
                <a:solidFill>
                  <a:schemeClr val="tx1"/>
                </a:solidFill>
              </a:rPr>
              <a:t>в </a:t>
            </a:r>
            <a:r>
              <a:rPr lang="ru-RU" sz="7200" b="1" dirty="0">
                <a:solidFill>
                  <a:schemeClr val="tx1"/>
                </a:solidFill>
              </a:rPr>
              <a:t>30-і роки </a:t>
            </a:r>
            <a:r>
              <a:rPr lang="en-US" sz="7200" b="1" dirty="0">
                <a:solidFill>
                  <a:schemeClr val="tx1"/>
                </a:solidFill>
              </a:rPr>
              <a:t>XX </a:t>
            </a:r>
            <a:r>
              <a:rPr lang="uk-UA" sz="7200" b="1" dirty="0" smtClean="0">
                <a:solidFill>
                  <a:schemeClr val="tx1"/>
                </a:solidFill>
              </a:rPr>
              <a:t>століття, вони працювали в </a:t>
            </a:r>
            <a:r>
              <a:rPr lang="uk-UA" sz="7200" b="1" dirty="0" smtClean="0">
                <a:solidFill>
                  <a:schemeClr val="tx1"/>
                </a:solidFill>
              </a:rPr>
              <a:t>мережі </a:t>
            </a:r>
            <a:r>
              <a:rPr lang="uk-UA" sz="7200" b="1" dirty="0" smtClean="0">
                <a:solidFill>
                  <a:schemeClr val="tx1"/>
                </a:solidFill>
              </a:rPr>
              <a:t>до 40 кВ.</a:t>
            </a:r>
          </a:p>
          <a:p>
            <a:pPr marL="355600" indent="-35560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uk-UA" sz="7200" b="1" dirty="0" smtClean="0">
                <a:solidFill>
                  <a:schemeClr val="tx1"/>
                </a:solidFill>
              </a:rPr>
              <a:t>Середовищем для гасіння електричної дуги  є вакуум.</a:t>
            </a:r>
          </a:p>
          <a:p>
            <a:pPr marL="355600" indent="-35560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uk-UA" sz="7200" b="1" dirty="0" smtClean="0">
                <a:solidFill>
                  <a:schemeClr val="tx1"/>
                </a:solidFill>
              </a:rPr>
              <a:t>Сучасні вакуумні вимикачі здатні вимикати великі струми в мережах до 220 кВ.</a:t>
            </a:r>
          </a:p>
          <a:p>
            <a:pPr marL="355600" indent="-35560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uk-UA" sz="7200" b="1" dirty="0" smtClean="0">
                <a:solidFill>
                  <a:schemeClr val="tx1"/>
                </a:solidFill>
              </a:rPr>
              <a:t>Переваги: проста конструкція, нескладний ремонт, надійність, низька пожежонебезпека, не забруднює </a:t>
            </a:r>
            <a:r>
              <a:rPr lang="uk-UA" sz="7200" b="1" dirty="0" err="1" smtClean="0">
                <a:solidFill>
                  <a:schemeClr val="tx1"/>
                </a:solidFill>
              </a:rPr>
              <a:t>навколишне</a:t>
            </a:r>
            <a:r>
              <a:rPr lang="uk-UA" sz="7200" b="1" dirty="0" smtClean="0">
                <a:solidFill>
                  <a:schemeClr val="tx1"/>
                </a:solidFill>
              </a:rPr>
              <a:t> середовище.</a:t>
            </a:r>
          </a:p>
          <a:p>
            <a:pPr marL="355600" indent="-355600" fontAlgn="base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uk-UA" sz="7200" b="1" dirty="0" smtClean="0">
                <a:solidFill>
                  <a:schemeClr val="tx1"/>
                </a:solidFill>
              </a:rPr>
              <a:t>Основні недоліки</a:t>
            </a:r>
            <a:r>
              <a:rPr lang="uk-UA" sz="7200" b="1" dirty="0" smtClean="0">
                <a:solidFill>
                  <a:schemeClr val="tx1"/>
                </a:solidFill>
              </a:rPr>
              <a:t>: </a:t>
            </a:r>
            <a:r>
              <a:rPr lang="ru-RU" sz="7200" b="1" dirty="0">
                <a:solidFill>
                  <a:schemeClr val="tx1"/>
                </a:solidFill>
              </a:rPr>
              <a:t>н</a:t>
            </a:r>
            <a:r>
              <a:rPr lang="ru-RU" sz="7200" b="1" dirty="0" smtClean="0">
                <a:solidFill>
                  <a:schemeClr val="tx1"/>
                </a:solidFill>
              </a:rPr>
              <a:t>евеликий </a:t>
            </a:r>
            <a:r>
              <a:rPr lang="ru-RU" sz="7200" b="1" dirty="0">
                <a:solidFill>
                  <a:schemeClr val="tx1"/>
                </a:solidFill>
              </a:rPr>
              <a:t>ресурс під час </a:t>
            </a:r>
            <a:r>
              <a:rPr lang="uk-UA" sz="7200" b="1" dirty="0" smtClean="0">
                <a:solidFill>
                  <a:schemeClr val="tx1"/>
                </a:solidFill>
              </a:rPr>
              <a:t>струмів короткого замикання;  ймовірність появи комутаційних </a:t>
            </a:r>
            <a:r>
              <a:rPr lang="uk-UA" sz="7200" b="1" dirty="0" err="1" smtClean="0">
                <a:solidFill>
                  <a:schemeClr val="tx1"/>
                </a:solidFill>
              </a:rPr>
              <a:t>перенапруг</a:t>
            </a:r>
            <a:r>
              <a:rPr lang="uk-UA" sz="7200" b="1" dirty="0" smtClean="0">
                <a:solidFill>
                  <a:schemeClr val="tx1"/>
                </a:solidFill>
              </a:rPr>
              <a:t>; досить </a:t>
            </a:r>
            <a:r>
              <a:rPr lang="uk-UA" sz="7200" b="1" dirty="0" smtClean="0">
                <a:solidFill>
                  <a:schemeClr val="tx1"/>
                </a:solidFill>
              </a:rPr>
              <a:t>висока вартість.</a:t>
            </a:r>
          </a:p>
          <a:p>
            <a:pPr>
              <a:lnSpc>
                <a:spcPct val="170000"/>
              </a:lnSpc>
            </a:pPr>
            <a:endParaRPr lang="uk-UA" sz="7200" b="1" dirty="0" smtClean="0">
              <a:solidFill>
                <a:schemeClr val="tx1"/>
              </a:solidFill>
            </a:endParaRPr>
          </a:p>
          <a:p>
            <a:r>
              <a:rPr lang="ru-RU" sz="8000" b="1" dirty="0">
                <a:solidFill>
                  <a:schemeClr val="tx1"/>
                </a:solidFill>
              </a:rPr>
              <a:t/>
            </a:r>
            <a:br>
              <a:rPr lang="ru-RU" sz="8000" b="1" dirty="0">
                <a:solidFill>
                  <a:schemeClr val="tx1"/>
                </a:solidFill>
              </a:rPr>
            </a:br>
            <a:endParaRPr lang="ru-RU" sz="8000" b="1" dirty="0">
              <a:solidFill>
                <a:schemeClr val="tx1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5122" name="Picture 2" descr="https://upload.wikimedia.org/wikipedia/commons/thumb/7/79/Vv_tel_6-10_%D0%BA%D0%92.jpg/220px-Vv_tel_6-10_%D0%BA%D0%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05" y="914399"/>
            <a:ext cx="4795569" cy="480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412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0248" y="793630"/>
            <a:ext cx="4652363" cy="1259457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Електромагнітні</a:t>
            </a:r>
            <a:r>
              <a:rPr lang="uk-UA" b="1" dirty="0" smtClean="0"/>
              <a:t> </a:t>
            </a:r>
            <a:r>
              <a:rPr lang="uk-UA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вимикачі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2812" y="1768415"/>
            <a:ext cx="6879716" cy="4580627"/>
          </a:xfrm>
        </p:spPr>
        <p:txBody>
          <a:bodyPr>
            <a:normAutofit fontScale="62500" lnSpcReduction="20000"/>
          </a:bodyPr>
          <a:lstStyle/>
          <a:p>
            <a:pPr marL="266700" indent="-266700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uk-UA" sz="2900" b="1" dirty="0" smtClean="0">
                <a:solidFill>
                  <a:schemeClr val="tx1"/>
                </a:solidFill>
              </a:rPr>
              <a:t>В дугогасильному  пристрої електромагнітних вимикачів дуга гаситься в результаті її розтягування та охолодження в </a:t>
            </a:r>
            <a:r>
              <a:rPr lang="uk-UA" sz="2900" b="1" dirty="0" err="1" smtClean="0">
                <a:solidFill>
                  <a:schemeClr val="tx1"/>
                </a:solidFill>
              </a:rPr>
              <a:t>вузкій</a:t>
            </a:r>
            <a:r>
              <a:rPr lang="uk-UA" sz="2900" b="1" dirty="0" smtClean="0">
                <a:solidFill>
                  <a:schemeClr val="tx1"/>
                </a:solidFill>
              </a:rPr>
              <a:t>  </a:t>
            </a:r>
            <a:r>
              <a:rPr lang="uk-UA" sz="2900" b="1" dirty="0" err="1" smtClean="0">
                <a:solidFill>
                  <a:schemeClr val="tx1"/>
                </a:solidFill>
              </a:rPr>
              <a:t>щелині</a:t>
            </a:r>
            <a:r>
              <a:rPr lang="uk-UA" sz="2900" b="1" dirty="0" smtClean="0">
                <a:solidFill>
                  <a:schemeClr val="tx1"/>
                </a:solidFill>
              </a:rPr>
              <a:t> в повітрі між двома ізоляційними  стінками під впливом </a:t>
            </a:r>
            <a:r>
              <a:rPr lang="uk-UA" sz="2900" b="1" dirty="0">
                <a:solidFill>
                  <a:schemeClr val="tx1"/>
                </a:solidFill>
              </a:rPr>
              <a:t>магнітного дуття, яке створюється струмом </a:t>
            </a:r>
            <a:r>
              <a:rPr lang="uk-UA" sz="2900" b="1" dirty="0" smtClean="0">
                <a:solidFill>
                  <a:schemeClr val="tx1"/>
                </a:solidFill>
              </a:rPr>
              <a:t>вимикання.</a:t>
            </a:r>
          </a:p>
          <a:p>
            <a:pPr marL="266700" indent="-266700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uk-UA" sz="2900" b="1" dirty="0" smtClean="0">
                <a:solidFill>
                  <a:schemeClr val="tx1"/>
                </a:solidFill>
              </a:rPr>
              <a:t>При </a:t>
            </a:r>
            <a:r>
              <a:rPr lang="uk-UA" sz="2900" b="1" dirty="0" smtClean="0">
                <a:solidFill>
                  <a:schemeClr val="tx1"/>
                </a:solidFill>
              </a:rPr>
              <a:t>малому струмі величина електродинамічної сили, що затягує дугу в дугогасну камеру, недостатня і для переміщення дуги використовується повітряний поршневий пристрій, механічно зв'язаний з рухомими контактами.</a:t>
            </a:r>
          </a:p>
          <a:p>
            <a:r>
              <a:rPr lang="uk-UA" b="1" dirty="0" smtClean="0"/>
              <a:t/>
            </a:r>
            <a:br>
              <a:rPr lang="uk-UA" b="1" dirty="0" smtClean="0"/>
            </a:br>
            <a:endParaRPr lang="uk-UA" b="1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35" y="86910"/>
            <a:ext cx="4301164" cy="665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97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1351" y="414069"/>
            <a:ext cx="4805214" cy="1250830"/>
          </a:xfrm>
        </p:spPr>
        <p:txBody>
          <a:bodyPr>
            <a:normAutofit fontScale="90000"/>
          </a:bodyPr>
          <a:lstStyle/>
          <a:p>
            <a:r>
              <a:rPr lang="ru-RU" sz="36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Елегазові</a:t>
            </a:r>
            <a:r>
              <a:rPr lang="ru-RU" b="1" dirty="0"/>
              <a:t> </a:t>
            </a:r>
            <a:r>
              <a:rPr lang="ru-RU" sz="3600" b="1" dirty="0" err="1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вимикачі</a:t>
            </a:r>
            <a:r>
              <a:rPr lang="ru-RU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ru-RU" sz="36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7420" y="1095555"/>
            <a:ext cx="6634579" cy="4977441"/>
          </a:xfrm>
        </p:spPr>
        <p:txBody>
          <a:bodyPr>
            <a:noAutofit/>
          </a:bodyPr>
          <a:lstStyle/>
          <a:p>
            <a:r>
              <a:rPr lang="uk-UA" sz="2000" b="1" dirty="0" smtClean="0">
                <a:solidFill>
                  <a:schemeClr val="tx1"/>
                </a:solidFill>
              </a:rPr>
              <a:t>Елегазові вимикачі  найбільш сучасні. Елегаз – електричний газ, шести фториста сірка (</a:t>
            </a:r>
            <a:r>
              <a:rPr lang="en-US" sz="2000" b="1" dirty="0" smtClean="0">
                <a:solidFill>
                  <a:schemeClr val="tx1"/>
                </a:solidFill>
              </a:rPr>
              <a:t>SF6</a:t>
            </a:r>
            <a:r>
              <a:rPr lang="en-US" sz="2000" b="1" dirty="0" smtClean="0">
                <a:solidFill>
                  <a:schemeClr val="tx1"/>
                </a:solidFill>
              </a:rPr>
              <a:t>)</a:t>
            </a:r>
            <a:r>
              <a:rPr lang="uk-UA" sz="2000" b="1" dirty="0" smtClean="0">
                <a:solidFill>
                  <a:schemeClr val="tx1"/>
                </a:solidFill>
              </a:rPr>
              <a:t>, має високі ізоляційні властивості.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В</a:t>
            </a:r>
            <a:r>
              <a:rPr lang="ru-RU" sz="2000" b="1" dirty="0">
                <a:solidFill>
                  <a:schemeClr val="tx1"/>
                </a:solidFill>
              </a:rPr>
              <a:t>  </a:t>
            </a:r>
            <a:r>
              <a:rPr lang="uk-UA" sz="2000" b="1" dirty="0" smtClean="0">
                <a:solidFill>
                  <a:schemeClr val="tx1"/>
                </a:solidFill>
              </a:rPr>
              <a:t>сучасних  конструкціях  </a:t>
            </a:r>
            <a:r>
              <a:rPr lang="uk-UA" sz="2000" b="1" dirty="0" err="1" smtClean="0">
                <a:solidFill>
                  <a:schemeClr val="tx1"/>
                </a:solidFill>
              </a:rPr>
              <a:t>елегазових</a:t>
            </a:r>
            <a:r>
              <a:rPr lang="uk-UA" sz="2000" b="1" dirty="0" smtClean="0">
                <a:solidFill>
                  <a:schemeClr val="tx1"/>
                </a:solidFill>
              </a:rPr>
              <a:t>  вимикачів застосовуються </a:t>
            </a:r>
            <a:r>
              <a:rPr lang="uk-UA" sz="2000" b="1" dirty="0" err="1" smtClean="0">
                <a:solidFill>
                  <a:schemeClr val="tx1"/>
                </a:solidFill>
              </a:rPr>
              <a:t>герметизовані</a:t>
            </a:r>
            <a:r>
              <a:rPr lang="uk-UA" sz="2000" b="1" dirty="0" smtClean="0">
                <a:solidFill>
                  <a:schemeClr val="tx1"/>
                </a:solidFill>
              </a:rPr>
              <a:t> й заповнені елегазом комутаційні модулі</a:t>
            </a:r>
            <a:r>
              <a:rPr lang="en-US" sz="2000" b="1" dirty="0" smtClean="0">
                <a:solidFill>
                  <a:schemeClr val="tx1"/>
                </a:solidFill>
              </a:rPr>
              <a:t>, </a:t>
            </a:r>
            <a:r>
              <a:rPr lang="ru-RU" sz="2000" b="1" dirty="0">
                <a:solidFill>
                  <a:schemeClr val="tx1"/>
                </a:solidFill>
              </a:rPr>
              <a:t>з контактною </a:t>
            </a:r>
            <a:r>
              <a:rPr lang="ru-RU" sz="2000" b="1" dirty="0" smtClean="0">
                <a:solidFill>
                  <a:schemeClr val="tx1"/>
                </a:solidFill>
              </a:rPr>
              <a:t>системою, </a:t>
            </a:r>
            <a:r>
              <a:rPr lang="ru-RU" sz="2000" b="1" dirty="0">
                <a:solidFill>
                  <a:schemeClr val="tx1"/>
                </a:solidFill>
              </a:rPr>
              <a:t>яка </a:t>
            </a:r>
            <a:r>
              <a:rPr lang="uk-UA" sz="2000" b="1" dirty="0" smtClean="0">
                <a:solidFill>
                  <a:schemeClr val="tx1"/>
                </a:solidFill>
              </a:rPr>
              <a:t>містить головні та дугогасні контакти. </a:t>
            </a:r>
          </a:p>
          <a:p>
            <a:r>
              <a:rPr lang="uk-UA" sz="2000" b="1" dirty="0" smtClean="0">
                <a:solidFill>
                  <a:schemeClr val="tx1"/>
                </a:solidFill>
              </a:rPr>
              <a:t>Переваги: довговічність, швидкодія, </a:t>
            </a:r>
            <a:r>
              <a:rPr lang="uk-UA" sz="2000" b="1" dirty="0" err="1" smtClean="0">
                <a:solidFill>
                  <a:schemeClr val="tx1"/>
                </a:solidFill>
              </a:rPr>
              <a:t>пожежоне</a:t>
            </a:r>
            <a:r>
              <a:rPr lang="uk-UA" sz="2000" b="1" dirty="0" smtClean="0">
                <a:solidFill>
                  <a:schemeClr val="tx1"/>
                </a:solidFill>
              </a:rPr>
              <a:t>-безпечність, можливість використовувати при вібраціях, при високих напругах, де вакуумні не можуть застосовуватися</a:t>
            </a:r>
          </a:p>
          <a:p>
            <a:r>
              <a:rPr lang="uk-UA" sz="2000" b="1" dirty="0" smtClean="0">
                <a:solidFill>
                  <a:schemeClr val="tx1"/>
                </a:solidFill>
              </a:rPr>
              <a:t>Недоліки: виробництво </a:t>
            </a:r>
            <a:r>
              <a:rPr lang="uk-UA" sz="2000" b="1" dirty="0" err="1" smtClean="0">
                <a:solidFill>
                  <a:schemeClr val="tx1"/>
                </a:solidFill>
              </a:rPr>
              <a:t>елегазових</a:t>
            </a:r>
            <a:r>
              <a:rPr lang="uk-UA" sz="2000" b="1" dirty="0" smtClean="0">
                <a:solidFill>
                  <a:schemeClr val="tx1"/>
                </a:solidFill>
              </a:rPr>
              <a:t> вимикачів  складне, висока вартість, вимикачі не працюють  при низькій температурі</a:t>
            </a:r>
            <a:r>
              <a:rPr lang="ru-RU" sz="2000" b="1" dirty="0">
                <a:solidFill>
                  <a:schemeClr val="tx1"/>
                </a:solidFill>
              </a:rPr>
              <a:t>.</a:t>
            </a:r>
          </a:p>
          <a:p>
            <a:endParaRPr lang="ru-RU" sz="2000" b="1" dirty="0" smtClean="0"/>
          </a:p>
          <a:p>
            <a:r>
              <a:rPr lang="ru-RU" sz="2000" b="1" dirty="0"/>
              <a:t/>
            </a:r>
            <a:br>
              <a:rPr lang="ru-RU" sz="2000" b="1" dirty="0"/>
            </a:br>
            <a:r>
              <a:rPr lang="ru-RU" dirty="0"/>
              <a:t>.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b="1" dirty="0"/>
          </a:p>
        </p:txBody>
      </p:sp>
      <p:pic>
        <p:nvPicPr>
          <p:cNvPr id="6148" name="Picture 4" descr="Елегазовий вимикач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1" y="834501"/>
            <a:ext cx="5430787" cy="531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056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74152" y="73240"/>
            <a:ext cx="10643695" cy="131167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Пожежна</a:t>
            </a:r>
            <a:r>
              <a:rPr lang="ru-RU" sz="27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ru-RU" sz="27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та </a:t>
            </a:r>
            <a:r>
              <a:rPr lang="ru-RU" sz="27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екологічна</a:t>
            </a:r>
            <a:r>
              <a:rPr lang="ru-RU" sz="27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ru-RU" sz="27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безпека</a:t>
            </a:r>
            <a:r>
              <a:rPr lang="ru-RU" sz="27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 при </a:t>
            </a:r>
            <a:r>
              <a:rPr lang="ru-RU" sz="27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експлуатації</a:t>
            </a:r>
            <a:r>
              <a:rPr lang="ru-RU" sz="27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ru-RU" sz="27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високовольтних</a:t>
            </a:r>
            <a:r>
              <a:rPr lang="ru-RU" sz="27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ru-RU" sz="2700" b="1" dirty="0" err="1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вимикачів</a:t>
            </a:r>
            <a:r>
              <a:rPr lang="ru-RU" sz="31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ru-RU" sz="31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endParaRPr lang="ru-RU" sz="3100" b="1" dirty="0">
              <a:ln w="3175" cmpd="sng">
                <a:solidFill>
                  <a:schemeClr val="bg1"/>
                </a:solidFill>
              </a:ln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621437" y="1083076"/>
            <a:ext cx="10884024" cy="47081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600" b="1" dirty="0" smtClean="0">
                <a:solidFill>
                  <a:schemeClr val="tx1"/>
                </a:solidFill>
              </a:rPr>
              <a:t> </a:t>
            </a:r>
            <a:r>
              <a:rPr lang="uk-UA" sz="2000" b="1" dirty="0" smtClean="0">
                <a:solidFill>
                  <a:schemeClr val="tx1"/>
                </a:solidFill>
              </a:rPr>
              <a:t>При експлуатації високовольтних вимикачів необхідно забезпечити найвищий рівень пожежної та екологічної  безпеки</a:t>
            </a:r>
          </a:p>
          <a:p>
            <a:r>
              <a:rPr lang="uk-UA" sz="2000" b="1" dirty="0" smtClean="0">
                <a:solidFill>
                  <a:schemeClr val="accent6">
                    <a:lumMod val="75000"/>
                  </a:schemeClr>
                </a:solidFill>
              </a:rPr>
              <a:t>Масляні вимикачі  </a:t>
            </a:r>
            <a:r>
              <a:rPr lang="uk-UA" sz="2000" b="1" dirty="0" smtClean="0">
                <a:solidFill>
                  <a:schemeClr val="tx1"/>
                </a:solidFill>
              </a:rPr>
              <a:t>є найбільш пожежонебезпечні, тому що трансформаторне масло - легкозаймиста </a:t>
            </a:r>
            <a:r>
              <a:rPr lang="uk-UA" sz="2000" b="1" dirty="0" err="1" smtClean="0">
                <a:solidFill>
                  <a:schemeClr val="tx1"/>
                </a:solidFill>
              </a:rPr>
              <a:t>рідина.Крім</a:t>
            </a:r>
            <a:r>
              <a:rPr lang="uk-UA" sz="2000" b="1" dirty="0" smtClean="0">
                <a:solidFill>
                  <a:schemeClr val="tx1"/>
                </a:solidFill>
              </a:rPr>
              <a:t> того, масло</a:t>
            </a:r>
            <a:r>
              <a:rPr lang="uk-UA" sz="2000" b="1" dirty="0">
                <a:solidFill>
                  <a:schemeClr val="tx1"/>
                </a:solidFill>
              </a:rPr>
              <a:t>, що міститься в </a:t>
            </a:r>
            <a:r>
              <a:rPr lang="uk-UA" sz="2000" b="1" dirty="0" smtClean="0">
                <a:solidFill>
                  <a:schemeClr val="tx1"/>
                </a:solidFill>
              </a:rPr>
              <a:t>вимикачеві, </a:t>
            </a:r>
            <a:r>
              <a:rPr lang="uk-UA" sz="2000" b="1" dirty="0">
                <a:solidFill>
                  <a:schemeClr val="tx1"/>
                </a:solidFill>
              </a:rPr>
              <a:t>нерідко потрапляє в </a:t>
            </a:r>
            <a:r>
              <a:rPr lang="uk-UA" sz="2000" b="1" dirty="0" err="1">
                <a:solidFill>
                  <a:schemeClr val="tx1"/>
                </a:solidFill>
              </a:rPr>
              <a:t>грунт</a:t>
            </a:r>
            <a:r>
              <a:rPr lang="uk-UA" sz="2000" b="1" dirty="0">
                <a:solidFill>
                  <a:schemeClr val="tx1"/>
                </a:solidFill>
              </a:rPr>
              <a:t> через порушення </a:t>
            </a:r>
            <a:r>
              <a:rPr lang="uk-UA" sz="2000" b="1" dirty="0" smtClean="0">
                <a:solidFill>
                  <a:schemeClr val="tx1"/>
                </a:solidFill>
              </a:rPr>
              <a:t>герметичності, </a:t>
            </a:r>
            <a:r>
              <a:rPr lang="uk-UA" sz="2000" b="1" dirty="0">
                <a:solidFill>
                  <a:schemeClr val="tx1"/>
                </a:solidFill>
              </a:rPr>
              <a:t>а також в разі виникнення аварійної ситуації, що супроводжується викидом масла з бака.</a:t>
            </a:r>
          </a:p>
          <a:p>
            <a:pPr marL="0" indent="0">
              <a:buNone/>
            </a:pPr>
            <a:r>
              <a:rPr lang="uk-UA" sz="2000" b="1" dirty="0" smtClean="0">
                <a:solidFill>
                  <a:schemeClr val="accent6">
                    <a:lumMod val="75000"/>
                  </a:schemeClr>
                </a:solidFill>
              </a:rPr>
              <a:t>Елегазові</a:t>
            </a:r>
            <a:r>
              <a:rPr lang="uk-UA" sz="2000" b="1" dirty="0" smtClean="0">
                <a:solidFill>
                  <a:schemeClr val="tx1"/>
                </a:solidFill>
              </a:rPr>
              <a:t> та </a:t>
            </a:r>
            <a:r>
              <a:rPr lang="uk-UA" sz="2000" b="1" dirty="0" smtClean="0">
                <a:solidFill>
                  <a:schemeClr val="accent6">
                    <a:lumMod val="75000"/>
                  </a:schemeClr>
                </a:solidFill>
              </a:rPr>
              <a:t>вакуумні вимикачі </a:t>
            </a:r>
            <a:r>
              <a:rPr lang="uk-UA" sz="2000" b="1" dirty="0" smtClean="0">
                <a:solidFill>
                  <a:schemeClr val="tx1"/>
                </a:solidFill>
              </a:rPr>
              <a:t>абсолютно безпечні, </a:t>
            </a:r>
            <a:r>
              <a:rPr lang="uk-UA" sz="2000" b="1" dirty="0" err="1" smtClean="0">
                <a:solidFill>
                  <a:schemeClr val="tx1"/>
                </a:solidFill>
              </a:rPr>
              <a:t>конструктивно</a:t>
            </a:r>
            <a:r>
              <a:rPr lang="uk-UA" sz="2000" b="1" dirty="0" smtClean="0">
                <a:solidFill>
                  <a:schemeClr val="tx1"/>
                </a:solidFill>
              </a:rPr>
              <a:t> не мають легкозаймистих рідин і матеріалів.</a:t>
            </a:r>
          </a:p>
          <a:p>
            <a:pPr marL="0" indent="0">
              <a:buNone/>
            </a:pPr>
            <a:r>
              <a:rPr lang="uk-UA" sz="2000" b="1" dirty="0" smtClean="0">
                <a:solidFill>
                  <a:schemeClr val="accent6">
                    <a:lumMod val="75000"/>
                  </a:schemeClr>
                </a:solidFill>
              </a:rPr>
              <a:t>Елегазові</a:t>
            </a:r>
            <a:r>
              <a:rPr lang="uk-UA" sz="2000" b="1" dirty="0" smtClean="0">
                <a:solidFill>
                  <a:schemeClr val="tx1"/>
                </a:solidFill>
              </a:rPr>
              <a:t> </a:t>
            </a:r>
            <a:r>
              <a:rPr lang="uk-UA" sz="2000" b="1" dirty="0" smtClean="0">
                <a:solidFill>
                  <a:schemeClr val="accent6">
                    <a:lumMod val="75000"/>
                  </a:schemeClr>
                </a:solidFill>
              </a:rPr>
              <a:t>вимикачі</a:t>
            </a:r>
            <a:r>
              <a:rPr lang="uk-UA" sz="2000" b="1" dirty="0" smtClean="0">
                <a:solidFill>
                  <a:schemeClr val="tx1"/>
                </a:solidFill>
              </a:rPr>
              <a:t> відносно нешкідливі для навколишнього середовища, так як в процесі експлуатації вони не виділяють шкідливих речовин. Але елегаз,  що  виконує роль ізолятора та </a:t>
            </a:r>
            <a:r>
              <a:rPr lang="uk-UA" sz="2000" b="1" dirty="0" err="1" smtClean="0">
                <a:solidFill>
                  <a:schemeClr val="tx1"/>
                </a:solidFill>
              </a:rPr>
              <a:t>дугогасника</a:t>
            </a:r>
            <a:r>
              <a:rPr lang="uk-UA" sz="2000" b="1" dirty="0" smtClean="0">
                <a:solidFill>
                  <a:schemeClr val="tx1"/>
                </a:solidFill>
              </a:rPr>
              <a:t>   є небезпечним для навколишнього середовища. Технічно справний </a:t>
            </a:r>
            <a:r>
              <a:rPr lang="uk-UA" sz="2000" b="1" dirty="0" err="1" smtClean="0">
                <a:solidFill>
                  <a:schemeClr val="tx1"/>
                </a:solidFill>
              </a:rPr>
              <a:t>елегазовий</a:t>
            </a:r>
            <a:r>
              <a:rPr lang="uk-UA" sz="2000" b="1" dirty="0" smtClean="0">
                <a:solidFill>
                  <a:schemeClr val="tx1"/>
                </a:solidFill>
              </a:rPr>
              <a:t> вимикач шкоди навколишньому середовищу не завдає. Виняток становлять випадки, коли через пошкодження бака вимикача елегаз повністю виходить з бака в атмосферу.</a:t>
            </a:r>
          </a:p>
          <a:p>
            <a:pPr marL="0" indent="0">
              <a:buNone/>
            </a:pPr>
            <a:r>
              <a:rPr lang="uk-UA" sz="2000" b="1" dirty="0" smtClean="0">
                <a:solidFill>
                  <a:schemeClr val="accent6">
                    <a:lumMod val="75000"/>
                  </a:schemeClr>
                </a:solidFill>
              </a:rPr>
              <a:t>Вакуумний вимикач </a:t>
            </a:r>
            <a:r>
              <a:rPr lang="uk-UA" sz="2000" b="1" dirty="0" smtClean="0">
                <a:solidFill>
                  <a:schemeClr val="tx1"/>
                </a:solidFill>
              </a:rPr>
              <a:t>з точки зору екології, є найбезпечнішим, оскільки він не містить ніяких шкідливих речовин, його робоча дугогасним середа – вакуум.</a:t>
            </a:r>
          </a:p>
        </p:txBody>
      </p:sp>
    </p:spTree>
    <p:extLst>
      <p:ext uri="{BB962C8B-B14F-4D97-AF65-F5344CB8AC3E}">
        <p14:creationId xmlns:p14="http://schemas.microsoft.com/office/powerpoint/2010/main" val="4015885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60505" y="366203"/>
            <a:ext cx="10643695" cy="131167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uk-UA" sz="2700" b="1" dirty="0" smtClean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Пожежна та екологічна безпека при експлуатації високовольтних вимикачів</a:t>
            </a:r>
            <a:r>
              <a:rPr lang="ru-RU" sz="31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/>
            </a:r>
            <a:br>
              <a:rPr lang="ru-RU" sz="3100" b="1" dirty="0">
                <a:ln w="3175" cmpd="sng">
                  <a:solidFill>
                    <a:schemeClr val="bg1"/>
                  </a:solidFill>
                </a:ln>
                <a:solidFill>
                  <a:srgbClr val="7030A0"/>
                </a:solidFill>
              </a:rPr>
            </a:br>
            <a:endParaRPr lang="ru-RU" sz="3100" b="1" dirty="0">
              <a:ln w="3175" cmpd="sng">
                <a:solidFill>
                  <a:schemeClr val="bg1"/>
                </a:solidFill>
              </a:ln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712008" y="1305018"/>
            <a:ext cx="10340691" cy="47081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 smtClean="0">
                <a:solidFill>
                  <a:schemeClr val="tx1"/>
                </a:solidFill>
              </a:rPr>
              <a:t>ВИСНОВОК</a:t>
            </a:r>
            <a:r>
              <a:rPr lang="uk-UA" sz="3600" b="1" dirty="0" smtClean="0">
                <a:solidFill>
                  <a:schemeClr val="tx1"/>
                </a:solidFill>
              </a:rPr>
              <a:t>:</a:t>
            </a:r>
            <a:r>
              <a:rPr lang="uk-UA" sz="2400" b="1" dirty="0" smtClean="0">
                <a:solidFill>
                  <a:schemeClr val="tx1"/>
                </a:solidFill>
              </a:rPr>
              <a:t>  найбільш ефективними, якісними, надійними і кращими з точки зору пожежної безпеки та екології є елегазові та вакуумні високовольтні вимикачі. 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chemeClr val="tx1"/>
                </a:solidFill>
              </a:rPr>
              <a:t>Виробники високовольтних апаратів  з кожним роком все більше удосконалюють їх, роблячи більш надійними і ефективними. Тому в наш час масляні вимикачі практично не випускаються, скоро вони підуть в минуле разом з повітряними вимикачами.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chemeClr val="tx1"/>
                </a:solidFill>
              </a:rPr>
              <a:t>При будівництві нових об'єктів віддається перевага виключно </a:t>
            </a:r>
            <a:r>
              <a:rPr lang="uk-UA" sz="2400" b="1" dirty="0" err="1" smtClean="0">
                <a:solidFill>
                  <a:schemeClr val="tx1"/>
                </a:solidFill>
              </a:rPr>
              <a:t>елегазовим</a:t>
            </a:r>
            <a:r>
              <a:rPr lang="uk-UA" sz="2400" b="1" dirty="0" smtClean="0">
                <a:solidFill>
                  <a:schemeClr val="tx1"/>
                </a:solidFill>
              </a:rPr>
              <a:t> і вакуумним високовольтним вимикачів. Тільки такі вимикачі здатні забезпечити високу надійність електропостачання.  Вони повністю відповідають нормам безпеки обслуговування, пожежної безпеки та екологічності.</a:t>
            </a:r>
          </a:p>
          <a:p>
            <a:pPr marL="0" indent="0">
              <a:buNone/>
            </a:pPr>
            <a:endParaRPr lang="uk-UA" sz="16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uk-UA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617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462</TotalTime>
  <Words>522</Words>
  <Application>Microsoft Office PowerPoint</Application>
  <PresentationFormat>Широкоэкранный</PresentationFormat>
  <Paragraphs>55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Century Gothic</vt:lpstr>
      <vt:lpstr>Wingdings</vt:lpstr>
      <vt:lpstr>Wingdings 3</vt:lpstr>
      <vt:lpstr>Сектор</vt:lpstr>
      <vt:lpstr> </vt:lpstr>
      <vt:lpstr>Визначення високовольтних вимикачів</vt:lpstr>
      <vt:lpstr>Бакові масляні вимикачі</vt:lpstr>
      <vt:lpstr>         Горшкові масляні  вимикачі </vt:lpstr>
      <vt:lpstr>  Повітряні вимикачі високого тиску  </vt:lpstr>
      <vt:lpstr>Вакуумні вимикачі  </vt:lpstr>
      <vt:lpstr>Електромагнітні вимикачі  </vt:lpstr>
      <vt:lpstr>Елегазові вимикачі  </vt:lpstr>
      <vt:lpstr>     Пожежна та екологічна безпека при експлуатації високовольтних вимикачів </vt:lpstr>
      <vt:lpstr>     Пожежна та екологічна безпека при експлуатації високовольтних вимикачів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kab18</dc:creator>
  <cp:lastModifiedBy>kab18</cp:lastModifiedBy>
  <cp:revision>61</cp:revision>
  <dcterms:created xsi:type="dcterms:W3CDTF">2022-01-24T06:12:53Z</dcterms:created>
  <dcterms:modified xsi:type="dcterms:W3CDTF">2022-01-27T11:14:47Z</dcterms:modified>
</cp:coreProperties>
</file>