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3"/>
  </p:notesMasterIdLst>
  <p:sldIdLst>
    <p:sldId id="256" r:id="rId2"/>
    <p:sldId id="405" r:id="rId3"/>
    <p:sldId id="285" r:id="rId4"/>
    <p:sldId id="315" r:id="rId5"/>
    <p:sldId id="316" r:id="rId6"/>
    <p:sldId id="407" r:id="rId7"/>
    <p:sldId id="309" r:id="rId8"/>
    <p:sldId id="311" r:id="rId9"/>
    <p:sldId id="408" r:id="rId10"/>
    <p:sldId id="409" r:id="rId11"/>
    <p:sldId id="41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C0000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>
        <p:scale>
          <a:sx n="104" d="100"/>
          <a:sy n="104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E8ED0-DF5D-4D38-A4B8-999EC7646C0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7AC60-24BB-46A1-94D8-82BDB83C40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34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7AC60-24BB-46A1-94D8-82BDB83C40F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410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36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65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87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34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93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05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59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21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85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5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81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85ACA-C7CE-4A6D-972F-4A54CC19961E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39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453" y="1188744"/>
            <a:ext cx="4909547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49868"/>
            <a:ext cx="3960440" cy="2970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340768"/>
            <a:ext cx="7772400" cy="1470025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ln w="28575"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Захисні засоби, що застосовуються в електроустановках </a:t>
            </a:r>
            <a:endParaRPr lang="uk-UA" sz="4800" dirty="0">
              <a:ln w="2857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58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68552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Будь-яка електроустановка несе в собі велику небезпеку.</a:t>
            </a:r>
          </a:p>
          <a:p>
            <a:pPr marL="0" indent="0" algn="ctr">
              <a:buNone/>
            </a:pP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 обслуговуванні електроустановок необхідно користуватися:</a:t>
            </a:r>
          </a:p>
          <a:p>
            <a:pPr algn="ctr">
              <a:buFont typeface="Wingdings" pitchFamily="2" charset="2"/>
              <a:buChar char="Ø"/>
            </a:pPr>
            <a:r>
              <a:rPr lang="uk-UA" sz="2800" b="1" i="1" dirty="0" err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Електрозахисними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засобами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" pitchFamily="2" charset="2"/>
              <a:buChar char="Ø"/>
            </a:pP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електромагнітних полів</a:t>
            </a:r>
            <a:endParaRPr lang="uk-UA" sz="2800" b="1" i="1" dirty="0" smtClean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uk-UA" sz="2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Засобами індивідуального захисту </a:t>
            </a:r>
            <a:endParaRPr lang="uk-UA" sz="2800" b="1" i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092" y="260648"/>
            <a:ext cx="1224136" cy="96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004" y="4869160"/>
            <a:ext cx="2808312" cy="1634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09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n>
                  <a:solidFill>
                    <a:schemeClr val="tx1"/>
                  </a:solidFill>
                </a:ln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ln>
                <a:solidFill>
                  <a:schemeClr val="tx1"/>
                </a:solidFill>
              </a:ln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573016"/>
            <a:ext cx="4608512" cy="3092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19256" cy="6336704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err="1" smtClean="0"/>
              <a:t> </a:t>
            </a:r>
            <a:r>
              <a:rPr lang="uk-UA" sz="4800" b="1" i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Електрозахисн</a:t>
            </a:r>
            <a:r>
              <a:rPr lang="uk-UA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 засоби</a:t>
            </a:r>
          </a:p>
          <a:p>
            <a:pPr marL="0" indent="0" algn="ctr">
              <a:buNone/>
            </a:pP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призначені для захисту персоналу, що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працює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електроустановках, від ураження електричним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струмом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в</a:t>
            </a:r>
            <a:r>
              <a:rPr lang="uk-UA" b="1" i="1" dirty="0" err="1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ід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впливу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електричної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дуги та ел</a:t>
            </a:r>
            <a:r>
              <a:rPr lang="uk-UA" b="1" i="1" dirty="0" err="1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ектромагнітного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поля</a:t>
            </a:r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7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800" b="1" i="1" dirty="0" err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Електрозахисні</a:t>
            </a:r>
            <a:r>
              <a:rPr lang="uk-UA" sz="48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засоби</a:t>
            </a:r>
          </a:p>
          <a:p>
            <a:pPr marL="0" indent="0" algn="ctr">
              <a:buNone/>
            </a:pPr>
            <a:r>
              <a:rPr lang="uk-UA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призначенням умовно поділяються на:</a:t>
            </a:r>
          </a:p>
          <a:p>
            <a:pPr>
              <a:buFont typeface="Wingdings" pitchFamily="2" charset="2"/>
              <a:buChar char="Ø"/>
            </a:pP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5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ізолюючі</a:t>
            </a:r>
          </a:p>
          <a:p>
            <a:pPr>
              <a:buFont typeface="Wingdings" pitchFamily="2" charset="2"/>
              <a:buChar char="Ø"/>
            </a:pPr>
            <a:r>
              <a:rPr lang="uk-UA" sz="35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500" b="1" i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огороджувальні </a:t>
            </a:r>
          </a:p>
          <a:p>
            <a:pPr>
              <a:buFont typeface="Wingdings" pitchFamily="2" charset="2"/>
              <a:buChar char="Ø"/>
            </a:pPr>
            <a:r>
              <a:rPr lang="uk-UA" sz="3500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500" b="1" i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допоміжні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992" y="2348880"/>
            <a:ext cx="3968960" cy="4045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39381"/>
            <a:ext cx="1872208" cy="252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10319"/>
            <a:ext cx="1944216" cy="2541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52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3" y="4941168"/>
            <a:ext cx="3517628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49" y="4437112"/>
            <a:ext cx="3409251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11054"/>
          </a:xfrm>
        </p:spPr>
        <p:txBody>
          <a:bodyPr>
            <a:noAutofit/>
          </a:bodyPr>
          <a:lstStyle/>
          <a:p>
            <a:pPr marL="0" indent="0" algn="ctr">
              <a:lnSpc>
                <a:spcPct val="50000"/>
              </a:lnSpc>
              <a:buNone/>
            </a:pPr>
            <a:r>
              <a:rPr lang="uk-UA" sz="48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48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Ізолюючі засоби</a:t>
            </a:r>
          </a:p>
          <a:p>
            <a:pPr marL="0" indent="0">
              <a:lnSpc>
                <a:spcPct val="50000"/>
              </a:lnSpc>
              <a:buNone/>
            </a:pPr>
            <a:endParaRPr lang="uk-UA" b="1" i="1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служать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для ізоляції людини від </a:t>
            </a:r>
            <a:endParaRPr lang="uk-UA" b="1" i="1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струмоведучих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частин і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діляться на</a:t>
            </a:r>
            <a:endParaRPr lang="uk-UA" b="1" i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40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основні </a:t>
            </a:r>
            <a:r>
              <a:rPr lang="uk-UA" sz="4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та  додаткові</a:t>
            </a:r>
            <a:endParaRPr lang="uk-UA" sz="40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Крім цього - на засоби захисту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до і вище 1000 В</a:t>
            </a:r>
          </a:p>
        </p:txBody>
      </p:sp>
    </p:spTree>
    <p:extLst>
      <p:ext uri="{BB962C8B-B14F-4D97-AF65-F5344CB8AC3E}">
        <p14:creationId xmlns:p14="http://schemas.microsoft.com/office/powerpoint/2010/main" val="381709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uk-UA" sz="32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Ізолюючі </a:t>
            </a:r>
            <a:r>
              <a:rPr lang="uk-UA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засоби захисту, що застосовуються в електроустановках</a:t>
            </a:r>
            <a:r>
              <a:rPr lang="uk-UA" sz="32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solidFill>
            <a:schemeClr val="accent4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uk-UA" dirty="0" smtClean="0"/>
              <a:t>Основні засоби</a:t>
            </a: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solidFill>
            <a:schemeClr val="accent4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uk-UA" dirty="0" smtClean="0"/>
              <a:t>Допоміжні засоби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1115616" y="2276872"/>
            <a:ext cx="18002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3131840" y="2323744"/>
            <a:ext cx="18002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479176" y="2323744"/>
            <a:ext cx="18002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596336" y="2323744"/>
            <a:ext cx="18002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5" name="Группа 24"/>
          <p:cNvGrpSpPr/>
          <p:nvPr/>
        </p:nvGrpSpPr>
        <p:grpSpPr>
          <a:xfrm>
            <a:off x="467544" y="3429000"/>
            <a:ext cx="1656184" cy="720080"/>
            <a:chOff x="467544" y="3429000"/>
            <a:chExt cx="1656184" cy="72008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467544" y="3429000"/>
              <a:ext cx="1656184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11560" y="3604374"/>
              <a:ext cx="1368152" cy="33855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600" b="1" dirty="0"/>
                <a:t>д</a:t>
              </a:r>
              <a:r>
                <a:rPr lang="uk-UA" sz="1600" b="1" dirty="0" smtClean="0"/>
                <a:t>о 1000 В</a:t>
              </a:r>
              <a:endParaRPr lang="ru-RU" sz="1600" b="1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2483768" y="3451856"/>
            <a:ext cx="1656184" cy="720080"/>
            <a:chOff x="2483768" y="3451856"/>
            <a:chExt cx="1656184" cy="720080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2483768" y="3451856"/>
              <a:ext cx="1656184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27784" y="3627230"/>
              <a:ext cx="1440160" cy="33855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uk-UA" sz="1600" b="1" dirty="0" smtClean="0"/>
                <a:t>вище </a:t>
              </a:r>
              <a:r>
                <a:rPr lang="uk-UA" sz="1600" b="1" dirty="0"/>
                <a:t>1000 В</a:t>
              </a:r>
              <a:endParaRPr lang="ru-RU" sz="1600" b="1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948264" y="3451856"/>
            <a:ext cx="1656184" cy="720080"/>
            <a:chOff x="2483768" y="3451856"/>
            <a:chExt cx="1656184" cy="720080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2483768" y="3451856"/>
              <a:ext cx="1656184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627784" y="3627230"/>
              <a:ext cx="1440160" cy="33855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uk-UA" sz="1600" b="1" dirty="0" smtClean="0"/>
                <a:t>вище </a:t>
              </a:r>
              <a:r>
                <a:rPr lang="uk-UA" sz="1600" b="1" dirty="0"/>
                <a:t>1000 В</a:t>
              </a:r>
              <a:endParaRPr lang="ru-RU" sz="1600" b="1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4860032" y="3436467"/>
            <a:ext cx="1656184" cy="720080"/>
            <a:chOff x="467544" y="3429000"/>
            <a:chExt cx="1656184" cy="720080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467544" y="3429000"/>
              <a:ext cx="1656184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11560" y="3604374"/>
              <a:ext cx="1368152" cy="33855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600" b="1" dirty="0"/>
                <a:t>д</a:t>
              </a:r>
              <a:r>
                <a:rPr lang="uk-UA" sz="1600" b="1" dirty="0" smtClean="0"/>
                <a:t>о 1000 В</a:t>
              </a:r>
              <a:endParaRPr lang="ru-RU" sz="1600" b="1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6" t="59371" r="42243"/>
          <a:stretch/>
        </p:blipFill>
        <p:spPr bwMode="auto">
          <a:xfrm>
            <a:off x="6945419" y="4797153"/>
            <a:ext cx="1952781" cy="140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41" t="73794"/>
          <a:stretch/>
        </p:blipFill>
        <p:spPr bwMode="auto">
          <a:xfrm>
            <a:off x="4780943" y="5301208"/>
            <a:ext cx="2133009" cy="108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65" t="25746" r="-1924" b="4762"/>
          <a:stretch/>
        </p:blipFill>
        <p:spPr bwMode="auto">
          <a:xfrm>
            <a:off x="461422" y="4502614"/>
            <a:ext cx="1308388" cy="187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2" t="21997" r="9496" b="17164"/>
          <a:stretch/>
        </p:blipFill>
        <p:spPr bwMode="auto">
          <a:xfrm>
            <a:off x="1956864" y="4952309"/>
            <a:ext cx="2487168" cy="124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3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372080"/>
            <a:ext cx="4139952" cy="2483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7761"/>
            <a:ext cx="8229600" cy="6741368"/>
          </a:xfrm>
        </p:spPr>
        <p:txBody>
          <a:bodyPr>
            <a:normAutofit/>
          </a:bodyPr>
          <a:lstStyle/>
          <a:p>
            <a:endParaRPr lang="uk-UA" sz="4000" b="1" i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4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Основні захисні засоби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це ті засоби захисту, ізоляція яких довго витримує робочу напругу.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Вони дозволяють доторкатися до струмоведучих частин під напругою (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покажчики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напруги, ізолюючі кліщі, штанги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ін.)</a:t>
            </a:r>
          </a:p>
        </p:txBody>
      </p:sp>
    </p:spTree>
    <p:extLst>
      <p:ext uri="{BB962C8B-B14F-4D97-AF65-F5344CB8AC3E}">
        <p14:creationId xmlns:p14="http://schemas.microsoft.com/office/powerpoint/2010/main" val="187533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Додаткові захисні засоби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це ті, ізоляція яких повною мірою не забезпечує захист людини від ураження електричним струмом.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Вони застосовуються спільно з основними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засобами (ізолюючі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підставки, килимки,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калоші, боти)</a:t>
            </a:r>
            <a:endParaRPr lang="uk-UA" b="1" i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87767" y="4365104"/>
            <a:ext cx="8551691" cy="2088232"/>
            <a:chOff x="187767" y="4365104"/>
            <a:chExt cx="8551691" cy="208823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158" r="44880" b="11283"/>
            <a:stretch/>
          </p:blipFill>
          <p:spPr bwMode="auto">
            <a:xfrm>
              <a:off x="187767" y="4365104"/>
              <a:ext cx="2704497" cy="2088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777" t="28056" r="46160" b="54207"/>
            <a:stretch/>
          </p:blipFill>
          <p:spPr bwMode="auto">
            <a:xfrm>
              <a:off x="3378202" y="4797152"/>
              <a:ext cx="5361256" cy="16561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2555776" y="4581128"/>
              <a:ext cx="1296144" cy="5040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0828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i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Огороджувальні захисні засоби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2790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служать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для тимчасового огородження струмоведучих частин, для попередження помилкових дій в роботі з комутаційної апаратурою (переносні огорожі, 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щити, ізолюючі накладки, </a:t>
            </a:r>
          </a:p>
          <a:p>
            <a:pPr marL="0" indent="0" algn="ctr">
              <a:buNone/>
            </a:pP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переносні </a:t>
            </a:r>
            <a:r>
              <a:rPr lang="uk-UA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заземлення)</a:t>
            </a:r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39" t="5385" r="4245" b="68553"/>
          <a:stretch/>
        </p:blipFill>
        <p:spPr bwMode="auto">
          <a:xfrm>
            <a:off x="5940152" y="5013176"/>
            <a:ext cx="2948228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72" r="50000" b="14406"/>
          <a:stretch/>
        </p:blipFill>
        <p:spPr bwMode="auto">
          <a:xfrm>
            <a:off x="539552" y="4725144"/>
            <a:ext cx="2304256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30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332656"/>
            <a:ext cx="8229600" cy="5793507"/>
          </a:xfrm>
        </p:spPr>
        <p:txBody>
          <a:bodyPr/>
          <a:lstStyle/>
          <a:p>
            <a:pPr marL="0" indent="0" algn="ctr">
              <a:buNone/>
            </a:pPr>
            <a:r>
              <a:rPr lang="uk-UA" sz="4000" b="1" i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Допоміжні засоби захисту</a:t>
            </a:r>
          </a:p>
          <a:p>
            <a:pPr marL="0" indent="0" algn="ctr">
              <a:buNone/>
            </a:pPr>
            <a:r>
              <a:rPr lang="uk-UA" sz="36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служать для захисту від падіння з висоти, теплових впливів (запобіжні пояси,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страховочні</a:t>
            </a: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канати, кігті, окуляри,</a:t>
            </a:r>
          </a:p>
          <a:p>
            <a:pPr marL="0" indent="0" algn="ctr">
              <a:buNone/>
            </a:pPr>
            <a:r>
              <a:rPr lang="uk-UA" b="1" i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рукавиці і протигази)</a:t>
            </a:r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658" y="3284984"/>
            <a:ext cx="30963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" t="7488" r="2160" b="4028"/>
          <a:stretch/>
        </p:blipFill>
        <p:spPr bwMode="auto">
          <a:xfrm>
            <a:off x="182308" y="3573016"/>
            <a:ext cx="438969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00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8139" y="332656"/>
            <a:ext cx="3531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Пам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'</a:t>
            </a:r>
            <a:r>
              <a:rPr lang="uk-UA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ятай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496" y="0"/>
            <a:ext cx="9108504" cy="11247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0"/>
          <a:stretch/>
        </p:blipFill>
        <p:spPr bwMode="auto">
          <a:xfrm>
            <a:off x="209087" y="1412776"/>
            <a:ext cx="8725825" cy="520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99592" y="2409472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ln w="19050">
                  <a:solidFill>
                    <a:schemeClr val="tx1"/>
                  </a:solidFill>
                </a:ln>
                <a:solidFill>
                  <a:srgbClr val="0099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Засоби захисту врятують тобі життя та здоров'я!</a:t>
            </a:r>
            <a:endParaRPr lang="uk-UA" sz="4800" b="1" dirty="0">
              <a:ln w="19050">
                <a:solidFill>
                  <a:schemeClr val="tx1"/>
                </a:solidFill>
              </a:ln>
              <a:solidFill>
                <a:srgbClr val="0099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168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2248</TotalTime>
  <Words>230</Words>
  <Application>Microsoft Office PowerPoint</Application>
  <PresentationFormat>Экран (4:3)</PresentationFormat>
  <Paragraphs>53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Захисні засоби, що застосовуються в електроустановках </vt:lpstr>
      <vt:lpstr> </vt:lpstr>
      <vt:lpstr> </vt:lpstr>
      <vt:lpstr> </vt:lpstr>
      <vt:lpstr> </vt:lpstr>
      <vt:lpstr>Ізолюючі засоби захисту, що застосовуються в електроустановках </vt:lpstr>
      <vt:lpstr>  </vt:lpstr>
      <vt:lpstr> </vt:lpstr>
      <vt:lpstr>Огороджувальні захисні засоби</vt:lpstr>
      <vt:lpstr>Презентация PowerPoint</vt:lpstr>
      <vt:lpstr> </vt:lpstr>
    </vt:vector>
  </TitlesOfParts>
  <Company>Curnos™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PC</cp:lastModifiedBy>
  <cp:revision>233</cp:revision>
  <dcterms:created xsi:type="dcterms:W3CDTF">2016-11-20T04:40:47Z</dcterms:created>
  <dcterms:modified xsi:type="dcterms:W3CDTF">2022-01-30T09:32:31Z</dcterms:modified>
</cp:coreProperties>
</file>