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8288000" cy="10287000"/>
  <p:notesSz cx="6858000" cy="9144000"/>
  <p:embeddedFontLst>
    <p:embeddedFont>
      <p:font typeface="Open Sans" panose="020B0604020202020204" charset="0"/>
      <p:regular r:id="rId16"/>
      <p:bold r:id="rId17"/>
      <p:italic r:id="rId18"/>
      <p:boldItalic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4" roundtripDataSignature="AMtx7mhLv18bJSf9kAIUKCRfL5PVHy7E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2" d="100"/>
          <a:sy n="52" d="100"/>
        </p:scale>
        <p:origin x="850" y="16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customschemas.google.com/relationships/presentationmetadata" Target="meta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2" name="Google Shape;10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2" name="Google Shape;11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1" name="Google Shape;201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6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6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8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8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19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3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5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jp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g"/><Relationship Id="rId5" Type="http://schemas.openxmlformats.org/officeDocument/2006/relationships/image" Target="../media/image16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g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7692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9337091">
            <a:off x="10687254" y="3975491"/>
            <a:ext cx="8922358" cy="9404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9234814">
            <a:off x="-783424" y="-5544718"/>
            <a:ext cx="11542808" cy="10763668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6699563" y="-945404"/>
            <a:ext cx="2663216" cy="2663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8677656"/>
            <a:ext cx="7315200" cy="3218688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530505" y="6664892"/>
            <a:ext cx="2127095" cy="2012764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"/>
          <p:cNvSpPr txBox="1"/>
          <p:nvPr/>
        </p:nvSpPr>
        <p:spPr>
          <a:xfrm>
            <a:off x="798961" y="3510941"/>
            <a:ext cx="17159100" cy="32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792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ПЛАВУЧІ ФУТУРИСТИЧНІ МІСТА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10190338" y="9127060"/>
            <a:ext cx="109398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 err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Розробила</a:t>
            </a:r>
            <a:r>
              <a:rPr lang="en-US" sz="400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викладач</a:t>
            </a:r>
            <a:r>
              <a:rPr lang="uk-UA" sz="4000" dirty="0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US" sz="4000" dirty="0" smtClea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4000" dirty="0" err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С.Лук’яненко</a:t>
            </a:r>
            <a:endParaRPr sz="4000" dirty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CDD"/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"/>
          <p:cNvSpPr txBox="1"/>
          <p:nvPr/>
        </p:nvSpPr>
        <p:spPr>
          <a:xfrm>
            <a:off x="223778" y="1145372"/>
            <a:ext cx="17840400" cy="5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2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25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Архітектурний футуризм є самостійним видом мистецтва, об'єднаним під загальною назвою футуристичні течії, що з'явився на початку двадцятого століття і включає в себе поезію, літературу, живопис, предмети одягу і багато іншого. Футуризм має на увазі прагнення в майбутнє - як для направлення в цілому, так і для архітектури зокрема, характерними рисами є антиісторизм, свіжість, динаміка і гіпертрофований ліризм. </a:t>
            </a:r>
            <a:endParaRPr/>
          </a:p>
        </p:txBody>
      </p:sp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69566" y="7227077"/>
            <a:ext cx="11948824" cy="3059923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2"/>
          <p:cNvSpPr txBox="1"/>
          <p:nvPr/>
        </p:nvSpPr>
        <p:spPr>
          <a:xfrm>
            <a:off x="1907405" y="-14123"/>
            <a:ext cx="14473200" cy="115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9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Футуризм в архітектурі</a:t>
            </a:r>
            <a:endParaRPr sz="7533" b="0" i="0" u="none" strike="noStrike" cap="none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98" name="Google Shape;98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9234814">
            <a:off x="14571848" y="7133100"/>
            <a:ext cx="11542807" cy="10763668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7596167">
            <a:off x="-8265821" y="5888364"/>
            <a:ext cx="11542808" cy="107636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A37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4" name="Google Shape;104;p3"/>
          <p:cNvCxnSpPr/>
          <p:nvPr/>
        </p:nvCxnSpPr>
        <p:spPr>
          <a:xfrm>
            <a:off x="4414436" y="1155530"/>
            <a:ext cx="9994257" cy="0"/>
          </a:xfrm>
          <a:prstGeom prst="straightConnector1">
            <a:avLst/>
          </a:prstGeom>
          <a:noFill/>
          <a:ln w="95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05" name="Google Shape;105;p3"/>
          <p:cNvCxnSpPr/>
          <p:nvPr/>
        </p:nvCxnSpPr>
        <p:spPr>
          <a:xfrm>
            <a:off x="3081432" y="9870407"/>
            <a:ext cx="12660264" cy="0"/>
          </a:xfrm>
          <a:prstGeom prst="straightConnector1">
            <a:avLst/>
          </a:prstGeom>
          <a:noFill/>
          <a:ln w="95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06" name="Google Shape;106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35296" y="5607256"/>
            <a:ext cx="5544178" cy="36510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922954" y="5607256"/>
            <a:ext cx="6369906" cy="3651044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3"/>
          <p:cNvSpPr txBox="1"/>
          <p:nvPr/>
        </p:nvSpPr>
        <p:spPr>
          <a:xfrm>
            <a:off x="512483" y="952500"/>
            <a:ext cx="16774200" cy="418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5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/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5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Швидкість зростання світового населення в поєднанні зі збільшенням рівня моря та океану внаслідок глобального потепління змусила нове покоління архітекторів та інженерів задуматися про нову ідею міста: плавуче місто .</a:t>
            </a:r>
            <a:endParaRPr sz="3395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395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Таким чином були розроблені дивовижні рішення, футуристичні плавучі структури, готові вітати населення одного дня в майбутньому.</a:t>
            </a:r>
            <a:endParaRPr/>
          </a:p>
        </p:txBody>
      </p:sp>
      <p:sp>
        <p:nvSpPr>
          <p:cNvPr id="109" name="Google Shape;109;p3"/>
          <p:cNvSpPr txBox="1"/>
          <p:nvPr/>
        </p:nvSpPr>
        <p:spPr>
          <a:xfrm>
            <a:off x="4414436" y="-28682"/>
            <a:ext cx="9459128" cy="11890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926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Плаваючі міста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4"/>
          <p:cNvPicPr preferRelativeResize="0"/>
          <p:nvPr/>
        </p:nvPicPr>
        <p:blipFill rotWithShape="1">
          <a:blip r:embed="rId3">
            <a:alphaModFix/>
          </a:blip>
          <a:srcRect l="22775" t="25400" r="22775" b="25400"/>
          <a:stretch/>
        </p:blipFill>
        <p:spPr>
          <a:xfrm>
            <a:off x="0" y="0"/>
            <a:ext cx="18288000" cy="1028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28700" y="5435600"/>
            <a:ext cx="7246576" cy="4577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4"/>
          <p:cNvPicPr preferRelativeResize="0"/>
          <p:nvPr/>
        </p:nvPicPr>
        <p:blipFill rotWithShape="1">
          <a:blip r:embed="rId5">
            <a:alphaModFix/>
          </a:blip>
          <a:srcRect t="2746" b="2745"/>
          <a:stretch/>
        </p:blipFill>
        <p:spPr>
          <a:xfrm>
            <a:off x="1028700" y="574993"/>
            <a:ext cx="7246576" cy="4568507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4"/>
          <p:cNvSpPr txBox="1"/>
          <p:nvPr/>
        </p:nvSpPr>
        <p:spPr>
          <a:xfrm>
            <a:off x="11585344" y="0"/>
            <a:ext cx="3392587" cy="1302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599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Айбург</a:t>
            </a:r>
            <a:endParaRPr dirty="0"/>
          </a:p>
        </p:txBody>
      </p:sp>
      <p:sp>
        <p:nvSpPr>
          <p:cNvPr id="118" name="Google Shape;118;p4"/>
          <p:cNvSpPr txBox="1"/>
          <p:nvPr/>
        </p:nvSpPr>
        <p:spPr>
          <a:xfrm>
            <a:off x="9014138" y="1765897"/>
            <a:ext cx="8535000" cy="8057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Амстердам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визнаний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одним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із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найнезвичайніших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і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найбезпечніших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міст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Європи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.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Не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багато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хто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знає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,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що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цей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мальовничий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населений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пункт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захищений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дамбою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і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знаходиться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нижче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за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рівень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моря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.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Величезна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кількість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міських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каналів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із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плавучими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будинками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щорічно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приїжджають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побачити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майже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20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мільйонів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туристів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з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усього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світу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.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Саме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в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Амстердамі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є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унікальний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район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,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створений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на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штучних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 </a:t>
            </a:r>
            <a:r>
              <a:rPr lang="en-US" sz="3400" b="0" i="0" u="none" strike="noStrike" cap="none" dirty="0" err="1" smtClean="0">
                <a:solidFill>
                  <a:srgbClr val="FFFFFF"/>
                </a:solidFill>
                <a:sym typeface="Arial"/>
              </a:rPr>
              <a:t>островах</a:t>
            </a:r>
            <a:r>
              <a:rPr lang="en-US" sz="3400" b="0" i="0" u="none" strike="noStrike" cap="none" dirty="0" smtClean="0">
                <a:solidFill>
                  <a:srgbClr val="FFFFFF"/>
                </a:solidFill>
                <a:sym typeface="Arial"/>
              </a:rPr>
              <a:t>. </a:t>
            </a:r>
            <a:endParaRPr sz="3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7692"/>
        </a:solidFill>
        <a:effectLst/>
      </p:bgPr>
    </p:bg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678827">
            <a:off x="11665970" y="-936017"/>
            <a:ext cx="6140360" cy="5518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400000">
            <a:off x="12195199" y="4791795"/>
            <a:ext cx="7776569" cy="67947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295297" y="5143500"/>
            <a:ext cx="8992703" cy="5313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5"/>
          <p:cNvPicPr preferRelativeResize="0"/>
          <p:nvPr/>
        </p:nvPicPr>
        <p:blipFill rotWithShape="1">
          <a:blip r:embed="rId6">
            <a:alphaModFix/>
          </a:blip>
          <a:srcRect b="13775"/>
          <a:stretch/>
        </p:blipFill>
        <p:spPr>
          <a:xfrm>
            <a:off x="8672343" y="4560674"/>
            <a:ext cx="10238610" cy="6356262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5"/>
          <p:cNvSpPr txBox="1"/>
          <p:nvPr/>
        </p:nvSpPr>
        <p:spPr>
          <a:xfrm>
            <a:off x="262542" y="2503845"/>
            <a:ext cx="8281858" cy="72389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Підводне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місто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буде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рости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середині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озера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, в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Болгарії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, і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буде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справжньою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плаваючою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країною.Вона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буде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характеризується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тим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 ,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що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розташовані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 в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декілька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метрів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нижче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рівня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800" b="0" i="0" u="none" strike="noStrike" cap="none" dirty="0" err="1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води</a:t>
            </a:r>
            <a:r>
              <a:rPr lang="en-US" sz="4800" b="0" i="0" u="none" strike="noStrike" cap="none" dirty="0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200" dirty="0"/>
          </a:p>
        </p:txBody>
      </p:sp>
      <p:sp>
        <p:nvSpPr>
          <p:cNvPr id="128" name="Google Shape;128;p5"/>
          <p:cNvSpPr txBox="1"/>
          <p:nvPr/>
        </p:nvSpPr>
        <p:spPr>
          <a:xfrm>
            <a:off x="-626132" y="519698"/>
            <a:ext cx="13551719" cy="172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8000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Плавуче</a:t>
            </a:r>
            <a:r>
              <a:rPr lang="en-US" sz="80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8000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місто</a:t>
            </a:r>
            <a:r>
              <a:rPr lang="en-US" sz="8000" b="0" i="0" u="none" strike="noStrike" cap="none" dirty="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lang="en-US" sz="8000" b="0" i="0" u="none" strike="noStrike" cap="none" dirty="0" err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Болгарія</a:t>
            </a:r>
            <a:endParaRPr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A37"/>
        </a:solidFill>
        <a:effectLst/>
      </p:bgPr>
    </p:bg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336792" y="3248361"/>
            <a:ext cx="8825308" cy="822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2903874">
            <a:off x="-1262775" y="-2893697"/>
            <a:ext cx="10898092" cy="95222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181801" y="4540590"/>
            <a:ext cx="6741277" cy="91252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6"/>
          <p:cNvPicPr preferRelativeResize="0"/>
          <p:nvPr/>
        </p:nvPicPr>
        <p:blipFill rotWithShape="1">
          <a:blip r:embed="rId6">
            <a:alphaModFix/>
          </a:blip>
          <a:srcRect l="101" r="100"/>
          <a:stretch/>
        </p:blipFill>
        <p:spPr>
          <a:xfrm>
            <a:off x="721985" y="903958"/>
            <a:ext cx="6459816" cy="36366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6"/>
          <p:cNvPicPr preferRelativeResize="0"/>
          <p:nvPr/>
        </p:nvPicPr>
        <p:blipFill rotWithShape="1">
          <a:blip r:embed="rId7">
            <a:alphaModFix/>
          </a:blip>
          <a:srcRect t="1101" b="1100"/>
          <a:stretch/>
        </p:blipFill>
        <p:spPr>
          <a:xfrm>
            <a:off x="721985" y="5264791"/>
            <a:ext cx="6459816" cy="419674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8" name="Google Shape;138;p6"/>
          <p:cNvGrpSpPr/>
          <p:nvPr/>
        </p:nvGrpSpPr>
        <p:grpSpPr>
          <a:xfrm>
            <a:off x="7488530" y="903950"/>
            <a:ext cx="12603825" cy="3106315"/>
            <a:chOff x="-4085212" y="666927"/>
            <a:chExt cx="16805100" cy="4141754"/>
          </a:xfrm>
        </p:grpSpPr>
        <p:sp>
          <p:nvSpPr>
            <p:cNvPr id="139" name="Google Shape;139;p6"/>
            <p:cNvSpPr txBox="1"/>
            <p:nvPr/>
          </p:nvSpPr>
          <p:spPr>
            <a:xfrm>
              <a:off x="-4085212" y="666927"/>
              <a:ext cx="16805100" cy="180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lnSpc>
                  <a:spcPct val="12000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799" b="0" i="0" u="none" strike="noStrike" cap="non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ПЛАВУЧІ БУДИНКИ </a:t>
              </a:r>
              <a:endParaRPr sz="600"/>
            </a:p>
          </p:txBody>
        </p:sp>
        <p:sp>
          <p:nvSpPr>
            <p:cNvPr id="140" name="Google Shape;140;p6"/>
            <p:cNvSpPr txBox="1"/>
            <p:nvPr/>
          </p:nvSpPr>
          <p:spPr>
            <a:xfrm>
              <a:off x="0" y="4059381"/>
              <a:ext cx="11546667" cy="749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rtl="0">
                <a:lnSpc>
                  <a:spcPct val="252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1" name="Google Shape;141;p6"/>
          <p:cNvSpPr txBox="1"/>
          <p:nvPr/>
        </p:nvSpPr>
        <p:spPr>
          <a:xfrm>
            <a:off x="7488525" y="2961025"/>
            <a:ext cx="10251900" cy="633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4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Н</a:t>
            </a:r>
            <a:r>
              <a:rPr lang="en-US" sz="3804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атхненні потенціалом сонячної енергії, плавучі будинки можуть розширити межі існуючих житлових приміщень.</a:t>
            </a:r>
            <a:endParaRPr sz="3804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4003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3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Завдяки амбіційній інтегрованій системі сонячного енергопостачання та очищення води, а також системам очищення відходів, плавучі будинки будуть повністю автономними та екологічно чистими, пропонуючи широкий спектр безпрецедентних середовищ існування для громадяни майбутнього</a:t>
            </a:r>
            <a:r>
              <a:rPr lang="en-US" sz="323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CDD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3716505">
            <a:off x="-2238628" y="-2235792"/>
            <a:ext cx="7303770" cy="822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6364982">
            <a:off x="-1262337" y="4141016"/>
            <a:ext cx="8597036" cy="102345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12454" y="2443912"/>
            <a:ext cx="8318057" cy="5399175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7"/>
          <p:cNvSpPr txBox="1"/>
          <p:nvPr/>
        </p:nvSpPr>
        <p:spPr>
          <a:xfrm>
            <a:off x="10212849" y="161925"/>
            <a:ext cx="6682800" cy="13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Аероготель</a:t>
            </a:r>
            <a:endParaRPr/>
          </a:p>
        </p:txBody>
      </p:sp>
      <p:sp>
        <p:nvSpPr>
          <p:cNvPr id="150" name="Google Shape;150;p7"/>
          <p:cNvSpPr txBox="1"/>
          <p:nvPr/>
        </p:nvSpPr>
        <p:spPr>
          <a:xfrm>
            <a:off x="8530511" y="1547325"/>
            <a:ext cx="9363300" cy="837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Це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готель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спроектований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російським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архітектором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Олександром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Асадовруссо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великим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як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місто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підвішений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над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водою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характеризується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основним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корпусом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діаметром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близько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200 м,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який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розвивається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у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висоту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близько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65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метрів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підтримуваний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трьома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пілонами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Проект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представлений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як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альтернатива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штучним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999" b="0" i="0" u="none" strike="noStrike" cap="none" dirty="0" err="1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островам</a:t>
            </a:r>
            <a:r>
              <a:rPr lang="en-US" sz="3999" b="0" i="0" u="none" strike="noStrike" cap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7692"/>
        </a:solidFill>
        <a:effectLst/>
      </p:bgPr>
    </p:bg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4052310">
            <a:off x="9170059" y="307779"/>
            <a:ext cx="13562303" cy="12358649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8"/>
          <p:cNvSpPr txBox="1"/>
          <p:nvPr/>
        </p:nvSpPr>
        <p:spPr>
          <a:xfrm>
            <a:off x="388875" y="1266825"/>
            <a:ext cx="10349400" cy="796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9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43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Lilypad буде свого роду заповідник, флори і фауни, які зможуть вмістити близько 50000 жителів. Бренд Mercedes надасть свою підтримку у будівництві біотичних вікон, стін та дахів, а також усього необхідного для того, щоб це плавуче місто працювало у найкращих краях. Ключовим словом цього проекту є також екологічна стійкість.</a:t>
            </a:r>
            <a:endParaRPr sz="1000">
              <a:solidFill>
                <a:schemeClr val="lt1"/>
              </a:solidFill>
            </a:endParaRPr>
          </a:p>
        </p:txBody>
      </p:sp>
      <p:pic>
        <p:nvPicPr>
          <p:cNvPr id="157" name="Google Shape;157;p8"/>
          <p:cNvPicPr preferRelativeResize="0"/>
          <p:nvPr/>
        </p:nvPicPr>
        <p:blipFill rotWithShape="1">
          <a:blip r:embed="rId4">
            <a:alphaModFix/>
          </a:blip>
          <a:srcRect l="7703" b="7702"/>
          <a:stretch/>
        </p:blipFill>
        <p:spPr>
          <a:xfrm>
            <a:off x="11409220" y="3217965"/>
            <a:ext cx="6276872" cy="4416636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8"/>
          <p:cNvSpPr txBox="1"/>
          <p:nvPr/>
        </p:nvSpPr>
        <p:spPr>
          <a:xfrm>
            <a:off x="4362847" y="0"/>
            <a:ext cx="2401500" cy="13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Лілії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59" name="Google Shape;159;p8"/>
          <p:cNvSpPr txBox="1"/>
          <p:nvPr/>
        </p:nvSpPr>
        <p:spPr>
          <a:xfrm>
            <a:off x="3529975" y="5151350"/>
            <a:ext cx="147771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A37"/>
        </a:solidFill>
        <a:effectLst/>
      </p:bgPr>
    </p:bg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64;p9"/>
          <p:cNvPicPr preferRelativeResize="0"/>
          <p:nvPr/>
        </p:nvPicPr>
        <p:blipFill rotWithShape="1">
          <a:blip r:embed="rId3">
            <a:alphaModFix/>
          </a:blip>
          <a:srcRect r="3097"/>
          <a:stretch/>
        </p:blipFill>
        <p:spPr>
          <a:xfrm>
            <a:off x="195336" y="1765620"/>
            <a:ext cx="7967741" cy="5008240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9"/>
          <p:cNvSpPr txBox="1"/>
          <p:nvPr/>
        </p:nvSpPr>
        <p:spPr>
          <a:xfrm>
            <a:off x="11463690" y="213045"/>
            <a:ext cx="4366270" cy="1552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Водовід</a:t>
            </a:r>
            <a:endParaRPr/>
          </a:p>
        </p:txBody>
      </p:sp>
      <p:sp>
        <p:nvSpPr>
          <p:cNvPr id="166" name="Google Shape;166;p9"/>
          <p:cNvSpPr txBox="1"/>
          <p:nvPr/>
        </p:nvSpPr>
        <p:spPr>
          <a:xfrm>
            <a:off x="9144000" y="1993622"/>
            <a:ext cx="8411700" cy="694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799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Waterpod був задуманий як плавучий будинок. Насправді це будинок, купол, що височіє на острові, що живиться і підтримується лише сонячною енергією, що підтримується енергією вітру.</a:t>
            </a:r>
            <a:endParaRPr sz="1000"/>
          </a:p>
        </p:txBody>
      </p:sp>
      <p:pic>
        <p:nvPicPr>
          <p:cNvPr id="167" name="Google Shape;167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8100000">
            <a:off x="-2782323" y="8420149"/>
            <a:ext cx="14886828" cy="135656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8700659">
            <a:off x="3235616" y="-14509511"/>
            <a:ext cx="14886828" cy="13565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CDD"/>
        </a:solidFill>
        <a:effectLst/>
      </p:bgPr>
    </p:bg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Google Shape;173;p10"/>
          <p:cNvPicPr preferRelativeResize="0"/>
          <p:nvPr/>
        </p:nvPicPr>
        <p:blipFill rotWithShape="1">
          <a:blip r:embed="rId3">
            <a:alphaModFix/>
          </a:blip>
          <a:srcRect t="1705" b="1705"/>
          <a:stretch/>
        </p:blipFill>
        <p:spPr>
          <a:xfrm rot="-1739433">
            <a:off x="13259883" y="5296271"/>
            <a:ext cx="7998834" cy="104054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7803202">
            <a:off x="-1169893" y="4150498"/>
            <a:ext cx="5758981" cy="115758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10"/>
          <p:cNvPicPr preferRelativeResize="0"/>
          <p:nvPr/>
        </p:nvPicPr>
        <p:blipFill rotWithShape="1">
          <a:blip r:embed="rId5">
            <a:alphaModFix/>
          </a:blip>
          <a:srcRect l="3840" r="3839" b="14182"/>
          <a:stretch/>
        </p:blipFill>
        <p:spPr>
          <a:xfrm>
            <a:off x="6170862" y="5774630"/>
            <a:ext cx="6168375" cy="4264028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10"/>
          <p:cNvSpPr txBox="1"/>
          <p:nvPr/>
        </p:nvSpPr>
        <p:spPr>
          <a:xfrm>
            <a:off x="1671240" y="161925"/>
            <a:ext cx="15167621" cy="15525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Гідрополіс,підводний готель</a:t>
            </a:r>
            <a:endParaRPr/>
          </a:p>
        </p:txBody>
      </p:sp>
      <p:sp>
        <p:nvSpPr>
          <p:cNvPr id="177" name="Google Shape;177;p10"/>
          <p:cNvSpPr txBox="1"/>
          <p:nvPr/>
        </p:nvSpPr>
        <p:spPr>
          <a:xfrm>
            <a:off x="222100" y="1619250"/>
            <a:ext cx="18066000" cy="399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6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Тільки в Дубаї можна було подумати про будівництво розкішного готелю приблизно на 66 метрів під водою.</a:t>
            </a:r>
            <a:endParaRPr/>
          </a:p>
          <a:p>
            <a:pPr marL="0" marR="0" lvl="0" indent="0" algn="ctr" rtl="0">
              <a:lnSpc>
                <a:spcPct val="1400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86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Його назва - Гідрополіс, і це готель, який стоїть поруч із дуже відомим обертовим хмарочосом Бурдж-аль-Араб .  Це вражаючий проект, який перевірить інженерів з усього світу на великий виклик природі. 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2A37"/>
        </a:solidFill>
        <a:effectLst/>
      </p:bgPr>
    </p:bg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755028" y="4375676"/>
            <a:ext cx="8825308" cy="822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08142" y="5296576"/>
            <a:ext cx="10535909" cy="111050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10303164">
            <a:off x="-843112" y="4566854"/>
            <a:ext cx="8825308" cy="8229600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11"/>
          <p:cNvSpPr txBox="1"/>
          <p:nvPr/>
        </p:nvSpPr>
        <p:spPr>
          <a:xfrm>
            <a:off x="2965805" y="0"/>
            <a:ext cx="12356400" cy="138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0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Острів Азіат</a:t>
            </a:r>
            <a:endParaRPr/>
          </a:p>
        </p:txBody>
      </p:sp>
      <p:sp>
        <p:nvSpPr>
          <p:cNvPr id="186" name="Google Shape;186;p11"/>
          <p:cNvSpPr txBox="1"/>
          <p:nvPr/>
        </p:nvSpPr>
        <p:spPr>
          <a:xfrm>
            <a:off x="359627" y="1285875"/>
            <a:ext cx="17568600" cy="35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999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AZ - це штучний острів, здатний пересуватися куди завгодно у відкритому морі. Острів Арізона - результат ідеї Жана-Філіппа Зоппіні, який працює над проектом у співпраці з компанією Alstom Marine для його реалізації. Розміри гігантського острова складають 400 х 300 м, завдяки чому він може одночасно перевезти на його поверхні близько 10 000 пасажирів. </a:t>
            </a:r>
            <a:endParaRPr/>
          </a:p>
        </p:txBody>
      </p:sp>
      <p:pic>
        <p:nvPicPr>
          <p:cNvPr id="187" name="Google Shape;187;p11"/>
          <p:cNvPicPr preferRelativeResize="0"/>
          <p:nvPr/>
        </p:nvPicPr>
        <p:blipFill rotWithShape="1">
          <a:blip r:embed="rId5">
            <a:alphaModFix/>
          </a:blip>
          <a:srcRect t="9847"/>
          <a:stretch/>
        </p:blipFill>
        <p:spPr>
          <a:xfrm>
            <a:off x="3932298" y="5842511"/>
            <a:ext cx="10423258" cy="408333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D7692"/>
        </a:solidFill>
        <a:effectLst/>
      </p:bgPr>
    </p:bg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Google Shape;192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743691">
            <a:off x="12650583" y="5606367"/>
            <a:ext cx="6964299" cy="822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901857" y="-2160536"/>
            <a:ext cx="6151626" cy="82296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94" name="Google Shape;194;p12"/>
          <p:cNvCxnSpPr/>
          <p:nvPr/>
        </p:nvCxnSpPr>
        <p:spPr>
          <a:xfrm>
            <a:off x="4783769" y="516430"/>
            <a:ext cx="12475531" cy="0"/>
          </a:xfrm>
          <a:prstGeom prst="straightConnector1">
            <a:avLst/>
          </a:prstGeom>
          <a:noFill/>
          <a:ln w="95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95" name="Google Shape;195;p1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29419" y="6174742"/>
            <a:ext cx="5732960" cy="3824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12"/>
          <p:cNvPicPr preferRelativeResize="0"/>
          <p:nvPr/>
        </p:nvPicPr>
        <p:blipFill rotWithShape="1">
          <a:blip r:embed="rId6">
            <a:alphaModFix/>
          </a:blip>
          <a:srcRect l="23329" r="2177"/>
          <a:stretch/>
        </p:blipFill>
        <p:spPr>
          <a:xfrm>
            <a:off x="6627120" y="6174742"/>
            <a:ext cx="6311271" cy="3824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12"/>
          <p:cNvPicPr preferRelativeResize="0"/>
          <p:nvPr/>
        </p:nvPicPr>
        <p:blipFill rotWithShape="1">
          <a:blip r:embed="rId7">
            <a:alphaModFix/>
          </a:blip>
          <a:srcRect l="35936" b="11815"/>
          <a:stretch/>
        </p:blipFill>
        <p:spPr>
          <a:xfrm>
            <a:off x="13403132" y="6174742"/>
            <a:ext cx="4628916" cy="3652103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12"/>
          <p:cNvSpPr txBox="1"/>
          <p:nvPr/>
        </p:nvSpPr>
        <p:spPr>
          <a:xfrm>
            <a:off x="2513606" y="775500"/>
            <a:ext cx="14538300" cy="530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68" b="0" i="0" u="none" strike="noStrike" cap="none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Люди століттями селилися по берегах водойм. Це диктувалося зручністю і необхідністю. З розвитком міст та інфраструктури близькість води втратила свою важливість. Однак мати будинок з видом на річку або озеро стало престижним і романтичним. </a:t>
            </a:r>
            <a:endParaRPr/>
          </a:p>
          <a:p>
            <a:pPr marL="0" marR="0" lvl="0" indent="0" algn="ctr" rtl="0">
              <a:lnSpc>
                <a:spcPct val="1399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68" b="0" i="0" u="none" strike="noStrike" cap="none">
                <a:solidFill>
                  <a:srgbClr val="F1F8FF"/>
                </a:solidFill>
                <a:latin typeface="Arial"/>
                <a:ea typeface="Arial"/>
                <a:cs typeface="Arial"/>
                <a:sym typeface="Arial"/>
              </a:rPr>
              <a:t>Хаусботи, або плавучі будинки, існують вже кілька століть у багатьох країнах світу. Вони популярні в Канаді, Таїланді, Китаї, США, Європі. Вони дають своїм власникам безліч переваг.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DCDD"/>
        </a:solidFill>
        <a:effectLst/>
      </p:bgPr>
    </p:bg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" name="Google Shape;203;p13"/>
          <p:cNvPicPr preferRelativeResize="0"/>
          <p:nvPr/>
        </p:nvPicPr>
        <p:blipFill rotWithShape="1">
          <a:blip r:embed="rId3">
            <a:alphaModFix/>
          </a:blip>
          <a:srcRect t="8415" b="8415"/>
          <a:stretch/>
        </p:blipFill>
        <p:spPr>
          <a:xfrm rot="-4805539">
            <a:off x="-4145164" y="7146287"/>
            <a:ext cx="11132500" cy="57636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13"/>
          <p:cNvPicPr preferRelativeResize="0"/>
          <p:nvPr/>
        </p:nvPicPr>
        <p:blipFill rotWithShape="1">
          <a:blip r:embed="rId3">
            <a:alphaModFix/>
          </a:blip>
          <a:srcRect t="8415" b="8415"/>
          <a:stretch/>
        </p:blipFill>
        <p:spPr>
          <a:xfrm rot="5121778">
            <a:off x="11155239" y="-1248091"/>
            <a:ext cx="11132500" cy="5763615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13"/>
          <p:cNvSpPr txBox="1"/>
          <p:nvPr/>
        </p:nvSpPr>
        <p:spPr>
          <a:xfrm>
            <a:off x="4384253" y="1967971"/>
            <a:ext cx="9519493" cy="8060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29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Дякую</a:t>
            </a:r>
            <a:endParaRPr/>
          </a:p>
          <a:p>
            <a:pPr marL="0" marR="0" lvl="0" indent="0" algn="ctr" rtl="0">
              <a:lnSpc>
                <a:spcPct val="14000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529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за увагу!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600</Words>
  <Application>Microsoft Office PowerPoint</Application>
  <PresentationFormat>Произвольный</PresentationFormat>
  <Paragraphs>30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Open Sans</vt:lpstr>
      <vt:lpstr>Calibri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</dc:creator>
  <cp:lastModifiedBy>Света</cp:lastModifiedBy>
  <cp:revision>1</cp:revision>
  <dcterms:created xsi:type="dcterms:W3CDTF">2006-08-16T00:00:00Z</dcterms:created>
  <dcterms:modified xsi:type="dcterms:W3CDTF">2022-02-07T05:17:38Z</dcterms:modified>
</cp:coreProperties>
</file>