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62" r:id="rId2"/>
    <p:sldId id="263" r:id="rId3"/>
    <p:sldId id="256" r:id="rId4"/>
    <p:sldId id="258" r:id="rId5"/>
    <p:sldId id="290" r:id="rId6"/>
    <p:sldId id="257" r:id="rId7"/>
    <p:sldId id="259" r:id="rId8"/>
    <p:sldId id="296" r:id="rId9"/>
    <p:sldId id="297" r:id="rId10"/>
    <p:sldId id="276" r:id="rId11"/>
    <p:sldId id="300" r:id="rId12"/>
    <p:sldId id="299" r:id="rId13"/>
    <p:sldId id="298" r:id="rId14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FAE296-0B0F-45CA-8041-0C82EAA02F64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53FDE7-13FB-4E4D-881E-8D82B3B3D9C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297ACD-D1D0-4AE7-844A-7BC4A8648670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D0C6BC-8533-411F-9270-A5397AE51C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D0C6BC-8533-411F-9270-A5397AE51C7F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49A2D-4044-4B87-8267-5002E89A7B33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03C3EC4-E17A-4585-8CF4-D9F6A84D49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49A2D-4044-4B87-8267-5002E89A7B33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03C3EC4-E17A-4585-8CF4-D9F6A84D49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49A2D-4044-4B87-8267-5002E89A7B33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C3EC4-E17A-4585-8CF4-D9F6A84D49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49A2D-4044-4B87-8267-5002E89A7B33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C3EC4-E17A-4585-8CF4-D9F6A84D49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49A2D-4044-4B87-8267-5002E89A7B33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03C3EC4-E17A-4585-8CF4-D9F6A84D49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49A2D-4044-4B87-8267-5002E89A7B33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C3EC4-E17A-4585-8CF4-D9F6A84D49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49A2D-4044-4B87-8267-5002E89A7B33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C3EC4-E17A-4585-8CF4-D9F6A84D49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49A2D-4044-4B87-8267-5002E89A7B33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C3EC4-E17A-4585-8CF4-D9F6A84D49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49A2D-4044-4B87-8267-5002E89A7B33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C3EC4-E17A-4585-8CF4-D9F6A84D49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49A2D-4044-4B87-8267-5002E89A7B33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C3EC4-E17A-4585-8CF4-D9F6A84D49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49A2D-4044-4B87-8267-5002E89A7B33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C3EC4-E17A-4585-8CF4-D9F6A84D49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849A2D-4044-4B87-8267-5002E89A7B33}" type="datetimeFigureOut">
              <a:rPr lang="ru-RU" smtClean="0"/>
              <a:pPr/>
              <a:t>11.10.2015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03C3EC4-E17A-4585-8CF4-D9F6A84D49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2928934"/>
            <a:ext cx="7772400" cy="35719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b="1" i="1" dirty="0" smtClean="0">
                <a:solidFill>
                  <a:srgbClr val="FF0000"/>
                </a:solidFill>
              </a:rPr>
              <a:t>Виконання спеціальних стібків, пришивання ґудзиків металевих кнопок, гачків і петель; виконання фігурних закріпок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 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62" y="357166"/>
            <a:ext cx="7572428" cy="1752600"/>
          </a:xfrm>
        </p:spPr>
        <p:txBody>
          <a:bodyPr>
            <a:normAutofit/>
          </a:bodyPr>
          <a:lstStyle/>
          <a:p>
            <a:pPr algn="ctr"/>
            <a:r>
              <a:rPr lang="uk-UA" b="1" i="1" dirty="0" smtClean="0">
                <a:solidFill>
                  <a:schemeClr val="tx1"/>
                </a:solidFill>
              </a:rPr>
              <a:t>Тема програми:</a:t>
            </a:r>
            <a:endParaRPr lang="en-US" b="1" i="1" dirty="0" smtClean="0">
              <a:solidFill>
                <a:schemeClr val="tx1"/>
              </a:solidFill>
            </a:endParaRPr>
          </a:p>
          <a:p>
            <a:pPr algn="ctr"/>
            <a:r>
              <a:rPr lang="uk-UA" sz="4400" b="1" i="1" dirty="0" smtClean="0">
                <a:solidFill>
                  <a:srgbClr val="FF0000"/>
                </a:solidFill>
              </a:rPr>
              <a:t>Виконання ручних робіт</a:t>
            </a:r>
            <a:r>
              <a:rPr lang="uk-UA" sz="4400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28794" y="2285992"/>
            <a:ext cx="51435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Тема уроку: 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58148" y="142852"/>
            <a:ext cx="1061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слайд 1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42852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Мета уроку:</a:t>
            </a: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44" y="1357298"/>
            <a:ext cx="8858312" cy="5286412"/>
          </a:xfrm>
        </p:spPr>
        <p:txBody>
          <a:bodyPr>
            <a:normAutofit fontScale="25000" lnSpcReduction="20000"/>
          </a:bodyPr>
          <a:lstStyle/>
          <a:p>
            <a:r>
              <a:rPr lang="uk-UA" sz="9600" b="1" i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Навчальна</a:t>
            </a:r>
            <a:r>
              <a:rPr lang="uk-UA" sz="9600" i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9600" b="1" i="1" dirty="0" smtClean="0"/>
              <a:t>ознайомити учнів з різними методами виконання, сформувати на основі теоретичних знань практичні  навики, прийоми і уміння по виконанню вище </a:t>
            </a:r>
            <a:r>
              <a:rPr lang="uk-UA" sz="9600" b="1" i="1" dirty="0" err="1" smtClean="0"/>
              <a:t>вказанних</a:t>
            </a:r>
            <a:r>
              <a:rPr lang="uk-UA" sz="9600" b="1" i="1" dirty="0" smtClean="0"/>
              <a:t> операцій. </a:t>
            </a:r>
            <a:endParaRPr lang="ru-RU" sz="9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9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9600" b="1" i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Виховна:</a:t>
            </a:r>
            <a:r>
              <a:rPr lang="uk-UA" sz="8600" b="1" i="1" dirty="0" smtClean="0"/>
              <a:t>Виховати старанність, охайність, відповідальність, економне ставлення до витрат матеріалів</a:t>
            </a:r>
            <a:r>
              <a:rPr lang="uk-UA" sz="8600" dirty="0" smtClean="0"/>
              <a:t>, </a:t>
            </a:r>
            <a:r>
              <a:rPr lang="uk-UA" sz="8600" b="1" i="1" dirty="0" smtClean="0"/>
              <a:t>відповідальність за свою роботу.</a:t>
            </a:r>
            <a:endParaRPr lang="ru-RU" sz="8600" dirty="0" smtClean="0"/>
          </a:p>
          <a:p>
            <a:r>
              <a:rPr lang="uk-UA" sz="3600" i="1" dirty="0" smtClean="0"/>
              <a:t> </a:t>
            </a:r>
            <a:endParaRPr lang="ru-RU" sz="3600" dirty="0" smtClean="0"/>
          </a:p>
          <a:p>
            <a:endParaRPr lang="ru-RU" sz="9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9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9600" b="1" i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Розвиваюча</a:t>
            </a:r>
            <a:r>
              <a:rPr lang="uk-UA" sz="9600" i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9600" b="1" i="1" dirty="0" smtClean="0"/>
              <a:t>В процесі роботи розвинути пам'ять, увагу, уяву, логічне мислення, </a:t>
            </a:r>
            <a:r>
              <a:rPr lang="uk-UA" sz="9600" dirty="0" smtClean="0"/>
              <a:t> </a:t>
            </a:r>
            <a:r>
              <a:rPr lang="uk-UA" sz="9600" b="1" i="1" dirty="0" smtClean="0"/>
              <a:t>естетичний смак до оформлення одягу.</a:t>
            </a:r>
            <a:endParaRPr lang="ru-RU" sz="9600" dirty="0" smtClean="0"/>
          </a:p>
          <a:p>
            <a:endParaRPr lang="ru-RU" sz="9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58148" y="214290"/>
            <a:ext cx="1061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слайд 2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Навчальні питання: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58148" y="214290"/>
            <a:ext cx="1061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слайд 3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1571612"/>
            <a:ext cx="68580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 п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ришити 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ґудзики на 2-а отвори,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 пришити 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ґудзики на 4-и 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отвори,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 пришити 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ґудзики на стійці,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 пришити 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гачки і петлі,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 пришити 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кнопки,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 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виконати 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фігурні 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закріпки,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 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виконати  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навісні петлі.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00034" y="357167"/>
            <a:ext cx="835824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8148" y="142852"/>
            <a:ext cx="1061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слайд 4</a:t>
            </a:r>
            <a:endParaRPr lang="uk-UA" dirty="0"/>
          </a:p>
        </p:txBody>
      </p:sp>
      <p:pic>
        <p:nvPicPr>
          <p:cNvPr id="5" name="&amp;Rcy;&amp;icy;&amp;scy;&amp;ucy;&amp;ncy;&amp;ocy;&amp;kcy; 15522" descr="http://subject.com.ua/textbook/work/6klas_3/6klas_3.files/image32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642918"/>
            <a:ext cx="8286808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0"/>
            <a:ext cx="184731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9344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8148" y="214290"/>
            <a:ext cx="1061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слайд </a:t>
            </a:r>
            <a:r>
              <a:rPr lang="uk-UA" b="1" i="1" dirty="0" smtClean="0"/>
              <a:t>5</a:t>
            </a:r>
            <a:endParaRPr lang="uk-UA" dirty="0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u="sng" dirty="0" smtClean="0"/>
              <a:t>«</a:t>
            </a:r>
            <a:r>
              <a:rPr lang="uk-UA" b="1" u="sng" dirty="0" smtClean="0"/>
              <a:t>Естафета </a:t>
            </a:r>
            <a:r>
              <a:rPr lang="uk-UA" b="1" u="sng" dirty="0" smtClean="0"/>
              <a:t>знань».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714348" y="1285860"/>
            <a:ext cx="742955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Правила гри :</a:t>
            </a:r>
            <a:endParaRPr kumimoji="0" lang="en-US" sz="24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розділити учнів на дві команди ( </a:t>
            </a:r>
            <a:r>
              <a:rPr kumimoji="0" lang="uk-UA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команда </a:t>
            </a:r>
            <a:r>
              <a:rPr kumimoji="0" lang="uk-UA" sz="2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«Ґудзик»</a:t>
            </a:r>
            <a:r>
              <a:rPr kumimoji="0" lang="uk-UA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і команда </a:t>
            </a:r>
            <a:r>
              <a:rPr kumimoji="0" lang="uk-UA" sz="2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«Кнопка»</a:t>
            </a:r>
            <a:r>
              <a:rPr kumimoji="0" lang="uk-UA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визначити бригадирів команд ( </a:t>
            </a:r>
            <a:r>
              <a:rPr kumimoji="0" lang="uk-UA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 будуть визначати кожного учасника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uk-UA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якій буде давати відповідь)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далі  учні дають відповіді на запитання і  передають  естафету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далі-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(наступному учаснику) , після кожної відповіді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учасники  мають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допуск до іншого запитання, або завдання.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кожну правильну відповідь нараховується-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бал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929586" y="214290"/>
            <a:ext cx="1061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слайд </a:t>
            </a:r>
            <a:r>
              <a:rPr lang="uk-UA" b="1" i="1" dirty="0" smtClean="0"/>
              <a:t>6</a:t>
            </a:r>
            <a:endParaRPr lang="uk-UA" dirty="0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Перший  </a:t>
            </a:r>
            <a:r>
              <a:rPr lang="uk-UA" b="1" dirty="0" smtClean="0"/>
              <a:t>етап</a:t>
            </a:r>
            <a:r>
              <a:rPr lang="uk-UA" b="1" dirty="0" smtClean="0"/>
              <a:t> «Естафети  знань».</a:t>
            </a:r>
            <a:r>
              <a:rPr lang="uk-UA" b="1" dirty="0" smtClean="0"/>
              <a:t> </a:t>
            </a:r>
            <a:endParaRPr lang="ru-RU" dirty="0"/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714348" y="1500174"/>
            <a:ext cx="792961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Перелік питань</a:t>
            </a:r>
            <a:r>
              <a:rPr kumimoji="0" lang="uk-UA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 за призначенням бувають стібки?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 стібки постійного призначення?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 стібки тимчасового призначення?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 таке «стібок» і довжина стібка? 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58148" y="214290"/>
            <a:ext cx="1061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слайд </a:t>
            </a:r>
            <a:r>
              <a:rPr lang="uk-UA" b="1" i="1" dirty="0" smtClean="0"/>
              <a:t>7</a:t>
            </a:r>
            <a:endParaRPr lang="uk-UA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5720" y="1785926"/>
            <a:ext cx="8686800" cy="841248"/>
          </a:xfrm>
        </p:spPr>
        <p:txBody>
          <a:bodyPr/>
          <a:lstStyle/>
          <a:p>
            <a:pPr algn="ctr"/>
            <a:r>
              <a:rPr lang="uk-UA" dirty="0" smtClean="0"/>
              <a:t>Презентація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858148" y="142852"/>
            <a:ext cx="1061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слайд </a:t>
            </a:r>
            <a:r>
              <a:rPr lang="uk-UA" b="1" i="1" dirty="0" smtClean="0"/>
              <a:t>8</a:t>
            </a:r>
            <a:endParaRPr lang="uk-UA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/>
            </a:r>
            <a:br>
              <a:rPr lang="en-US" b="1" dirty="0" smtClean="0"/>
            </a:br>
            <a:r>
              <a:rPr lang="uk-UA" b="1" dirty="0" err="1" smtClean="0"/>
              <a:t>ДРУГ</a:t>
            </a:r>
            <a:r>
              <a:rPr lang="uk-UA" b="1" dirty="0" err="1" smtClean="0"/>
              <a:t>ий</a:t>
            </a:r>
            <a:r>
              <a:rPr lang="uk-UA" b="1" dirty="0" smtClean="0"/>
              <a:t>  </a:t>
            </a:r>
            <a:r>
              <a:rPr lang="uk-UA" b="1" dirty="0" smtClean="0"/>
              <a:t>етап «Естафети  знань». 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1357298"/>
            <a:ext cx="72866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800" b="1" u="sng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Перелік питань</a:t>
            </a:r>
            <a:r>
              <a:rPr lang="uk-UA" sz="2800" u="sng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 строчки прямого стібка ви знаєте? Перерахуйте їх.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виконання робіт тимчасового призначення застосовують: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uk-UA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Бавовняні нитки білого кольору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uk-UA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Нитки пастельних тонів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uk-UA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Шовкові нитки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 повинен номер голки відповідати товщині тканини і характеру виконуваних операцій?</a:t>
            </a: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929586" y="214290"/>
            <a:ext cx="1061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слайд 9</a:t>
            </a:r>
            <a:endParaRPr lang="uk-UA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41375"/>
          </a:xfrm>
        </p:spPr>
        <p:txBody>
          <a:bodyPr>
            <a:normAutofit/>
          </a:bodyPr>
          <a:lstStyle/>
          <a:p>
            <a:pPr lvl="0" algn="ctr"/>
            <a:r>
              <a:rPr lang="uk-UA" b="1" dirty="0" err="1" smtClean="0"/>
              <a:t>ТРЕТІй</a:t>
            </a:r>
            <a:r>
              <a:rPr lang="uk-UA" b="1" dirty="0" smtClean="0"/>
              <a:t>  </a:t>
            </a:r>
            <a:r>
              <a:rPr lang="uk-UA" b="1" dirty="0" smtClean="0"/>
              <a:t>етап «Естафети  знань». </a:t>
            </a:r>
            <a:endParaRPr lang="ru-RU" dirty="0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428596" y="1357298"/>
            <a:ext cx="828680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Перелік питань: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 види травматизму мають місце при виконанні ручних робіт?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Розповісти про організацію робочого місця для виконання ручних робіт.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Розкажіть правила охорони праці в учбовій майстерні.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Поясніть призначення спецодягу в легкій промисловості і назвіть, який спецодяг використовується для професії  «Кравець».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Яких правил з О.П. потрібно дотримуватись під час виконання ручних робіт?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786710" y="214290"/>
            <a:ext cx="11897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слайд </a:t>
            </a:r>
            <a:r>
              <a:rPr lang="uk-UA" b="1" i="1" dirty="0" smtClean="0"/>
              <a:t>10</a:t>
            </a:r>
            <a:endParaRPr lang="uk-UA" dirty="0"/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428596" y="1500174"/>
            <a:ext cx="835824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 ви думаєте, якими стібками за призначенням ми </a:t>
            </a:r>
            <a:r>
              <a:rPr kumimoji="0" lang="uk-UA" sz="32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будем</a:t>
            </a: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пришивати </a:t>
            </a:r>
            <a:r>
              <a:rPr kumimoji="0" lang="uk-UA" sz="32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гудзики</a:t>
            </a: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en-US" sz="3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 стібки ви виконуєте коли робите фігурну закріпку?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 мають бути нитки за </a:t>
            </a:r>
            <a:r>
              <a:rPr kumimoji="0" lang="uk-UA" sz="32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кольром</a:t>
            </a: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 пришиванні ґудзиків?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720" y="571480"/>
            <a:ext cx="8686800" cy="1298448"/>
          </a:xfrm>
        </p:spPr>
        <p:txBody>
          <a:bodyPr>
            <a:noAutofit/>
          </a:bodyPr>
          <a:lstStyle/>
          <a:p>
            <a:pPr lvl="0" algn="ctr"/>
            <a:r>
              <a:rPr lang="uk-UA" sz="4800" b="1" i="1" u="sng" cap="none" dirty="0" smtClean="0"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Проблемне питання:</a:t>
            </a:r>
            <a:r>
              <a:rPr lang="ru-RU" sz="4800" cap="none" dirty="0" smtClean="0">
                <a:solidFill>
                  <a:srgbClr val="FF0000"/>
                </a:solidFill>
                <a:effectLst/>
                <a:latin typeface="Arial" pitchFamily="34" charset="0"/>
              </a:rPr>
              <a:t/>
            </a:r>
            <a:br>
              <a:rPr lang="ru-RU" sz="4800" cap="none" dirty="0" smtClean="0">
                <a:solidFill>
                  <a:srgbClr val="FF0000"/>
                </a:solidFill>
                <a:effectLst/>
                <a:latin typeface="Arial" pitchFamily="34" charset="0"/>
              </a:rPr>
            </a:b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642910" y="1214422"/>
            <a:ext cx="8001056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Правила гри 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розділити учнів на дві команди.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Завдання: 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пришити ґудзики з чотирма отворами  </a:t>
            </a:r>
            <a:r>
              <a:rPr kumimoji="0" lang="uk-UA" sz="3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10 різних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варіантах.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 команда , яка пришила ґудзики </a:t>
            </a:r>
            <a:r>
              <a:rPr kumimoji="0" lang="uk-UA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першою-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починає і отримує  за кожний </a:t>
            </a:r>
            <a:r>
              <a:rPr kumimoji="0" lang="uk-UA" sz="3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різний варіант пришивання ґудзика якісно</a:t>
            </a:r>
            <a:r>
              <a:rPr kumimoji="0" lang="uk-UA" sz="3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і</a:t>
            </a:r>
            <a:r>
              <a:rPr kumimoji="0" lang="uk-UA" sz="3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вірно 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uk-UA" sz="3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бал.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Виграє команда в якої більше балів.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i="1" cap="none" dirty="0" smtClean="0"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Гра « Приший  ґудзик»</a:t>
            </a:r>
            <a:r>
              <a:rPr lang="ru-RU" sz="900" cap="none" dirty="0" smtClean="0"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lang="ru-RU" sz="900" cap="none" dirty="0" smtClean="0">
                <a:solidFill>
                  <a:schemeClr val="tx1"/>
                </a:solidFill>
                <a:effectLst/>
                <a:latin typeface="Arial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715272" y="357166"/>
            <a:ext cx="1172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слайд </a:t>
            </a:r>
            <a:r>
              <a:rPr lang="uk-UA" b="1" i="1" dirty="0" smtClean="0"/>
              <a:t>11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214678" y="1357299"/>
          <a:ext cx="3842834" cy="5100850"/>
        </p:xfrm>
        <a:graphic>
          <a:graphicData uri="http://schemas.openxmlformats.org/drawingml/2006/table">
            <a:tbl>
              <a:tblPr/>
              <a:tblGrid>
                <a:gridCol w="3842834"/>
              </a:tblGrid>
              <a:tr h="4944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500" b="1" dirty="0" err="1">
                          <a:latin typeface="Times New Roman"/>
                          <a:ea typeface="Times New Roman"/>
                        </a:rPr>
                        <a:t>Зміцненння</a:t>
                      </a:r>
                      <a:r>
                        <a:rPr lang="uk-UA" sz="1500" b="1" dirty="0">
                          <a:latin typeface="Times New Roman"/>
                          <a:ea typeface="Times New Roman"/>
                        </a:rPr>
                        <a:t> дружніх стосунків</a:t>
                      </a:r>
                      <a:endParaRPr lang="ru-RU" sz="800" dirty="0">
                        <a:latin typeface="Arial"/>
                        <a:ea typeface="Times New Roman"/>
                      </a:endParaRPr>
                    </a:p>
                  </a:txBody>
                  <a:tcPr marL="55594" marR="55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500" b="1" dirty="0">
                          <a:latin typeface="Times New Roman"/>
                          <a:ea typeface="Times New Roman"/>
                        </a:rPr>
                        <a:t>Розвиток інтуїції, </a:t>
                      </a:r>
                      <a:r>
                        <a:rPr lang="uk-UA" sz="1500" b="1" dirty="0" err="1">
                          <a:latin typeface="Times New Roman"/>
                          <a:ea typeface="Times New Roman"/>
                        </a:rPr>
                        <a:t>передбачування</a:t>
                      </a:r>
                      <a:endParaRPr lang="ru-RU" sz="800" dirty="0">
                        <a:latin typeface="Arial"/>
                        <a:ea typeface="Times New Roman"/>
                      </a:endParaRPr>
                    </a:p>
                  </a:txBody>
                  <a:tcPr marL="55594" marR="55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500" b="1">
                          <a:latin typeface="Times New Roman"/>
                          <a:ea typeface="Times New Roman"/>
                        </a:rPr>
                        <a:t>Успіх у справах</a:t>
                      </a:r>
                      <a:endParaRPr lang="ru-RU" sz="800">
                        <a:latin typeface="Arial"/>
                        <a:ea typeface="Times New Roman"/>
                      </a:endParaRPr>
                    </a:p>
                  </a:txBody>
                  <a:tcPr marL="55594" marR="55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69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500" b="1">
                          <a:latin typeface="Times New Roman"/>
                          <a:ea typeface="Times New Roman"/>
                        </a:rPr>
                        <a:t>Зваблення грошей</a:t>
                      </a:r>
                      <a:endParaRPr lang="ru-RU" sz="800">
                        <a:latin typeface="Arial"/>
                        <a:ea typeface="Times New Roman"/>
                      </a:endParaRPr>
                    </a:p>
                  </a:txBody>
                  <a:tcPr marL="55594" marR="55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6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500" b="1" dirty="0">
                          <a:latin typeface="Times New Roman"/>
                          <a:ea typeface="Times New Roman"/>
                        </a:rPr>
                        <a:t>Краса і здоров’я</a:t>
                      </a:r>
                      <a:endParaRPr lang="ru-RU" sz="800" dirty="0">
                        <a:latin typeface="Arial"/>
                        <a:ea typeface="Times New Roman"/>
                      </a:endParaRPr>
                    </a:p>
                  </a:txBody>
                  <a:tcPr marL="55594" marR="55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500" b="1">
                          <a:latin typeface="Times New Roman"/>
                          <a:ea typeface="Times New Roman"/>
                        </a:rPr>
                        <a:t>Збільшення кількості шанувальників</a:t>
                      </a:r>
                      <a:endParaRPr lang="ru-RU" sz="800">
                        <a:latin typeface="Arial"/>
                        <a:ea typeface="Times New Roman"/>
                      </a:endParaRPr>
                    </a:p>
                  </a:txBody>
                  <a:tcPr marL="55594" marR="55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7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500" b="1">
                          <a:latin typeface="Times New Roman"/>
                          <a:ea typeface="Times New Roman"/>
                        </a:rPr>
                        <a:t>Покращення добробуту</a:t>
                      </a:r>
                      <a:endParaRPr lang="ru-RU" sz="800">
                        <a:latin typeface="Arial"/>
                        <a:ea typeface="Times New Roman"/>
                      </a:endParaRPr>
                    </a:p>
                  </a:txBody>
                  <a:tcPr marL="55594" marR="55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6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500" b="1">
                          <a:latin typeface="Times New Roman"/>
                          <a:ea typeface="Times New Roman"/>
                        </a:rPr>
                        <a:t> Досягнення гармонії з навколишнім світом</a:t>
                      </a:r>
                      <a:endParaRPr lang="ru-RU" sz="800">
                        <a:latin typeface="Arial"/>
                        <a:ea typeface="Times New Roman"/>
                      </a:endParaRPr>
                    </a:p>
                  </a:txBody>
                  <a:tcPr marL="55594" marR="55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58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500" b="1">
                          <a:latin typeface="Times New Roman"/>
                          <a:ea typeface="Times New Roman"/>
                        </a:rPr>
                        <a:t>Успіх у творчості</a:t>
                      </a:r>
                      <a:endParaRPr lang="ru-RU" sz="800">
                        <a:latin typeface="Arial"/>
                        <a:ea typeface="Times New Roman"/>
                      </a:endParaRPr>
                    </a:p>
                  </a:txBody>
                  <a:tcPr marL="55594" marR="55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5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500" b="1" dirty="0">
                          <a:latin typeface="Times New Roman"/>
                          <a:ea typeface="Times New Roman"/>
                        </a:rPr>
                        <a:t>Шалене кохання</a:t>
                      </a:r>
                      <a:endParaRPr lang="ru-RU" sz="800" dirty="0">
                        <a:latin typeface="Arial"/>
                        <a:ea typeface="Times New Roman"/>
                      </a:endParaRPr>
                    </a:p>
                  </a:txBody>
                  <a:tcPr marL="55594" marR="55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7105" name="Рисунок 4" descr="http://os1.i.ua/3/1/6255327_9c98cb4c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t="935" r="86667"/>
          <a:stretch>
            <a:fillRect/>
          </a:stretch>
        </p:blipFill>
        <p:spPr bwMode="auto">
          <a:xfrm>
            <a:off x="2643174" y="1357298"/>
            <a:ext cx="571500" cy="5114925"/>
          </a:xfrm>
          <a:prstGeom prst="rect">
            <a:avLst/>
          </a:prstGeom>
          <a:noFill/>
        </p:spPr>
      </p:pic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0" y="5572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928662" y="285728"/>
            <a:ext cx="7143800" cy="10127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900" cap="none" dirty="0" smtClean="0"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lang="ru-RU" sz="900" cap="none" dirty="0" smtClean="0"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lang="uk-UA" sz="2700" dirty="0" smtClean="0"/>
              <a:t>Результати пришивання ґудзика можна розшифрувати за таблицею.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786710" y="428604"/>
            <a:ext cx="11897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слайд </a:t>
            </a:r>
            <a:r>
              <a:rPr lang="uk-UA" b="1" i="1" dirty="0" smtClean="0"/>
              <a:t>12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57422" y="1785926"/>
            <a:ext cx="4572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6600" b="1" i="1" dirty="0" smtClean="0">
                <a:solidFill>
                  <a:srgbClr val="7030A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Дякуємо за увагу!</a:t>
            </a:r>
            <a:endParaRPr lang="ru-RU" sz="6600" b="1" i="1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643834" y="214290"/>
            <a:ext cx="11897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smtClean="0"/>
              <a:t>слайд </a:t>
            </a:r>
            <a:r>
              <a:rPr lang="uk-UA" b="1" i="1" smtClean="0"/>
              <a:t>13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1030</TotalTime>
  <Words>466</Words>
  <Application>Microsoft Office PowerPoint</Application>
  <PresentationFormat>Экран (4:3)</PresentationFormat>
  <Paragraphs>96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«Виконання спеціальних стібків, пришивання ґудзиків металевих кнопок, гачків і петель; виконання фігурних закріпок»     </vt:lpstr>
      <vt:lpstr>Мета уроку:</vt:lpstr>
      <vt:lpstr>Навчальні питання:</vt:lpstr>
      <vt:lpstr>Слайд 4</vt:lpstr>
      <vt:lpstr>«Естафета знань». </vt:lpstr>
      <vt:lpstr>Перший  етап «Естафети  знань». </vt:lpstr>
      <vt:lpstr>Презентація</vt:lpstr>
      <vt:lpstr> ДРУГий  етап «Естафети  знань».  </vt:lpstr>
      <vt:lpstr>ТРЕТІй  етап «Естафети  знань». </vt:lpstr>
      <vt:lpstr>Проблемне питання: </vt:lpstr>
      <vt:lpstr>Гра « Приший  ґудзик» </vt:lpstr>
      <vt:lpstr> Результати пришивання ґудзика можна розшифрувати за таблицею. </vt:lpstr>
      <vt:lpstr>Слайд 13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Навчальні питання:</dc:title>
  <dc:creator>Елена</dc:creator>
  <cp:lastModifiedBy>Елена</cp:lastModifiedBy>
  <cp:revision>121</cp:revision>
  <dcterms:created xsi:type="dcterms:W3CDTF">2015-03-11T18:56:28Z</dcterms:created>
  <dcterms:modified xsi:type="dcterms:W3CDTF">2015-10-11T09:28:28Z</dcterms:modified>
</cp:coreProperties>
</file>