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9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ZUMNIKI" initials="R" lastIdx="1" clrIdx="0">
    <p:extLst>
      <p:ext uri="{19B8F6BF-5375-455C-9EA6-DF929625EA0E}">
        <p15:presenceInfo xmlns:p15="http://schemas.microsoft.com/office/powerpoint/2012/main" userId="ROZUMNIK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23T12:26:52.560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C7443-AE26-475F-B433-8BBD520DBE10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5ACCF-AE71-419A-90C0-F0EFEC4E273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0394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134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175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940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5402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906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96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645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23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770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489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9A5ED-F42E-4855-960A-6C28902C4EA9}" type="datetimeFigureOut">
              <a:rPr lang="uk-UA" smtClean="0"/>
              <a:t>23.12.2020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89DF9C6-DD97-45F7-948E-CF318E6AD953}" type="slidenum">
              <a:rPr lang="uk-UA" smtClean="0"/>
              <a:t>‹№›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11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comments" Target="../comments/commen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10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Нет описания фото.">
            <a:extLst>
              <a:ext uri="{FF2B5EF4-FFF2-40B4-BE49-F238E27FC236}">
                <a16:creationId xmlns:a16="http://schemas.microsoft.com/office/drawing/2014/main" id="{4F2704E5-A75E-410F-96B8-231D07DFC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631" y="0"/>
            <a:ext cx="9194333" cy="612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637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00043D-8C6F-4401-BDEA-A7AF9BE5D27F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137482" y="117475"/>
            <a:ext cx="5083729" cy="1073762"/>
          </a:xfrm>
        </p:spPr>
        <p:txBody>
          <a:bodyPr>
            <a:normAutofit/>
          </a:bodyPr>
          <a:lstStyle/>
          <a:p>
            <a:pPr algn="ctr"/>
            <a:r>
              <a:rPr lang="uk-UA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 навчальний заклад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«Богуславський центр професійно-технічної освіти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6B07245-0047-45F7-846A-F29C50B22F82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713064" y="1518406"/>
            <a:ext cx="10419127" cy="8556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 ПРОЕКТ «Хімія в моїй професії»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F49B00-4DFC-4E22-B502-13F2FC1977E7}"/>
              </a:ext>
            </a:extLst>
          </p:cNvPr>
          <p:cNvSpPr txBox="1"/>
          <p:nvPr/>
        </p:nvSpPr>
        <p:spPr>
          <a:xfrm>
            <a:off x="10108734" y="4870349"/>
            <a:ext cx="1837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Виконала</a:t>
            </a:r>
          </a:p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 хімії</a:t>
            </a:r>
          </a:p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Валерія Лелека</a:t>
            </a:r>
          </a:p>
        </p:txBody>
      </p:sp>
      <p:pic>
        <p:nvPicPr>
          <p:cNvPr id="1026" name="Picture 2" descr="Види колб: особливості, призначення - Інструменти та обладнання 2020">
            <a:extLst>
              <a:ext uri="{FF2B5EF4-FFF2-40B4-BE49-F238E27FC236}">
                <a16:creationId xmlns:a16="http://schemas.microsoft.com/office/drawing/2014/main" id="{8A9719D5-B36B-4DAC-B1B0-8360E5901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8604" y="0"/>
            <a:ext cx="1303396" cy="9762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02080C-FED8-48E4-8D08-98D2AD18F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8537" y="2474751"/>
            <a:ext cx="3146271" cy="2085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F8130E-A725-41C6-82AB-2FB4300D90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231" y="2079360"/>
            <a:ext cx="2997424" cy="1997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0C77EF-9B59-4001-AF4E-BC807215B5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4808" y="3687502"/>
            <a:ext cx="3305262" cy="2028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7700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5A32E1-55B2-419D-94EF-3999AE17FEAD}"/>
              </a:ext>
            </a:extLst>
          </p:cNvPr>
          <p:cNvSpPr txBox="1"/>
          <p:nvPr/>
        </p:nvSpPr>
        <p:spPr>
          <a:xfrm>
            <a:off x="2903989" y="578840"/>
            <a:ext cx="6384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 1 «Хімія в професії «Кухар»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C501D1-9C70-4C81-A149-EC79011ED4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609" y="1145717"/>
            <a:ext cx="5738574" cy="3459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Види колб: особливості, призначення - Інструменти та обладнання 2020">
            <a:extLst>
              <a:ext uri="{FF2B5EF4-FFF2-40B4-BE49-F238E27FC236}">
                <a16:creationId xmlns:a16="http://schemas.microsoft.com/office/drawing/2014/main" id="{95914C1D-F8E8-4E8A-84D1-BCCF1370E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2407" y="0"/>
            <a:ext cx="1529593" cy="1145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D9CB596-38C8-451D-875B-2D9569FFF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2" y="1327031"/>
            <a:ext cx="3120705" cy="1956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631908-3AB8-40D7-B217-80C81A42B3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4183" y="4144162"/>
            <a:ext cx="3187817" cy="1936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E80367A-86F5-4978-9189-B539C8A984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2095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DE65E5-5698-4099-AD33-B1D954FC0F29}"/>
              </a:ext>
            </a:extLst>
          </p:cNvPr>
          <p:cNvSpPr txBox="1"/>
          <p:nvPr/>
        </p:nvSpPr>
        <p:spPr>
          <a:xfrm>
            <a:off x="2910981" y="478172"/>
            <a:ext cx="7575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 «фаст-фуду» (швидке харчування)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F7BEFD-49EC-4C5E-BF19-1618B8E103A3}"/>
              </a:ext>
            </a:extLst>
          </p:cNvPr>
          <p:cNvSpPr txBox="1"/>
          <p:nvPr/>
        </p:nvSpPr>
        <p:spPr>
          <a:xfrm>
            <a:off x="134224" y="939837"/>
            <a:ext cx="119962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«Фаст-фуд» - загальна назва, дана будь-якій їжі, яку можна швидко приготувати і подати клієнту. Це їжа, яка може продаватися як в ресторанах, кафе, закусочних, так і в магазинах. Якщо ви думаєте, що фаст-фуд - недавній винахід людства, ви сильно помиляєтеся. </a:t>
            </a:r>
          </a:p>
        </p:txBody>
      </p:sp>
      <p:pic>
        <p:nvPicPr>
          <p:cNvPr id="4" name="Picture 2" descr="Види колб: особливості, призначення - Інструменти та обладнання 2020">
            <a:extLst>
              <a:ext uri="{FF2B5EF4-FFF2-40B4-BE49-F238E27FC236}">
                <a16:creationId xmlns:a16="http://schemas.microsoft.com/office/drawing/2014/main" id="{ADA4F010-D3AA-456E-9F6B-F0D567E71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2407" y="0"/>
            <a:ext cx="1529593" cy="1145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188106-C756-4B95-BDFA-487A8CA18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733C623-95DB-44B6-A1B1-E51CDAE14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8328" y="2738437"/>
            <a:ext cx="4320330" cy="2673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07321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775473-CE3F-449E-9228-96DF51418226}"/>
              </a:ext>
            </a:extLst>
          </p:cNvPr>
          <p:cNvSpPr txBox="1"/>
          <p:nvPr/>
        </p:nvSpPr>
        <p:spPr>
          <a:xfrm>
            <a:off x="461394" y="268448"/>
            <a:ext cx="11199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 «фаст –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фуду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на організм людини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8DBEC3-953D-4D1B-89F0-0E901D166FE3}"/>
              </a:ext>
            </a:extLst>
          </p:cNvPr>
          <p:cNvSpPr txBox="1"/>
          <p:nvPr/>
        </p:nvSpPr>
        <p:spPr>
          <a:xfrm>
            <a:off x="906012" y="939567"/>
            <a:ext cx="100751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Стрімкий набір ваги, інфаркти і діабет, все частіше зустрічаються у європейців, це спонукало дієтологів вивчити склад і калорійність найбільш популярних страв швидкого харчування. Вчені прийшли до невтішного висновку: всього в одній порції фаст-фуду міститься денна норма жирів.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2297B7-DDB0-406C-82F6-49C4DD618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5006" y="-43016"/>
            <a:ext cx="1530229" cy="11461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66D35B-2EA2-4844-BC9F-78AD644C3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5CCAFD-2078-4518-8570-8439C4C402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9933" y="3742734"/>
            <a:ext cx="3129095" cy="2175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84D179-5A3A-44DB-9217-59F9C7628B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730" y="2315860"/>
            <a:ext cx="3389823" cy="2221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3C72708-720C-4239-8317-5EA35AF115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2125" y="2847861"/>
            <a:ext cx="3389823" cy="226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7491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73E7C2-5224-41EA-89DB-2974B62865B0}"/>
              </a:ext>
            </a:extLst>
          </p:cNvPr>
          <p:cNvSpPr txBox="1"/>
          <p:nvPr/>
        </p:nvSpPr>
        <p:spPr>
          <a:xfrm>
            <a:off x="5115712" y="343948"/>
            <a:ext cx="1524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40CA40-008B-42DC-903E-A053D082D202}"/>
              </a:ext>
            </a:extLst>
          </p:cNvPr>
          <p:cNvSpPr txBox="1"/>
          <p:nvPr/>
        </p:nvSpPr>
        <p:spPr>
          <a:xfrm>
            <a:off x="889234" y="981512"/>
            <a:ext cx="54276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Своїм дослідженням ми підтвердили висунуту гіпотезу: між здоров'ям людини і вживанням фаст-фуду існує прямий зв'язок. Ця їжа дійсно негативно впливає на організм. Шкода страв швидкого приготування, насамперед пов'язана з: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-високим вмістом жирів, солі, цукру, високу енергетичну цінність;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-низьким вмістом клейковини;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-відсутністю важливих поживних речовин, вітамінів і мінералів.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CEE094-814D-40CA-AAD0-3193B3C16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910" y="998290"/>
            <a:ext cx="4865615" cy="489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34360A-E5FD-47FD-8727-9B11B6447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0920" y="-71832"/>
            <a:ext cx="1530229" cy="11461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3450BA-C97B-4EEA-B63D-5FF242770B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9659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BCA2A8-0396-4B8B-B2DC-D45C1B6D3C4F}"/>
              </a:ext>
            </a:extLst>
          </p:cNvPr>
          <p:cNvSpPr txBox="1"/>
          <p:nvPr/>
        </p:nvSpPr>
        <p:spPr>
          <a:xfrm>
            <a:off x="4026716" y="324421"/>
            <a:ext cx="234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2477F4-DDA6-42CF-B5C4-6D8F8F75A970}"/>
              </a:ext>
            </a:extLst>
          </p:cNvPr>
          <p:cNvSpPr txBox="1"/>
          <p:nvPr/>
        </p:nvSpPr>
        <p:spPr>
          <a:xfrm>
            <a:off x="486562" y="1490008"/>
            <a:ext cx="577162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Одним словом, не вживайте страви з підвищеним вмістом жирів, солі, пийте тільки напої без застосування цукру і різних барвників. Намагайтеся відвідувати заклади швидкого харчування рідше, а, відвідавши його, замовляйте невеликі порції, намагайтеся, їсти побільше овочевих і фруктових салатів, які в надлишку пропонують багато «правильні» фаст-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фуди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поспішайте, ретельно пережовуйте їжу. Використовуючи такі поради, можна значно зменшити шкоду.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A3C27B-D86E-4E5F-9494-B2895CBD92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0920" y="-71832"/>
            <a:ext cx="1530229" cy="11461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F6E655-108A-4B39-9D9E-B2FC2E45D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E32C7C-015C-40F7-BB38-81B9CF453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244" y="1091681"/>
            <a:ext cx="5108895" cy="4843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8097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F4AB55-6668-426F-8A76-24FFF511D15B}"/>
              </a:ext>
            </a:extLst>
          </p:cNvPr>
          <p:cNvSpPr txBox="1"/>
          <p:nvPr/>
        </p:nvSpPr>
        <p:spPr>
          <a:xfrm>
            <a:off x="2332139" y="268448"/>
            <a:ext cx="8216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 2 «Хімія в професії «Слюсар з ремонту автомобілів»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1D275A-AA82-4576-80AD-2C9106949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0920" y="-71832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48D9A1-9198-453C-AF4E-E2FDA77F0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На изображении может находиться: 1 человек, сидит">
            <a:extLst>
              <a:ext uri="{FF2B5EF4-FFF2-40B4-BE49-F238E27FC236}">
                <a16:creationId xmlns:a16="http://schemas.microsoft.com/office/drawing/2014/main" id="{8E91F4E2-F533-4379-B81B-0F4F91515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511" y="1803634"/>
            <a:ext cx="2828010" cy="39344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На изображении может находиться: 1 человек, стоит">
            <a:extLst>
              <a:ext uri="{FF2B5EF4-FFF2-40B4-BE49-F238E27FC236}">
                <a16:creationId xmlns:a16="http://schemas.microsoft.com/office/drawing/2014/main" id="{5411EA8C-ABB2-4CC9-B530-58A8AEAD0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93" y="805867"/>
            <a:ext cx="2952924" cy="38211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BE42A5-9C42-46BE-A913-C104E5DCC9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4290" y="1283955"/>
            <a:ext cx="2827088" cy="3544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7611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1180B8-02E0-4607-87AD-B957A1D7CDF3}"/>
              </a:ext>
            </a:extLst>
          </p:cNvPr>
          <p:cNvSpPr txBox="1"/>
          <p:nvPr/>
        </p:nvSpPr>
        <p:spPr>
          <a:xfrm>
            <a:off x="4077050" y="335560"/>
            <a:ext cx="3848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Науково-дослідна частина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7B73D3-C594-481A-8D23-E06543D31124}"/>
              </a:ext>
            </a:extLst>
          </p:cNvPr>
          <p:cNvSpPr txBox="1"/>
          <p:nvPr/>
        </p:nvSpPr>
        <p:spPr>
          <a:xfrm>
            <a:off x="964734" y="1057012"/>
            <a:ext cx="536056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Види палива та технічні рідини, які використовуються в ДВС.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підтримки автомобіля в робочому стані використовуються різні рідини хімічного походження, такі як: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бензин,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дизельне паливо,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антифриз,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моторне масло, трансмісійне масло,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гальмівна рідина,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рідина гідро підсилювача,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електроліти.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5B58EA-9660-4101-AC91-E9CF5D510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0222" y="1074315"/>
            <a:ext cx="3824594" cy="2549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4501B4-1C96-4956-BF97-F7A555780D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0920" y="-71832"/>
            <a:ext cx="1530229" cy="11461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E401FA-207C-47E5-84ED-40DC573DB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B683D91-0198-4A7F-836D-B3CFF09DDB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1110" y="2151209"/>
            <a:ext cx="1733365" cy="1137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B558143-DFB2-4682-BA6D-BF6EA7B01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5907" y="3429000"/>
            <a:ext cx="1249033" cy="1178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838743D-3602-4AFD-807E-AB3F920A25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6594" y="3810175"/>
            <a:ext cx="1367255" cy="1595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A9B5F6-FCB3-4928-A08D-D95B3A98B3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2250" y="4311940"/>
            <a:ext cx="1889688" cy="1155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041CC28-5CB0-487B-B0A3-70CB4F0767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1158" y="4119387"/>
            <a:ext cx="2332579" cy="1261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E1B72E8-E970-4A64-9DE0-A99FA33D92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0086" y="4902305"/>
            <a:ext cx="1729617" cy="1006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30555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F87499-F645-40CE-B226-375358DB9EF4}"/>
              </a:ext>
            </a:extLst>
          </p:cNvPr>
          <p:cNvSpPr txBox="1"/>
          <p:nvPr/>
        </p:nvSpPr>
        <p:spPr>
          <a:xfrm>
            <a:off x="4160939" y="352337"/>
            <a:ext cx="4149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 токсичних речовин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633639-B3FE-4507-83D1-245736818B11}"/>
              </a:ext>
            </a:extLst>
          </p:cNvPr>
          <p:cNvSpPr txBox="1"/>
          <p:nvPr/>
        </p:nvSpPr>
        <p:spPr>
          <a:xfrm>
            <a:off x="553673" y="1073791"/>
            <a:ext cx="466427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Вихлопні гази - основне джерело токсичних речовин двигуна внутрішнього згоряння - це неоднорідна суміш різних газоподібних речовин з різноманітними хімічними і фізичними властивостями, що складається з продуктів повного і неповного згоряння палива, надлишкового повітря, аерозолів і різних мікро домішок, які надходять з циліндрів двигунів в його випускну систему.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2B8053-2A0C-4DAA-B291-FAB01F241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367F28-C867-44DD-971B-22E239E24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0920" y="-71832"/>
            <a:ext cx="1530229" cy="11461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F60188-B26F-4831-B0BE-15B072E3A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3937" y="1182848"/>
            <a:ext cx="5782810" cy="4337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9576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67B28A-3BEF-4FEE-9A4F-57F0010E9808}"/>
              </a:ext>
            </a:extLst>
          </p:cNvPr>
          <p:cNvSpPr txBox="1"/>
          <p:nvPr/>
        </p:nvSpPr>
        <p:spPr>
          <a:xfrm>
            <a:off x="1426127" y="0"/>
            <a:ext cx="9513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 на виявлення токсичності нафтопродуктів і їх впливу на організм людини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FBEC80-2DEE-4B8A-AA10-3DC037951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A94F78-98B6-46D1-B789-5DAC5A5303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01A4ED-7BE9-41BF-95FD-AE4FEAB45D6F}"/>
              </a:ext>
            </a:extLst>
          </p:cNvPr>
          <p:cNvSpPr txBox="1"/>
          <p:nvPr/>
        </p:nvSpPr>
        <p:spPr>
          <a:xfrm>
            <a:off x="360728" y="1065398"/>
            <a:ext cx="42951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Основними джерелами забруднення є підприємства промисловості, транспорту та житлово-комунального господарства. У загальному обсязі викидів в атмосферу забруднюючих речовин на частку автотранспорту в останні роки доводилося до 59% сумарного викиду шкідливих речовин. Основними забруднювачами атмосферного повітря є: пил, оксид вуглецю, діоксид сірки. </a:t>
            </a:r>
          </a:p>
        </p:txBody>
      </p:sp>
      <p:pic>
        <p:nvPicPr>
          <p:cNvPr id="8194" name="Picture 2" descr="Емкости для топлива – купить емкость для дизельного топлива и ГСМ">
            <a:extLst>
              <a:ext uri="{FF2B5EF4-FFF2-40B4-BE49-F238E27FC236}">
                <a16:creationId xmlns:a16="http://schemas.microsoft.com/office/drawing/2014/main" id="{EBB5ECDB-8325-471C-AED4-6BFE81028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055" y="962025"/>
            <a:ext cx="1847850" cy="246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0AB840-8C1D-4E7F-9F07-3DDCDA210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9748" y="962024"/>
            <a:ext cx="1847850" cy="246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D7A759-0989-42E7-9195-EB2A68417E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1152" y="2711172"/>
            <a:ext cx="1847850" cy="246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A5C485-4EC2-460D-A027-DE588F78F3F5}"/>
              </a:ext>
            </a:extLst>
          </p:cNvPr>
          <p:cNvSpPr txBox="1"/>
          <p:nvPr/>
        </p:nvSpPr>
        <p:spPr>
          <a:xfrm>
            <a:off x="5300145" y="3640823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АІ - 92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0618C3-2BB2-451E-9385-88A624EB2B04}"/>
              </a:ext>
            </a:extLst>
          </p:cNvPr>
          <p:cNvSpPr txBox="1"/>
          <p:nvPr/>
        </p:nvSpPr>
        <p:spPr>
          <a:xfrm>
            <a:off x="9519648" y="3545083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АІ - 95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A025B2-C4A4-48CE-978E-3602B0C96ACC}"/>
              </a:ext>
            </a:extLst>
          </p:cNvPr>
          <p:cNvSpPr txBox="1"/>
          <p:nvPr/>
        </p:nvSpPr>
        <p:spPr>
          <a:xfrm>
            <a:off x="6866558" y="5292065"/>
            <a:ext cx="1902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Дизельне паливо</a:t>
            </a:r>
          </a:p>
        </p:txBody>
      </p:sp>
    </p:spTree>
    <p:extLst>
      <p:ext uri="{BB962C8B-B14F-4D97-AF65-F5344CB8AC3E}">
        <p14:creationId xmlns:p14="http://schemas.microsoft.com/office/powerpoint/2010/main" val="1795351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E4F983-0243-441F-ABBC-141AA0275317}"/>
              </a:ext>
            </a:extLst>
          </p:cNvPr>
          <p:cNvSpPr txBox="1"/>
          <p:nvPr/>
        </p:nvSpPr>
        <p:spPr>
          <a:xfrm>
            <a:off x="4865615" y="184558"/>
            <a:ext cx="1524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56FA82-F6E6-407C-9CDF-342897F3A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59B592-EEAF-4E7C-8425-D56A644C48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438548-C542-45E3-ADFE-C190AA515329}"/>
              </a:ext>
            </a:extLst>
          </p:cNvPr>
          <p:cNvSpPr txBox="1"/>
          <p:nvPr/>
        </p:nvSpPr>
        <p:spPr>
          <a:xfrm>
            <a:off x="469785" y="646223"/>
            <a:ext cx="65937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Останні роки забруднення атмосфери призвело до того, що погіршилося постачання киснем людського організму, люди нашої області і міста стали частіше хворіти на пневмонію, онкологічними захворюваннями, алергією, адже при тривалому вдиханні повітря з вмістом кисню менше 15%, доведено, настає навіть у людини смерть . Ознаки дефіциту кисню у людини, виражається в: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загальної слабкості;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погіршення кольору шкіри обличчя; 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депресії, порушення сну; 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запаморочення, головний біль;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роздратуванні і втоми; 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зниженні розумової працездатності, ослаблення пам'яті; 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порушення обміну речовин, надмірна вага, знижується імунітет. </a:t>
            </a:r>
          </a:p>
        </p:txBody>
      </p:sp>
      <p:pic>
        <p:nvPicPr>
          <p:cNvPr id="11266" name="Picture 2" descr="кисень">
            <a:extLst>
              <a:ext uri="{FF2B5EF4-FFF2-40B4-BE49-F238E27FC236}">
                <a16:creationId xmlns:a16="http://schemas.microsoft.com/office/drawing/2014/main" id="{61A50745-D11B-412B-BF26-9B687DA4A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021" y="2073174"/>
            <a:ext cx="4319193" cy="3242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140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E26022-C32B-478F-9ED4-F5DB42C8ED81}"/>
              </a:ext>
            </a:extLst>
          </p:cNvPr>
          <p:cNvSpPr txBox="1"/>
          <p:nvPr/>
        </p:nvSpPr>
        <p:spPr>
          <a:xfrm>
            <a:off x="4773336" y="134224"/>
            <a:ext cx="2007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549EDB-CE8B-4EF3-9A8A-C4888F720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4F8508-8E09-4AEC-9767-F08972494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A3EF9C-B0B2-40FA-8A9B-89B5458680AD}"/>
              </a:ext>
            </a:extLst>
          </p:cNvPr>
          <p:cNvSpPr txBox="1"/>
          <p:nvPr/>
        </p:nvSpPr>
        <p:spPr>
          <a:xfrm>
            <a:off x="687897" y="877698"/>
            <a:ext cx="6093233" cy="3942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Щоб знизити шкідливість автомобільних викидів і хімічних рідин потрібно: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підвищити якість двигунів;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встановити пристрої (каталізатори), що знижують концентрацію шкідливих речовин у вихлопних газах;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шукати нові види палива;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створювати нові екологічно чисті двигуни; 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бути обережним і уважним при виборі, використанні хімічних рідин, дотримуючись усіх заходів безпеки з ними. І ... якщо Ви живете в місті, намагайтеся частіше бувати на свіжому повітрі, утримувати свій автомобіль в технічно справному стані. Приймайте кисневий коктейль, застосовуйте дихальну кисневу терапію! Бережіть себе!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Слідкуйте за своїм здоров'ям!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2E89711-920E-4FE9-B00D-C78F3590B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524" y="1307580"/>
            <a:ext cx="5410899" cy="4054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5305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924426-23D1-496D-A26E-9E9F6E25FFB7}"/>
              </a:ext>
            </a:extLst>
          </p:cNvPr>
          <p:cNvSpPr txBox="1"/>
          <p:nvPr/>
        </p:nvSpPr>
        <p:spPr>
          <a:xfrm>
            <a:off x="755009" y="100668"/>
            <a:ext cx="10242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 3 «Хімія в професії «Штукатур, лицювальник, плиточник, маляр»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41CEC2-D24B-4EC3-B791-E7F80B351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C9EBBD-CC06-4C50-AE02-A9FCD28A0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3F7757-7CEF-40CD-AC7B-A9EE54B810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009" y="663001"/>
            <a:ext cx="2972849" cy="396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0" name="Picture 2" descr="На изображении может находиться: один или несколько человек, люди стоят и в помещении">
            <a:extLst>
              <a:ext uri="{FF2B5EF4-FFF2-40B4-BE49-F238E27FC236}">
                <a16:creationId xmlns:a16="http://schemas.microsoft.com/office/drawing/2014/main" id="{A9E434C7-A635-49BD-9AFE-1910CA99F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49" y="2043883"/>
            <a:ext cx="2792660" cy="3723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На изображении может находиться: один или несколько человек и люди стоят">
            <a:extLst>
              <a:ext uri="{FF2B5EF4-FFF2-40B4-BE49-F238E27FC236}">
                <a16:creationId xmlns:a16="http://schemas.microsoft.com/office/drawing/2014/main" id="{25027327-590F-49FD-B8FD-ED59067AE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482" y="1325460"/>
            <a:ext cx="3016891" cy="40225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622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6AAA5-209E-495E-956B-481EB7211000}"/>
              </a:ext>
            </a:extLst>
          </p:cNvPr>
          <p:cNvSpPr txBox="1"/>
          <p:nvPr/>
        </p:nvSpPr>
        <p:spPr>
          <a:xfrm>
            <a:off x="4135773" y="176168"/>
            <a:ext cx="5880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Будівельні матеріали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14F023-03BC-48C7-BFF5-41220A39B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05BBDB-2D93-4D8A-83D1-09A784D92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8" name="Picture 2" descr="Теплопровідність будывельних матеріалів. Основні показники.">
            <a:extLst>
              <a:ext uri="{FF2B5EF4-FFF2-40B4-BE49-F238E27FC236}">
                <a16:creationId xmlns:a16="http://schemas.microsoft.com/office/drawing/2014/main" id="{5C1AECCB-F0EF-488C-99F8-869D07EA6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467" y="1375794"/>
            <a:ext cx="3123906" cy="17616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9E52C0-84C7-454C-8099-7B60E315F977}"/>
              </a:ext>
            </a:extLst>
          </p:cNvPr>
          <p:cNvSpPr txBox="1"/>
          <p:nvPr/>
        </p:nvSpPr>
        <p:spPr>
          <a:xfrm>
            <a:off x="486561" y="956344"/>
            <a:ext cx="45636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	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Деякі синтетичні матеріали виділяють в навколишній простір пари, що складаються з різних хімічних речовин: фенолу, формальдегіду, толуолу, бензолу і тому подібних, що сприяють виникненню цілого букета хронічних захворювань.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FFFC1FD-DFF7-4B42-ADB6-09205B6178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6114" y="3435903"/>
            <a:ext cx="4157165" cy="2277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0" name="Picture 4" descr="Стокові фотографії Будівельних матеріалів та роялті-фрі зображення Будівельних  матеріалів | Depositphotos®">
            <a:extLst>
              <a:ext uri="{FF2B5EF4-FFF2-40B4-BE49-F238E27FC236}">
                <a16:creationId xmlns:a16="http://schemas.microsoft.com/office/drawing/2014/main" id="{5C351028-6C96-4B9F-A0E0-CDBB14A85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158" y="3595244"/>
            <a:ext cx="3457229" cy="2304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27C6B1D-210C-4E21-B3B6-54D3C47CE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7114" y="871145"/>
            <a:ext cx="2952749" cy="2490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0764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321A1C-ADA3-495F-A07A-A4D6C1A91D7A}"/>
              </a:ext>
            </a:extLst>
          </p:cNvPr>
          <p:cNvSpPr txBox="1"/>
          <p:nvPr/>
        </p:nvSpPr>
        <p:spPr>
          <a:xfrm>
            <a:off x="2340528" y="109057"/>
            <a:ext cx="7238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 будівельних матеріалів на організм людини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7A54EA-21D1-47A5-9BF7-C1C4B72AA365}"/>
              </a:ext>
            </a:extLst>
          </p:cNvPr>
          <p:cNvSpPr txBox="1"/>
          <p:nvPr/>
        </p:nvSpPr>
        <p:spPr>
          <a:xfrm>
            <a:off x="282429" y="738231"/>
            <a:ext cx="51368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Вчені-гігієністи давно прийшли до висновку, що багато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визначаються якістю житлових умов. Такі недуги отримали навіть назву «житлових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В даний час, безпеку штучного середовища - місця, де безліч людей проводить більшу частину свого життя, набуває більшої актуальності. Ось уже близько 20 років в світі існує таке поняття, як синдром хворих будівель. Причина цієї хвороби - незадовільний вплив внутрішнього середовища приміщення на здоров'я людини.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E0C7AA-42FB-4120-9B7F-632E7B54A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354BA6-1A2E-4BF5-BA35-6CA370E2B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Прес-центр «ЛІКОНД»">
            <a:extLst>
              <a:ext uri="{FF2B5EF4-FFF2-40B4-BE49-F238E27FC236}">
                <a16:creationId xmlns:a16="http://schemas.microsoft.com/office/drawing/2014/main" id="{50DC8DBF-5D0C-4979-85B7-52C62BED1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672" y="1357702"/>
            <a:ext cx="6243382" cy="41622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585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4A85C2-2799-43E6-B070-9AFAD5B7CF0D}"/>
              </a:ext>
            </a:extLst>
          </p:cNvPr>
          <p:cNvSpPr txBox="1"/>
          <p:nvPr/>
        </p:nvSpPr>
        <p:spPr>
          <a:xfrm>
            <a:off x="5452844" y="226503"/>
            <a:ext cx="1524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0514A1-0463-4829-8EF9-F9B21957F573}"/>
              </a:ext>
            </a:extLst>
          </p:cNvPr>
          <p:cNvSpPr txBox="1"/>
          <p:nvPr/>
        </p:nvSpPr>
        <p:spPr>
          <a:xfrm>
            <a:off x="670332" y="457335"/>
            <a:ext cx="588068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Розроблено способи одержання екологічно безпечних ДСП на магнезит. Необхідно використовувати меблі, виконані з натуральних матеріалів - дерева.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ми бачимо, штучний лінолеум далеко не безпечний матеріал, який складається з безлічі хімічних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Ціна на натуральний лінолеум в кілька разів вище, ніж вартість полімерного. Найбільш безпечні паперові шпалери, шпалери під фарбування і скло шпалери. Для обробки стелі доцільно використовувати побілку вапном або водоемульсійною фарбою, а для фарбування стін акрилові,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алкідні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латексні, поліефірні та водо дисперсійні фарби. Розроблено нові пластикові вікна з дерева. Можливість застосування в приміщенні плитки для підлоги.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DA3280-FCDF-4727-8D6D-E040A3632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1771" y="0"/>
            <a:ext cx="1530229" cy="11461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27514F-BB45-4150-BF4A-C07800328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992"/>
            <a:ext cx="1149293" cy="131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Нет описания фото.">
            <a:extLst>
              <a:ext uri="{FF2B5EF4-FFF2-40B4-BE49-F238E27FC236}">
                <a16:creationId xmlns:a16="http://schemas.microsoft.com/office/drawing/2014/main" id="{3D74BC5D-7819-4102-BF43-5C98E6255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782" y="688168"/>
            <a:ext cx="3505200" cy="5257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272758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132</TotalTime>
  <Words>948</Words>
  <Application>Microsoft Office PowerPoint</Application>
  <PresentationFormat>Широкий екран</PresentationFormat>
  <Paragraphs>50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2" baseType="lpstr">
      <vt:lpstr>Arial</vt:lpstr>
      <vt:lpstr>Calibri</vt:lpstr>
      <vt:lpstr>Gill Sans MT</vt:lpstr>
      <vt:lpstr>Times New Roman</vt:lpstr>
      <vt:lpstr>Галерея</vt:lpstr>
      <vt:lpstr>Презентація PowerPoint</vt:lpstr>
      <vt:lpstr>Державний навчальний заклад «Богуславський центр професійно-технічної освіти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Державний навчальний заклад «Богуславський центр професійно-технічної освіти</dc:title>
  <dc:creator>ROZUMNIKI</dc:creator>
  <cp:lastModifiedBy>ROZUMNIKI</cp:lastModifiedBy>
  <cp:revision>15</cp:revision>
  <dcterms:created xsi:type="dcterms:W3CDTF">2020-12-23T10:19:20Z</dcterms:created>
  <dcterms:modified xsi:type="dcterms:W3CDTF">2020-12-23T13:08:20Z</dcterms:modified>
</cp:coreProperties>
</file>