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10245725" cy="71104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40043" cy="355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803396" y="0"/>
            <a:ext cx="4440042" cy="355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753460"/>
            <a:ext cx="4440043" cy="355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803396" y="6753460"/>
            <a:ext cx="4440042" cy="355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B28A00-22B1-41C9-BFCE-C911BAF4119F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40238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803900" y="0"/>
            <a:ext cx="4440238" cy="355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44863" y="533400"/>
            <a:ext cx="3556000" cy="2667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23938" y="3378200"/>
            <a:ext cx="8197850" cy="3198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753225"/>
            <a:ext cx="4440238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803900" y="6753225"/>
            <a:ext cx="4440238" cy="355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A5F4A8-4F6D-4827-B0BF-9DC8869C00B7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500042"/>
            <a:ext cx="1749779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858280" cy="435771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uk-UA" sz="2800" dirty="0" smtClean="0">
                <a:latin typeface="Arial Narrow" pitchFamily="34" charset="0"/>
              </a:rPr>
              <a:t>                            </a:t>
            </a:r>
          </a:p>
          <a:p>
            <a:pPr>
              <a:buNone/>
            </a:pPr>
            <a:r>
              <a:rPr lang="uk-UA" sz="2800" dirty="0" smtClean="0">
                <a:latin typeface="Arial Narrow" pitchFamily="34" charset="0"/>
              </a:rPr>
              <a:t>                              М'якоть вимитої сирої яловичини (баранини, телятини або                       </a:t>
            </a:r>
          </a:p>
          <a:p>
            <a:pPr>
              <a:buNone/>
            </a:pPr>
            <a:r>
              <a:rPr lang="uk-UA" sz="2800" dirty="0" smtClean="0">
                <a:latin typeface="Arial Narrow" pitchFamily="34" charset="0"/>
              </a:rPr>
              <a:t>                              нежирної свинини) нарізують на  шматочки вагою по 30-40 г і обсмажують в жирі; потім укладають обсмажені шматочки м'яса в каструлю, додають сіль, зелень, перець горошком, лавровий лист і воду або бульйон до рівня м'яса, </a:t>
            </a:r>
            <a:r>
              <a:rPr lang="ru-RU" sz="2800" dirty="0" err="1" smtClean="0">
                <a:latin typeface="Arial Narrow" pitchFamily="34" charset="0"/>
              </a:rPr>
              <a:t>накривають</a:t>
            </a:r>
            <a:r>
              <a:rPr lang="ru-RU" sz="2800" dirty="0" smtClean="0">
                <a:latin typeface="Arial Narrow" pitchFamily="34" charset="0"/>
              </a:rPr>
              <a:t> </a:t>
            </a:r>
            <a:r>
              <a:rPr lang="ru-RU" sz="2800" dirty="0" err="1" smtClean="0">
                <a:latin typeface="Arial Narrow" pitchFamily="34" charset="0"/>
              </a:rPr>
              <a:t>кришкою</a:t>
            </a:r>
            <a:r>
              <a:rPr lang="ru-RU" sz="2800" dirty="0" smtClean="0">
                <a:latin typeface="Arial Narrow" pitchFamily="34" charset="0"/>
              </a:rPr>
              <a:t> </a:t>
            </a:r>
            <a:r>
              <a:rPr lang="ru-RU" sz="2800" dirty="0" err="1" smtClean="0">
                <a:latin typeface="Arial Narrow" pitchFamily="34" charset="0"/>
              </a:rPr>
              <a:t>і</a:t>
            </a:r>
            <a:r>
              <a:rPr lang="ru-RU" sz="2800" dirty="0" smtClean="0">
                <a:latin typeface="Arial Narrow" pitchFamily="34" charset="0"/>
              </a:rPr>
              <a:t> </a:t>
            </a:r>
            <a:r>
              <a:rPr lang="ru-RU" sz="2800" dirty="0" err="1" smtClean="0">
                <a:latin typeface="Arial Narrow" pitchFamily="34" charset="0"/>
              </a:rPr>
              <a:t>тушкують</a:t>
            </a:r>
            <a:r>
              <a:rPr lang="ru-RU" sz="2800" dirty="0" smtClean="0">
                <a:latin typeface="Arial Narrow" pitchFamily="34" charset="0"/>
              </a:rPr>
              <a:t> 1-1,5 год., доки </a:t>
            </a:r>
            <a:r>
              <a:rPr lang="ru-RU" sz="2800" dirty="0" err="1" smtClean="0">
                <a:latin typeface="Arial Narrow" pitchFamily="34" charset="0"/>
              </a:rPr>
              <a:t>м'ясо</a:t>
            </a:r>
            <a:r>
              <a:rPr lang="ru-RU" sz="2800" dirty="0" smtClean="0">
                <a:latin typeface="Arial Narrow" pitchFamily="34" charset="0"/>
              </a:rPr>
              <a:t> не стане </a:t>
            </a:r>
            <a:r>
              <a:rPr lang="ru-RU" sz="2800" dirty="0" err="1" smtClean="0">
                <a:latin typeface="Arial Narrow" pitchFamily="34" charset="0"/>
              </a:rPr>
              <a:t>м'яким</a:t>
            </a:r>
            <a:r>
              <a:rPr lang="ru-RU" sz="2800" dirty="0" smtClean="0">
                <a:latin typeface="Arial Narrow" pitchFamily="34" charset="0"/>
              </a:rPr>
              <a:t>. </a:t>
            </a:r>
            <a:r>
              <a:rPr lang="ru-RU" sz="2800" dirty="0" err="1" smtClean="0">
                <a:latin typeface="Arial Narrow" pitchFamily="34" charset="0"/>
              </a:rPr>
              <a:t>Підготовлене</a:t>
            </a:r>
            <a:r>
              <a:rPr lang="ru-RU" sz="2800" dirty="0" smtClean="0">
                <a:latin typeface="Arial Narrow" pitchFamily="34" charset="0"/>
              </a:rPr>
              <a:t> таким чином </a:t>
            </a:r>
            <a:r>
              <a:rPr lang="ru-RU" sz="2800" dirty="0" err="1" smtClean="0">
                <a:latin typeface="Arial Narrow" pitchFamily="34" charset="0"/>
              </a:rPr>
              <a:t>м'ясо</a:t>
            </a:r>
            <a:r>
              <a:rPr lang="ru-RU" sz="2800" dirty="0" smtClean="0">
                <a:latin typeface="Arial Narrow" pitchFamily="34" charset="0"/>
              </a:rPr>
              <a:t> </a:t>
            </a:r>
            <a:r>
              <a:rPr lang="ru-RU" sz="2800" dirty="0" err="1" smtClean="0">
                <a:latin typeface="Arial Narrow" pitchFamily="34" charset="0"/>
              </a:rPr>
              <a:t>пропускають</a:t>
            </a:r>
            <a:r>
              <a:rPr lang="ru-RU" sz="2800" dirty="0" smtClean="0">
                <a:latin typeface="Arial Narrow" pitchFamily="34" charset="0"/>
              </a:rPr>
              <a:t> через </a:t>
            </a:r>
            <a:r>
              <a:rPr lang="ru-RU" sz="2800" dirty="0" err="1" smtClean="0">
                <a:latin typeface="Arial Narrow" pitchFamily="34" charset="0"/>
              </a:rPr>
              <a:t>м'ясорубку</a:t>
            </a:r>
            <a:r>
              <a:rPr lang="ru-RU" sz="2800" dirty="0" smtClean="0">
                <a:latin typeface="Arial Narrow" pitchFamily="34" charset="0"/>
              </a:rPr>
              <a:t>.</a:t>
            </a:r>
          </a:p>
          <a:p>
            <a:pPr>
              <a:buNone/>
            </a:pPr>
            <a:r>
              <a:rPr lang="uk-UA" sz="2800" dirty="0" smtClean="0">
                <a:latin typeface="Arial Narrow" pitchFamily="34" charset="0"/>
              </a:rPr>
              <a:t>              Жир, в якому смажилося м'ясо, використовують для смаження цибулі. Коли цибуля обсмажиться до рожевого кольору, додають борошно і продовжують смажити до світло-коричневого кольору. Розводять одержане борошняне пасерування бульйоном, в якому тушкувалося м'ясо, заздалегідь процідивши бульйон крізь сито; додають зелень і подрібнене м'ясо, перемішують і солять за смаком. </a:t>
            </a:r>
          </a:p>
          <a:p>
            <a:endParaRPr lang="uk-UA" dirty="0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714480" y="0"/>
            <a:ext cx="5872146" cy="857232"/>
          </a:xfrm>
        </p:spPr>
        <p:txBody>
          <a:bodyPr anchor="ctr"/>
          <a:lstStyle/>
          <a:p>
            <a:r>
              <a:rPr lang="uk-UA" dirty="0" smtClean="0">
                <a:latin typeface="Arial Black" pitchFamily="34" charset="0"/>
              </a:rPr>
              <a:t>М'ясна начинка</a:t>
            </a:r>
            <a:endParaRPr lang="uk-UA" dirty="0"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4643446"/>
            <a:ext cx="2705100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4714884"/>
            <a:ext cx="20955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ÐÐ¾Ð²âÑÐ·Ð°Ð½Ðµ Ð·Ð¾Ð±ÑÐ°Ð¶ÐµÐ½Ð½Ñ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642918"/>
            <a:ext cx="2923631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0"/>
            <a:ext cx="5872146" cy="857232"/>
          </a:xfrm>
        </p:spPr>
        <p:txBody>
          <a:bodyPr anchor="ctr"/>
          <a:lstStyle/>
          <a:p>
            <a:r>
              <a:rPr lang="uk-UA" dirty="0" smtClean="0">
                <a:latin typeface="Arial Black" pitchFamily="34" charset="0"/>
              </a:rPr>
              <a:t>Рибна начинка</a:t>
            </a:r>
            <a:endParaRPr lang="uk-UA" dirty="0">
              <a:latin typeface="Arial Black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428860" y="714356"/>
            <a:ext cx="6229336" cy="1143000"/>
          </a:xfrm>
          <a:prstGeom prst="rect">
            <a:avLst/>
          </a:prstGeom>
        </p:spPr>
        <p:txBody>
          <a:bodyPr vert="horz" lIns="0" rIns="0" bIns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5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Black" pitchFamily="34" charset="0"/>
              <a:ea typeface="+mj-ea"/>
              <a:cs typeface="+mj-cs"/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idx="1"/>
          </p:nvPr>
        </p:nvSpPr>
        <p:spPr>
          <a:xfrm>
            <a:off x="500063" y="928689"/>
            <a:ext cx="8229600" cy="5072080"/>
          </a:xfrm>
        </p:spPr>
        <p:txBody>
          <a:bodyPr anchor="ctr">
            <a:normAutofit/>
          </a:bodyPr>
          <a:lstStyle/>
          <a:p>
            <a:pPr>
              <a:buNone/>
            </a:pPr>
            <a:r>
              <a:rPr lang="uk-UA" sz="2800" dirty="0" smtClean="0"/>
              <a:t>                                Очищають свіжу рибу від луски        </a:t>
            </a:r>
          </a:p>
          <a:p>
            <a:pPr>
              <a:buNone/>
            </a:pPr>
            <a:r>
              <a:rPr lang="uk-UA" sz="2800" dirty="0" smtClean="0"/>
              <a:t>                               і видаляють нутрощі.     </a:t>
            </a:r>
          </a:p>
          <a:p>
            <a:pPr>
              <a:buNone/>
            </a:pPr>
            <a:r>
              <a:rPr lang="uk-UA" sz="2800" dirty="0" smtClean="0"/>
              <a:t>                         Промивають рибу, солять і обсмажують з обох боків; потім видаляють з риби кістки і рубають її не дуже дрібно. Дрібно порізану цибулю обсмажують до рожевого кольору, додають борошно, обсмажують до світло-коричневого кольору, розводять невеликою кількістю бульйону або води до консистенції густої сметани. До риби додають підготовлену цибулю, зелень і сіль.</a:t>
            </a:r>
          </a:p>
        </p:txBody>
      </p:sp>
      <p:pic>
        <p:nvPicPr>
          <p:cNvPr id="6" name="Рисунок 5" descr="Ð ÐµÐ·ÑÐ»ÑÑÐ°Ñ Ð¿Ð¾ÑÑÐºÑ Ð·Ð¾Ð±ÑÐ°Ð¶ÐµÐ½Ñ Ð·Ð° Ð·Ð°Ð¿Ð¸ÑÐ¾Ð¼ &quot;ÑÑÐ°Ð²ÑÐ¸Ð´Ð°&quot;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43570" y="5655909"/>
            <a:ext cx="3286116" cy="1202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0"/>
            <a:ext cx="4972056" cy="796086"/>
          </a:xfrm>
        </p:spPr>
        <p:txBody>
          <a:bodyPr>
            <a:normAutofit/>
          </a:bodyPr>
          <a:lstStyle/>
          <a:p>
            <a:r>
              <a:rPr lang="uk-UA" sz="4800" b="1" dirty="0" smtClean="0"/>
              <a:t>Начинка з маку</a:t>
            </a:r>
            <a:endParaRPr lang="uk-UA" sz="4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4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		Мак промивають в теплій воді, засипають в кип'ячу воду і після того, як вода з маком закипить виливають на чисте сито для стікання води. Мак </a:t>
            </a:r>
            <a:r>
              <a:rPr lang="uk-UA" dirty="0" err="1" smtClean="0"/>
              <a:t>подсушують</a:t>
            </a:r>
            <a:r>
              <a:rPr lang="uk-UA" dirty="0" smtClean="0"/>
              <a:t> і </a:t>
            </a:r>
            <a:r>
              <a:rPr lang="uk-UA" dirty="0" err="1" smtClean="0"/>
              <a:t>товкуть</a:t>
            </a:r>
            <a:r>
              <a:rPr lang="uk-UA" dirty="0" smtClean="0"/>
              <a:t> в ступці або пропускають 2-3 рази крізь м'ясорубку з дрібною решіткою, потім додають цукор і сире яйце. Все добре перемішують.</a:t>
            </a:r>
          </a:p>
          <a:p>
            <a:endParaRPr lang="uk-UA" dirty="0" smtClean="0"/>
          </a:p>
          <a:p>
            <a:pPr>
              <a:buNone/>
            </a:pPr>
            <a:endParaRPr lang="uk-UA" dirty="0"/>
          </a:p>
        </p:txBody>
      </p:sp>
      <p:pic>
        <p:nvPicPr>
          <p:cNvPr id="4" name="Рисунок 3" descr="Картинки по запросу начинка з маку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3857628"/>
            <a:ext cx="357190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ÐÐ¾Ð²âÑÐ·Ð°Ð½Ðµ Ð·Ð¾Ð±ÑÐ°Ð¶ÐµÐ½Ð½Ñ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4786322"/>
            <a:ext cx="271461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ÐÐ¾Ð²âÑÐ·Ð°Ð½Ðµ Ð·Ð¾Ð±ÑÐ°Ð¶ÐµÐ½Ð½Ñ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2148205" cy="2148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715436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baseline="-25000" dirty="0" smtClean="0">
                <a:latin typeface="Arial" pitchFamily="34" charset="0"/>
                <a:cs typeface="Arial" pitchFamily="34" charset="0"/>
              </a:rPr>
              <a:t>НАЧИНКА ЗІ СВІЖОЇ КАПУСТИ</a:t>
            </a:r>
            <a:endParaRPr lang="uk-UA" sz="3200" b="1" dirty="0" smtClean="0">
              <a:latin typeface="Arial" pitchFamily="34" charset="0"/>
              <a:cs typeface="Arial" pitchFamily="34" charset="0"/>
            </a:endParaRPr>
          </a:p>
          <a:p>
            <a:pPr marL="273050" indent="806450" algn="ctr">
              <a:buNone/>
            </a:pPr>
            <a:r>
              <a:rPr lang="ru-RU" sz="3600" baseline="-25000" dirty="0" err="1" smtClean="0">
                <a:latin typeface="Arial Narrow" pitchFamily="34" charset="0"/>
              </a:rPr>
              <a:t>Свіжу</a:t>
            </a:r>
            <a:r>
              <a:rPr lang="ru-RU" sz="3600" baseline="-25000" dirty="0" smtClean="0">
                <a:latin typeface="Arial Narrow" pitchFamily="34" charset="0"/>
              </a:rPr>
              <a:t> </a:t>
            </a:r>
            <a:r>
              <a:rPr lang="ru-RU" sz="3600" baseline="-25000" dirty="0" err="1" smtClean="0">
                <a:latin typeface="Arial Narrow" pitchFamily="34" charset="0"/>
              </a:rPr>
              <a:t>зачищену</a:t>
            </a:r>
            <a:r>
              <a:rPr lang="ru-RU" sz="3600" baseline="-25000" dirty="0" smtClean="0">
                <a:latin typeface="Arial Narrow" pitchFamily="34" charset="0"/>
              </a:rPr>
              <a:t> </a:t>
            </a:r>
            <a:r>
              <a:rPr lang="ru-RU" sz="3600" baseline="-25000" dirty="0" err="1" smtClean="0">
                <a:latin typeface="Arial Narrow" pitchFamily="34" charset="0"/>
              </a:rPr>
              <a:t>і</a:t>
            </a:r>
            <a:r>
              <a:rPr lang="ru-RU" sz="3600" baseline="-25000" dirty="0" smtClean="0">
                <a:latin typeface="Arial Narrow" pitchFamily="34" charset="0"/>
              </a:rPr>
              <a:t> </a:t>
            </a:r>
            <a:r>
              <a:rPr lang="ru-RU" sz="3600" baseline="-25000" dirty="0" err="1" smtClean="0">
                <a:latin typeface="Arial Narrow" pitchFamily="34" charset="0"/>
              </a:rPr>
              <a:t>промиту</a:t>
            </a:r>
            <a:r>
              <a:rPr lang="ru-RU" sz="3600" baseline="-25000" dirty="0" smtClean="0">
                <a:latin typeface="Arial Narrow" pitchFamily="34" charset="0"/>
              </a:rPr>
              <a:t> капусту </a:t>
            </a:r>
            <a:r>
              <a:rPr lang="ru-RU" sz="3600" baseline="-25000" dirty="0" err="1" smtClean="0">
                <a:latin typeface="Arial Narrow" pitchFamily="34" charset="0"/>
              </a:rPr>
              <a:t>шаткують</a:t>
            </a:r>
            <a:r>
              <a:rPr lang="ru-RU" sz="3600" baseline="-25000" dirty="0" smtClean="0">
                <a:latin typeface="Arial Narrow" pitchFamily="34" charset="0"/>
              </a:rPr>
              <a:t>, </a:t>
            </a:r>
            <a:r>
              <a:rPr lang="ru-RU" sz="3600" baseline="-25000" dirty="0" err="1" smtClean="0">
                <a:latin typeface="Arial Narrow" pitchFamily="34" charset="0"/>
              </a:rPr>
              <a:t>кладуть</a:t>
            </a:r>
            <a:r>
              <a:rPr lang="ru-RU" sz="3600" baseline="-25000" dirty="0" smtClean="0">
                <a:latin typeface="Arial Narrow" pitchFamily="34" charset="0"/>
              </a:rPr>
              <a:t> </a:t>
            </a:r>
          </a:p>
          <a:p>
            <a:pPr marL="273050" indent="1435100">
              <a:buNone/>
            </a:pPr>
            <a:r>
              <a:rPr lang="ru-RU" sz="3600" baseline="-25000" dirty="0" smtClean="0">
                <a:latin typeface="Arial Narrow" pitchFamily="34" charset="0"/>
              </a:rPr>
              <a:t>     шаром </a:t>
            </a:r>
            <a:r>
              <a:rPr lang="ru-RU" sz="3600" baseline="-25000" dirty="0" err="1" smtClean="0">
                <a:latin typeface="Arial Narrow" pitchFamily="34" charset="0"/>
              </a:rPr>
              <a:t>близько</a:t>
            </a:r>
            <a:r>
              <a:rPr lang="ru-RU" sz="3600" baseline="-25000" dirty="0" smtClean="0">
                <a:latin typeface="Arial Narrow" pitchFamily="34" charset="0"/>
              </a:rPr>
              <a:t> З см </a:t>
            </a:r>
            <a:r>
              <a:rPr lang="uk-UA" sz="3600" baseline="-25000" dirty="0" smtClean="0">
                <a:latin typeface="Arial Narrow" pitchFamily="34" charset="0"/>
              </a:rPr>
              <a:t>на лист з розтопленим жиром і </a:t>
            </a:r>
          </a:p>
          <a:p>
            <a:pPr marL="273050" indent="1435100">
              <a:buNone/>
            </a:pPr>
            <a:r>
              <a:rPr lang="uk-UA" sz="3600" baseline="-25000" dirty="0" smtClean="0">
                <a:latin typeface="Arial Narrow" pitchFamily="34" charset="0"/>
              </a:rPr>
              <a:t>обсмажують до готовності у жаровій шафі при </a:t>
            </a:r>
          </a:p>
          <a:p>
            <a:pPr marL="273050" indent="1435100">
              <a:buNone/>
            </a:pPr>
            <a:r>
              <a:rPr lang="uk-UA" sz="3600" baseline="-25000" dirty="0" smtClean="0">
                <a:latin typeface="Arial Narrow" pitchFamily="34" charset="0"/>
              </a:rPr>
              <a:t>температурі 180—200°С, не допускаючи зміни кольору і повного розм’якшення. Якщо збільшити температуру теплової обробки капусти, то вона буде пригорати, а якщо знизити — набуде бурого кольору. Готову капусту охолоджують, додають сіль, дрібно нарізані варені яйця і зелень петрушки. Солити капусту до смаження, а також гарячою після смаження не можна, оскільки при цьому з неї виділяється сік, що підвищує вологість і, відповідно, знижує якість начинки. Молоду свіжу капусту  перед подрібненням бланшують протягом 3—5 хв. Для видалення гіркоти.</a:t>
            </a:r>
            <a:endParaRPr lang="uk-UA" dirty="0" smtClean="0">
              <a:latin typeface="Arial Narrow" pitchFamily="34" charset="0"/>
            </a:endParaRPr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Ð ÐµÐ·ÑÐ»ÑÑÐ°Ñ Ð¿Ð¾ÑÑÐºÑ Ð·Ð¾Ð±ÑÐ°Ð¶ÐµÐ½Ñ Ð·Ð° Ð·Ð°Ð¿Ð¸ÑÐ¾Ð¼ &quot;ÑÐ±Ð»Ð¾ÐºÐ°&quot;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214290"/>
            <a:ext cx="4121785" cy="238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715436" cy="65722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uk-UA" sz="3600" b="1" baseline="-25000" dirty="0" smtClean="0"/>
              <a:t>                                                             НАЧИНКА ЗІ СВІЖИХ ЯБЛУК</a:t>
            </a:r>
            <a:endParaRPr lang="uk-UA" sz="3600" b="1" dirty="0" smtClean="0"/>
          </a:p>
          <a:p>
            <a:pPr marL="273050" indent="3938588">
              <a:buNone/>
            </a:pPr>
            <a:r>
              <a:rPr lang="uk-UA" sz="3600" baseline="-25000" dirty="0" smtClean="0"/>
              <a:t>Промиті яблука чистять,      </a:t>
            </a:r>
          </a:p>
          <a:p>
            <a:pPr>
              <a:buNone/>
            </a:pPr>
            <a:r>
              <a:rPr lang="uk-UA" sz="3600" baseline="-25000" dirty="0" smtClean="0"/>
              <a:t>                                                                 звільняють від серцевини,     </a:t>
            </a:r>
          </a:p>
          <a:p>
            <a:pPr>
              <a:buNone/>
            </a:pPr>
            <a:r>
              <a:rPr lang="uk-UA" sz="3600" baseline="-25000" dirty="0" smtClean="0"/>
              <a:t>                                                            нарізають скибочками, додають  </a:t>
            </a:r>
          </a:p>
          <a:p>
            <a:pPr>
              <a:buNone/>
            </a:pPr>
            <a:r>
              <a:rPr lang="uk-UA" sz="3600" baseline="-25000" dirty="0" smtClean="0"/>
              <a:t>                                                        воду (20—30 г на 1 кг яблук) і варять, </a:t>
            </a:r>
          </a:p>
          <a:p>
            <a:pPr>
              <a:buNone/>
            </a:pPr>
            <a:r>
              <a:rPr lang="uk-UA" sz="3600" baseline="-25000" dirty="0" smtClean="0"/>
              <a:t>                                                    помішуючи, до розм’якшення яблук і загусання </a:t>
            </a:r>
            <a:r>
              <a:rPr lang="uk-UA" sz="3600" baseline="-25000" smtClean="0"/>
              <a:t>маси.</a:t>
            </a:r>
            <a:endParaRPr lang="ru-RU" sz="3600" baseline="-25000" smtClean="0"/>
          </a:p>
          <a:p>
            <a:pPr>
              <a:buNone/>
            </a:pPr>
            <a:r>
              <a:rPr lang="ru-RU" sz="3600" baseline="-25000" dirty="0" err="1" smtClean="0"/>
              <a:t>Наприкінці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варіння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додають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цукор</a:t>
            </a:r>
            <a:r>
              <a:rPr lang="ru-RU" sz="3600" baseline="-25000" dirty="0" smtClean="0"/>
              <a:t>. </a:t>
            </a:r>
            <a:r>
              <a:rPr lang="ru-RU" sz="3600" baseline="-25000" dirty="0" err="1" smtClean="0"/>
              <a:t>Якщо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цукор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додати</a:t>
            </a:r>
            <a:r>
              <a:rPr lang="ru-RU" sz="3600" baseline="-25000" dirty="0" smtClean="0"/>
              <a:t> на початку </a:t>
            </a:r>
            <a:r>
              <a:rPr lang="ru-RU" sz="3600" baseline="-25000" dirty="0" err="1" smtClean="0"/>
              <a:t>теплової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обробки</a:t>
            </a:r>
            <a:r>
              <a:rPr lang="ru-RU" sz="3600" baseline="-25000" dirty="0" smtClean="0"/>
              <a:t>, </a:t>
            </a:r>
            <a:r>
              <a:rPr lang="ru-RU" sz="3600" baseline="-25000" dirty="0" err="1" smtClean="0"/>
              <a:t>яблучна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маса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може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пригоріти</a:t>
            </a:r>
            <a:r>
              <a:rPr lang="ru-RU" sz="3600" baseline="-25000" dirty="0" smtClean="0"/>
              <a:t>, </a:t>
            </a:r>
            <a:r>
              <a:rPr lang="ru-RU" sz="3600" baseline="-25000" dirty="0" err="1" smtClean="0"/>
              <a:t>що</a:t>
            </a:r>
            <a:r>
              <a:rPr lang="ru-RU" sz="3600" baseline="-25000" dirty="0" smtClean="0"/>
              <a:t> негативно </a:t>
            </a:r>
            <a:r>
              <a:rPr lang="ru-RU" sz="3600" baseline="-25000" dirty="0" err="1" smtClean="0"/>
              <a:t>вплине</a:t>
            </a:r>
            <a:r>
              <a:rPr lang="ru-RU" sz="3600" baseline="-25000" dirty="0" smtClean="0"/>
              <a:t> на </a:t>
            </a:r>
            <a:r>
              <a:rPr lang="ru-RU" sz="3600" baseline="-25000" dirty="0" err="1" smtClean="0"/>
              <a:t>якість</a:t>
            </a:r>
            <a:r>
              <a:rPr lang="ru-RU" sz="3600" baseline="-25000" dirty="0" smtClean="0"/>
              <a:t> начинки. Для </a:t>
            </a:r>
            <a:r>
              <a:rPr lang="ru-RU" sz="3600" baseline="-25000" dirty="0" err="1" smtClean="0"/>
              <a:t>покращення</a:t>
            </a:r>
            <a:r>
              <a:rPr lang="ru-RU" sz="3600" baseline="-25000" dirty="0" smtClean="0"/>
              <a:t> смаку до начинки </a:t>
            </a:r>
            <a:r>
              <a:rPr lang="ru-RU" sz="3600" baseline="-25000" dirty="0" err="1" smtClean="0"/>
              <a:t>можна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додати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мелену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корицю</a:t>
            </a:r>
            <a:r>
              <a:rPr lang="ru-RU" sz="3600" baseline="-25000" dirty="0" smtClean="0"/>
              <a:t> (1—2 г на 1 кг начинки), цедру </a:t>
            </a:r>
            <a:r>
              <a:rPr lang="ru-RU" sz="3600" baseline="-25000" dirty="0" err="1" smtClean="0"/>
              <a:t>або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ванілін</a:t>
            </a:r>
            <a:r>
              <a:rPr lang="ru-RU" sz="3600" baseline="-25000" dirty="0" smtClean="0"/>
              <a:t>.</a:t>
            </a:r>
            <a:endParaRPr lang="ru-RU" sz="3600" dirty="0" smtClean="0"/>
          </a:p>
          <a:p>
            <a:pPr>
              <a:buNone/>
            </a:pPr>
            <a:r>
              <a:rPr lang="uk-UA" sz="3600" baseline="-25000" dirty="0" smtClean="0"/>
              <a:t>Іноді яблука для начинки використовують сирими. У цьому випадку яблука, нарізані скибочками, перемішують разом з цукром-піском або цукровою пудрою (на 830 г яблук 200 г цукру) і манною крупою, яка зв’язує вологу, що при цьому виділяється.</a:t>
            </a:r>
            <a:endParaRPr lang="uk-UA" sz="3600" dirty="0" smtClean="0"/>
          </a:p>
          <a:p>
            <a:pPr>
              <a:buNone/>
            </a:pPr>
            <a:r>
              <a:rPr lang="ru-RU" sz="3600" baseline="-25000" dirty="0" smtClean="0"/>
              <a:t>Добра начинка </a:t>
            </a:r>
            <a:r>
              <a:rPr lang="ru-RU" sz="3600" baseline="-25000" dirty="0" err="1" smtClean="0"/>
              <a:t>виходить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з</a:t>
            </a:r>
            <a:r>
              <a:rPr lang="ru-RU" sz="3600" baseline="-25000" dirty="0" smtClean="0"/>
              <a:t> </a:t>
            </a:r>
            <a:r>
              <a:rPr lang="ru-RU" sz="3600" baseline="-25000" dirty="0" err="1" smtClean="0"/>
              <a:t>кисло-солодких</a:t>
            </a:r>
            <a:r>
              <a:rPr lang="ru-RU" sz="3600" baseline="-25000" dirty="0" smtClean="0"/>
              <a:t>, тугих </a:t>
            </a:r>
            <a:r>
              <a:rPr lang="ru-RU" sz="3600" baseline="-25000" dirty="0" err="1" smtClean="0"/>
              <a:t>яблук</a:t>
            </a:r>
            <a:r>
              <a:rPr lang="ru-RU" sz="3600" baseline="-25000" dirty="0" smtClean="0"/>
              <a:t>. </a:t>
            </a:r>
            <a:endParaRPr lang="ru-RU" sz="3600" dirty="0" smtClean="0"/>
          </a:p>
          <a:p>
            <a:pPr>
              <a:buNone/>
            </a:pPr>
            <a:endParaRPr lang="uk-UA" sz="3600" dirty="0">
              <a:latin typeface="Arial Narrow" pitchFamily="34" charset="0"/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166</TotalTime>
  <Words>473</Words>
  <PresentationFormat>Экран (4:3)</PresentationFormat>
  <Paragraphs>25</Paragraphs>
  <Slides>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Поток</vt:lpstr>
      <vt:lpstr>М'ясна начинка</vt:lpstr>
      <vt:lpstr>Рибна начинка</vt:lpstr>
      <vt:lpstr>Начинка з маку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26</cp:revision>
  <dcterms:created xsi:type="dcterms:W3CDTF">2018-10-26T07:53:27Z</dcterms:created>
  <dcterms:modified xsi:type="dcterms:W3CDTF">2019-02-20T08:45:48Z</dcterms:modified>
</cp:coreProperties>
</file>