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5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6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7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91" r:id="rId2"/>
    <p:sldMasterId id="2147483693" r:id="rId3"/>
    <p:sldMasterId id="2147483699" r:id="rId4"/>
    <p:sldMasterId id="2147483711" r:id="rId5"/>
    <p:sldMasterId id="2147483717" r:id="rId6"/>
    <p:sldMasterId id="2147483729" r:id="rId7"/>
    <p:sldMasterId id="2147483746" r:id="rId8"/>
  </p:sldMasterIdLst>
  <p:sldIdLst>
    <p:sldId id="256" r:id="rId9"/>
    <p:sldId id="257" r:id="rId10"/>
    <p:sldId id="260" r:id="rId11"/>
    <p:sldId id="259" r:id="rId12"/>
    <p:sldId id="258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9" r:id="rId21"/>
    <p:sldId id="268" r:id="rId22"/>
  </p:sldIdLst>
  <p:sldSz cx="12192000" cy="6858000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33D9"/>
    <a:srgbClr val="757CFF"/>
    <a:srgbClr val="6DD7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08" y="2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03691-0A24-41EF-BFAA-E15A7F070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35845"/>
            <a:ext cx="9144000" cy="1200329"/>
          </a:xfrm>
          <a:ln w="101600">
            <a:solidFill>
              <a:schemeClr val="bg1"/>
            </a:solidFill>
          </a:ln>
        </p:spPr>
        <p:txBody>
          <a:bodyPr tIns="182880" bIns="182880" anchor="b">
            <a:spAutoFit/>
          </a:bodyPr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E58A61-97D0-466F-9C6F-50699E954A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35570"/>
            <a:ext cx="9144000" cy="134140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00098-3AD8-4D0C-A235-5B513E92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2D588-FFD6-4091-97AA-D11096B1E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24620-CEC3-4743-A571-9730DED17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FDF2-FEA5-412D-8529-DAAEAACDAC65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54010492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31CC6-70C4-4AD5-8097-3A912B4AA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B9D9C-DF0C-4673-8B9A-2E4DDF67F3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A7745-14C0-4C5E-B665-4AB783434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3DA606-B51E-4311-A561-6368113F5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39892-89ED-42C0-ADAE-A85A9692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FE156-7272-4A2D-93B9-1AF3F23603E5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57339227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CBF12-30CA-4623-A4AE-7404985BA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BC1F92-41EE-4B77-82CE-BD20C1586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16857-BC3D-4E53-8F46-91F685CD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0F0C6-0015-4783-9BE8-5E406FE10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C39F2-C579-4A2A-919F-824BEF69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F172B-451F-452B-8552-56DB92BF2006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88905738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E28EF-855E-4915-AFB8-B1555BC44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E8975-2D8B-47AC-AF99-9E92D9C6C5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D7785-47CF-4A09-B426-CA233D6F3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88BA3-F192-4B97-AE56-A3A61DC15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B25A8-45B0-41E4-A9EC-72F220CCB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602D2-EB4F-470D-AEA7-B8970C8FF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4370-AA5C-40AF-886F-8B05F0B2E839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69108188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51B51-C1A6-40D1-AEFA-B25385E10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6741A-0F52-43B0-A327-48C99D1D6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E10E6-DF0C-46E8-8134-B4F6A4278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8DAC4-375D-4199-9CF3-692C12B17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64C4F-EB9B-4555-8B56-20A210B27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1F419-71AE-4D6C-BAB4-2E58AEF0F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D555AC-6735-4EB9-8EAE-A6D6F3652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9FDE9D-1BDC-4041-92F8-9ECEFD718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93D28-B283-42B4-A43B-8273A1DFBA64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29977781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F40F3-C666-44B6-974C-57BBA6D36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30938E-21DA-4923-AA39-AB85D8BAA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EA3CCA-A7DC-4154-A891-01E3E9EA4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C6BFD7-6E5E-4EF6-B11D-4AF7B38F7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54334-89DA-4E10-8796-67CFFFD57052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94798719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D6B997-7797-4FEC-BD29-819E64ED7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FD1476-3A90-486B-9BA7-03F965260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10339-53E6-4FFD-AD8C-85769922C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C7FCE-9868-4073-AB75-FA2DBF4E40EB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86204985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4AE19-A794-441F-ADDB-0919CD91B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9DB88-F5A4-45C6-85A5-2667DD1EB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16694-75EF-46EA-8354-1EBF07213A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97D8C2-4EB0-449C-A2FC-A7890EE2D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BD23A-E6D3-4ACF-BA96-AD1C4F583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E64E6-BBD9-46EE-BEB5-3DF0A5AA0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43661-F16D-4269-980A-2017AB1BAF54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12059984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81A4-31E7-40FE-BB9A-51463F663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1CD570-7C39-441A-A722-2C047FA5B2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FC1F7E-7B21-4A5C-AC64-AE20AAD6A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1C4F2-1A49-4CDE-A412-339B02BC7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DAA6B2-FD2B-4D1A-A9ED-882725EA3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A1881D-D813-4109-A238-96FAC079E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F629-540A-4F55-8F40-C0707E9E6EA7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74493160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EB72F-1B37-41D0-B230-EBA11ED7A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0E1134-6835-48B8-BCD0-F21F6A414F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7B69B-0ED2-4109-927F-50037D65C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15A83-5D9A-4482-A0D3-6776954D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E925C-AE15-4956-BE03-286F6E9C8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8473-B7F3-4397-A9A5-CA1498D60A04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01058426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4A6FB9-FA78-4F0D-8166-D2D57ED3E7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6B6481-46CD-4DD2-9AF2-1F1A8A5C6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7104A-76B3-4B1C-9C00-4E2E53E2C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A5228-AE68-48FC-886C-02000DC5F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3F9A6-FEB3-4DC7-97C6-93BF3D9E8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47F-DEB5-4C16-BF5B-124372B9ADCA}" type="slidenum">
              <a:rPr lang="uk-UA" altLang="ru-RU" smtClean="0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02369795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9848851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1367" y="3922714"/>
            <a:ext cx="9848851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A0E447BA-D2A8-4D02-9FA2-637A38E70AD8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71456265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4821767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76334" y="1598613"/>
            <a:ext cx="4823884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EB57D5E7-9D85-4DD2-B7ED-71A5FDE3F0DA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689677790"/>
      </p:ext>
    </p:extLst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/>
        </p:nvSpPr>
        <p:spPr>
          <a:xfrm>
            <a:off x="4271216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</a:t>
            </a:r>
            <a:r>
              <a:rPr lang="en-US" sz="1800" baseline="0">
                <a:solidFill>
                  <a:srgbClr val="A5CD00"/>
                </a:solidFill>
              </a:rPr>
              <a:t>free PowerPoint template </a:t>
            </a:r>
            <a:r>
              <a:rPr lang="en-US" sz="1800" baseline="0" dirty="0">
                <a:solidFill>
                  <a:srgbClr val="A5CD00"/>
                </a:solidFill>
              </a:rPr>
              <a:t>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83938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  <a:effectLst/>
              </a:rPr>
              <a:t>Designed</a:t>
            </a:r>
            <a:r>
              <a:rPr lang="en-US" sz="1800" baseline="0">
                <a:solidFill>
                  <a:schemeClr val="bg1"/>
                </a:solidFill>
                <a:effectLst/>
              </a:rPr>
              <a:t> with         by</a:t>
            </a:r>
            <a:endParaRPr lang="en-US" sz="180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/>
        </p:nvSpPr>
        <p:spPr>
          <a:xfrm>
            <a:off x="6636588" y="2705804"/>
            <a:ext cx="348608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8539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816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12192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623392" y="2276872"/>
            <a:ext cx="109728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0226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831637" y="1268760"/>
            <a:ext cx="8750763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845429" y="1844825"/>
            <a:ext cx="8750763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806657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B51A65-4EDA-4194-8EA2-4CD4B73A49C2}" type="datetimeFigureOut">
              <a:rPr lang="uk-UA" smtClean="0"/>
              <a:t>20.01.2023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1EF533-B875-439D-9338-9AF6B7676BB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95119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B51A65-4EDA-4194-8EA2-4CD4B73A49C2}" type="datetimeFigureOut">
              <a:rPr lang="uk-UA" smtClean="0"/>
              <a:t>20.01.2023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1EF533-B875-439D-9338-9AF6B7676BB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52480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4863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1118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6601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8060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0891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4250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650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5972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1797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568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5635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87360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12192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623392" y="2276872"/>
            <a:ext cx="109728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870658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831637" y="1268760"/>
            <a:ext cx="8750763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845429" y="1844825"/>
            <a:ext cx="8750763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altLang="ko-KR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083294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5850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4474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9971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7999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6151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5386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1412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078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9601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80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2834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73567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3235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9848851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1367" y="3922714"/>
            <a:ext cx="9848851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A0E447BA-D2A8-4D02-9FA2-637A38E70AD8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528115979"/>
      </p:ext>
    </p:extLst>
  </p:cSld>
  <p:clrMapOvr>
    <a:masterClrMapping/>
  </p:clrMapOvr>
  <p:transition>
    <p:wedg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4821767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76334" y="1598613"/>
            <a:ext cx="4823884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EB57D5E7-9D85-4DD2-B7ED-71A5FDE3F0DA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132376626"/>
      </p:ext>
    </p:extLst>
  </p:cSld>
  <p:clrMapOvr>
    <a:masterClrMapping/>
  </p:clrMapOvr>
  <p:transition>
    <p:wedg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5833" y="5261461"/>
            <a:ext cx="10363200" cy="859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7340" y="5953056"/>
            <a:ext cx="8534400" cy="835455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942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91130"/>
            <a:ext cx="109728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512771"/>
            <a:ext cx="10972800" cy="3918803"/>
          </a:xfrm>
        </p:spPr>
        <p:txBody>
          <a:bodyPr/>
          <a:lstStyle>
            <a:lvl1pPr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946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2059" y="374900"/>
            <a:ext cx="9354927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061" y="1544098"/>
            <a:ext cx="9354927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19110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6472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2924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620" y="1217065"/>
            <a:ext cx="109728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8620" y="2341022"/>
            <a:ext cx="53869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620" y="2970885"/>
            <a:ext cx="5386917" cy="3035058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2388" y="2341022"/>
            <a:ext cx="5389033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388" y="2970885"/>
            <a:ext cx="5389033" cy="3035058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078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86817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0857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93452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79270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65612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99658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9848851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1367" y="3922714"/>
            <a:ext cx="9848851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A0E447BA-D2A8-4D02-9FA2-637A38E70AD8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509409410"/>
      </p:ext>
    </p:extLst>
  </p:cSld>
  <p:clrMapOvr>
    <a:masterClrMapping/>
  </p:clrMapOvr>
  <p:transition>
    <p:wedg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4821767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76334" y="1598613"/>
            <a:ext cx="4823884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EB57D5E7-9D85-4DD2-B7ED-71A5FDE3F0DA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069309084"/>
      </p:ext>
    </p:extLst>
  </p:cSld>
  <p:clrMapOvr>
    <a:masterClrMapping/>
  </p:clrMapOvr>
  <p:transition>
    <p:wedg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6086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6050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3308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385237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405867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456147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92348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09517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00489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034057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279436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9848851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1367" y="3922714"/>
            <a:ext cx="9848851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A0E447BA-D2A8-4D02-9FA2-637A38E70AD8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702429906"/>
      </p:ext>
    </p:extLst>
  </p:cSld>
  <p:clrMapOvr>
    <a:masterClrMapping/>
  </p:clrMapOvr>
  <p:transition>
    <p:wedg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1" y="227013"/>
            <a:ext cx="99695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51367" y="1598613"/>
            <a:ext cx="4821767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76334" y="1598613"/>
            <a:ext cx="4823884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02168" y="6242051"/>
            <a:ext cx="2377017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09900" y="6248401"/>
            <a:ext cx="4607984" cy="474663"/>
          </a:xfrm>
        </p:spPr>
        <p:txBody>
          <a:bodyPr/>
          <a:lstStyle>
            <a:lvl1pPr>
              <a:defRPr/>
            </a:lvl1pPr>
          </a:lstStyle>
          <a:p>
            <a:endParaRPr lang="uk-UA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823201" y="6248401"/>
            <a:ext cx="2341033" cy="474663"/>
          </a:xfrm>
        </p:spPr>
        <p:txBody>
          <a:bodyPr/>
          <a:lstStyle>
            <a:lvl1pPr>
              <a:defRPr/>
            </a:lvl1pPr>
          </a:lstStyle>
          <a:p>
            <a:fld id="{EB57D5E7-9D85-4DD2-B7ED-71A5FDE3F0DA}" type="slidenum">
              <a:rPr lang="uk-UA" altLang="ru-RU"/>
              <a:pPr/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259656600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theme" Target="../theme/theme7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5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CEE8C6-817B-4ADB-B43A-11C03D234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870B61-028E-46F4-99F0-C47E5C41D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D9CE5-6E5C-4520-91D9-BC25EA2C2E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alt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8C28B-87B7-455A-B4A2-335CB7C53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alt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4A9FE-B96A-4D96-BF9B-EDF49BA2A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B5E63-368C-46B2-AEB1-DBDA33F51F5B}" type="slidenum">
              <a:rPr lang="uk-UA" altLang="ru-RU" smtClean="0"/>
              <a:pPr/>
              <a:t>‹№›</a:t>
            </a:fld>
            <a:endParaRPr lang="uk-UA" altLang="ru-RU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02865CC-77B7-4900-98B0-5F4DB695A834}"/>
              </a:ext>
            </a:extLst>
          </p:cNvPr>
          <p:cNvGrpSpPr/>
          <p:nvPr/>
        </p:nvGrpSpPr>
        <p:grpSpPr>
          <a:xfrm>
            <a:off x="-2206543" y="-73804"/>
            <a:ext cx="1977373" cy="612144"/>
            <a:chOff x="-2096383" y="21447"/>
            <a:chExt cx="1483030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78E2FD5-C4BF-4E43-9356-A698E5DD3D00}"/>
                </a:ext>
              </a:extLst>
            </p:cNvPr>
            <p:cNvSpPr txBox="1"/>
            <p:nvPr/>
          </p:nvSpPr>
          <p:spPr>
            <a:xfrm>
              <a:off x="-2096383" y="21447"/>
              <a:ext cx="24910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F0CF29A-CE34-4950-A020-726951E824AE}"/>
                </a:ext>
              </a:extLst>
            </p:cNvPr>
            <p:cNvSpPr txBox="1"/>
            <p:nvPr/>
          </p:nvSpPr>
          <p:spPr>
            <a:xfrm>
              <a:off x="-1002010" y="387370"/>
              <a:ext cx="31282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EAA1284-9DF8-4F9F-80F2-E2A94CAD06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1853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184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5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32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00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66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44" r:id="rId12"/>
    <p:sldLayoutId id="2147483745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51A65-4EDA-4194-8EA2-4CD4B73A49C2}" type="datetimeFigureOut">
              <a:rPr lang="uk-UA" smtClean="0"/>
              <a:t>20.01.2023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EF533-B875-439D-9338-9AF6B7676BB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8360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/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5EB5E63-368C-46B2-AEB1-DBDA33F51F5B}" type="slidenum">
              <a:rPr lang="uk-UA" altLang="ru-RU" smtClean="0"/>
              <a:pPr/>
              <a:t>‹№›</a:t>
            </a:fld>
            <a:endParaRPr lang="uk-UA" alt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986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altLang="ru-RU" sz="4400" b="1"/>
              <a:t/>
            </a:r>
            <a:br>
              <a:rPr lang="uk-UA" altLang="ru-RU" sz="4400" b="1"/>
            </a:br>
            <a:r>
              <a:rPr lang="uk-UA" altLang="ru-RU" sz="4400" b="1"/>
              <a:t>  </a:t>
            </a:r>
            <a:br>
              <a:rPr lang="uk-UA" altLang="ru-RU" sz="4400" b="1"/>
            </a:br>
            <a:endParaRPr lang="uk-UA" altLang="ru-RU" sz="4400" b="1"/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703512" y="2813262"/>
            <a:ext cx="8640960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Ділове</a:t>
            </a:r>
            <a:r>
              <a:rPr lang="ru-RU" sz="3600" b="1" i="1" kern="1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ru-RU" sz="3600" b="1" i="1" kern="1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спілкування</a:t>
            </a:r>
            <a:endParaRPr lang="ru-RU" sz="3600" b="1" i="1" kern="1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43076" y="227014"/>
            <a:ext cx="7477125" cy="898525"/>
          </a:xfrm>
        </p:spPr>
        <p:txBody>
          <a:bodyPr/>
          <a:lstStyle/>
          <a:p>
            <a:pPr algn="ctr"/>
            <a:r>
              <a:rPr lang="uk-UA" altLang="ru-RU" b="1"/>
              <a:t>Спілкування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263352" y="1196975"/>
            <a:ext cx="11665295" cy="53276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altLang="ru-RU" sz="2400" dirty="0"/>
              <a:t>Потреба людей у спілкуванні - одна із базових, вона визначає їх сумісну діяльність і викликається об'єктивною необхідністю співіснування. Успіх тієї чи іншої справи більш ніж на 80% залежить від уміння спілкуватись. У спілкуванні розкривається суб'єктивний світ однієї людини для іншої.</a:t>
            </a:r>
            <a:endParaRPr lang="uk-UA" altLang="ru-RU" sz="2400" b="1" dirty="0"/>
          </a:p>
          <a:p>
            <a:pPr>
              <a:lnSpc>
                <a:spcPct val="80000"/>
              </a:lnSpc>
            </a:pPr>
            <a:r>
              <a:rPr lang="uk-UA" altLang="ru-RU" sz="2400" b="1" dirty="0">
                <a:solidFill>
                  <a:schemeClr val="accent2"/>
                </a:solidFill>
              </a:rPr>
              <a:t>Спілкування</a:t>
            </a:r>
            <a:r>
              <a:rPr lang="uk-UA" altLang="ru-RU" sz="2400" dirty="0">
                <a:solidFill>
                  <a:schemeClr val="accent2"/>
                </a:solidFill>
              </a:rPr>
              <a:t> –</a:t>
            </a:r>
            <a:r>
              <a:rPr lang="uk-UA" altLang="ru-RU" sz="2400" dirty="0"/>
              <a:t> це складний багатоплановий процес встановлення і розвитку контактів між людьми (міжособистісне спілкування) і групами (</a:t>
            </a:r>
            <a:r>
              <a:rPr lang="uk-UA" altLang="ru-RU" sz="2400" dirty="0" err="1"/>
              <a:t>міжгрупове</a:t>
            </a:r>
            <a:r>
              <a:rPr lang="uk-UA" altLang="ru-RU" sz="2400" dirty="0"/>
              <a:t> спілкування), в якому здійснюється обмін інформацією; обмін діями; сприйняття і розуміння партнера. </a:t>
            </a:r>
          </a:p>
          <a:p>
            <a:pPr>
              <a:lnSpc>
                <a:spcPct val="80000"/>
              </a:lnSpc>
            </a:pPr>
            <a:r>
              <a:rPr lang="uk-UA" altLang="ru-RU" sz="2400" b="1" dirty="0">
                <a:solidFill>
                  <a:schemeClr val="accent2"/>
                </a:solidFill>
              </a:rPr>
              <a:t>Спілкування -</a:t>
            </a:r>
            <a:r>
              <a:rPr lang="uk-UA" altLang="ru-RU" sz="2400" dirty="0"/>
              <a:t> одна із граней способу життя людини, не менш суттєва, ніж діяльність. А спосіб життя - це не тільки те, що і як робить людина, але і з ким, і як вона спілкується.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b="1"/>
              <a:t>Види спілкування: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92102" y="1370013"/>
            <a:ext cx="11204498" cy="429123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chemeClr val="accent2"/>
                </a:solidFill>
              </a:rPr>
              <a:t>Формальне спілкування</a:t>
            </a:r>
            <a:r>
              <a:rPr lang="uk-UA" altLang="ru-RU" dirty="0"/>
              <a:t> є частиною певної сумісної діяльності людей, служить засобом підвищення якості цієї діяльності і є способом її організації. Спрямоване воно здебільшого на те, чим зайняті в даний момент люди, а не на їх внутрішній світ, внутрішні проблеми. </a:t>
            </a:r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chemeClr val="accent2"/>
                </a:solidFill>
              </a:rPr>
              <a:t>Неформальне спілкування</a:t>
            </a:r>
            <a:r>
              <a:rPr lang="uk-UA" altLang="ru-RU" dirty="0"/>
              <a:t> зосереджене здебільшого навколо духовних і психологічних потреб внутрішнього характеру людей, їх інтересів (визначення свого місця в оточуючому світі, свого ставлення до тієї чи іншої людини, вирішення конфлікту, пошук сенсу життя та інше).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3044" y="-15687"/>
            <a:ext cx="10515600" cy="1325563"/>
          </a:xfrm>
        </p:spPr>
        <p:txBody>
          <a:bodyPr/>
          <a:lstStyle/>
          <a:p>
            <a:pPr algn="ctr"/>
            <a:r>
              <a:rPr lang="uk-UA" altLang="ru-RU" b="1" i="1" dirty="0">
                <a:solidFill>
                  <a:srgbClr val="6DD77A"/>
                </a:solidFill>
              </a:rPr>
              <a:t>Формальне спілкування: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23044" y="1341438"/>
            <a:ext cx="11777611" cy="489585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FF0000"/>
                </a:solidFill>
              </a:rPr>
              <a:t>Формально-рольове спілкування</a:t>
            </a:r>
            <a:r>
              <a:rPr lang="uk-UA" altLang="ru-RU" b="1" dirty="0">
                <a:solidFill>
                  <a:srgbClr val="FF0000"/>
                </a:solidFill>
              </a:rPr>
              <a:t> </a:t>
            </a:r>
            <a:r>
              <a:rPr lang="uk-UA" altLang="ru-RU" b="1" dirty="0">
                <a:solidFill>
                  <a:schemeClr val="tx2"/>
                </a:solidFill>
              </a:rPr>
              <a:t>-</a:t>
            </a:r>
            <a:r>
              <a:rPr lang="uk-UA" altLang="ru-RU" dirty="0"/>
              <a:t> це такий вид спілкування, при якому його зміст, засоби регламентовані соціальними ролями партнерів по спілкуванню: вчитель і учень, лицар і дівчина, співробітник міліції і порушник, стюардеса і пасажири літака тощо. </a:t>
            </a:r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FF0000"/>
                </a:solidFill>
              </a:rPr>
              <a:t>"Контакт масок"</a:t>
            </a:r>
            <a:r>
              <a:rPr lang="uk-UA" altLang="ru-RU" b="1" dirty="0">
                <a:solidFill>
                  <a:srgbClr val="FF0000"/>
                </a:solidFill>
              </a:rPr>
              <a:t> </a:t>
            </a:r>
            <a:r>
              <a:rPr lang="uk-UA" altLang="ru-RU" b="1" dirty="0">
                <a:solidFill>
                  <a:schemeClr val="tx2"/>
                </a:solidFill>
              </a:rPr>
              <a:t>-</a:t>
            </a:r>
            <a:r>
              <a:rPr lang="uk-UA" altLang="ru-RU" dirty="0"/>
              <a:t> спілкування, за якого відсутнє прагнення зрозуміти один одного. Використовуючи узвичаєні маски ввічливості, суворості, байдужості тощо, завдяки набору жестів, міміки, стандартних фраз приховується ставлення до іншої людини. </a:t>
            </a:r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FF0000"/>
                </a:solidFill>
              </a:rPr>
              <a:t>Світське спілкування</a:t>
            </a:r>
            <a:r>
              <a:rPr lang="uk-UA" altLang="ru-RU" b="1" dirty="0">
                <a:solidFill>
                  <a:srgbClr val="FF0000"/>
                </a:solidFill>
              </a:rPr>
              <a:t> </a:t>
            </a:r>
            <a:r>
              <a:rPr lang="uk-UA" altLang="ru-RU" b="1" dirty="0">
                <a:solidFill>
                  <a:schemeClr val="tx2"/>
                </a:solidFill>
              </a:rPr>
              <a:t>-</a:t>
            </a:r>
            <a:r>
              <a:rPr lang="uk-UA" altLang="ru-RU" dirty="0"/>
              <a:t> спілкування, яке визначається формальною ввічливістю, за якого люди виконують певний ритуал залежно від обставин. </a:t>
            </a:r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FF0000"/>
                </a:solidFill>
              </a:rPr>
              <a:t>Ділове спілкування</a:t>
            </a:r>
            <a:r>
              <a:rPr lang="uk-UA" altLang="ru-RU" b="1" dirty="0">
                <a:solidFill>
                  <a:srgbClr val="FF0000"/>
                </a:solidFill>
              </a:rPr>
              <a:t> </a:t>
            </a:r>
            <a:r>
              <a:rPr lang="uk-UA" altLang="ru-RU" b="1" dirty="0">
                <a:solidFill>
                  <a:schemeClr val="tx2"/>
                </a:solidFill>
              </a:rPr>
              <a:t>-</a:t>
            </a:r>
            <a:r>
              <a:rPr lang="uk-UA" altLang="ru-RU" dirty="0"/>
              <a:t> спілкування, метою якого є організація і оптимізація виробничої, наукової, комерційної чи іншої діяльності, де на першому місці стоять інтереси справи, а не конкретних співрозмовників. </a:t>
            </a:r>
          </a:p>
          <a:p>
            <a:pPr>
              <a:lnSpc>
                <a:spcPct val="80000"/>
              </a:lnSpc>
            </a:pPr>
            <a:endParaRPr lang="uk-UA" altLang="ru-RU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sz="3200" b="1" u="sng" dirty="0">
                <a:solidFill>
                  <a:srgbClr val="6DD77A"/>
                </a:solidFill>
              </a:rPr>
              <a:t>Інформація, за характером впливу: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endParaRPr lang="uk-UA" altLang="ru-RU" sz="2800" i="1" dirty="0"/>
          </a:p>
          <a:p>
            <a:r>
              <a:rPr lang="uk-UA" altLang="ru-RU" sz="2800" b="1" i="1" dirty="0">
                <a:solidFill>
                  <a:schemeClr val="tx2"/>
                </a:solidFill>
              </a:rPr>
              <a:t>Спонукальна інформація</a:t>
            </a:r>
            <a:r>
              <a:rPr lang="uk-UA" altLang="ru-RU" sz="2800" dirty="0"/>
              <a:t> висловлюється в наказі, розпорядженні, проханні, інструкції, пораді і розрахована на стимулювання певної дії. </a:t>
            </a:r>
          </a:p>
          <a:p>
            <a:pPr>
              <a:buFontTx/>
              <a:buNone/>
            </a:pPr>
            <a:endParaRPr lang="uk-UA" altLang="ru-RU" sz="2800" i="1" dirty="0"/>
          </a:p>
          <a:p>
            <a:r>
              <a:rPr lang="uk-UA" altLang="ru-RU" sz="2800" b="1" i="1" dirty="0">
                <a:solidFill>
                  <a:schemeClr val="tx2"/>
                </a:solidFill>
              </a:rPr>
              <a:t>Констатуюча інформація</a:t>
            </a:r>
            <a:r>
              <a:rPr lang="uk-UA" altLang="ru-RU" sz="2800" dirty="0"/>
              <a:t> виступає у формі повідомлення і передбачає зміну поведінки опосередковано і поступово.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b="1" u="sng">
                <a:solidFill>
                  <a:srgbClr val="757CFF"/>
                </a:solidFill>
              </a:rPr>
              <a:t>Види ділового спілкування:</a:t>
            </a:r>
            <a:r>
              <a:rPr lang="uk-UA" altLang="ru-RU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92102" y="1598614"/>
            <a:ext cx="7172050" cy="47831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altLang="ru-RU" sz="2400" dirty="0"/>
              <a:t>публічний виступ;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ділова бесіда; 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службова нарада; 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переговори. </a:t>
            </a:r>
          </a:p>
          <a:p>
            <a:pPr>
              <a:lnSpc>
                <a:spcPct val="80000"/>
              </a:lnSpc>
            </a:pPr>
            <a:r>
              <a:rPr lang="uk-UA" altLang="ru-RU" sz="2400" dirty="0">
                <a:solidFill>
                  <a:srgbClr val="6DD77A"/>
                </a:solidFill>
              </a:rPr>
              <a:t>Залежно від змісту</a:t>
            </a:r>
            <a:r>
              <a:rPr lang="uk-UA" altLang="ru-RU" sz="2400" dirty="0"/>
              <a:t> у діловому спілкуванні можуть проявлятися такі його взаємозв'язані </a:t>
            </a:r>
            <a:r>
              <a:rPr lang="uk-UA" altLang="ru-RU" sz="2400" dirty="0">
                <a:solidFill>
                  <a:srgbClr val="6DD77A"/>
                </a:solidFill>
              </a:rPr>
              <a:t>види</a:t>
            </a:r>
            <a:r>
              <a:rPr lang="uk-UA" altLang="ru-RU" sz="2400" dirty="0"/>
              <a:t>: товариське, приятельське, робоче, випадкове, професійне, формально-поверхове.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b="1"/>
              <a:t>Види ділового спілкування:</a:t>
            </a:r>
            <a:r>
              <a:rPr lang="uk-UA" altLang="ru-RU"/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91344" y="1598613"/>
            <a:ext cx="11809311" cy="492601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6DD77A"/>
                </a:solidFill>
              </a:rPr>
              <a:t>Безпосереднє спілкування</a:t>
            </a:r>
            <a:r>
              <a:rPr lang="uk-UA" altLang="ru-RU" dirty="0">
                <a:solidFill>
                  <a:srgbClr val="6DD77A"/>
                </a:solidFill>
              </a:rPr>
              <a:t> -</a:t>
            </a:r>
            <a:r>
              <a:rPr lang="uk-UA" altLang="ru-RU" dirty="0"/>
              <a:t> це </a:t>
            </a:r>
            <a:r>
              <a:rPr lang="uk-UA" altLang="ru-RU" dirty="0" err="1"/>
              <a:t>мовне</a:t>
            </a:r>
            <a:r>
              <a:rPr lang="uk-UA" altLang="ru-RU" dirty="0"/>
              <a:t> спілкування у найбільш розвиненому вигляді. Воно підкріплюється мімікою, жестами, інтонацією тощо. По суті, в цьому виді спілкування вся людська сутність стає своєрідним його "знаряддям". Спілкування суттєво впливає на розвиток усіх потреб людини; в ньому завжди наявний комунікативний момент. </a:t>
            </a:r>
            <a:endParaRPr lang="uk-UA" altLang="ru-RU" b="1" i="1" dirty="0"/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6DD77A"/>
                </a:solidFill>
              </a:rPr>
              <a:t>Опосередковане спілкування</a:t>
            </a:r>
            <a:r>
              <a:rPr lang="uk-UA" altLang="ru-RU" dirty="0"/>
              <a:t> </a:t>
            </a:r>
            <a:r>
              <a:rPr lang="uk-UA" altLang="ru-RU" dirty="0" err="1"/>
              <a:t>виникло</a:t>
            </a:r>
            <a:r>
              <a:rPr lang="uk-UA" altLang="ru-RU" dirty="0"/>
              <a:t> на основі безпосереднього. До нього відносять письмо (зауважимо: тут має місце втрата міміки, жестів, інтонації тощо), масові засоби інформування: газети, радіо, телебачення, книги, відео, комп'ютерна мережа, музичні записи тощо.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767408" y="27293"/>
            <a:ext cx="10515600" cy="1325563"/>
          </a:xfrm>
        </p:spPr>
        <p:txBody>
          <a:bodyPr/>
          <a:lstStyle/>
          <a:p>
            <a:pPr algn="ctr"/>
            <a:r>
              <a:rPr lang="uk-UA" altLang="ru-RU" sz="3600" b="1" dirty="0">
                <a:solidFill>
                  <a:srgbClr val="6DD77A"/>
                </a:solidFill>
              </a:rPr>
              <a:t>Особливості ділового спілкування: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07368" y="908720"/>
            <a:ext cx="11784632" cy="561590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uk-UA" altLang="ru-RU" dirty="0"/>
              <a:t>наявність певного офіційного статусу об'єктів;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спрямованість на встановлення взаємовигідних контактів та підтримку </a:t>
            </a:r>
            <a:r>
              <a:rPr lang="uk-UA" altLang="ru-RU" dirty="0" err="1" smtClean="0"/>
              <a:t>зв’язків</a:t>
            </a:r>
            <a:r>
              <a:rPr lang="uk-UA" altLang="ru-RU" dirty="0" smtClean="0"/>
              <a:t> </a:t>
            </a:r>
            <a:r>
              <a:rPr lang="uk-UA" altLang="ru-RU" dirty="0"/>
              <a:t>між представниками взаємозацікавлених організацій;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відповідність певним загальновизнаним і загальноприйнятим правилам;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передбачуваність ділових контактів, які попередньо плануються, визначається їх мета, зміст і можливі наслідки;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конструктивність характеру взаємовідносин, їх спрямування на розв'язання конкретних завдань, досягнення певної мети, як правило, не виходячи за рамки певного кола; </a:t>
            </a:r>
          </a:p>
          <a:p>
            <a:pPr>
              <a:lnSpc>
                <a:spcPct val="80000"/>
              </a:lnSpc>
            </a:pPr>
            <a:r>
              <a:rPr lang="uk-UA" altLang="ru-RU" dirty="0" err="1"/>
              <a:t>взаємоузгодженість</a:t>
            </a:r>
            <a:r>
              <a:rPr lang="uk-UA" altLang="ru-RU" dirty="0"/>
              <a:t> рішень, домовленість та подальша організація взаємодії партнерів;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значущість кожного партнера як особистості;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безпосередня діяльність, якою зайняті люди, а не проблеми, що бентежать їх внутрішній світ.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73921" y="-1173"/>
            <a:ext cx="10515600" cy="1325563"/>
          </a:xfrm>
        </p:spPr>
        <p:txBody>
          <a:bodyPr/>
          <a:lstStyle/>
          <a:p>
            <a:r>
              <a:rPr lang="uk-UA" altLang="ru-RU" sz="3600" b="1" u="sng" dirty="0"/>
              <a:t>Правила ділового спілкування: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551384" y="980728"/>
            <a:ext cx="11449271" cy="561692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uk-UA" altLang="ru-RU" dirty="0"/>
              <a:t>слід дотримуватись міри у дистанціюванні (не треба надмірно віддалятись і не надто наближатись до партнера); дистанція між партнерами повинна відповідати ситуації;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не варто починати спілкування з відстані більш ніж 4 м. Найбільш прийнятними на такій дистанції може бути посмішка чи кивок головою на знак привітання;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перші фрази краще говорити на відстані соціальної зони (залежно від близькості відносин з партнером);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найбільш головними, важливими ідеями, інформацією з партнером обмінюються в особистій зоні;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відстань треба долати поступово, а не перескакувати через одну чи дві зони. У такому разі легше досягти згоди, виважено розв'язати проблему;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не порушати визначену зону, особливо інтимну, в ділових стосунках це є неприйнятним. </a:t>
            </a:r>
          </a:p>
          <a:p>
            <a:pPr>
              <a:lnSpc>
                <a:spcPct val="80000"/>
              </a:lnSpc>
            </a:pPr>
            <a:endParaRPr lang="uk-UA" altLang="ru-RU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74826" y="0"/>
            <a:ext cx="7477125" cy="1143000"/>
          </a:xfrm>
        </p:spPr>
        <p:txBody>
          <a:bodyPr/>
          <a:lstStyle/>
          <a:p>
            <a:pPr algn="ctr"/>
            <a:r>
              <a:rPr lang="uk-UA" altLang="ru-RU" b="1"/>
              <a:t>Фази спілкування: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91344" y="881114"/>
            <a:ext cx="11737304" cy="597688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6DD77A"/>
                </a:solidFill>
              </a:rPr>
              <a:t>Початкова фаза</a:t>
            </a:r>
            <a:r>
              <a:rPr lang="uk-UA" altLang="ru-RU" dirty="0">
                <a:solidFill>
                  <a:srgbClr val="6DD77A"/>
                </a:solidFill>
              </a:rPr>
              <a:t> -</a:t>
            </a:r>
            <a:r>
              <a:rPr lang="uk-UA" altLang="ru-RU" dirty="0"/>
              <a:t> протягом якої встановлюють вихідні контакти, настроєність на спілкування, йде орієнтація в ситуації. У цій фазі постає завдання: спонукати ділового партнера до спілкування, зацікавити, створити максимальне поле можливостей для обговорення проблем. Тут також оцінюється емоційний стан партнера, визначаються стратегія і тактика спілкування, вибирається певний тон взаємин, виявляється самооцінка партнера і йде орієнтація в розподілі ролей. </a:t>
            </a:r>
            <a:endParaRPr lang="uk-UA" altLang="ru-RU" b="1" i="1" dirty="0"/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6DD77A"/>
                </a:solidFill>
              </a:rPr>
              <a:t>Основна фаза</a:t>
            </a:r>
            <a:r>
              <a:rPr lang="uk-UA" altLang="ru-RU" dirty="0">
                <a:solidFill>
                  <a:srgbClr val="6DD77A"/>
                </a:solidFill>
              </a:rPr>
              <a:t> -</a:t>
            </a:r>
            <a:r>
              <a:rPr lang="uk-UA" altLang="ru-RU" dirty="0"/>
              <a:t> протягом якої реалізується певна послідовність дій, а саме: встановлюється проміжна та кінцева мета спілкування, виконуються безпосередні </a:t>
            </a:r>
            <a:r>
              <a:rPr lang="uk-UA" altLang="ru-RU" dirty="0" err="1"/>
              <a:t>мовні</a:t>
            </a:r>
            <a:r>
              <a:rPr lang="uk-UA" altLang="ru-RU" dirty="0"/>
              <a:t>, немовні та документальні контакти, йде взаємний аналіз вихідних та проміжних пропозицій, пошук узгодження рішень, відбувається розподіл ролей за принципом "домінування-підпорядкування", визначення перспектив спілкування. </a:t>
            </a:r>
            <a:endParaRPr lang="uk-UA" altLang="ru-RU" b="1" i="1" dirty="0"/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6DD77A"/>
                </a:solidFill>
              </a:rPr>
              <a:t>Завершальна фаза</a:t>
            </a:r>
            <a:r>
              <a:rPr lang="uk-UA" altLang="ru-RU" dirty="0">
                <a:solidFill>
                  <a:srgbClr val="6DD77A"/>
                </a:solidFill>
              </a:rPr>
              <a:t> -</a:t>
            </a:r>
            <a:r>
              <a:rPr lang="uk-UA" altLang="ru-RU" dirty="0"/>
              <a:t> протягом якої </a:t>
            </a:r>
            <a:r>
              <a:rPr lang="uk-UA" altLang="ru-RU" dirty="0" err="1"/>
              <a:t>формулюються</a:t>
            </a:r>
            <a:r>
              <a:rPr lang="uk-UA" altLang="ru-RU" dirty="0"/>
              <a:t> підсумки ділової взаємодії, відбувається вихід із контакту, формуються основи для подальшої взаємодії.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22175" y="27293"/>
            <a:ext cx="10515600" cy="1325563"/>
          </a:xfrm>
        </p:spPr>
        <p:txBody>
          <a:bodyPr/>
          <a:lstStyle/>
          <a:p>
            <a:pPr algn="ctr"/>
            <a:r>
              <a:rPr lang="uk-UA" altLang="ru-RU" b="1" dirty="0">
                <a:solidFill>
                  <a:srgbClr val="7633D9"/>
                </a:solidFill>
              </a:rPr>
              <a:t>Форми спілкування:</a:t>
            </a:r>
            <a:r>
              <a:rPr lang="uk-UA" altLang="ru-RU" dirty="0"/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91344" y="1196976"/>
            <a:ext cx="11377263" cy="56610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6DD77A"/>
                </a:solidFill>
              </a:rPr>
              <a:t>Контакт</a:t>
            </a:r>
            <a:r>
              <a:rPr lang="uk-UA" altLang="ru-RU" dirty="0">
                <a:solidFill>
                  <a:srgbClr val="6DD77A"/>
                </a:solidFill>
              </a:rPr>
              <a:t> -</a:t>
            </a:r>
            <a:r>
              <a:rPr lang="uk-UA" altLang="ru-RU" dirty="0"/>
              <a:t> це одиничний акт, в якому відсутня система узгодження дій партнерів стосовно один одного. Основу ж ділових взаємин партнерів складають не контакти, а їх взаємодія. </a:t>
            </a:r>
            <a:endParaRPr lang="uk-UA" altLang="ru-RU" b="1" i="1" dirty="0"/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6DD77A"/>
                </a:solidFill>
              </a:rPr>
              <a:t>Взаємодія</a:t>
            </a:r>
            <a:r>
              <a:rPr lang="uk-UA" altLang="ru-RU" dirty="0"/>
              <a:t> </a:t>
            </a:r>
            <a:r>
              <a:rPr lang="uk-UA" altLang="ru-RU" dirty="0">
                <a:solidFill>
                  <a:srgbClr val="6DD77A"/>
                </a:solidFill>
              </a:rPr>
              <a:t>(</a:t>
            </a:r>
            <a:r>
              <a:rPr lang="uk-UA" altLang="ru-RU" dirty="0" err="1">
                <a:solidFill>
                  <a:srgbClr val="6DD77A"/>
                </a:solidFill>
              </a:rPr>
              <a:t>інтеракція</a:t>
            </a:r>
            <a:r>
              <a:rPr lang="uk-UA" altLang="ru-RU" dirty="0">
                <a:solidFill>
                  <a:srgbClr val="6DD77A"/>
                </a:solidFill>
              </a:rPr>
              <a:t>) -</a:t>
            </a:r>
            <a:r>
              <a:rPr lang="uk-UA" altLang="ru-RU" dirty="0"/>
              <a:t> аспект спілкування, що проявляється в організації людьми взаємних дій, спрямованих на реалізацію спільної діяльності, досягнення певної вигідної обом сторонам мети. </a:t>
            </a:r>
          </a:p>
          <a:p>
            <a:pPr>
              <a:lnSpc>
                <a:spcPct val="80000"/>
              </a:lnSpc>
            </a:pPr>
            <a:r>
              <a:rPr lang="uk-UA" altLang="ru-RU" dirty="0"/>
              <a:t>Під </a:t>
            </a:r>
            <a:r>
              <a:rPr lang="uk-UA" altLang="ru-RU" dirty="0">
                <a:solidFill>
                  <a:srgbClr val="00B050"/>
                </a:solidFill>
              </a:rPr>
              <a:t>соціальною </a:t>
            </a:r>
            <a:r>
              <a:rPr lang="uk-UA" altLang="ru-RU" dirty="0" err="1">
                <a:solidFill>
                  <a:srgbClr val="00B050"/>
                </a:solidFill>
              </a:rPr>
              <a:t>інтеракцією</a:t>
            </a:r>
            <a:r>
              <a:rPr lang="uk-UA" altLang="ru-RU" dirty="0">
                <a:solidFill>
                  <a:srgbClr val="00B050"/>
                </a:solidFill>
              </a:rPr>
              <a:t> </a:t>
            </a:r>
            <a:r>
              <a:rPr lang="uk-UA" altLang="ru-RU" dirty="0"/>
              <a:t>(від лат. </a:t>
            </a:r>
            <a:r>
              <a:rPr lang="uk-UA" altLang="ru-RU" dirty="0" err="1"/>
              <a:t>interaction</a:t>
            </a:r>
            <a:r>
              <a:rPr lang="uk-UA" altLang="ru-RU" dirty="0"/>
              <a:t> - взаємодія) розуміють безпосередню міжособистісну комунікацію (обмін символами), важливою особливістю якої визначається здатність людини "виконувати роль іншого", уявляти, як її сприймає партнер по спілкуванню, і відповідно інтерпретувати ситуацію та конструювати свої дії.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b="1" u="sng" dirty="0">
                <a:solidFill>
                  <a:srgbClr val="6DD77A"/>
                </a:solidFill>
              </a:rPr>
              <a:t>Функції спілкування: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695400" y="1268414"/>
            <a:ext cx="11377263" cy="482758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FF0000"/>
                </a:solidFill>
              </a:rPr>
              <a:t>Інформативно-комунікативна</a:t>
            </a:r>
            <a:r>
              <a:rPr lang="uk-UA" altLang="ru-RU" dirty="0">
                <a:solidFill>
                  <a:schemeClr val="tx2"/>
                </a:solidFill>
              </a:rPr>
              <a:t> -</a:t>
            </a:r>
            <a:r>
              <a:rPr lang="uk-UA" altLang="ru-RU" dirty="0"/>
              <a:t> з нею пов'язані усі процеси, які охоплюють сутність таких складників спілкування, як передача-прийом інформації та відповідна реакція на неї. </a:t>
            </a:r>
            <a:endParaRPr lang="uk-UA" altLang="ru-RU" b="1" i="1" dirty="0"/>
          </a:p>
          <a:p>
            <a:pPr>
              <a:lnSpc>
                <a:spcPct val="80000"/>
              </a:lnSpc>
            </a:pPr>
            <a:r>
              <a:rPr lang="uk-UA" altLang="ru-RU" b="1" i="1" dirty="0" err="1">
                <a:solidFill>
                  <a:srgbClr val="FF0000"/>
                </a:solidFill>
              </a:rPr>
              <a:t>Регулятивно</a:t>
            </a:r>
            <a:r>
              <a:rPr lang="uk-UA" altLang="ru-RU" b="1" i="1" dirty="0">
                <a:solidFill>
                  <a:srgbClr val="FF0000"/>
                </a:solidFill>
              </a:rPr>
              <a:t>-комунікативна</a:t>
            </a:r>
            <a:r>
              <a:rPr lang="uk-UA" altLang="ru-RU" dirty="0">
                <a:solidFill>
                  <a:srgbClr val="FF0000"/>
                </a:solidFill>
              </a:rPr>
              <a:t> - </a:t>
            </a:r>
            <a:r>
              <a:rPr lang="uk-UA" altLang="ru-RU" dirty="0"/>
              <a:t>відбувається процес коригування поведінки, коли людина може вплинути на мотиви, мету спілкування, програму дій, прийняття рішень. </a:t>
            </a:r>
            <a:endParaRPr lang="uk-UA" altLang="ru-RU" b="1" i="1" dirty="0"/>
          </a:p>
          <a:p>
            <a:pPr>
              <a:lnSpc>
                <a:spcPct val="80000"/>
              </a:lnSpc>
            </a:pPr>
            <a:r>
              <a:rPr lang="uk-UA" altLang="ru-RU" b="1" i="1" dirty="0">
                <a:solidFill>
                  <a:srgbClr val="FF0000"/>
                </a:solidFill>
              </a:rPr>
              <a:t>Афективно-комунікативна</a:t>
            </a:r>
            <a:r>
              <a:rPr lang="uk-UA" altLang="ru-RU" dirty="0">
                <a:solidFill>
                  <a:srgbClr val="FF0000"/>
                </a:solidFill>
              </a:rPr>
              <a:t> - </a:t>
            </a:r>
            <a:r>
              <a:rPr lang="uk-UA" altLang="ru-RU" dirty="0"/>
              <a:t>відбувається </a:t>
            </a:r>
            <a:r>
              <a:rPr lang="uk-UA" altLang="ru-RU" dirty="0" err="1"/>
              <a:t>взаєморегуляція</a:t>
            </a:r>
            <a:r>
              <a:rPr lang="uk-UA" altLang="ru-RU" dirty="0"/>
              <a:t> та </a:t>
            </a:r>
            <a:r>
              <a:rPr lang="uk-UA" altLang="ru-RU" dirty="0" err="1"/>
              <a:t>взаємокорекція</a:t>
            </a:r>
            <a:r>
              <a:rPr lang="uk-UA" altLang="ru-RU" dirty="0"/>
              <a:t> поведінки, здійснюється своєрідний контроль над усією сферою діяльності партнера. Тут можуть реалізуватися можливості навіювання, наслідування, вживаються усі можливі засоби переконання.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4826" y="0"/>
            <a:ext cx="7477125" cy="908050"/>
          </a:xfrm>
        </p:spPr>
        <p:txBody>
          <a:bodyPr/>
          <a:lstStyle/>
          <a:p>
            <a:r>
              <a:rPr lang="uk-UA" altLang="ru-RU" sz="3600" b="1"/>
              <a:t>Стратегія і тактика спілкування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551384" y="981076"/>
            <a:ext cx="11017224" cy="51149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uk-UA" altLang="ru-RU" sz="1800" b="1" i="1" dirty="0">
                <a:solidFill>
                  <a:srgbClr val="6DD77A"/>
                </a:solidFill>
              </a:rPr>
              <a:t>Стратегія ділового спілкування</a:t>
            </a:r>
            <a:r>
              <a:rPr lang="uk-UA" altLang="ru-RU" sz="1800" dirty="0"/>
              <a:t> передбачає постановку певної цілі, яка стимулює волю учасника спілкування, заставляє його діяти усвідомлено, </a:t>
            </a:r>
            <a:r>
              <a:rPr lang="uk-UA" altLang="ru-RU" sz="1800" dirty="0" err="1"/>
              <a:t>інтенсивно</a:t>
            </a:r>
            <a:r>
              <a:rPr lang="uk-UA" altLang="ru-RU" sz="1800" dirty="0"/>
              <a:t>, мобілізувати свої здібності, знання, досвід, уміти підпорядковувати свої сили досягненню цієї мети. </a:t>
            </a:r>
            <a:endParaRPr lang="uk-UA" altLang="ru-RU" sz="1800" b="1" i="1" dirty="0"/>
          </a:p>
          <a:p>
            <a:pPr>
              <a:lnSpc>
                <a:spcPct val="80000"/>
              </a:lnSpc>
            </a:pPr>
            <a:r>
              <a:rPr lang="uk-UA" altLang="ru-RU" sz="1800" b="1" i="1" dirty="0">
                <a:solidFill>
                  <a:srgbClr val="6DD77A"/>
                </a:solidFill>
              </a:rPr>
              <a:t>Тактика ділового спілкування</a:t>
            </a:r>
            <a:r>
              <a:rPr lang="uk-UA" altLang="ru-RU" sz="1800" dirty="0"/>
              <a:t> передбачає вибір певної моделі поведінки, яка в конкретній ситуації буде найбільш сприятливою у досягненні поставленої мети. </a:t>
            </a:r>
            <a:r>
              <a:rPr lang="uk-UA" altLang="ru-RU" sz="1800" dirty="0" err="1"/>
              <a:t>Грунтується</a:t>
            </a:r>
            <a:r>
              <a:rPr lang="uk-UA" altLang="ru-RU" sz="1800" dirty="0"/>
              <a:t> тактика спілкування на певних засадах, найважливішими з яких є: </a:t>
            </a:r>
          </a:p>
          <a:p>
            <a:pPr>
              <a:lnSpc>
                <a:spcPct val="80000"/>
              </a:lnSpc>
            </a:pPr>
            <a:r>
              <a:rPr lang="uk-UA" altLang="ru-RU" sz="1800" dirty="0"/>
              <a:t>наявність декількох варіантів поведінки в однотипній ситуації і вміння </a:t>
            </a:r>
            <a:r>
              <a:rPr lang="uk-UA" altLang="ru-RU" sz="1800" dirty="0" err="1"/>
              <a:t>оперативно</a:t>
            </a:r>
            <a:r>
              <a:rPr lang="uk-UA" altLang="ru-RU" sz="1800" dirty="0"/>
              <a:t> ними скористатись; </a:t>
            </a:r>
          </a:p>
          <a:p>
            <a:pPr>
              <a:lnSpc>
                <a:spcPct val="80000"/>
              </a:lnSpc>
            </a:pPr>
            <a:r>
              <a:rPr lang="uk-UA" altLang="ru-RU" sz="1800" dirty="0"/>
              <a:t>недопущення конфронтації чи конфліктів з діловим партнером; </a:t>
            </a:r>
          </a:p>
          <a:p>
            <a:pPr>
              <a:lnSpc>
                <a:spcPct val="80000"/>
              </a:lnSpc>
            </a:pPr>
            <a:r>
              <a:rPr lang="uk-UA" altLang="ru-RU" sz="1800" dirty="0"/>
              <a:t>вміле використання механізмів людської взаємодії (прихильності, симпатії, антипатії, довіри, поваги і </a:t>
            </a:r>
            <a:r>
              <a:rPr lang="uk-UA" altLang="ru-RU" sz="1800" dirty="0" err="1"/>
              <a:t>т.п</a:t>
            </a:r>
            <a:r>
              <a:rPr lang="uk-UA" altLang="ru-RU" sz="1800" dirty="0"/>
              <a:t>.); </a:t>
            </a:r>
          </a:p>
          <a:p>
            <a:pPr>
              <a:lnSpc>
                <a:spcPct val="80000"/>
              </a:lnSpc>
            </a:pPr>
            <a:r>
              <a:rPr lang="uk-UA" altLang="ru-RU" sz="1800" dirty="0"/>
              <a:t>уважне ставлення до нових, хоч і незвичних на перший погляд ідей, думок; </a:t>
            </a:r>
          </a:p>
          <a:p>
            <a:pPr>
              <a:lnSpc>
                <a:spcPct val="80000"/>
              </a:lnSpc>
            </a:pPr>
            <a:r>
              <a:rPr lang="uk-UA" altLang="ru-RU" sz="1800" dirty="0"/>
              <a:t>освоєння тих моделей поведінки, які приносять успіх у ділових стосунках; </a:t>
            </a:r>
          </a:p>
          <a:p>
            <a:pPr>
              <a:lnSpc>
                <a:spcPct val="80000"/>
              </a:lnSpc>
            </a:pPr>
            <a:r>
              <a:rPr lang="uk-UA" altLang="ru-RU" sz="1800" dirty="0"/>
              <a:t>вміння подати себе, правильно оцінювати реакцію партнерів, вловлювати найменші зміни в ситуації.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altLang="ru-RU" b="1" dirty="0"/>
              <a:t>Рівні ділового спілкування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uk-UA" altLang="ru-RU" sz="2400" dirty="0"/>
              <a:t>Примітивний;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Маніпулятивний;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Стандартизований;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конвенціональний (погоджувальний);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Ігровий;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Діловий;</a:t>
            </a:r>
          </a:p>
          <a:p>
            <a:pPr>
              <a:lnSpc>
                <a:spcPct val="80000"/>
              </a:lnSpc>
            </a:pPr>
            <a:r>
              <a:rPr lang="uk-UA" altLang="ru-RU" sz="2400" dirty="0"/>
              <a:t>Духовний. 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5556251" y="1598614"/>
            <a:ext cx="6012357" cy="47831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altLang="ru-RU" dirty="0"/>
              <a:t>Зрозуміло, що кожен з названих рівнів може проявитися в різних ситуаціях, які диктують і відповідні людські відносини. Скажімо, одна справа спілкування на вулиці, в транспорті, в магазині, і зовсім інша - на офіційному прийомі, а ще інша - в безпосередніх ділових стосунках, де можуть існувати різні взаємини (рівноправні, підлеглі, нерівноправні) і тоді висуваються свої критерії з однієї чи іншої сторони. </a:t>
            </a:r>
          </a:p>
          <a:p>
            <a:pPr>
              <a:lnSpc>
                <a:spcPct val="80000"/>
              </a:lnSpc>
            </a:pPr>
            <a:endParaRPr lang="uk-UA" altLang="ru-RU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2" id="{0F02B14E-1158-4E1F-A074-08F06DA900B6}" vid="{4B44EC18-5FC8-4ADE-B464-AB287151E179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4_T_PGO_Flat-Lay-4_3" id="{FF359503-8798-456B-AFBA-82F0601C8370}" vid="{863C48AC-C4FA-4BEC-B2FF-9E20E01DFB1D}"/>
    </a:ext>
  </a:extLst>
</a:theme>
</file>

<file path=ppt/theme/theme3.xml><?xml version="1.0" encoding="utf-8"?>
<a:theme xmlns:a="http://schemas.openxmlformats.org/drawingml/2006/main" name="5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9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140</TotalTime>
  <Words>1342</Words>
  <Application>Microsoft Office PowerPoint</Application>
  <PresentationFormat>Широкий екран</PresentationFormat>
  <Paragraphs>74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8</vt:i4>
      </vt:variant>
      <vt:variant>
        <vt:lpstr>Заголовки слайдів</vt:lpstr>
      </vt:variant>
      <vt:variant>
        <vt:i4>14</vt:i4>
      </vt:variant>
    </vt:vector>
  </HeadingPairs>
  <TitlesOfParts>
    <vt:vector size="29" baseType="lpstr">
      <vt:lpstr>맑은 고딕</vt:lpstr>
      <vt:lpstr>Arial</vt:lpstr>
      <vt:lpstr>Calibri</vt:lpstr>
      <vt:lpstr>Calibri Light</vt:lpstr>
      <vt:lpstr>Gill Sans MT</vt:lpstr>
      <vt:lpstr>Impact</vt:lpstr>
      <vt:lpstr>Open Sans</vt:lpstr>
      <vt:lpstr>Тема2</vt:lpstr>
      <vt:lpstr>Custom Design</vt:lpstr>
      <vt:lpstr>51</vt:lpstr>
      <vt:lpstr>2_Custom Design</vt:lpstr>
      <vt:lpstr>49</vt:lpstr>
      <vt:lpstr>3_Custom Design</vt:lpstr>
      <vt:lpstr>48</vt:lpstr>
      <vt:lpstr>Gallery</vt:lpstr>
      <vt:lpstr>    </vt:lpstr>
      <vt:lpstr>Спілкування</vt:lpstr>
      <vt:lpstr>Види спілкування:</vt:lpstr>
      <vt:lpstr>Формальне спілкування:</vt:lpstr>
      <vt:lpstr>Інформація, за характером впливу:</vt:lpstr>
      <vt:lpstr>Види ділового спілкування: </vt:lpstr>
      <vt:lpstr>Види ділового спілкування: </vt:lpstr>
      <vt:lpstr>Особливості ділового спілкування:</vt:lpstr>
      <vt:lpstr>Правила ділового спілкування:</vt:lpstr>
      <vt:lpstr>Фази спілкування:</vt:lpstr>
      <vt:lpstr>Форми спілкування: </vt:lpstr>
      <vt:lpstr>Функції спілкування:</vt:lpstr>
      <vt:lpstr>Стратегія і тактика спілкування</vt:lpstr>
      <vt:lpstr>Рівні ділового спілкування</vt:lpstr>
    </vt:vector>
  </TitlesOfParts>
  <Company>NhT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Ділове спілкування</dc:title>
  <dc:creator>!!!</dc:creator>
  <cp:lastModifiedBy>кщягьтшлш</cp:lastModifiedBy>
  <cp:revision>9</cp:revision>
  <dcterms:created xsi:type="dcterms:W3CDTF">2010-04-20T19:46:05Z</dcterms:created>
  <dcterms:modified xsi:type="dcterms:W3CDTF">2023-01-20T09:48:25Z</dcterms:modified>
</cp:coreProperties>
</file>