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2A54C80-263E-416B-A8E0-580EDEADCBDC}" type="datetimeFigureOut">
              <a:rPr lang="en-US" dirty="0"/>
              <a:t>10/22/2021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10/22/2021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10/22/2021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hyperlink" Target="https://uk.wikipedia.org/wiki/%D0%A4%D1%80%D0%B0%D0%BD%D1%86%D1%83%D0%B7%D1%8C%D0%BA%D0%B0_%D0%BA%D1%83%D1%85%D0%BD%D1%8F" TargetMode="External"/><Relationship Id="rId7" Type="http://schemas.openxmlformats.org/officeDocument/2006/relationships/image" Target="../media/image11.jpeg"/><Relationship Id="rId2" Type="http://schemas.openxmlformats.org/officeDocument/2006/relationships/hyperlink" Target="https://uk.wikipedia.org/wiki/%D0%9F%D0%B0%D1%88%D0%BE%D1%82" TargetMode="External"/><Relationship Id="rId1" Type="http://schemas.openxmlformats.org/officeDocument/2006/relationships/slideLayout" Target="../slideLayouts/slideLayout2.xml"/><Relationship Id="rId6" Type="http://schemas.openxmlformats.org/officeDocument/2006/relationships/hyperlink" Target="https://uk.wikipedia.org/w/index.php?title=%D0%9A%D1%80%D0%B5%D0%BE%D0%BB%D1%8C%D1%81%D1%8C%D0%BA%D0%B0_%D0%BA%D1%83%D1%85%D0%BD%D1%8F&amp;action=edit&amp;redlink=1" TargetMode="External"/><Relationship Id="rId5" Type="http://schemas.openxmlformats.org/officeDocument/2006/relationships/hyperlink" Target="https://uk.wikipedia.org/wiki/%D0%A3%D0%BA%D1%80%D0%B0%D1%97%D0%BD%D1%81%D1%8C%D0%BA%D0%B0_%D0%BA%D1%83%D1%85%D0%BD%D1%8F" TargetMode="External"/><Relationship Id="rId4" Type="http://schemas.openxmlformats.org/officeDocument/2006/relationships/hyperlink" Target="https://uk.wikipedia.org/wiki/%D0%90%D0%BC%D0%B5%D1%80%D0%B8%D0%BA%D0%B0%D0%BD%D1%81%D1%8C%D0%BA%D0%B0_%D0%BA%D1%83%D1%85%D0%BD%D1%8F" TargetMode="External"/><Relationship Id="rId9"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hyperlink" Target="https://uk.wikipedia.org/wiki/%D0%AF%D1%94%D1%87%D0%BD%D0%B8%D0%B9_%D0%B1%D1%96%D0%BB%D0%BE%D0%BA" TargetMode="External"/><Relationship Id="rId2" Type="http://schemas.openxmlformats.org/officeDocument/2006/relationships/hyperlink" Target="https://uk.wikipedia.org/wiki/%D0%96%D0%BE%D0%B2%D1%82%D0%BE%D0%BA" TargetMode="Externa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s://uk.wikipedia.org/wiki/%D0%A4%D1%80%D0%B0%D0%BD%D1%86%D1%83%D0%B7%D1%8C%D0%BA%D0%B0_%D0%BC%D0%BE%D0%B2%D0%B0" TargetMode="External"/><Relationship Id="rId4" Type="http://schemas.openxmlformats.org/officeDocument/2006/relationships/hyperlink" Target="https://uk.wikipedia.org/wiki/%D0%A1%D0%BE%D1%80%D0%BE%D1%87%D0%BA%D0%B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uk.wikipedia.org/w/index.php?title=%D0%A5%D0%B0%D1%80%D1%87%D0%BE%D0%B2%D0%B0_%D0%BF%D0%BB%D1%96%D0%B2%D0%BA%D0%B0&amp;action=edit&amp;redlink=1" TargetMode="External"/><Relationship Id="rId2" Type="http://schemas.openxmlformats.org/officeDocument/2006/relationships/hyperlink" Target="https://uk.wikipedia.org/wiki/%D0%9E%D1%86%D0%B5%D1%82" TargetMode="Externa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D047E7C-8236-4EA8-A886-9ABC1B863A33}"/>
              </a:ext>
            </a:extLst>
          </p:cNvPr>
          <p:cNvSpPr txBox="1"/>
          <p:nvPr/>
        </p:nvSpPr>
        <p:spPr>
          <a:xfrm>
            <a:off x="545284" y="444617"/>
            <a:ext cx="9974510" cy="646331"/>
          </a:xfrm>
          <a:prstGeom prst="rect">
            <a:avLst/>
          </a:prstGeom>
          <a:noFill/>
        </p:spPr>
        <p:txBody>
          <a:bodyPr wrap="square" rtlCol="0">
            <a:spAutoFit/>
          </a:bodyPr>
          <a:lstStyle/>
          <a:p>
            <a:pPr algn="ctr"/>
            <a:r>
              <a:rPr lang="uk-UA" b="1" dirty="0">
                <a:latin typeface="Times New Roman" panose="02020603050405020304" pitchFamily="18" charset="0"/>
                <a:cs typeface="Times New Roman" panose="02020603050405020304" pitchFamily="18" charset="0"/>
              </a:rPr>
              <a:t>Державний навчальний заклад</a:t>
            </a:r>
          </a:p>
          <a:p>
            <a:pPr algn="ctr"/>
            <a:r>
              <a:rPr lang="uk-UA" b="1" dirty="0">
                <a:latin typeface="Times New Roman" panose="02020603050405020304" pitchFamily="18" charset="0"/>
                <a:cs typeface="Times New Roman" panose="02020603050405020304" pitchFamily="18" charset="0"/>
              </a:rPr>
              <a:t>«Богуславський центр </a:t>
            </a:r>
            <a:r>
              <a:rPr lang="uk-UA" b="1" dirty="0" err="1">
                <a:latin typeface="Times New Roman" panose="02020603050405020304" pitchFamily="18" charset="0"/>
                <a:cs typeface="Times New Roman" panose="02020603050405020304" pitchFamily="18" charset="0"/>
              </a:rPr>
              <a:t>професійно</a:t>
            </a:r>
            <a:r>
              <a:rPr lang="uk-UA" b="1" dirty="0">
                <a:latin typeface="Times New Roman" panose="02020603050405020304" pitchFamily="18" charset="0"/>
                <a:cs typeface="Times New Roman" panose="02020603050405020304" pitchFamily="18" charset="0"/>
              </a:rPr>
              <a:t> – технічної освіти»</a:t>
            </a:r>
          </a:p>
        </p:txBody>
      </p:sp>
      <p:sp>
        <p:nvSpPr>
          <p:cNvPr id="6" name="TextBox 5">
            <a:extLst>
              <a:ext uri="{FF2B5EF4-FFF2-40B4-BE49-F238E27FC236}">
                <a16:creationId xmlns:a16="http://schemas.microsoft.com/office/drawing/2014/main" id="{F62C5484-C384-43C2-8E98-E71C476F0880}"/>
              </a:ext>
            </a:extLst>
          </p:cNvPr>
          <p:cNvSpPr txBox="1"/>
          <p:nvPr/>
        </p:nvSpPr>
        <p:spPr>
          <a:xfrm>
            <a:off x="1350628" y="1824631"/>
            <a:ext cx="8271544" cy="2554545"/>
          </a:xfrm>
          <a:prstGeom prst="rect">
            <a:avLst/>
          </a:prstGeom>
          <a:noFill/>
        </p:spPr>
        <p:txBody>
          <a:bodyPr wrap="square" rtlCol="0">
            <a:spAutoFit/>
          </a:bodyPr>
          <a:lstStyle/>
          <a:p>
            <a:pPr algn="ctr"/>
            <a:r>
              <a:rPr lang="uk-UA" sz="4000" b="1" dirty="0">
                <a:latin typeface="Times New Roman" panose="02020603050405020304" pitchFamily="18" charset="0"/>
                <a:cs typeface="Times New Roman" panose="02020603050405020304" pitchFamily="18" charset="0"/>
              </a:rPr>
              <a:t>Методична розробка уроку виробничого навчання на тему: «Приготування закусок з сиру та яєць»</a:t>
            </a:r>
          </a:p>
        </p:txBody>
      </p:sp>
      <p:sp>
        <p:nvSpPr>
          <p:cNvPr id="7" name="TextBox 6">
            <a:extLst>
              <a:ext uri="{FF2B5EF4-FFF2-40B4-BE49-F238E27FC236}">
                <a16:creationId xmlns:a16="http://schemas.microsoft.com/office/drawing/2014/main" id="{CDE0BC62-D745-4D86-A657-2FA73B620543}"/>
              </a:ext>
            </a:extLst>
          </p:cNvPr>
          <p:cNvSpPr txBox="1"/>
          <p:nvPr/>
        </p:nvSpPr>
        <p:spPr>
          <a:xfrm>
            <a:off x="5436239" y="5645791"/>
            <a:ext cx="3708107" cy="923330"/>
          </a:xfrm>
          <a:prstGeom prst="rect">
            <a:avLst/>
          </a:prstGeom>
          <a:noFill/>
        </p:spPr>
        <p:txBody>
          <a:bodyPr wrap="square" rtlCol="0">
            <a:spAutoFit/>
          </a:bodyPr>
          <a:lstStyle/>
          <a:p>
            <a:pPr algn="r"/>
            <a:r>
              <a:rPr lang="uk-UA" dirty="0">
                <a:latin typeface="Times New Roman" panose="02020603050405020304" pitchFamily="18" charset="0"/>
                <a:cs typeface="Times New Roman" panose="02020603050405020304" pitchFamily="18" charset="0"/>
              </a:rPr>
              <a:t>Розробила:</a:t>
            </a:r>
          </a:p>
          <a:p>
            <a:pPr algn="r"/>
            <a:r>
              <a:rPr lang="uk-UA" dirty="0">
                <a:latin typeface="Times New Roman" panose="02020603050405020304" pitchFamily="18" charset="0"/>
                <a:cs typeface="Times New Roman" panose="02020603050405020304" pitchFamily="18" charset="0"/>
              </a:rPr>
              <a:t>майстер виробничого навчання</a:t>
            </a:r>
          </a:p>
          <a:p>
            <a:pPr algn="r"/>
            <a:r>
              <a:rPr lang="uk-UA" dirty="0">
                <a:latin typeface="Times New Roman" panose="02020603050405020304" pitchFamily="18" charset="0"/>
                <a:cs typeface="Times New Roman" panose="02020603050405020304" pitchFamily="18" charset="0"/>
              </a:rPr>
              <a:t>Валерія Лелека</a:t>
            </a:r>
          </a:p>
        </p:txBody>
      </p:sp>
    </p:spTree>
    <p:extLst>
      <p:ext uri="{BB962C8B-B14F-4D97-AF65-F5344CB8AC3E}">
        <p14:creationId xmlns:p14="http://schemas.microsoft.com/office/powerpoint/2010/main" val="3207686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3E34C8E-D902-4C60-B626-B0842485FE67}"/>
              </a:ext>
            </a:extLst>
          </p:cNvPr>
          <p:cNvSpPr txBox="1"/>
          <p:nvPr/>
        </p:nvSpPr>
        <p:spPr>
          <a:xfrm>
            <a:off x="964734" y="453006"/>
            <a:ext cx="8734743" cy="1938992"/>
          </a:xfrm>
          <a:prstGeom prst="rect">
            <a:avLst/>
          </a:prstGeom>
          <a:noFill/>
        </p:spPr>
        <p:txBody>
          <a:bodyPr wrap="square" rtlCol="0">
            <a:spAutoFit/>
          </a:bodyPr>
          <a:lstStyle/>
          <a:p>
            <a:pPr algn="ctr"/>
            <a:r>
              <a:rPr lang="uk-UA" sz="2400" b="1" dirty="0">
                <a:latin typeface="Times New Roman" panose="02020603050405020304" pitchFamily="18" charset="0"/>
                <a:cs typeface="Times New Roman" panose="02020603050405020304" pitchFamily="18" charset="0"/>
              </a:rPr>
              <a:t>Вступ</a:t>
            </a:r>
            <a:endParaRPr lang="uk-UA" sz="2400" dirty="0">
              <a:latin typeface="Times New Roman" panose="02020603050405020304" pitchFamily="18" charset="0"/>
              <a:cs typeface="Times New Roman" panose="02020603050405020304" pitchFamily="18" charset="0"/>
            </a:endParaRPr>
          </a:p>
          <a:p>
            <a:pPr algn="ctr"/>
            <a:r>
              <a:rPr lang="uk-UA" sz="2400" dirty="0">
                <a:latin typeface="Times New Roman" panose="02020603050405020304" pitchFamily="18" charset="0"/>
                <a:cs typeface="Times New Roman" panose="02020603050405020304" pitchFamily="18" charset="0"/>
              </a:rPr>
              <a:t>Метою і завданням уроків виробничого навчання з </a:t>
            </a:r>
            <a:r>
              <a:rPr lang="uk-UA" sz="2400" dirty="0">
                <a:solidFill>
                  <a:schemeClr val="tx2"/>
                </a:solidFill>
                <a:latin typeface="Times New Roman" panose="02020603050405020304" pitchFamily="18" charset="0"/>
                <a:cs typeface="Times New Roman" panose="02020603050405020304" pitchFamily="18" charset="0"/>
              </a:rPr>
              <a:t>професії «Кухар» є формування вмінь та навичок в учнів. Вони знадобляться їм у їхній майбутній роботі, як кваліфікованих, </a:t>
            </a:r>
            <a:r>
              <a:rPr lang="uk-UA" sz="2400" dirty="0" err="1">
                <a:solidFill>
                  <a:schemeClr val="tx2"/>
                </a:solidFill>
                <a:latin typeface="Times New Roman" panose="02020603050405020304" pitchFamily="18" charset="0"/>
                <a:cs typeface="Times New Roman" panose="02020603050405020304" pitchFamily="18" charset="0"/>
              </a:rPr>
              <a:t>професійно</a:t>
            </a:r>
            <a:r>
              <a:rPr lang="en-US" sz="2400" dirty="0">
                <a:solidFill>
                  <a:schemeClr val="tx2"/>
                </a:solidFill>
                <a:latin typeface="Times New Roman" panose="02020603050405020304" pitchFamily="18" charset="0"/>
                <a:cs typeface="Times New Roman" panose="02020603050405020304" pitchFamily="18" charset="0"/>
              </a:rPr>
              <a:t> - </a:t>
            </a:r>
            <a:r>
              <a:rPr lang="uk-UA" sz="2400" dirty="0">
                <a:solidFill>
                  <a:schemeClr val="tx2"/>
                </a:solidFill>
                <a:latin typeface="Times New Roman" panose="02020603050405020304" pitchFamily="18" charset="0"/>
                <a:cs typeface="Times New Roman" panose="02020603050405020304" pitchFamily="18" charset="0"/>
              </a:rPr>
              <a:t> компетентних у своїй справі працівників</a:t>
            </a:r>
          </a:p>
        </p:txBody>
      </p:sp>
      <p:pic>
        <p:nvPicPr>
          <p:cNvPr id="1026" name="Picture 2" descr="Яйца бенедикт на завтрак рецепт с фото пошагово - 1000.menu">
            <a:extLst>
              <a:ext uri="{FF2B5EF4-FFF2-40B4-BE49-F238E27FC236}">
                <a16:creationId xmlns:a16="http://schemas.microsoft.com/office/drawing/2014/main" id="{375FDA48-B457-4FFB-9297-F698D84639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647" y="2944945"/>
            <a:ext cx="4349691" cy="28871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Яйца Бенедикт по-итальянски - Recipe Unilever Food Solutions">
            <a:extLst>
              <a:ext uri="{FF2B5EF4-FFF2-40B4-BE49-F238E27FC236}">
                <a16:creationId xmlns:a16="http://schemas.microsoft.com/office/drawing/2014/main" id="{1E70915F-66C5-4641-A40E-D3E22FC60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643" y="3429000"/>
            <a:ext cx="4476357" cy="25188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73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19BF3-7E1D-429B-8CAD-A79FBD659659}"/>
              </a:ext>
            </a:extLst>
          </p:cNvPr>
          <p:cNvSpPr>
            <a:spLocks noGrp="1"/>
          </p:cNvSpPr>
          <p:nvPr>
            <p:ph type="title"/>
          </p:nvPr>
        </p:nvSpPr>
        <p:spPr/>
        <p:txBody>
          <a:bodyPr>
            <a:noAutofit/>
          </a:bodyPr>
          <a:lstStyle/>
          <a:p>
            <a:r>
              <a:rPr lang="uk-UA" sz="2800" dirty="0">
                <a:solidFill>
                  <a:schemeClr val="tx2"/>
                </a:solidFill>
                <a:latin typeface="Times New Roman" panose="02020603050405020304" pitchFamily="18" charset="0"/>
                <a:cs typeface="Times New Roman" panose="02020603050405020304" pitchFamily="18" charset="0"/>
              </a:rPr>
              <a:t>Сучасні технології приготування страв потребують творчого використання професійних знань, освоєння все нових і нових професійних дій.</a:t>
            </a:r>
            <a:br>
              <a:rPr lang="uk-UA" sz="2800" dirty="0">
                <a:solidFill>
                  <a:schemeClr val="tx2"/>
                </a:solidFill>
                <a:latin typeface="Times New Roman" panose="02020603050405020304" pitchFamily="18" charset="0"/>
                <a:cs typeface="Times New Roman" panose="02020603050405020304" pitchFamily="18" charset="0"/>
              </a:rPr>
            </a:br>
            <a:endParaRPr lang="uk-UA" sz="2800" dirty="0">
              <a:solidFill>
                <a:schemeClr val="tx2"/>
              </a:solidFill>
              <a:latin typeface="Times New Roman" panose="02020603050405020304" pitchFamily="18" charset="0"/>
              <a:cs typeface="Times New Roman" panose="02020603050405020304" pitchFamily="18" charset="0"/>
            </a:endParaRPr>
          </a:p>
        </p:txBody>
      </p:sp>
      <p:pic>
        <p:nvPicPr>
          <p:cNvPr id="2050" name="Picture 2" descr="Холодні закуски на Новий рік 2021: рецепти з фото, прості і смачні">
            <a:extLst>
              <a:ext uri="{FF2B5EF4-FFF2-40B4-BE49-F238E27FC236}">
                <a16:creationId xmlns:a16="http://schemas.microsoft.com/office/drawing/2014/main" id="{642ADB18-F96E-40F1-A4CA-4DB86551FD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3725" y="2033908"/>
            <a:ext cx="5996602" cy="44423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160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EB3C8A-266C-4493-907A-9A35F84E8D2F}"/>
              </a:ext>
            </a:extLst>
          </p:cNvPr>
          <p:cNvSpPr>
            <a:spLocks noGrp="1"/>
          </p:cNvSpPr>
          <p:nvPr>
            <p:ph type="title"/>
          </p:nvPr>
        </p:nvSpPr>
        <p:spPr/>
        <p:txBody>
          <a:bodyPr>
            <a:noAutofit/>
          </a:bodyPr>
          <a:lstStyle/>
          <a:p>
            <a:r>
              <a:rPr lang="uk-UA" sz="2800" b="1" dirty="0">
                <a:solidFill>
                  <a:schemeClr val="tx2"/>
                </a:solidFill>
                <a:latin typeface="Times New Roman" panose="02020603050405020304" pitchFamily="18" charset="0"/>
                <a:cs typeface="Times New Roman" panose="02020603050405020304" pitchFamily="18" charset="0"/>
              </a:rPr>
              <a:t>Тема програми : </a:t>
            </a:r>
            <a:r>
              <a:rPr lang="uk-UA" sz="2800" dirty="0">
                <a:solidFill>
                  <a:schemeClr val="tx2"/>
                </a:solidFill>
                <a:latin typeface="Times New Roman" panose="02020603050405020304" pitchFamily="18" charset="0"/>
                <a:cs typeface="Times New Roman" panose="02020603050405020304" pitchFamily="18" charset="0"/>
              </a:rPr>
              <a:t>Приготування холодних страв і закусок.</a:t>
            </a:r>
            <a:br>
              <a:rPr lang="uk-UA" sz="2800" dirty="0">
                <a:solidFill>
                  <a:schemeClr val="tx2"/>
                </a:solidFill>
                <a:latin typeface="Times New Roman" panose="02020603050405020304" pitchFamily="18" charset="0"/>
                <a:cs typeface="Times New Roman" panose="02020603050405020304" pitchFamily="18" charset="0"/>
              </a:rPr>
            </a:br>
            <a:r>
              <a:rPr lang="uk-UA" sz="2800" b="1" dirty="0">
                <a:solidFill>
                  <a:schemeClr val="tx2"/>
                </a:solidFill>
                <a:latin typeface="Times New Roman" panose="02020603050405020304" pitchFamily="18" charset="0"/>
                <a:cs typeface="Times New Roman" panose="02020603050405020304" pitchFamily="18" charset="0"/>
              </a:rPr>
              <a:t>Тема уроку:</a:t>
            </a:r>
            <a:r>
              <a:rPr lang="uk-UA" sz="2800" dirty="0">
                <a:solidFill>
                  <a:schemeClr val="tx2"/>
                </a:solidFill>
                <a:latin typeface="Times New Roman" panose="02020603050405020304" pitchFamily="18" charset="0"/>
                <a:cs typeface="Times New Roman" panose="02020603050405020304" pitchFamily="18" charset="0"/>
              </a:rPr>
              <a:t> Приготування закусок з сиру та яєць</a:t>
            </a:r>
            <a:br>
              <a:rPr lang="uk-UA" sz="2800" dirty="0">
                <a:solidFill>
                  <a:schemeClr val="tx2"/>
                </a:solidFill>
                <a:latin typeface="Times New Roman" panose="02020603050405020304" pitchFamily="18" charset="0"/>
                <a:cs typeface="Times New Roman" panose="02020603050405020304" pitchFamily="18" charset="0"/>
              </a:rPr>
            </a:br>
            <a:r>
              <a:rPr lang="uk-UA" sz="2800" dirty="0">
                <a:solidFill>
                  <a:schemeClr val="tx2"/>
                </a:solidFill>
                <a:latin typeface="Times New Roman" panose="02020603050405020304" pitchFamily="18" charset="0"/>
                <a:cs typeface="Times New Roman" panose="02020603050405020304" pitchFamily="18" charset="0"/>
              </a:rPr>
              <a:t>Приготування закусок з сиру та яєць: </a:t>
            </a:r>
            <a:r>
              <a:rPr lang="uk-UA" sz="2800" dirty="0" err="1">
                <a:solidFill>
                  <a:schemeClr val="tx2"/>
                </a:solidFill>
                <a:latin typeface="Times New Roman" panose="02020603050405020304" pitchFamily="18" charset="0"/>
                <a:cs typeface="Times New Roman" panose="02020603050405020304" pitchFamily="18" charset="0"/>
              </a:rPr>
              <a:t>рулетики</a:t>
            </a:r>
            <a:r>
              <a:rPr lang="uk-UA" sz="2800" dirty="0">
                <a:solidFill>
                  <a:schemeClr val="tx2"/>
                </a:solidFill>
                <a:latin typeface="Times New Roman" panose="02020603050405020304" pitchFamily="18" charset="0"/>
                <a:cs typeface="Times New Roman" panose="02020603050405020304" pitchFamily="18" charset="0"/>
              </a:rPr>
              <a:t> яєчні з сирною начинкою та часником, закуска з яйцем </a:t>
            </a:r>
            <a:r>
              <a:rPr lang="uk-UA" sz="2800" dirty="0" err="1">
                <a:solidFill>
                  <a:schemeClr val="tx2"/>
                </a:solidFill>
                <a:latin typeface="Times New Roman" panose="02020603050405020304" pitchFamily="18" charset="0"/>
                <a:cs typeface="Times New Roman" panose="02020603050405020304" pitchFamily="18" charset="0"/>
              </a:rPr>
              <a:t>пашот</a:t>
            </a:r>
            <a:r>
              <a:rPr lang="uk-UA" sz="2800" dirty="0">
                <a:solidFill>
                  <a:schemeClr val="tx2"/>
                </a:solidFill>
                <a:latin typeface="Times New Roman" panose="02020603050405020304" pitchFamily="18" charset="0"/>
                <a:cs typeface="Times New Roman" panose="02020603050405020304" pitchFamily="18" charset="0"/>
              </a:rPr>
              <a:t> «Яйця Бенедикт».</a:t>
            </a:r>
            <a:br>
              <a:rPr lang="uk-UA" sz="2800" dirty="0">
                <a:solidFill>
                  <a:schemeClr val="tx2"/>
                </a:solidFill>
                <a:latin typeface="Times New Roman" panose="02020603050405020304" pitchFamily="18" charset="0"/>
                <a:cs typeface="Times New Roman" panose="02020603050405020304" pitchFamily="18" charset="0"/>
              </a:rPr>
            </a:br>
            <a:endParaRPr lang="uk-UA" sz="2800" dirty="0">
              <a:solidFill>
                <a:schemeClr val="tx2"/>
              </a:solidFill>
              <a:latin typeface="Times New Roman" panose="02020603050405020304" pitchFamily="18" charset="0"/>
              <a:cs typeface="Times New Roman" panose="02020603050405020304" pitchFamily="18" charset="0"/>
            </a:endParaRPr>
          </a:p>
        </p:txBody>
      </p:sp>
      <p:pic>
        <p:nvPicPr>
          <p:cNvPr id="3" name="Рисунок 2" descr="Смачний яєчний рулет з сиром та зеленню. Приготування цієї страви не займе багато часу, а смак неодмінно здивує.">
            <a:extLst>
              <a:ext uri="{FF2B5EF4-FFF2-40B4-BE49-F238E27FC236}">
                <a16:creationId xmlns:a16="http://schemas.microsoft.com/office/drawing/2014/main" id="{AB41743E-8692-4787-B2EF-ACC0A7D7996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5403" y="3791823"/>
            <a:ext cx="3196204" cy="2055303"/>
          </a:xfrm>
          <a:prstGeom prst="rect">
            <a:avLst/>
          </a:prstGeom>
          <a:ln>
            <a:noFill/>
          </a:ln>
          <a:effectLst>
            <a:softEdge rad="112500"/>
          </a:effectLst>
        </p:spPr>
      </p:pic>
      <p:pic>
        <p:nvPicPr>
          <p:cNvPr id="4" name="Рисунок 3" descr="Как Приготовить Яйца Бенедикт ? Рецепт от Евгения Клопотенко">
            <a:extLst>
              <a:ext uri="{FF2B5EF4-FFF2-40B4-BE49-F238E27FC236}">
                <a16:creationId xmlns:a16="http://schemas.microsoft.com/office/drawing/2014/main" id="{37BDF7D8-D6E4-481C-9350-89DD0F8FBF1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7640" y="3191052"/>
            <a:ext cx="3299582" cy="2656074"/>
          </a:xfrm>
          <a:prstGeom prst="rect">
            <a:avLst/>
          </a:prstGeom>
          <a:ln>
            <a:noFill/>
          </a:ln>
          <a:effectLst>
            <a:softEdge rad="112500"/>
          </a:effectLst>
        </p:spPr>
      </p:pic>
    </p:spTree>
    <p:extLst>
      <p:ext uri="{BB962C8B-B14F-4D97-AF65-F5344CB8AC3E}">
        <p14:creationId xmlns:p14="http://schemas.microsoft.com/office/powerpoint/2010/main" val="3375394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80A9C0-2C6D-4643-BC73-F73D0C645A4C}"/>
              </a:ext>
            </a:extLst>
          </p:cNvPr>
          <p:cNvSpPr>
            <a:spLocks noGrp="1"/>
          </p:cNvSpPr>
          <p:nvPr>
            <p:ph type="title"/>
          </p:nvPr>
        </p:nvSpPr>
        <p:spPr>
          <a:xfrm>
            <a:off x="677334" y="609600"/>
            <a:ext cx="8424721" cy="5841534"/>
          </a:xfrm>
        </p:spPr>
        <p:txBody>
          <a:bodyPr>
            <a:noAutofit/>
          </a:bodyPr>
          <a:lstStyle/>
          <a:p>
            <a:r>
              <a:rPr lang="en-US" sz="2400" b="1" dirty="0">
                <a:solidFill>
                  <a:schemeClr val="tx1"/>
                </a:solidFill>
                <a:latin typeface="Times New Roman" panose="02020603050405020304" pitchFamily="18" charset="0"/>
                <a:cs typeface="Times New Roman" panose="02020603050405020304" pitchFamily="18" charset="0"/>
              </a:rPr>
              <a:t>                                         </a:t>
            </a:r>
            <a:r>
              <a:rPr lang="uk-UA" sz="2400" b="1" dirty="0">
                <a:solidFill>
                  <a:schemeClr val="tx1"/>
                </a:solidFill>
                <a:latin typeface="Times New Roman" panose="02020603050405020304" pitchFamily="18" charset="0"/>
                <a:cs typeface="Times New Roman" panose="02020603050405020304" pitchFamily="18" charset="0"/>
              </a:rPr>
              <a:t>Мета уроку:</a:t>
            </a:r>
            <a:br>
              <a:rPr lang="uk-UA" sz="2400" dirty="0">
                <a:solidFill>
                  <a:schemeClr val="tx1"/>
                </a:solidFill>
                <a:latin typeface="Times New Roman" panose="02020603050405020304" pitchFamily="18" charset="0"/>
                <a:cs typeface="Times New Roman" panose="02020603050405020304" pitchFamily="18" charset="0"/>
              </a:rPr>
            </a:br>
            <a:r>
              <a:rPr lang="uk-UA" sz="2400" b="1" u="sng" dirty="0">
                <a:solidFill>
                  <a:schemeClr val="tx1"/>
                </a:solidFill>
                <a:latin typeface="Times New Roman" panose="02020603050405020304" pitchFamily="18" charset="0"/>
                <a:cs typeface="Times New Roman" panose="02020603050405020304" pitchFamily="18" charset="0"/>
              </a:rPr>
              <a:t>- навчальна</a:t>
            </a:r>
            <a:r>
              <a:rPr lang="uk-UA" sz="2400" b="1"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rPr>
              <a:t>закріпити в учнів теоретичні знання, уміння і навички з приготування закусок з сиру та  яєць, залучати учнів до сучасного виконання страви, дотримуватися правил ведення технологічного процесу, робити перерахунок сировини на задану кількість;</a:t>
            </a:r>
            <a:br>
              <a:rPr lang="uk-UA" sz="2400" dirty="0">
                <a:solidFill>
                  <a:schemeClr val="tx1"/>
                </a:solidFill>
                <a:latin typeface="Times New Roman" panose="02020603050405020304" pitchFamily="18" charset="0"/>
                <a:cs typeface="Times New Roman" panose="02020603050405020304" pitchFamily="18" charset="0"/>
              </a:rPr>
            </a:br>
            <a:r>
              <a:rPr lang="uk-UA" sz="2400" b="1" u="sng" dirty="0">
                <a:solidFill>
                  <a:schemeClr val="tx1"/>
                </a:solidFill>
                <a:latin typeface="Times New Roman" panose="02020603050405020304" pitchFamily="18" charset="0"/>
                <a:cs typeface="Times New Roman" panose="02020603050405020304" pitchFamily="18" charset="0"/>
              </a:rPr>
              <a:t>- розвивальна</a:t>
            </a:r>
            <a:r>
              <a:rPr lang="uk-UA" sz="2400" b="1"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rPr>
              <a:t>розвивати професійну самостійність та пізнавальну активність під час роботи, логічне і критичне мислення, естетичний смак, вміння та навички самовдосконалення в обраній професії, працювати з додатковими джерелами інформації, вирішувати проблемні виробничі ситуації та виконувати практичні завдання;</a:t>
            </a:r>
            <a:br>
              <a:rPr lang="uk-UA" sz="2400" dirty="0">
                <a:solidFill>
                  <a:schemeClr val="tx1"/>
                </a:solidFill>
                <a:latin typeface="Times New Roman" panose="02020603050405020304" pitchFamily="18" charset="0"/>
                <a:cs typeface="Times New Roman" panose="02020603050405020304" pitchFamily="18" charset="0"/>
              </a:rPr>
            </a:br>
            <a:r>
              <a:rPr lang="uk-UA" sz="2400" b="1" u="sng" dirty="0">
                <a:solidFill>
                  <a:schemeClr val="tx1"/>
                </a:solidFill>
                <a:latin typeface="Times New Roman" panose="02020603050405020304" pitchFamily="18" charset="0"/>
                <a:cs typeface="Times New Roman" panose="02020603050405020304" pitchFamily="18" charset="0"/>
              </a:rPr>
              <a:t>-виховна</a:t>
            </a:r>
            <a:r>
              <a:rPr lang="uk-UA" sz="2400" b="1"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rPr>
              <a:t>виховувати в учнів наполегливість в роботі, акуратність, раціональне використання сировини, бережливе ставлення до обладнання, повагу до праці, обраної професії.</a:t>
            </a: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2245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0D15283E-3698-42E5-9415-17839EAFBE21}"/>
              </a:ext>
            </a:extLst>
          </p:cNvPr>
          <p:cNvSpPr>
            <a:spLocks noGrp="1"/>
          </p:cNvSpPr>
          <p:nvPr>
            <p:ph idx="1"/>
          </p:nvPr>
        </p:nvSpPr>
        <p:spPr>
          <a:xfrm>
            <a:off x="366942" y="264677"/>
            <a:ext cx="8596668" cy="3880773"/>
          </a:xfrm>
        </p:spPr>
        <p:txBody>
          <a:bodyPr/>
          <a:lstStyle/>
          <a:p>
            <a:pPr algn="ctr"/>
            <a:r>
              <a:rPr lang="uk-UA" sz="2400" b="1" dirty="0">
                <a:latin typeface="Times New Roman" panose="02020603050405020304" pitchFamily="18" charset="0"/>
                <a:cs typeface="Times New Roman" panose="02020603050405020304" pitchFamily="18" charset="0"/>
              </a:rPr>
              <a:t>Ключові компетентності:</a:t>
            </a:r>
            <a:endParaRPr lang="en-US" sz="2400" b="1" dirty="0">
              <a:latin typeface="Times New Roman" panose="02020603050405020304" pitchFamily="18" charset="0"/>
              <a:cs typeface="Times New Roman" panose="02020603050405020304" pitchFamily="18" charset="0"/>
            </a:endParaRPr>
          </a:p>
          <a:p>
            <a:r>
              <a:rPr lang="uk-UA" sz="2400" dirty="0">
                <a:latin typeface="Times New Roman" panose="02020603050405020304" pitchFamily="18" charset="0"/>
                <a:cs typeface="Times New Roman" panose="02020603050405020304" pitchFamily="18" charset="0"/>
              </a:rPr>
              <a:t>володіння державною мовою; </a:t>
            </a:r>
            <a:endParaRPr lang="en-US" sz="2400" dirty="0">
              <a:latin typeface="Times New Roman" panose="02020603050405020304" pitchFamily="18" charset="0"/>
              <a:cs typeface="Times New Roman" panose="02020603050405020304" pitchFamily="18" charset="0"/>
            </a:endParaRPr>
          </a:p>
          <a:p>
            <a:r>
              <a:rPr lang="uk-UA" sz="2400" dirty="0">
                <a:latin typeface="Times New Roman" panose="02020603050405020304" pitchFamily="18" charset="0"/>
                <a:cs typeface="Times New Roman" panose="02020603050405020304" pitchFamily="18" charset="0"/>
              </a:rPr>
              <a:t>комунікативна, інформаційна, технічна, творча; </a:t>
            </a:r>
          </a:p>
          <a:p>
            <a:r>
              <a:rPr lang="uk-UA" sz="2400" dirty="0">
                <a:latin typeface="Times New Roman" panose="02020603050405020304" pitchFamily="18" charset="0"/>
                <a:cs typeface="Times New Roman" panose="02020603050405020304" pitchFamily="18" charset="0"/>
              </a:rPr>
              <a:t>уміння вчитися, реалізовувати свої здібності;</a:t>
            </a:r>
          </a:p>
          <a:p>
            <a:r>
              <a:rPr lang="uk-UA" sz="2400" dirty="0">
                <a:latin typeface="Times New Roman" panose="02020603050405020304" pitchFamily="18" charset="0"/>
                <a:cs typeface="Times New Roman" panose="02020603050405020304" pitchFamily="18" charset="0"/>
              </a:rPr>
              <a:t>орієнтуватися в нормах і етиці трудових відносин.</a:t>
            </a:r>
          </a:p>
          <a:p>
            <a:endParaRPr lang="uk-UA" dirty="0"/>
          </a:p>
        </p:txBody>
      </p:sp>
      <p:pic>
        <p:nvPicPr>
          <p:cNvPr id="1028" name="Picture 4" descr="Формування ключових компетентностей на уроках хімії">
            <a:extLst>
              <a:ext uri="{FF2B5EF4-FFF2-40B4-BE49-F238E27FC236}">
                <a16:creationId xmlns:a16="http://schemas.microsoft.com/office/drawing/2014/main" id="{AF2794E4-96F9-4BF8-A31D-67306AED26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910" y="2838779"/>
            <a:ext cx="6215595" cy="34984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865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E63D8349-5C4A-4AB2-A7A3-0C6991AB6E1F}"/>
              </a:ext>
            </a:extLst>
          </p:cNvPr>
          <p:cNvSpPr>
            <a:spLocks noGrp="1"/>
          </p:cNvSpPr>
          <p:nvPr>
            <p:ph idx="1"/>
          </p:nvPr>
        </p:nvSpPr>
        <p:spPr>
          <a:xfrm>
            <a:off x="291439" y="323400"/>
            <a:ext cx="9414623" cy="6534600"/>
          </a:xfrm>
        </p:spPr>
        <p:txBody>
          <a:bodyPr>
            <a:normAutofit/>
          </a:bodyPr>
          <a:lstStyle/>
          <a:p>
            <a:r>
              <a:rPr lang="uk-UA" sz="2400" b="1" dirty="0">
                <a:latin typeface="Times New Roman" panose="02020603050405020304" pitchFamily="18" charset="0"/>
                <a:cs typeface="Times New Roman" panose="02020603050405020304" pitchFamily="18" charset="0"/>
              </a:rPr>
              <a:t>Тип уроку: </a:t>
            </a:r>
            <a:r>
              <a:rPr lang="uk-UA" sz="2400" dirty="0">
                <a:latin typeface="Times New Roman" panose="02020603050405020304" pitchFamily="18" charset="0"/>
                <a:cs typeface="Times New Roman" panose="02020603050405020304" pitchFamily="18" charset="0"/>
              </a:rPr>
              <a:t>урок формування та вдосконалення складних умінь.</a:t>
            </a:r>
          </a:p>
          <a:p>
            <a:r>
              <a:rPr lang="uk-UA" sz="2400" b="1" dirty="0">
                <a:latin typeface="Times New Roman" panose="02020603050405020304" pitchFamily="18" charset="0"/>
                <a:cs typeface="Times New Roman" panose="02020603050405020304" pitchFamily="18" charset="0"/>
              </a:rPr>
              <a:t>Форма проведення уроку</a:t>
            </a:r>
            <a:r>
              <a:rPr lang="uk-UA" sz="2400" dirty="0">
                <a:latin typeface="Times New Roman" panose="02020603050405020304" pitchFamily="18" charset="0"/>
                <a:cs typeface="Times New Roman" panose="02020603050405020304" pitchFamily="18" charset="0"/>
              </a:rPr>
              <a:t>: практичне заняття.</a:t>
            </a:r>
          </a:p>
          <a:p>
            <a:r>
              <a:rPr lang="uk-UA" sz="2400" b="1" dirty="0">
                <a:latin typeface="Times New Roman" panose="02020603050405020304" pitchFamily="18" charset="0"/>
                <a:cs typeface="Times New Roman" panose="02020603050405020304" pitchFamily="18" charset="0"/>
              </a:rPr>
              <a:t>Методи та прийоми навчання: </a:t>
            </a:r>
            <a:r>
              <a:rPr lang="uk-UA" sz="2400" dirty="0">
                <a:latin typeface="Times New Roman" panose="02020603050405020304" pitchFamily="18" charset="0"/>
                <a:cs typeface="Times New Roman" panose="02020603050405020304" pitchFamily="18" charset="0"/>
              </a:rPr>
              <a:t>«Ланцюжок», «Дискусія», випереджувальні завдання, технологічний ланцюжок «Крок за кроком», «Акваріум», «Корисна порада», вирішення виробничих ситуацій.</a:t>
            </a:r>
          </a:p>
          <a:p>
            <a:r>
              <a:rPr lang="uk-UA" sz="2400" b="1" dirty="0">
                <a:latin typeface="Times New Roman" panose="02020603050405020304" pitchFamily="18" charset="0"/>
                <a:cs typeface="Times New Roman" panose="02020603050405020304" pitchFamily="18" charset="0"/>
              </a:rPr>
              <a:t>Дидактичне забезпечення: </a:t>
            </a:r>
            <a:r>
              <a:rPr lang="uk-UA" sz="2400" dirty="0" err="1">
                <a:latin typeface="Times New Roman" panose="02020603050405020304" pitchFamily="18" charset="0"/>
                <a:cs typeface="Times New Roman" panose="02020603050405020304" pitchFamily="18" charset="0"/>
              </a:rPr>
              <a:t>інструкційно</a:t>
            </a:r>
            <a:r>
              <a:rPr lang="uk-UA" sz="2400" dirty="0">
                <a:latin typeface="Times New Roman" panose="02020603050405020304" pitchFamily="18" charset="0"/>
                <a:cs typeface="Times New Roman" panose="02020603050405020304" pitchFamily="18" charset="0"/>
              </a:rPr>
              <a:t> - технологічні картки, технологічні схеми, Збірник рецептур, підручники.</a:t>
            </a:r>
          </a:p>
          <a:p>
            <a:r>
              <a:rPr lang="uk-UA" sz="2400" b="1" dirty="0">
                <a:latin typeface="Times New Roman" panose="02020603050405020304" pitchFamily="18" charset="0"/>
                <a:cs typeface="Times New Roman" panose="02020603050405020304" pitchFamily="18" charset="0"/>
              </a:rPr>
              <a:t>Матеріально-технічне забезпечення:</a:t>
            </a:r>
            <a:endParaRPr lang="uk-UA" sz="2400" dirty="0">
              <a:latin typeface="Times New Roman" panose="02020603050405020304" pitchFamily="18" charset="0"/>
              <a:cs typeface="Times New Roman" panose="02020603050405020304" pitchFamily="18" charset="0"/>
            </a:endParaRPr>
          </a:p>
          <a:p>
            <a:r>
              <a:rPr lang="uk-UA" sz="2400" i="1" dirty="0">
                <a:latin typeface="Times New Roman" panose="02020603050405020304" pitchFamily="18" charset="0"/>
                <a:cs typeface="Times New Roman" panose="02020603050405020304" pitchFamily="18" charset="0"/>
              </a:rPr>
              <a:t>Обладнання:</a:t>
            </a:r>
            <a:r>
              <a:rPr lang="uk-UA" sz="2400" dirty="0">
                <a:latin typeface="Times New Roman" panose="02020603050405020304" pitchFamily="18" charset="0"/>
                <a:cs typeface="Times New Roman" panose="02020603050405020304" pitchFamily="18" charset="0"/>
              </a:rPr>
              <a:t> електроплита, виробничі столи, холодильник, настільні ваги, мийні ванни.</a:t>
            </a:r>
          </a:p>
          <a:p>
            <a:r>
              <a:rPr lang="uk-UA" sz="2400" i="1" dirty="0">
                <a:latin typeface="Times New Roman" panose="02020603050405020304" pitchFamily="18" charset="0"/>
                <a:cs typeface="Times New Roman" panose="02020603050405020304" pitchFamily="18" charset="0"/>
              </a:rPr>
              <a:t>Інвентар та посуд:</a:t>
            </a:r>
            <a:r>
              <a:rPr lang="uk-UA" sz="2400" dirty="0">
                <a:latin typeface="Times New Roman" panose="02020603050405020304" pitchFamily="18" charset="0"/>
                <a:cs typeface="Times New Roman" panose="02020603050405020304" pitchFamily="18" charset="0"/>
              </a:rPr>
              <a:t> каструлі, сковорідки, ножі кухарської трійки, дерев'яні дошки «ОС», «ОВ», миски різної ємності, тарілки, виделки.</a:t>
            </a:r>
          </a:p>
          <a:p>
            <a:r>
              <a:rPr lang="uk-UA" sz="2400" i="1" dirty="0">
                <a:latin typeface="Times New Roman" panose="02020603050405020304" pitchFamily="18" charset="0"/>
                <a:cs typeface="Times New Roman" panose="02020603050405020304" pitchFamily="18" charset="0"/>
              </a:rPr>
              <a:t>Сировина:</a:t>
            </a:r>
            <a:r>
              <a:rPr lang="uk-UA" sz="2400" dirty="0">
                <a:latin typeface="Times New Roman" panose="02020603050405020304" pitchFamily="18" charset="0"/>
                <a:cs typeface="Times New Roman" panose="02020603050405020304" pitchFamily="18" charset="0"/>
              </a:rPr>
              <a:t> згідно </a:t>
            </a:r>
            <a:r>
              <a:rPr lang="uk-UA" sz="2400" dirty="0" err="1">
                <a:latin typeface="Times New Roman" panose="02020603050405020304" pitchFamily="18" charset="0"/>
                <a:cs typeface="Times New Roman" panose="02020603050405020304" pitchFamily="18" charset="0"/>
              </a:rPr>
              <a:t>інструкційно</a:t>
            </a:r>
            <a:r>
              <a:rPr lang="uk-UA" sz="2400" dirty="0">
                <a:latin typeface="Times New Roman" panose="02020603050405020304" pitchFamily="18" charset="0"/>
                <a:cs typeface="Times New Roman" panose="02020603050405020304" pitchFamily="18" charset="0"/>
              </a:rPr>
              <a:t> - технологічних карток.</a:t>
            </a:r>
          </a:p>
          <a:p>
            <a:endParaRPr lang="uk-UA" sz="2400" dirty="0"/>
          </a:p>
        </p:txBody>
      </p:sp>
    </p:spTree>
    <p:extLst>
      <p:ext uri="{BB962C8B-B14F-4D97-AF65-F5344CB8AC3E}">
        <p14:creationId xmlns:p14="http://schemas.microsoft.com/office/powerpoint/2010/main" val="1734803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89B383D8-9D2E-49C3-B8E8-A31E43343557}"/>
              </a:ext>
            </a:extLst>
          </p:cNvPr>
          <p:cNvSpPr>
            <a:spLocks noGrp="1"/>
          </p:cNvSpPr>
          <p:nvPr>
            <p:ph idx="1"/>
          </p:nvPr>
        </p:nvSpPr>
        <p:spPr>
          <a:xfrm>
            <a:off x="366941" y="356956"/>
            <a:ext cx="8164664" cy="5985121"/>
          </a:xfrm>
        </p:spPr>
        <p:txBody>
          <a:bodyPr>
            <a:normAutofit/>
          </a:bodyPr>
          <a:lstStyle/>
          <a:p>
            <a:pPr algn="ctr"/>
            <a:r>
              <a:rPr lang="uk-UA" sz="2400" b="1" dirty="0">
                <a:latin typeface="Times New Roman" panose="02020603050405020304" pitchFamily="18" charset="0"/>
                <a:cs typeface="Times New Roman" panose="02020603050405020304" pitchFamily="18" charset="0"/>
              </a:rPr>
              <a:t>Міжпредметні зв’язки:</a:t>
            </a:r>
            <a:endParaRPr lang="uk-UA" sz="2400" dirty="0">
              <a:latin typeface="Times New Roman" panose="02020603050405020304" pitchFamily="18" charset="0"/>
              <a:cs typeface="Times New Roman" panose="02020603050405020304" pitchFamily="18" charset="0"/>
            </a:endParaRPr>
          </a:p>
          <a:p>
            <a:r>
              <a:rPr lang="uk-UA" sz="2400" dirty="0">
                <a:latin typeface="Times New Roman" panose="02020603050405020304" pitchFamily="18" charset="0"/>
                <a:cs typeface="Times New Roman" panose="02020603050405020304" pitchFamily="18" charset="0"/>
              </a:rPr>
              <a:t>Технологія приготування їжі з основами товарознавства – «Технологія приготування холодних страв і закусок з сиру, яєць та молока», «Технологія приготування страв і закусок з риби, рибних продуктів»;</a:t>
            </a:r>
          </a:p>
          <a:p>
            <a:r>
              <a:rPr lang="uk-UA" sz="2400" dirty="0">
                <a:latin typeface="Times New Roman" panose="02020603050405020304" pitchFamily="18" charset="0"/>
                <a:cs typeface="Times New Roman" panose="02020603050405020304" pitchFamily="18" charset="0"/>
              </a:rPr>
              <a:t>Санітарія і гігієна – «Гігієнічні вимоги до приготування страв з риби та морепродуктів, яєць та яєчних продуктів»;</a:t>
            </a:r>
          </a:p>
          <a:p>
            <a:r>
              <a:rPr lang="uk-UA" sz="2400" dirty="0">
                <a:latin typeface="Times New Roman" panose="02020603050405020304" pitchFamily="18" charset="0"/>
                <a:cs typeface="Times New Roman" panose="02020603050405020304" pitchFamily="18" charset="0"/>
              </a:rPr>
              <a:t>Охорона праці – «Правила т/б при роботі в холодному цеху» ;</a:t>
            </a:r>
          </a:p>
          <a:p>
            <a:r>
              <a:rPr lang="uk-UA" sz="2400" dirty="0">
                <a:latin typeface="Times New Roman" panose="02020603050405020304" pitchFamily="18" charset="0"/>
                <a:cs typeface="Times New Roman" panose="02020603050405020304" pitchFamily="18" charset="0"/>
              </a:rPr>
              <a:t>Облік. – «Розрахунок сировини на задану кількість порцій»;</a:t>
            </a:r>
          </a:p>
          <a:p>
            <a:r>
              <a:rPr lang="uk-UA" sz="2400" dirty="0">
                <a:latin typeface="Times New Roman" panose="02020603050405020304" pitchFamily="18" charset="0"/>
                <a:cs typeface="Times New Roman" panose="02020603050405020304" pitchFamily="18" charset="0"/>
              </a:rPr>
              <a:t>Організація виробництва та обслуговування – «Підбір посуду для подачі холодних страв та закусок».</a:t>
            </a:r>
          </a:p>
          <a:p>
            <a:endParaRPr lang="uk-UA" dirty="0"/>
          </a:p>
        </p:txBody>
      </p:sp>
    </p:spTree>
    <p:extLst>
      <p:ext uri="{BB962C8B-B14F-4D97-AF65-F5344CB8AC3E}">
        <p14:creationId xmlns:p14="http://schemas.microsoft.com/office/powerpoint/2010/main" val="1922513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BCF4D9-A6DB-4DEF-B731-3B4B091DB139}"/>
              </a:ext>
            </a:extLst>
          </p:cNvPr>
          <p:cNvSpPr>
            <a:spLocks noGrp="1"/>
          </p:cNvSpPr>
          <p:nvPr>
            <p:ph type="title"/>
          </p:nvPr>
        </p:nvSpPr>
        <p:spPr>
          <a:xfrm>
            <a:off x="2130804" y="609599"/>
            <a:ext cx="5914238" cy="1605095"/>
          </a:xfrm>
        </p:spPr>
        <p:txBody>
          <a:bodyPr>
            <a:normAutofit fontScale="90000"/>
          </a:bodyPr>
          <a:lstStyle/>
          <a:p>
            <a:pPr algn="ctr"/>
            <a:r>
              <a:rPr lang="uk-UA" sz="2400" b="1" dirty="0">
                <a:solidFill>
                  <a:schemeClr val="tx1"/>
                </a:solidFill>
                <a:latin typeface="Times New Roman" panose="02020603050405020304" pitchFamily="18" charset="0"/>
                <a:cs typeface="Times New Roman" panose="02020603050405020304" pitchFamily="18" charset="0"/>
              </a:rPr>
              <a:t>«Шлях до розвитку і, врешті - решт, до щастя людини, проходить через його роботу», </a:t>
            </a:r>
            <a:r>
              <a:rPr lang="uk-UA" sz="2400" b="1" i="1" dirty="0">
                <a:solidFill>
                  <a:schemeClr val="tx1"/>
                </a:solidFill>
                <a:latin typeface="Times New Roman" panose="02020603050405020304" pitchFamily="18" charset="0"/>
                <a:cs typeface="Times New Roman" panose="02020603050405020304" pitchFamily="18" charset="0"/>
              </a:rPr>
              <a:t>говорив Дмитро Іванович Менделєєв.</a:t>
            </a:r>
            <a:br>
              <a:rPr lang="uk-UA" sz="2400" b="1" dirty="0">
                <a:solidFill>
                  <a:schemeClr val="tx1"/>
                </a:solidFill>
                <a:latin typeface="Times New Roman" panose="02020603050405020304" pitchFamily="18" charset="0"/>
                <a:cs typeface="Times New Roman" panose="02020603050405020304" pitchFamily="18" charset="0"/>
              </a:rPr>
            </a:br>
            <a:endParaRPr lang="uk-UA" sz="2400" b="1" dirty="0">
              <a:solidFill>
                <a:schemeClr val="tx1"/>
              </a:solidFill>
              <a:latin typeface="Times New Roman" panose="02020603050405020304" pitchFamily="18" charset="0"/>
              <a:cs typeface="Times New Roman" panose="02020603050405020304" pitchFamily="18" charset="0"/>
            </a:endParaRPr>
          </a:p>
        </p:txBody>
      </p:sp>
      <p:pic>
        <p:nvPicPr>
          <p:cNvPr id="2052" name="Picture 4" descr="Дмитрий Менделеев: «Какой я химик, я - политико-эконом…» - Вольная экономика">
            <a:extLst>
              <a:ext uri="{FF2B5EF4-FFF2-40B4-BE49-F238E27FC236}">
                <a16:creationId xmlns:a16="http://schemas.microsoft.com/office/drawing/2014/main" id="{95E263F6-8FB7-4567-B49E-B80A3398BC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141" y="2481350"/>
            <a:ext cx="4876800" cy="30721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033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5B2407-D55B-44D4-9EB8-FCBADF0F64D2}"/>
              </a:ext>
            </a:extLst>
          </p:cNvPr>
          <p:cNvSpPr>
            <a:spLocks noGrp="1"/>
          </p:cNvSpPr>
          <p:nvPr>
            <p:ph type="title"/>
          </p:nvPr>
        </p:nvSpPr>
        <p:spPr>
          <a:xfrm>
            <a:off x="771787" y="609600"/>
            <a:ext cx="8858773" cy="2819400"/>
          </a:xfrm>
        </p:spPr>
        <p:txBody>
          <a:bodyPr>
            <a:noAutofit/>
          </a:bodyPr>
          <a:lstStyle/>
          <a:p>
            <a:r>
              <a:rPr lang="uk-UA" sz="2400" dirty="0">
                <a:solidFill>
                  <a:schemeClr val="tx1"/>
                </a:solidFill>
                <a:latin typeface="Times New Roman" panose="02020603050405020304" pitchFamily="18" charset="0"/>
                <a:cs typeface="Times New Roman" panose="02020603050405020304" pitchFamily="18" charset="0"/>
              </a:rPr>
              <a:t>Холодні страви і закуски у харчуванні людини мають надзвичайно велике значення. Особливу роль вони відіграють в меню бенкетів, де їх буває від 5 до 10 видів. Різноманітність продуктів, що входять до їхнього складу, гострий смак, гарне оформлення, вони збуджують апетит, поліпшують засвоюваність їжі, а також стимулюють діяльність травних залоз, у зв’язку з цим їх подають на початку приймання їжі.</a:t>
            </a: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pic>
        <p:nvPicPr>
          <p:cNvPr id="3074" name="Picture 2" descr="Новогодние закуски 2021 с фото: рецепты, новинка | Простые рецепты с фото">
            <a:extLst>
              <a:ext uri="{FF2B5EF4-FFF2-40B4-BE49-F238E27FC236}">
                <a16:creationId xmlns:a16="http://schemas.microsoft.com/office/drawing/2014/main" id="{BEEE9A1B-D35A-47C6-9BD3-294E32E0FE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787" y="3881480"/>
            <a:ext cx="3758617" cy="25107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Закуска шарики: пошаговый рецепт с фото">
            <a:extLst>
              <a:ext uri="{FF2B5EF4-FFF2-40B4-BE49-F238E27FC236}">
                <a16:creationId xmlns:a16="http://schemas.microsoft.com/office/drawing/2014/main" id="{8F0F5A2F-4350-46FC-A06F-F4A773FE8B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6238" y="3429000"/>
            <a:ext cx="4224322" cy="237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02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5A9FCB-CD50-48FF-8A7A-DC918BE5D52E}"/>
              </a:ext>
            </a:extLst>
          </p:cNvPr>
          <p:cNvSpPr>
            <a:spLocks noGrp="1"/>
          </p:cNvSpPr>
          <p:nvPr>
            <p:ph type="title"/>
          </p:nvPr>
        </p:nvSpPr>
        <p:spPr>
          <a:xfrm>
            <a:off x="771787" y="399876"/>
            <a:ext cx="7852096" cy="3928843"/>
          </a:xfrm>
        </p:spPr>
        <p:txBody>
          <a:bodyPr>
            <a:noAutofit/>
          </a:bodyPr>
          <a:lstStyle/>
          <a:p>
            <a:pPr lvl="0"/>
            <a:r>
              <a:rPr lang="uk-UA" sz="2400" i="1" u="sng" dirty="0">
                <a:solidFill>
                  <a:schemeClr val="tx1"/>
                </a:solidFill>
                <a:latin typeface="Times New Roman" panose="02020603050405020304" pitchFamily="18" charset="0"/>
                <a:cs typeface="Times New Roman" panose="02020603050405020304" pitchFamily="18" charset="0"/>
              </a:rPr>
              <a:t> </a:t>
            </a:r>
            <a:r>
              <a:rPr lang="uk-UA" sz="2400" b="1" i="1" u="sng" dirty="0">
                <a:solidFill>
                  <a:schemeClr val="tx1"/>
                </a:solidFill>
                <a:latin typeface="Times New Roman" panose="02020603050405020304" pitchFamily="18" charset="0"/>
                <a:cs typeface="Times New Roman" panose="02020603050405020304" pitchFamily="18" charset="0"/>
              </a:rPr>
              <a:t>Інтерактивний метод «Феєрверк знань»:</a:t>
            </a:r>
            <a:br>
              <a:rPr lang="uk-UA" sz="2400" i="1" u="sng" dirty="0">
                <a:solidFill>
                  <a:schemeClr val="tx1"/>
                </a:solidFill>
                <a:latin typeface="Times New Roman" panose="02020603050405020304" pitchFamily="18" charset="0"/>
                <a:cs typeface="Times New Roman" panose="02020603050405020304" pitchFamily="18" charset="0"/>
              </a:rPr>
            </a:br>
            <a:r>
              <a:rPr lang="uk-UA" sz="2400" i="1" u="sng" dirty="0">
                <a:solidFill>
                  <a:schemeClr val="tx1"/>
                </a:solidFill>
                <a:latin typeface="Times New Roman" panose="02020603050405020304" pitchFamily="18" charset="0"/>
                <a:cs typeface="Times New Roman" panose="02020603050405020304" pitchFamily="18" charset="0"/>
              </a:rPr>
              <a:t>1. </a:t>
            </a:r>
            <a:r>
              <a:rPr lang="uk-UA" sz="2400" dirty="0">
                <a:solidFill>
                  <a:schemeClr val="tx1"/>
                </a:solidFill>
                <a:latin typeface="Times New Roman" panose="02020603050405020304" pitchFamily="18" charset="0"/>
                <a:cs typeface="Times New Roman" panose="02020603050405020304" pitchFamily="18" charset="0"/>
              </a:rPr>
              <a:t>За якими ознаками класифікують холодні страви та закуски з риби?</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2. Які інгредієнти використовують при приготуванні омлету?</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3. Що роблять з сиром перед приготуванням закусок?</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4. Яйця якої консистенції використовують для приготування фаршированими ? </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5. Що додають до холодцю з риби щоб він краще застиг?</a:t>
            </a: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pic>
        <p:nvPicPr>
          <p:cNvPr id="4098" name="Picture 2" descr="10 ЗАКУСОК НА ПРАЗДНИЧНЫЙ СТОЛ! (1 часть) - YouTube">
            <a:extLst>
              <a:ext uri="{FF2B5EF4-FFF2-40B4-BE49-F238E27FC236}">
                <a16:creationId xmlns:a16="http://schemas.microsoft.com/office/drawing/2014/main" id="{669E8280-22B4-4505-BA30-A1FD0BEF3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529" y="3918182"/>
            <a:ext cx="4957894" cy="27888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52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118EF0-23BE-4BB6-8FBC-A68B6386CADF}"/>
              </a:ext>
            </a:extLst>
          </p:cNvPr>
          <p:cNvSpPr>
            <a:spLocks noGrp="1"/>
          </p:cNvSpPr>
          <p:nvPr>
            <p:ph type="title"/>
          </p:nvPr>
        </p:nvSpPr>
        <p:spPr>
          <a:xfrm>
            <a:off x="677334" y="609599"/>
            <a:ext cx="8156273" cy="3291281"/>
          </a:xfrm>
        </p:spPr>
        <p:txBody>
          <a:bodyPr>
            <a:noAutofit/>
          </a:bodyPr>
          <a:lstStyle/>
          <a:p>
            <a:r>
              <a:rPr lang="uk-UA" sz="2400" dirty="0">
                <a:solidFill>
                  <a:schemeClr val="tx1"/>
                </a:solidFill>
                <a:latin typeface="Times New Roman" panose="02020603050405020304" pitchFamily="18" charset="0"/>
                <a:cs typeface="Times New Roman" panose="02020603050405020304" pitchFamily="18" charset="0"/>
              </a:rPr>
              <a:t>Існують сотні різноманітних закусок з сиру та яєць, але замало правильно їх приготувати. На сьогоднішньому </a:t>
            </a:r>
            <a:r>
              <a:rPr lang="uk-UA" sz="2400" dirty="0" err="1">
                <a:solidFill>
                  <a:schemeClr val="tx1"/>
                </a:solidFill>
                <a:latin typeface="Times New Roman" panose="02020603050405020304" pitchFamily="18" charset="0"/>
                <a:cs typeface="Times New Roman" panose="02020603050405020304" pitchFamily="18" charset="0"/>
              </a:rPr>
              <a:t>уроці</a:t>
            </a:r>
            <a:r>
              <a:rPr lang="uk-UA" sz="2400" dirty="0">
                <a:solidFill>
                  <a:schemeClr val="tx1"/>
                </a:solidFill>
                <a:latin typeface="Times New Roman" panose="02020603050405020304" pitchFamily="18" charset="0"/>
                <a:cs typeface="Times New Roman" panose="02020603050405020304" pitchFamily="18" charset="0"/>
              </a:rPr>
              <a:t> я хочу вас познайомити з таким поняттям як </a:t>
            </a:r>
            <a:r>
              <a:rPr lang="uk-UA" sz="2400" b="1" dirty="0">
                <a:solidFill>
                  <a:schemeClr val="tx1"/>
                </a:solidFill>
                <a:latin typeface="Times New Roman" panose="02020603050405020304" pitchFamily="18" charset="0"/>
                <a:cs typeface="Times New Roman" panose="02020603050405020304" pitchFamily="18" charset="0"/>
              </a:rPr>
              <a:t>яйця в сорочечках</a:t>
            </a:r>
            <a:r>
              <a:rPr lang="uk-UA" sz="2400" dirty="0">
                <a:solidFill>
                  <a:schemeClr val="tx1"/>
                </a:solidFill>
                <a:latin typeface="Times New Roman" panose="02020603050405020304" pitchFamily="18" charset="0"/>
                <a:cs typeface="Times New Roman" panose="02020603050405020304" pitchFamily="18" charset="0"/>
              </a:rPr>
              <a:t>, або  </a:t>
            </a:r>
            <a:r>
              <a:rPr lang="uk-UA" sz="2400" b="1" dirty="0">
                <a:solidFill>
                  <a:schemeClr val="tx1"/>
                </a:solidFill>
                <a:latin typeface="Times New Roman" panose="02020603050405020304" pitchFamily="18" charset="0"/>
                <a:cs typeface="Times New Roman" panose="02020603050405020304" pitchFamily="18" charset="0"/>
              </a:rPr>
              <a:t>яйця </a:t>
            </a:r>
            <a:r>
              <a:rPr lang="uk-UA" sz="2400" b="1" dirty="0" err="1">
                <a:solidFill>
                  <a:schemeClr val="tx1"/>
                </a:solidFill>
                <a:latin typeface="Times New Roman" panose="02020603050405020304" pitchFamily="18" charset="0"/>
                <a:cs typeface="Times New Roman" panose="02020603050405020304" pitchFamily="18" charset="0"/>
              </a:rPr>
              <a:t>пашо́т</a:t>
            </a:r>
            <a:r>
              <a:rPr lang="uk-UA" sz="2400" dirty="0">
                <a:solidFill>
                  <a:schemeClr val="tx1"/>
                </a:solidFill>
                <a:latin typeface="Times New Roman" panose="02020603050405020304" pitchFamily="18" charset="0"/>
                <a:cs typeface="Times New Roman" panose="02020603050405020304" pitchFamily="18" charset="0"/>
              </a:rPr>
              <a:t> — яйця, приготовані способом </a:t>
            </a:r>
            <a:r>
              <a:rPr lang="uk-UA" sz="2400" dirty="0" err="1">
                <a:solidFill>
                  <a:schemeClr val="tx1"/>
                </a:solidFill>
                <a:latin typeface="Times New Roman" panose="02020603050405020304" pitchFamily="18" charset="0"/>
                <a:cs typeface="Times New Roman" panose="02020603050405020304" pitchFamily="18" charset="0"/>
                <a:hlinkClick r:id="rId2" tooltip="Пашот">
                  <a:extLst>
                    <a:ext uri="{A12FA001-AC4F-418D-AE19-62706E023703}">
                      <ahyp:hlinkClr xmlns:ahyp="http://schemas.microsoft.com/office/drawing/2018/hyperlinkcolor" val="tx"/>
                    </a:ext>
                  </a:extLst>
                </a:hlinkClick>
              </a:rPr>
              <a:t>пашотування</a:t>
            </a:r>
            <a:r>
              <a:rPr lang="uk-UA" sz="2400" dirty="0">
                <a:solidFill>
                  <a:schemeClr val="tx1"/>
                </a:solidFill>
                <a:latin typeface="Times New Roman" panose="02020603050405020304" pitchFamily="18" charset="0"/>
                <a:cs typeface="Times New Roman" panose="02020603050405020304" pitchFamily="18" charset="0"/>
              </a:rPr>
              <a:t>. Традиційна страва </a:t>
            </a:r>
            <a:r>
              <a:rPr lang="uk-UA" sz="2400" dirty="0">
                <a:solidFill>
                  <a:schemeClr val="tx1"/>
                </a:solidFill>
                <a:latin typeface="Times New Roman" panose="02020603050405020304" pitchFamily="18" charset="0"/>
                <a:cs typeface="Times New Roman" panose="02020603050405020304" pitchFamily="18" charset="0"/>
                <a:hlinkClick r:id="rId3" tooltip="Французька кухня">
                  <a:extLst>
                    <a:ext uri="{A12FA001-AC4F-418D-AE19-62706E023703}">
                      <ahyp:hlinkClr xmlns:ahyp="http://schemas.microsoft.com/office/drawing/2018/hyperlinkcolor" val="tx"/>
                    </a:ext>
                  </a:extLst>
                </a:hlinkClick>
              </a:rPr>
              <a:t>французької кухні</a:t>
            </a:r>
            <a:r>
              <a:rPr lang="uk-UA" sz="2400" dirty="0">
                <a:solidFill>
                  <a:schemeClr val="tx1"/>
                </a:solidFill>
                <a:latin typeface="Times New Roman" panose="02020603050405020304" pitchFamily="18" charset="0"/>
                <a:cs typeface="Times New Roman" panose="02020603050405020304" pitchFamily="18" charset="0"/>
              </a:rPr>
              <a:t>, запозичена кухнями інших країн, в тому числі </a:t>
            </a:r>
            <a:r>
              <a:rPr lang="uk-UA" sz="2400" dirty="0">
                <a:solidFill>
                  <a:schemeClr val="tx1"/>
                </a:solidFill>
                <a:latin typeface="Times New Roman" panose="02020603050405020304" pitchFamily="18" charset="0"/>
                <a:cs typeface="Times New Roman" panose="02020603050405020304" pitchFamily="18" charset="0"/>
                <a:hlinkClick r:id="rId4" tooltip="Американська кухня">
                  <a:extLst>
                    <a:ext uri="{A12FA001-AC4F-418D-AE19-62706E023703}">
                      <ahyp:hlinkClr xmlns:ahyp="http://schemas.microsoft.com/office/drawing/2018/hyperlinkcolor" val="tx"/>
                    </a:ext>
                  </a:extLst>
                </a:hlinkClick>
              </a:rPr>
              <a:t>американською</a:t>
            </a:r>
            <a:r>
              <a:rPr lang="uk-UA" sz="2400"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hlinkClick r:id="rId5" tooltip="Українська кухня">
                  <a:extLst>
                    <a:ext uri="{A12FA001-AC4F-418D-AE19-62706E023703}">
                      <ahyp:hlinkClr xmlns:ahyp="http://schemas.microsoft.com/office/drawing/2018/hyperlinkcolor" val="tx"/>
                    </a:ext>
                  </a:extLst>
                </a:hlinkClick>
              </a:rPr>
              <a:t>українською</a:t>
            </a:r>
            <a:r>
              <a:rPr lang="uk-UA" sz="2400"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hlinkClick r:id="rId6" tooltip="Креольська кухня (ще не написана)">
                  <a:extLst>
                    <a:ext uri="{A12FA001-AC4F-418D-AE19-62706E023703}">
                      <ahyp:hlinkClr xmlns:ahyp="http://schemas.microsoft.com/office/drawing/2018/hyperlinkcolor" val="tx"/>
                    </a:ext>
                  </a:extLst>
                </a:hlinkClick>
              </a:rPr>
              <a:t>креольською</a:t>
            </a:r>
            <a:r>
              <a:rPr lang="uk-UA" sz="2400" dirty="0">
                <a:solidFill>
                  <a:schemeClr val="tx1"/>
                </a:solidFill>
                <a:latin typeface="Times New Roman" panose="02020603050405020304" pitchFamily="18" charset="0"/>
                <a:cs typeface="Times New Roman" panose="02020603050405020304" pitchFamily="18" charset="0"/>
              </a:rPr>
              <a:t>. </a:t>
            </a:r>
          </a:p>
        </p:txBody>
      </p:sp>
      <p:pic>
        <p:nvPicPr>
          <p:cNvPr id="5122" name="Picture 2" descr="Яйцо пашот - рецепт с фотографиями - Patee. Рецепты">
            <a:extLst>
              <a:ext uri="{FF2B5EF4-FFF2-40B4-BE49-F238E27FC236}">
                <a16:creationId xmlns:a16="http://schemas.microsoft.com/office/drawing/2014/main" id="{4F8E614F-C52E-44C0-94FD-FC3A488469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611" y="3560361"/>
            <a:ext cx="2952750" cy="15525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6" name="Picture 6" descr="ЯСЕНСВІТ - Щось смачненьке на вечерю або сніданок? Легко! Яйця пашот - це  традиційна французька страва. Для приготування потрібні: вода, сіль, білий  оцет, каструля, шумовка і яйця. Розбити яйце в невелику миску,">
            <a:extLst>
              <a:ext uri="{FF2B5EF4-FFF2-40B4-BE49-F238E27FC236}">
                <a16:creationId xmlns:a16="http://schemas.microsoft.com/office/drawing/2014/main" id="{236F8601-B8BD-4AE5-8FF8-3E9703693C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40953" y="2928674"/>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8" name="Picture 8" descr="Яйца пашот в пищевой пленке рецепт с фото - 1000.menu">
            <a:extLst>
              <a:ext uri="{FF2B5EF4-FFF2-40B4-BE49-F238E27FC236}">
                <a16:creationId xmlns:a16="http://schemas.microsoft.com/office/drawing/2014/main" id="{AAA05CB1-F0F6-4CD4-ABB5-F48EED64C4D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05076" y="4123189"/>
            <a:ext cx="3208789" cy="2406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69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24B7E5-A26C-4216-AF08-D0812CBFDDCC}"/>
              </a:ext>
            </a:extLst>
          </p:cNvPr>
          <p:cNvSpPr>
            <a:spLocks noGrp="1"/>
          </p:cNvSpPr>
          <p:nvPr>
            <p:ph type="title"/>
          </p:nvPr>
        </p:nvSpPr>
        <p:spPr>
          <a:xfrm>
            <a:off x="677334" y="609600"/>
            <a:ext cx="8558945" cy="3048000"/>
          </a:xfrm>
        </p:spPr>
        <p:txBody>
          <a:bodyPr>
            <a:noAutofit/>
          </a:bodyPr>
          <a:lstStyle/>
          <a:p>
            <a:r>
              <a:rPr lang="uk-UA" sz="2400" dirty="0">
                <a:solidFill>
                  <a:schemeClr val="tx1"/>
                </a:solidFill>
                <a:latin typeface="Times New Roman" panose="02020603050405020304" pitchFamily="18" charset="0"/>
                <a:cs typeface="Times New Roman" panose="02020603050405020304" pitchFamily="18" charset="0"/>
              </a:rPr>
              <a:t>Українська традиційна назва вказує на зовнішній вигляд готової закуски, в якій </a:t>
            </a:r>
            <a:r>
              <a:rPr lang="uk-UA" sz="2400" dirty="0">
                <a:solidFill>
                  <a:schemeClr val="tx1"/>
                </a:solidFill>
                <a:latin typeface="Times New Roman" panose="02020603050405020304" pitchFamily="18" charset="0"/>
                <a:cs typeface="Times New Roman" panose="02020603050405020304" pitchFamily="18" charset="0"/>
                <a:hlinkClick r:id="rId2" tooltip="Жовток">
                  <a:extLst>
                    <a:ext uri="{A12FA001-AC4F-418D-AE19-62706E023703}">
                      <ahyp:hlinkClr xmlns:ahyp="http://schemas.microsoft.com/office/drawing/2018/hyperlinkcolor" val="tx"/>
                    </a:ext>
                  </a:extLst>
                </a:hlinkClick>
              </a:rPr>
              <a:t>жовток</a:t>
            </a:r>
            <a:r>
              <a:rPr lang="uk-UA" sz="2400" dirty="0">
                <a:solidFill>
                  <a:schemeClr val="tx1"/>
                </a:solidFill>
                <a:latin typeface="Times New Roman" panose="02020603050405020304" pitchFamily="18" charset="0"/>
                <a:cs typeface="Times New Roman" panose="02020603050405020304" pitchFamily="18" charset="0"/>
              </a:rPr>
              <a:t> огорнутий тонким шаром </a:t>
            </a:r>
            <a:r>
              <a:rPr lang="uk-UA" sz="2400" dirty="0">
                <a:solidFill>
                  <a:schemeClr val="tx1"/>
                </a:solidFill>
                <a:latin typeface="Times New Roman" panose="02020603050405020304" pitchFamily="18" charset="0"/>
                <a:cs typeface="Times New Roman" panose="02020603050405020304" pitchFamily="18" charset="0"/>
                <a:hlinkClick r:id="rId3" tooltip="Яєчний білок">
                  <a:extLst>
                    <a:ext uri="{A12FA001-AC4F-418D-AE19-62706E023703}">
                      <ahyp:hlinkClr xmlns:ahyp="http://schemas.microsoft.com/office/drawing/2018/hyperlinkcolor" val="tx"/>
                    </a:ext>
                  </a:extLst>
                </a:hlinkClick>
              </a:rPr>
              <a:t>білка</a:t>
            </a:r>
            <a:r>
              <a:rPr lang="uk-UA" sz="2400" dirty="0">
                <a:solidFill>
                  <a:schemeClr val="tx1"/>
                </a:solidFill>
                <a:latin typeface="Times New Roman" panose="02020603050405020304" pitchFamily="18" charset="0"/>
                <a:cs typeface="Times New Roman" panose="02020603050405020304" pitchFamily="18" charset="0"/>
              </a:rPr>
              <a:t>, що </a:t>
            </a:r>
            <a:r>
              <a:rPr lang="uk-UA" sz="2400" dirty="0" err="1">
                <a:solidFill>
                  <a:schemeClr val="tx1"/>
                </a:solidFill>
                <a:latin typeface="Times New Roman" panose="02020603050405020304" pitchFamily="18" charset="0"/>
                <a:cs typeface="Times New Roman" panose="02020603050405020304" pitchFamily="18" charset="0"/>
              </a:rPr>
              <a:t>зсівся</a:t>
            </a:r>
            <a:r>
              <a:rPr lang="uk-UA" sz="2400" dirty="0">
                <a:solidFill>
                  <a:schemeClr val="tx1"/>
                </a:solidFill>
                <a:latin typeface="Times New Roman" panose="02020603050405020304" pitchFamily="18" charset="0"/>
                <a:cs typeface="Times New Roman" panose="02020603050405020304" pitchFamily="18" charset="0"/>
              </a:rPr>
              <a:t>, наче вдягнутий у </a:t>
            </a:r>
            <a:r>
              <a:rPr lang="uk-UA" sz="2400" dirty="0">
                <a:solidFill>
                  <a:schemeClr val="tx1"/>
                </a:solidFill>
                <a:latin typeface="Times New Roman" panose="02020603050405020304" pitchFamily="18" charset="0"/>
                <a:cs typeface="Times New Roman" panose="02020603050405020304" pitchFamily="18" charset="0"/>
                <a:hlinkClick r:id="rId4" tooltip="Сорочка">
                  <a:extLst>
                    <a:ext uri="{A12FA001-AC4F-418D-AE19-62706E023703}">
                      <ahyp:hlinkClr xmlns:ahyp="http://schemas.microsoft.com/office/drawing/2018/hyperlinkcolor" val="tx"/>
                    </a:ext>
                  </a:extLst>
                </a:hlinkClick>
              </a:rPr>
              <a:t>сорочку</a:t>
            </a:r>
            <a:r>
              <a:rPr lang="uk-UA" sz="2400" dirty="0">
                <a:solidFill>
                  <a:schemeClr val="tx1"/>
                </a:solidFill>
                <a:latin typeface="Times New Roman" panose="02020603050405020304" pitchFamily="18" charset="0"/>
                <a:cs typeface="Times New Roman" panose="02020603050405020304" pitchFamily="18" charset="0"/>
              </a:rPr>
              <a:t>. Друга назва є прямим запозиченням від </a:t>
            </a:r>
            <a:r>
              <a:rPr lang="uk-UA" sz="2400" dirty="0" err="1">
                <a:solidFill>
                  <a:schemeClr val="tx1"/>
                </a:solidFill>
                <a:latin typeface="Times New Roman" panose="02020603050405020304" pitchFamily="18" charset="0"/>
                <a:cs typeface="Times New Roman" panose="02020603050405020304" pitchFamily="18" charset="0"/>
                <a:hlinkClick r:id="rId5" tooltip="Французька мова">
                  <a:extLst>
                    <a:ext uri="{A12FA001-AC4F-418D-AE19-62706E023703}">
                      <ahyp:hlinkClr xmlns:ahyp="http://schemas.microsoft.com/office/drawing/2018/hyperlinkcolor" val="tx"/>
                    </a:ext>
                  </a:extLst>
                </a:hlinkClick>
              </a:rPr>
              <a:t>фр</a:t>
            </a:r>
            <a:r>
              <a:rPr lang="uk-UA" sz="2400" dirty="0">
                <a:solidFill>
                  <a:schemeClr val="tx1"/>
                </a:solidFill>
                <a:latin typeface="Times New Roman" panose="02020603050405020304" pitchFamily="18" charset="0"/>
                <a:cs typeface="Times New Roman" panose="02020603050405020304" pitchFamily="18" charset="0"/>
                <a:hlinkClick r:id="rId5" tooltip="Французька мова">
                  <a:extLst>
                    <a:ext uri="{A12FA001-AC4F-418D-AE19-62706E023703}">
                      <ahyp:hlinkClr xmlns:ahyp="http://schemas.microsoft.com/office/drawing/2018/hyperlinkcolor" val="tx"/>
                    </a:ext>
                  </a:extLst>
                </a:hlinkClick>
              </a:rPr>
              <a:t>.</a:t>
            </a:r>
            <a:r>
              <a:rPr lang="uk-UA" sz="2400" dirty="0">
                <a:solidFill>
                  <a:schemeClr val="tx1"/>
                </a:solidFill>
                <a:latin typeface="Times New Roman" panose="02020603050405020304" pitchFamily="18" charset="0"/>
                <a:cs typeface="Times New Roman" panose="02020603050405020304" pitchFamily="18" charset="0"/>
              </a:rPr>
              <a:t> </a:t>
            </a:r>
            <a:r>
              <a:rPr lang="fr-FR" sz="2400" i="1" dirty="0">
                <a:solidFill>
                  <a:schemeClr val="tx1"/>
                </a:solidFill>
                <a:latin typeface="Times New Roman" panose="02020603050405020304" pitchFamily="18" charset="0"/>
                <a:cs typeface="Times New Roman" panose="02020603050405020304" pitchFamily="18" charset="0"/>
              </a:rPr>
              <a:t>pocher</a:t>
            </a:r>
            <a:r>
              <a:rPr lang="uk-UA" sz="2400" dirty="0">
                <a:solidFill>
                  <a:schemeClr val="tx1"/>
                </a:solidFill>
                <a:latin typeface="Times New Roman" panose="02020603050405020304" pitchFamily="18" charset="0"/>
                <a:cs typeface="Times New Roman" panose="02020603050405020304" pitchFamily="18" charset="0"/>
              </a:rPr>
              <a:t> — «опускати в окріп» і вказує на спосіб приготування. Інколи цю назву виводять від слова </a:t>
            </a:r>
            <a:r>
              <a:rPr lang="uk-UA" sz="2400" dirty="0" err="1">
                <a:solidFill>
                  <a:schemeClr val="tx1"/>
                </a:solidFill>
                <a:latin typeface="Times New Roman" panose="02020603050405020304" pitchFamily="18" charset="0"/>
                <a:cs typeface="Times New Roman" panose="02020603050405020304" pitchFamily="18" charset="0"/>
                <a:hlinkClick r:id="rId5" tooltip="Французька мова">
                  <a:extLst>
                    <a:ext uri="{A12FA001-AC4F-418D-AE19-62706E023703}">
                      <ahyp:hlinkClr xmlns:ahyp="http://schemas.microsoft.com/office/drawing/2018/hyperlinkcolor" val="tx"/>
                    </a:ext>
                  </a:extLst>
                </a:hlinkClick>
              </a:rPr>
              <a:t>фр</a:t>
            </a:r>
            <a:r>
              <a:rPr lang="uk-UA" sz="2400" dirty="0">
                <a:solidFill>
                  <a:schemeClr val="tx1"/>
                </a:solidFill>
                <a:latin typeface="Times New Roman" panose="02020603050405020304" pitchFamily="18" charset="0"/>
                <a:cs typeface="Times New Roman" panose="02020603050405020304" pitchFamily="18" charset="0"/>
                <a:hlinkClick r:id="rId5" tooltip="Французька мова">
                  <a:extLst>
                    <a:ext uri="{A12FA001-AC4F-418D-AE19-62706E023703}">
                      <ahyp:hlinkClr xmlns:ahyp="http://schemas.microsoft.com/office/drawing/2018/hyperlinkcolor" val="tx"/>
                    </a:ext>
                  </a:extLst>
                </a:hlinkClick>
              </a:rPr>
              <a:t>.</a:t>
            </a:r>
            <a:r>
              <a:rPr lang="uk-UA" sz="2400" dirty="0">
                <a:solidFill>
                  <a:schemeClr val="tx1"/>
                </a:solidFill>
                <a:latin typeface="Times New Roman" panose="02020603050405020304" pitchFamily="18" charset="0"/>
                <a:cs typeface="Times New Roman" panose="02020603050405020304" pitchFamily="18" charset="0"/>
              </a:rPr>
              <a:t> </a:t>
            </a:r>
            <a:r>
              <a:rPr lang="fr-FR" sz="2400" i="1" dirty="0">
                <a:solidFill>
                  <a:schemeClr val="tx1"/>
                </a:solidFill>
                <a:latin typeface="Times New Roman" panose="02020603050405020304" pitchFamily="18" charset="0"/>
                <a:cs typeface="Times New Roman" panose="02020603050405020304" pitchFamily="18" charset="0"/>
              </a:rPr>
              <a:t>pochette</a:t>
            </a:r>
            <a:r>
              <a:rPr lang="uk-UA" sz="2400" dirty="0">
                <a:solidFill>
                  <a:schemeClr val="tx1"/>
                </a:solidFill>
                <a:latin typeface="Times New Roman" panose="02020603050405020304" pitchFamily="18" charset="0"/>
                <a:cs typeface="Times New Roman" panose="02020603050405020304" pitchFamily="18" charset="0"/>
              </a:rPr>
              <a:t> — «мішечок», оскільки в готовому виробі зварений білок тримає рідкуватий жовток як у мішечку. </a:t>
            </a:r>
          </a:p>
        </p:txBody>
      </p:sp>
      <p:pic>
        <p:nvPicPr>
          <p:cNvPr id="6146" name="Picture 2" descr="Microwave Poached Eggs Recipe">
            <a:extLst>
              <a:ext uri="{FF2B5EF4-FFF2-40B4-BE49-F238E27FC236}">
                <a16:creationId xmlns:a16="http://schemas.microsoft.com/office/drawing/2014/main" id="{88666500-1E19-4D03-A92E-459EDA505A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6826" y="3565321"/>
            <a:ext cx="4808749" cy="3200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822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7CBA8B-9981-4CC2-AD67-5161E9ECFE24}"/>
              </a:ext>
            </a:extLst>
          </p:cNvPr>
          <p:cNvSpPr>
            <a:spLocks noGrp="1"/>
          </p:cNvSpPr>
          <p:nvPr>
            <p:ph type="title"/>
          </p:nvPr>
        </p:nvSpPr>
        <p:spPr>
          <a:xfrm>
            <a:off x="677334" y="609599"/>
            <a:ext cx="8596668" cy="2183935"/>
          </a:xfrm>
        </p:spPr>
        <p:txBody>
          <a:bodyPr>
            <a:noAutofit/>
          </a:bodyPr>
          <a:lstStyle/>
          <a:p>
            <a:r>
              <a:rPr lang="uk-UA" sz="2400" dirty="0">
                <a:solidFill>
                  <a:schemeClr val="tx1"/>
                </a:solidFill>
                <a:latin typeface="Times New Roman" panose="02020603050405020304" pitchFamily="18" charset="0"/>
                <a:cs typeface="Times New Roman" panose="02020603050405020304" pitchFamily="18" charset="0"/>
              </a:rPr>
              <a:t>Для досягнення ефекту використовують різні способи:</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1) опускають яйця в гарячу, але не киплячу воду, температура якої становить близько 75—82 °C; </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2) опускають яйця в окріп з </a:t>
            </a:r>
            <a:r>
              <a:rPr lang="uk-UA" sz="2400" dirty="0">
                <a:solidFill>
                  <a:schemeClr val="tx1"/>
                </a:solidFill>
                <a:latin typeface="Times New Roman" panose="02020603050405020304" pitchFamily="18" charset="0"/>
                <a:cs typeface="Times New Roman" panose="02020603050405020304" pitchFamily="18" charset="0"/>
                <a:hlinkClick r:id="rId2" tooltip="Оцет">
                  <a:extLst>
                    <a:ext uri="{A12FA001-AC4F-418D-AE19-62706E023703}">
                      <ahyp:hlinkClr xmlns:ahyp="http://schemas.microsoft.com/office/drawing/2018/hyperlinkcolor" val="tx"/>
                    </a:ext>
                  </a:extLst>
                </a:hlinkClick>
              </a:rPr>
              <a:t>оцтом</a:t>
            </a:r>
            <a:r>
              <a:rPr lang="uk-UA" sz="2400" dirty="0">
                <a:solidFill>
                  <a:schemeClr val="tx1"/>
                </a:solidFill>
                <a:latin typeface="Times New Roman" panose="02020603050405020304" pitchFamily="18" charset="0"/>
                <a:cs typeface="Times New Roman" panose="02020603050405020304" pitchFamily="18" charset="0"/>
              </a:rPr>
              <a:t>; </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3) варять у термостійкій </a:t>
            </a:r>
            <a:r>
              <a:rPr lang="uk-UA" sz="2400" dirty="0">
                <a:solidFill>
                  <a:schemeClr val="tx1"/>
                </a:solidFill>
                <a:latin typeface="Times New Roman" panose="02020603050405020304" pitchFamily="18" charset="0"/>
                <a:cs typeface="Times New Roman" panose="02020603050405020304" pitchFamily="18" charset="0"/>
                <a:hlinkClick r:id="rId3" tooltip="Харчова плівка (ще не написана)">
                  <a:extLst>
                    <a:ext uri="{A12FA001-AC4F-418D-AE19-62706E023703}">
                      <ahyp:hlinkClr xmlns:ahyp="http://schemas.microsoft.com/office/drawing/2018/hyperlinkcolor" val="tx"/>
                    </a:ext>
                  </a:extLst>
                </a:hlinkClick>
              </a:rPr>
              <a:t>харчовій плівці</a:t>
            </a:r>
            <a:endParaRPr lang="uk-UA" sz="2400" dirty="0">
              <a:solidFill>
                <a:schemeClr val="tx1"/>
              </a:solidFill>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A5D1FD62-72F7-4859-8C39-0688145E9E98}"/>
              </a:ext>
            </a:extLst>
          </p:cNvPr>
          <p:cNvPicPr>
            <a:picLocks noChangeAspect="1"/>
          </p:cNvPicPr>
          <p:nvPr/>
        </p:nvPicPr>
        <p:blipFill>
          <a:blip r:embed="rId4"/>
          <a:stretch>
            <a:fillRect/>
          </a:stretch>
        </p:blipFill>
        <p:spPr>
          <a:xfrm>
            <a:off x="677334" y="2712897"/>
            <a:ext cx="3749758" cy="1942991"/>
          </a:xfrm>
          <a:prstGeom prst="rect">
            <a:avLst/>
          </a:prstGeom>
          <a:ln>
            <a:noFill/>
          </a:ln>
          <a:effectLst>
            <a:softEdge rad="112500"/>
          </a:effectLst>
        </p:spPr>
      </p:pic>
      <p:pic>
        <p:nvPicPr>
          <p:cNvPr id="7176" name="Picture 8" descr="Яйце пашот в харчовій плівці - рецепт приготування - Рецепти 2021">
            <a:extLst>
              <a:ext uri="{FF2B5EF4-FFF2-40B4-BE49-F238E27FC236}">
                <a16:creationId xmlns:a16="http://schemas.microsoft.com/office/drawing/2014/main" id="{52B9C955-CF35-4F6F-9D58-9B9ADF93B3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31422" y="1951980"/>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8" name="Picture 10" descr="Яйця пашот - правила варіння">
            <a:extLst>
              <a:ext uri="{FF2B5EF4-FFF2-40B4-BE49-F238E27FC236}">
                <a16:creationId xmlns:a16="http://schemas.microsoft.com/office/drawing/2014/main" id="{4A3A39A5-5865-48EE-B10E-54598EA16C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22856" y="4290133"/>
            <a:ext cx="2946288" cy="21839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973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06E486-0D3B-43BE-83B9-17295D0A3685}"/>
              </a:ext>
            </a:extLst>
          </p:cNvPr>
          <p:cNvSpPr>
            <a:spLocks noGrp="1"/>
          </p:cNvSpPr>
          <p:nvPr>
            <p:ph type="title"/>
          </p:nvPr>
        </p:nvSpPr>
        <p:spPr>
          <a:xfrm>
            <a:off x="677334" y="609600"/>
            <a:ext cx="8596668" cy="5690532"/>
          </a:xfrm>
        </p:spPr>
        <p:txBody>
          <a:bodyPr>
            <a:normAutofit/>
          </a:bodyPr>
          <a:lstStyle/>
          <a:p>
            <a:r>
              <a:rPr lang="uk-UA" sz="2400" b="1" i="1" dirty="0">
                <a:solidFill>
                  <a:schemeClr val="tx1"/>
                </a:solidFill>
                <a:latin typeface="Times New Roman" panose="02020603050405020304" pitchFamily="18" charset="0"/>
                <a:cs typeface="Times New Roman" panose="02020603050405020304" pitchFamily="18" charset="0"/>
              </a:rPr>
              <a:t>Приготування закуски з яйцем </a:t>
            </a:r>
            <a:r>
              <a:rPr lang="uk-UA" sz="2400" b="1" i="1" dirty="0" err="1">
                <a:solidFill>
                  <a:schemeClr val="tx1"/>
                </a:solidFill>
                <a:latin typeface="Times New Roman" panose="02020603050405020304" pitchFamily="18" charset="0"/>
                <a:cs typeface="Times New Roman" panose="02020603050405020304" pitchFamily="18" charset="0"/>
              </a:rPr>
              <a:t>пашот</a:t>
            </a:r>
            <a:r>
              <a:rPr lang="uk-UA" sz="2400" b="1" i="1" dirty="0">
                <a:solidFill>
                  <a:schemeClr val="tx1"/>
                </a:solidFill>
                <a:latin typeface="Times New Roman" panose="02020603050405020304" pitchFamily="18" charset="0"/>
                <a:cs typeface="Times New Roman" panose="02020603050405020304" pitchFamily="18" charset="0"/>
              </a:rPr>
              <a:t> «Яйця Бенедикт»</a:t>
            </a: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sp>
        <p:nvSpPr>
          <p:cNvPr id="7" name="Прямокутник 6">
            <a:extLst>
              <a:ext uri="{FF2B5EF4-FFF2-40B4-BE49-F238E27FC236}">
                <a16:creationId xmlns:a16="http://schemas.microsoft.com/office/drawing/2014/main" id="{24AC80D6-AB9E-415C-8DDF-FE46F4B9140D}"/>
              </a:ext>
            </a:extLst>
          </p:cNvPr>
          <p:cNvSpPr/>
          <p:nvPr/>
        </p:nvSpPr>
        <p:spPr>
          <a:xfrm>
            <a:off x="677334" y="1233182"/>
            <a:ext cx="7419286" cy="4724370"/>
          </a:xfrm>
          <a:prstGeom prst="rect">
            <a:avLst/>
          </a:prstGeom>
        </p:spPr>
        <p:txBody>
          <a:bodyPr wrap="square">
            <a:spAutoFit/>
          </a:bodyPr>
          <a:lstStyle/>
          <a:p>
            <a:pPr>
              <a:spcAft>
                <a:spcPts val="800"/>
              </a:spcAft>
            </a:pPr>
            <a:r>
              <a:rPr lang="uk-UA" b="1" spc="50" dirty="0">
                <a:latin typeface="Times New Roman" panose="02020603050405020304" pitchFamily="18" charset="0"/>
                <a:ea typeface="Times New Roman" panose="02020603050405020304" pitchFamily="18" charset="0"/>
                <a:cs typeface="Times New Roman" panose="02020603050405020304" pitchFamily="18" charset="0"/>
              </a:rPr>
              <a:t>Інгредієнти:</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2 яйця</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30 г цибуля ріпчаста</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50 г бекону</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2 шматочки хліба для тосту</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50 г вершкового масла</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1 ст. л. оцту</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1500"/>
              </a:spcBef>
              <a:spcAft>
                <a:spcPts val="1500"/>
              </a:spcAft>
            </a:pPr>
            <a:r>
              <a:rPr lang="uk-UA" b="1" dirty="0">
                <a:latin typeface="Times New Roman" panose="02020603050405020304" pitchFamily="18" charset="0"/>
                <a:ea typeface="Times New Roman" panose="02020603050405020304" pitchFamily="18" charset="0"/>
                <a:cs typeface="Times New Roman" panose="02020603050405020304" pitchFamily="18" charset="0"/>
              </a:rPr>
              <a:t>Для соусу </a:t>
            </a:r>
            <a:r>
              <a:rPr lang="uk-UA" b="1" dirty="0" err="1">
                <a:latin typeface="Times New Roman" panose="02020603050405020304" pitchFamily="18" charset="0"/>
                <a:ea typeface="Times New Roman" panose="02020603050405020304" pitchFamily="18" charset="0"/>
                <a:cs typeface="Times New Roman" panose="02020603050405020304" pitchFamily="18" charset="0"/>
              </a:rPr>
              <a:t>Голландез</a:t>
            </a:r>
            <a:r>
              <a:rPr lang="uk-UA" b="1" dirty="0">
                <a:latin typeface="Times New Roman" panose="02020603050405020304" pitchFamily="18" charset="0"/>
                <a:ea typeface="Times New Roman" panose="02020603050405020304" pitchFamily="18" charset="0"/>
                <a:cs typeface="Times New Roman" panose="02020603050405020304" pitchFamily="18" charset="0"/>
              </a:rPr>
              <a:t>:</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65 г вершкового масла</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1 яйце</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1 ст. л. води</a:t>
            </a: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uk-UA" dirty="0">
                <a:latin typeface="Times New Roman" panose="02020603050405020304" pitchFamily="18" charset="0"/>
                <a:ea typeface="Times New Roman" panose="02020603050405020304" pitchFamily="18" charset="0"/>
                <a:cs typeface="Times New Roman" panose="02020603050405020304" pitchFamily="18" charset="0"/>
              </a:rPr>
              <a:t>1 ст. л. лимонного соку, сіль</a:t>
            </a:r>
            <a:endParaRPr lang="uk-UA"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descr="Как Приготовить Яйца Бенедикт ? Рецепт от Евгения Клопотенко">
            <a:extLst>
              <a:ext uri="{FF2B5EF4-FFF2-40B4-BE49-F238E27FC236}">
                <a16:creationId xmlns:a16="http://schemas.microsoft.com/office/drawing/2014/main" id="{58CBFF94-341B-499B-907F-C11B7759B3EC}"/>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60939" y="1864673"/>
            <a:ext cx="4429388" cy="3428780"/>
          </a:xfrm>
          <a:prstGeom prst="rect">
            <a:avLst/>
          </a:prstGeom>
          <a:ln>
            <a:noFill/>
          </a:ln>
          <a:effectLst>
            <a:softEdge rad="112500"/>
          </a:effectLst>
        </p:spPr>
      </p:pic>
    </p:spTree>
    <p:extLst>
      <p:ext uri="{BB962C8B-B14F-4D97-AF65-F5344CB8AC3E}">
        <p14:creationId xmlns:p14="http://schemas.microsoft.com/office/powerpoint/2010/main" val="2979998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6626B0-2757-46DE-B087-8DEA5051402E}"/>
              </a:ext>
            </a:extLst>
          </p:cNvPr>
          <p:cNvSpPr>
            <a:spLocks noGrp="1"/>
          </p:cNvSpPr>
          <p:nvPr>
            <p:ph type="title"/>
          </p:nvPr>
        </p:nvSpPr>
        <p:spPr>
          <a:xfrm>
            <a:off x="677334" y="609600"/>
            <a:ext cx="9280398" cy="6248400"/>
          </a:xfrm>
        </p:spPr>
        <p:txBody>
          <a:bodyPr>
            <a:noAutofit/>
          </a:bodyPr>
          <a:lstStyle/>
          <a:p>
            <a:r>
              <a:rPr lang="uk-UA" sz="2400" b="1" dirty="0">
                <a:solidFill>
                  <a:schemeClr val="tx1"/>
                </a:solidFill>
                <a:latin typeface="Times New Roman" panose="02020603050405020304" pitchFamily="18" charset="0"/>
                <a:cs typeface="Times New Roman" panose="02020603050405020304" pitchFamily="18" charset="0"/>
              </a:rPr>
              <a:t>                                 Технологія приготування</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Дрібно нарізати цибулю, бекон нарізати невеликими шматочками. У каструлю налити воду, довести до кипіння, зменшити вогонь і додати оцет. Розмішати воду, зробивши вир. Акуратно ввести у вир з води яйце, трохи перемішати і варити 2 -3 хвилини. Дістати шумівкою і викласти на паперовий рушник,  щоб рідина вбралася.</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На сковороді розтопити вершкове масло і підсмажити тости. Дрібно нарізану  цибулю обсмажити з беконом.</a:t>
            </a:r>
            <a:br>
              <a:rPr lang="uk-UA" sz="2400" dirty="0">
                <a:solidFill>
                  <a:schemeClr val="tx1"/>
                </a:solidFill>
                <a:latin typeface="Times New Roman" panose="02020603050405020304" pitchFamily="18" charset="0"/>
                <a:cs typeface="Times New Roman" panose="02020603050405020304" pitchFamily="18" charset="0"/>
              </a:rPr>
            </a:br>
            <a:r>
              <a:rPr lang="uk-UA" sz="2400" b="1" dirty="0">
                <a:solidFill>
                  <a:schemeClr val="tx1"/>
                </a:solidFill>
                <a:latin typeface="Times New Roman" panose="02020603050405020304" pitchFamily="18" charset="0"/>
                <a:cs typeface="Times New Roman" panose="02020603050405020304" pitchFamily="18" charset="0"/>
              </a:rPr>
              <a:t>Приготування соусу «</a:t>
            </a:r>
            <a:r>
              <a:rPr lang="uk-UA" sz="2400" b="1" dirty="0" err="1">
                <a:solidFill>
                  <a:schemeClr val="tx1"/>
                </a:solidFill>
                <a:latin typeface="Times New Roman" panose="02020603050405020304" pitchFamily="18" charset="0"/>
                <a:cs typeface="Times New Roman" panose="02020603050405020304" pitchFamily="18" charset="0"/>
              </a:rPr>
              <a:t>Голландез</a:t>
            </a:r>
            <a:r>
              <a:rPr lang="uk-UA" sz="2400" b="1" dirty="0">
                <a:solidFill>
                  <a:schemeClr val="tx1"/>
                </a:solidFill>
                <a:latin typeface="Times New Roman" panose="02020603050405020304" pitchFamily="18" charset="0"/>
                <a:cs typeface="Times New Roman" panose="02020603050405020304" pitchFamily="18" charset="0"/>
              </a:rPr>
              <a:t>»:</a:t>
            </a:r>
            <a:r>
              <a:rPr lang="uk-UA" sz="2400" dirty="0">
                <a:solidFill>
                  <a:schemeClr val="tx1"/>
                </a:solidFill>
                <a:latin typeface="Times New Roman" panose="02020603050405020304" pitchFamily="18" charset="0"/>
                <a:cs typeface="Times New Roman" panose="02020603050405020304" pitchFamily="18" charset="0"/>
              </a:rPr>
              <a:t> поставити каструлю на парову баню - на каструлю з водою поставити миску, щоб вона не доторкалася до води. У миску покласти вершкове масло та розтопити його, помішуючи віночком, додати сіль. В окремому посуді збити яйце і тонкою цівкою влити в масло, збити і додати лимонний сік.</a:t>
            </a:r>
            <a:br>
              <a:rPr lang="uk-UA" sz="2400" dirty="0">
                <a:solidFill>
                  <a:schemeClr val="tx1"/>
                </a:solidFill>
                <a:latin typeface="Times New Roman" panose="02020603050405020304" pitchFamily="18" charset="0"/>
                <a:cs typeface="Times New Roman" panose="02020603050405020304" pitchFamily="18" charset="0"/>
              </a:rPr>
            </a:br>
            <a:r>
              <a:rPr lang="uk-UA" sz="2400" b="1" dirty="0">
                <a:solidFill>
                  <a:schemeClr val="tx1"/>
                </a:solidFill>
                <a:latin typeface="Times New Roman" panose="02020603050405020304" pitchFamily="18" charset="0"/>
                <a:cs typeface="Times New Roman" panose="02020603050405020304" pitchFamily="18" charset="0"/>
              </a:rPr>
              <a:t>На тости викласти бекон з цибулею, зверху яйце і полити соусом «</a:t>
            </a:r>
            <a:r>
              <a:rPr lang="uk-UA" sz="2400" b="1" dirty="0" err="1">
                <a:solidFill>
                  <a:schemeClr val="tx1"/>
                </a:solidFill>
                <a:latin typeface="Times New Roman" panose="02020603050405020304" pitchFamily="18" charset="0"/>
                <a:cs typeface="Times New Roman" panose="02020603050405020304" pitchFamily="18" charset="0"/>
              </a:rPr>
              <a:t>Голландез</a:t>
            </a:r>
            <a:r>
              <a:rPr lang="uk-UA" sz="2400" b="1" dirty="0">
                <a:solidFill>
                  <a:schemeClr val="tx1"/>
                </a:solidFill>
                <a:latin typeface="Times New Roman" panose="02020603050405020304" pitchFamily="18" charset="0"/>
                <a:cs typeface="Times New Roman" panose="02020603050405020304" pitchFamily="18" charset="0"/>
              </a:rPr>
              <a:t>».</a:t>
            </a:r>
            <a:br>
              <a:rPr lang="uk-UA" sz="2400" b="1" dirty="0">
                <a:solidFill>
                  <a:schemeClr val="tx1"/>
                </a:solidFill>
                <a:latin typeface="Times New Roman" panose="02020603050405020304" pitchFamily="18" charset="0"/>
                <a:cs typeface="Times New Roman" panose="02020603050405020304" pitchFamily="18" charset="0"/>
              </a:rPr>
            </a:br>
            <a:endParaRPr lang="uk-UA"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23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2E9777A-DF1D-4424-87EF-0CFDF1A0C41B}"/>
              </a:ext>
            </a:extLst>
          </p:cNvPr>
          <p:cNvSpPr>
            <a:spLocks noGrp="1"/>
          </p:cNvSpPr>
          <p:nvPr>
            <p:ph type="title"/>
          </p:nvPr>
        </p:nvSpPr>
        <p:spPr>
          <a:xfrm>
            <a:off x="677334" y="609600"/>
            <a:ext cx="8596668" cy="741028"/>
          </a:xfrm>
        </p:spPr>
        <p:txBody>
          <a:bodyPr>
            <a:noAutofit/>
          </a:bodyPr>
          <a:lstStyle/>
          <a:p>
            <a:pPr>
              <a:lnSpc>
                <a:spcPct val="150000"/>
              </a:lnSpc>
            </a:pPr>
            <a:r>
              <a:rPr lang="uk-UA" sz="2400" b="1" i="1" dirty="0">
                <a:solidFill>
                  <a:schemeClr val="tx1"/>
                </a:solidFill>
                <a:latin typeface="Times New Roman" panose="02020603050405020304" pitchFamily="18" charset="0"/>
                <a:cs typeface="Times New Roman" panose="02020603050405020304" pitchFamily="18" charset="0"/>
              </a:rPr>
              <a:t>Приготування яєчних </a:t>
            </a:r>
            <a:r>
              <a:rPr lang="uk-UA" sz="2400" b="1" i="1" dirty="0" err="1">
                <a:solidFill>
                  <a:schemeClr val="tx1"/>
                </a:solidFill>
                <a:latin typeface="Times New Roman" panose="02020603050405020304" pitchFamily="18" charset="0"/>
                <a:cs typeface="Times New Roman" panose="02020603050405020304" pitchFamily="18" charset="0"/>
              </a:rPr>
              <a:t>рулетиків</a:t>
            </a:r>
            <a:r>
              <a:rPr lang="uk-UA" sz="2400" b="1" i="1" dirty="0">
                <a:solidFill>
                  <a:schemeClr val="tx1"/>
                </a:solidFill>
                <a:latin typeface="Times New Roman" panose="02020603050405020304" pitchFamily="18" charset="0"/>
                <a:cs typeface="Times New Roman" panose="02020603050405020304" pitchFamily="18" charset="0"/>
              </a:rPr>
              <a:t> з сиром та часником.</a:t>
            </a:r>
            <a:br>
              <a:rPr lang="uk-UA" sz="2400" b="1" i="1" dirty="0">
                <a:solidFill>
                  <a:schemeClr val="tx1"/>
                </a:solidFill>
                <a:latin typeface="Times New Roman" panose="02020603050405020304" pitchFamily="18" charset="0"/>
                <a:cs typeface="Times New Roman" panose="02020603050405020304" pitchFamily="18" charset="0"/>
              </a:rPr>
            </a:br>
            <a:br>
              <a:rPr lang="uk-UA" sz="2400" dirty="0">
                <a:solidFill>
                  <a:schemeClr val="tx1"/>
                </a:solidFill>
                <a:latin typeface="Times New Roman" panose="02020603050405020304" pitchFamily="18" charset="0"/>
                <a:cs typeface="Times New Roman" panose="02020603050405020304" pitchFamily="18" charset="0"/>
              </a:rPr>
            </a:br>
            <a:r>
              <a:rPr lang="uk-UA" sz="1600" b="1" dirty="0">
                <a:solidFill>
                  <a:schemeClr val="tx1"/>
                </a:solidFill>
                <a:latin typeface="Times New Roman" panose="02020603050405020304" pitchFamily="18" charset="0"/>
                <a:cs typeface="Times New Roman" panose="02020603050405020304" pitchFamily="18" charset="0"/>
              </a:rPr>
              <a:t>Інгредієнти:</a:t>
            </a:r>
            <a:br>
              <a:rPr lang="uk-UA" sz="1600" dirty="0">
                <a:solidFill>
                  <a:schemeClr val="tx1"/>
                </a:solidFill>
                <a:latin typeface="Times New Roman" panose="02020603050405020304" pitchFamily="18" charset="0"/>
                <a:cs typeface="Times New Roman" panose="02020603050405020304" pitchFamily="18" charset="0"/>
              </a:rPr>
            </a:br>
            <a:r>
              <a:rPr lang="uk-UA" sz="1600" b="1" i="1" dirty="0">
                <a:solidFill>
                  <a:schemeClr val="tx1"/>
                </a:solidFill>
                <a:latin typeface="Times New Roman" panose="02020603050405020304" pitchFamily="18" charset="0"/>
                <a:cs typeface="Times New Roman" panose="02020603050405020304" pitchFamily="18" charset="0"/>
              </a:rPr>
              <a:t>Омлет:</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2 яйця;</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30 г майонезу;;</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перець чорний мелений — за смаком;</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сіль;</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рослинна олія (для змащення).</a:t>
            </a:r>
            <a:br>
              <a:rPr lang="uk-UA" sz="1600" dirty="0">
                <a:solidFill>
                  <a:schemeClr val="tx1"/>
                </a:solidFill>
                <a:latin typeface="Times New Roman" panose="02020603050405020304" pitchFamily="18" charset="0"/>
                <a:cs typeface="Times New Roman" panose="02020603050405020304" pitchFamily="18" charset="0"/>
              </a:rPr>
            </a:br>
            <a:r>
              <a:rPr lang="uk-UA" sz="1600" b="1" i="1" dirty="0">
                <a:solidFill>
                  <a:schemeClr val="tx1"/>
                </a:solidFill>
                <a:latin typeface="Times New Roman" panose="02020603050405020304" pitchFamily="18" charset="0"/>
                <a:cs typeface="Times New Roman" panose="02020603050405020304" pitchFamily="18" charset="0"/>
              </a:rPr>
              <a:t>Начинка:</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100 г плавлених сирків;</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3 зубчики часнику;</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свіжий кріп;</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30 грам майонезу;</a:t>
            </a:r>
            <a:br>
              <a:rPr lang="uk-UA" sz="1600" dirty="0">
                <a:solidFill>
                  <a:schemeClr val="tx1"/>
                </a:solidFill>
                <a:latin typeface="Times New Roman" panose="02020603050405020304" pitchFamily="18" charset="0"/>
                <a:cs typeface="Times New Roman" panose="02020603050405020304" pitchFamily="18" charset="0"/>
              </a:rPr>
            </a:br>
            <a:r>
              <a:rPr lang="uk-UA" sz="1600" dirty="0">
                <a:solidFill>
                  <a:schemeClr val="tx1"/>
                </a:solidFill>
                <a:latin typeface="Times New Roman" panose="02020603050405020304" pitchFamily="18" charset="0"/>
                <a:cs typeface="Times New Roman" panose="02020603050405020304" pitchFamily="18" charset="0"/>
              </a:rPr>
              <a:t>сіль, перець чорний — за смаком.</a:t>
            </a:r>
            <a:br>
              <a:rPr lang="uk-UA" sz="1600" dirty="0">
                <a:solidFill>
                  <a:schemeClr val="tx1"/>
                </a:solidFill>
                <a:latin typeface="Times New Roman" panose="02020603050405020304" pitchFamily="18" charset="0"/>
                <a:cs typeface="Times New Roman" panose="02020603050405020304" pitchFamily="18" charset="0"/>
              </a:rPr>
            </a:br>
            <a:endParaRPr lang="uk-UA" sz="16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descr="Смачний яєчний рулет з сиром та зеленню. Приготування цієї страви не займе багато часу, а смак неодмінно здивує.">
            <a:extLst>
              <a:ext uri="{FF2B5EF4-FFF2-40B4-BE49-F238E27FC236}">
                <a16:creationId xmlns:a16="http://schemas.microsoft.com/office/drawing/2014/main" id="{B8E87B90-D20A-4048-94A4-2D365BC91B0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38444" y="2290194"/>
            <a:ext cx="4496499" cy="3087149"/>
          </a:xfrm>
          <a:prstGeom prst="rect">
            <a:avLst/>
          </a:prstGeom>
          <a:ln>
            <a:noFill/>
          </a:ln>
          <a:effectLst>
            <a:softEdge rad="112500"/>
          </a:effectLst>
        </p:spPr>
      </p:pic>
    </p:spTree>
    <p:extLst>
      <p:ext uri="{BB962C8B-B14F-4D97-AF65-F5344CB8AC3E}">
        <p14:creationId xmlns:p14="http://schemas.microsoft.com/office/powerpoint/2010/main" val="3600959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7061B3B-6615-4A3C-B65E-77A5D80B115F}"/>
              </a:ext>
            </a:extLst>
          </p:cNvPr>
          <p:cNvSpPr>
            <a:spLocks noGrp="1"/>
          </p:cNvSpPr>
          <p:nvPr>
            <p:ph type="title"/>
          </p:nvPr>
        </p:nvSpPr>
        <p:spPr>
          <a:xfrm>
            <a:off x="677334" y="609599"/>
            <a:ext cx="8038827" cy="5547919"/>
          </a:xfrm>
        </p:spPr>
        <p:txBody>
          <a:bodyPr>
            <a:noAutofit/>
          </a:bodyPr>
          <a:lstStyle/>
          <a:p>
            <a:r>
              <a:rPr lang="uk-UA" sz="2400" b="1" dirty="0">
                <a:solidFill>
                  <a:schemeClr val="tx1"/>
                </a:solidFill>
                <a:latin typeface="Times New Roman" panose="02020603050405020304" pitchFamily="18" charset="0"/>
                <a:cs typeface="Times New Roman" panose="02020603050405020304" pitchFamily="18" charset="0"/>
              </a:rPr>
              <a:t>                            Технологія приготування</a:t>
            </a:r>
            <a:br>
              <a:rPr lang="uk-UA" sz="2400" b="1" dirty="0">
                <a:solidFill>
                  <a:schemeClr val="tx1"/>
                </a:solidFill>
                <a:latin typeface="Times New Roman" panose="02020603050405020304" pitchFamily="18" charset="0"/>
                <a:cs typeface="Times New Roman" panose="02020603050405020304" pitchFamily="18" charset="0"/>
              </a:rPr>
            </a:br>
            <a:br>
              <a:rPr lang="uk-UA" sz="2400" dirty="0">
                <a:solidFill>
                  <a:schemeClr val="tx1"/>
                </a:solidFill>
                <a:latin typeface="Times New Roman" panose="02020603050405020304" pitchFamily="18" charset="0"/>
                <a:cs typeface="Times New Roman" panose="02020603050405020304" pitchFamily="18" charset="0"/>
              </a:rPr>
            </a:br>
            <a:r>
              <a:rPr lang="uk-UA" sz="2400" b="1" dirty="0" err="1">
                <a:solidFill>
                  <a:schemeClr val="tx1"/>
                </a:solidFill>
                <a:latin typeface="Times New Roman" panose="02020603050405020304" pitchFamily="18" charset="0"/>
                <a:cs typeface="Times New Roman" panose="02020603050405020304" pitchFamily="18" charset="0"/>
              </a:rPr>
              <a:t>Приготування</a:t>
            </a:r>
            <a:r>
              <a:rPr lang="uk-UA" sz="2400" b="1" dirty="0">
                <a:solidFill>
                  <a:schemeClr val="tx1"/>
                </a:solidFill>
                <a:latin typeface="Times New Roman" panose="02020603050405020304" pitchFamily="18" charset="0"/>
                <a:cs typeface="Times New Roman" panose="02020603050405020304" pitchFamily="18" charset="0"/>
              </a:rPr>
              <a:t> яєчних млинців</a:t>
            </a:r>
            <a:r>
              <a:rPr lang="uk-UA" sz="2400" dirty="0">
                <a:solidFill>
                  <a:schemeClr val="tx1"/>
                </a:solidFill>
                <a:latin typeface="Times New Roman" panose="02020603050405020304" pitchFamily="18" charset="0"/>
                <a:cs typeface="Times New Roman" panose="02020603050405020304" pitchFamily="18" charset="0"/>
              </a:rPr>
              <a:t>: збити яйця вінчиком, додати майонез, сіль, перець чорний мелений та перемішати. На розігріту сковорідку, змащену рослинною олією, викласти суміш для млинців та обсмажити з обох боків до готовності. </a:t>
            </a:r>
            <a:br>
              <a:rPr lang="uk-UA" sz="2400" dirty="0">
                <a:solidFill>
                  <a:schemeClr val="tx1"/>
                </a:solidFill>
                <a:latin typeface="Times New Roman" panose="02020603050405020304" pitchFamily="18" charset="0"/>
                <a:cs typeface="Times New Roman" panose="02020603050405020304" pitchFamily="18" charset="0"/>
              </a:rPr>
            </a:br>
            <a:r>
              <a:rPr lang="uk-UA" sz="2400" b="1" dirty="0">
                <a:solidFill>
                  <a:schemeClr val="tx1"/>
                </a:solidFill>
                <a:latin typeface="Times New Roman" panose="02020603050405020304" pitchFamily="18" charset="0"/>
                <a:cs typeface="Times New Roman" panose="02020603050405020304" pitchFamily="18" charset="0"/>
              </a:rPr>
              <a:t>Приготування начинки</a:t>
            </a:r>
            <a:r>
              <a:rPr lang="uk-UA" sz="2400" dirty="0">
                <a:solidFill>
                  <a:schemeClr val="tx1"/>
                </a:solidFill>
                <a:latin typeface="Times New Roman" panose="02020603050405020304" pitchFamily="18" charset="0"/>
                <a:cs typeface="Times New Roman" panose="02020603050405020304" pitchFamily="18" charset="0"/>
              </a:rPr>
              <a:t>: плавлений сир натерти на терку, додати подрібнений часник, дрібно нарізану зелень, майонез, сіль та перець за смаком.</a:t>
            </a:r>
            <a:br>
              <a:rPr lang="uk-UA" sz="2400" dirty="0">
                <a:solidFill>
                  <a:schemeClr val="tx1"/>
                </a:solidFill>
                <a:latin typeface="Times New Roman" panose="02020603050405020304" pitchFamily="18" charset="0"/>
                <a:cs typeface="Times New Roman" panose="02020603050405020304" pitchFamily="18" charset="0"/>
              </a:rPr>
            </a:br>
            <a:r>
              <a:rPr lang="uk-UA" sz="2400" dirty="0">
                <a:solidFill>
                  <a:schemeClr val="tx1"/>
                </a:solidFill>
                <a:latin typeface="Times New Roman" panose="02020603050405020304" pitchFamily="18" charset="0"/>
                <a:cs typeface="Times New Roman" panose="02020603050405020304" pitchFamily="18" charset="0"/>
              </a:rPr>
              <a:t>На готові яєчні млинці викласти начинку та сформувати </a:t>
            </a:r>
            <a:r>
              <a:rPr lang="uk-UA" sz="2400" dirty="0" err="1">
                <a:solidFill>
                  <a:schemeClr val="tx1"/>
                </a:solidFill>
                <a:latin typeface="Times New Roman" panose="02020603050405020304" pitchFamily="18" charset="0"/>
                <a:cs typeface="Times New Roman" panose="02020603050405020304" pitchFamily="18" charset="0"/>
              </a:rPr>
              <a:t>рулетик</a:t>
            </a:r>
            <a:r>
              <a:rPr lang="uk-UA" sz="2400" dirty="0">
                <a:solidFill>
                  <a:schemeClr val="tx1"/>
                </a:solidFill>
                <a:latin typeface="Times New Roman" panose="02020603050405020304" pitchFamily="18" charset="0"/>
                <a:cs typeface="Times New Roman" panose="02020603050405020304" pitchFamily="18" charset="0"/>
              </a:rPr>
              <a:t>. Нарізати на шматочки та подати.</a:t>
            </a: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1824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2C8169-F331-4A0F-B212-B214E6678336}"/>
              </a:ext>
            </a:extLst>
          </p:cNvPr>
          <p:cNvSpPr>
            <a:spLocks noGrp="1"/>
          </p:cNvSpPr>
          <p:nvPr>
            <p:ph type="title"/>
          </p:nvPr>
        </p:nvSpPr>
        <p:spPr/>
        <p:txBody>
          <a:bodyPr>
            <a:normAutofit/>
          </a:bodyPr>
          <a:lstStyle/>
          <a:p>
            <a:pPr algn="ctr"/>
            <a:r>
              <a:rPr lang="uk-UA" sz="2400" b="1" u="sng" dirty="0">
                <a:solidFill>
                  <a:schemeClr val="tx1"/>
                </a:solidFill>
              </a:rPr>
              <a:t> Організація робочого місця: </a:t>
            </a:r>
            <a:br>
              <a:rPr lang="uk-UA" sz="2400" b="1" u="sng" dirty="0">
                <a:solidFill>
                  <a:schemeClr val="tx1"/>
                </a:solidFill>
              </a:rPr>
            </a:br>
            <a:r>
              <a:rPr lang="uk-UA" sz="2400" b="1" u="sng" dirty="0">
                <a:solidFill>
                  <a:schemeClr val="tx1"/>
                </a:solidFill>
              </a:rPr>
              <a:t>підбір посуду, інвентарю та інструментів</a:t>
            </a:r>
            <a:endParaRPr lang="uk-UA" sz="2400" dirty="0">
              <a:solidFill>
                <a:schemeClr val="tx1"/>
              </a:solidFill>
            </a:endParaRPr>
          </a:p>
        </p:txBody>
      </p:sp>
      <p:pic>
        <p:nvPicPr>
          <p:cNvPr id="9218" name="Picture 2" descr="Організація робочого місця кухаря 1">
            <a:extLst>
              <a:ext uri="{FF2B5EF4-FFF2-40B4-BE49-F238E27FC236}">
                <a16:creationId xmlns:a16="http://schemas.microsoft.com/office/drawing/2014/main" id="{4568208D-CA52-4F97-BF58-E1E3EB1469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9961" y="1687120"/>
            <a:ext cx="4508023" cy="39670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Посуд, постільна білизна, подарунки та сувеніри — усе для дому | LeBoutique  — Купити товари для дому з великими знижками">
            <a:extLst>
              <a:ext uri="{FF2B5EF4-FFF2-40B4-BE49-F238E27FC236}">
                <a16:creationId xmlns:a16="http://schemas.microsoft.com/office/drawing/2014/main" id="{1E9D3FED-9AC1-4885-B881-A66BFBE145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262" y="1971675"/>
            <a:ext cx="3480977" cy="16188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2" name="Picture 6" descr="Кухонний інвентар - неодмінна умова професійного обслуговування. Статьи  компании «&amp;quot;RESTO Prof&amp;quot;-комплексне оснащення Магазинів,Кафе,Ресторанів»">
            <a:extLst>
              <a:ext uri="{FF2B5EF4-FFF2-40B4-BE49-F238E27FC236}">
                <a16:creationId xmlns:a16="http://schemas.microsoft.com/office/drawing/2014/main" id="{BB53CD8D-5B7D-4F21-BC5F-DDCB28FB92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318" y="3928333"/>
            <a:ext cx="3663193" cy="27473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821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2359165-DBAF-424E-AF48-CBBF564E241A}"/>
              </a:ext>
            </a:extLst>
          </p:cNvPr>
          <p:cNvSpPr>
            <a:spLocks noGrp="1"/>
          </p:cNvSpPr>
          <p:nvPr>
            <p:ph type="title"/>
          </p:nvPr>
        </p:nvSpPr>
        <p:spPr/>
        <p:txBody>
          <a:bodyPr>
            <a:normAutofit/>
          </a:bodyPr>
          <a:lstStyle/>
          <a:p>
            <a:pPr algn="ctr"/>
            <a:r>
              <a:rPr lang="uk-UA" sz="6600" b="1" dirty="0">
                <a:solidFill>
                  <a:schemeClr val="tx1"/>
                </a:solidFill>
                <a:latin typeface="Times New Roman" panose="02020603050405020304" pitchFamily="18" charset="0"/>
                <a:cs typeface="Times New Roman" panose="02020603050405020304" pitchFamily="18" charset="0"/>
              </a:rPr>
              <a:t>Дякую за увагу!</a:t>
            </a:r>
          </a:p>
        </p:txBody>
      </p:sp>
      <p:pic>
        <p:nvPicPr>
          <p:cNvPr id="10242" name="Picture 2" descr="Пин на доске PROFISSÕES E OFÍCIOS">
            <a:extLst>
              <a:ext uri="{FF2B5EF4-FFF2-40B4-BE49-F238E27FC236}">
                <a16:creationId xmlns:a16="http://schemas.microsoft.com/office/drawing/2014/main" id="{6AE16E21-6779-4FAE-B693-8DDDF4767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7998" y="1661020"/>
            <a:ext cx="4025943" cy="50543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365712"/>
      </p:ext>
    </p:extLst>
  </p:cSld>
  <p:clrMapOvr>
    <a:masterClrMapping/>
  </p:clrMapOvr>
</p:sld>
</file>

<file path=ppt/theme/theme1.xml><?xml version="1.0" encoding="utf-8"?>
<a:theme xmlns:a="http://schemas.openxmlformats.org/drawingml/2006/main" name="Грань">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364</TotalTime>
  <Words>1294</Words>
  <Application>Microsoft Office PowerPoint</Application>
  <PresentationFormat>Широкий екран</PresentationFormat>
  <Paragraphs>54</Paragraphs>
  <Slides>20</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20</vt:i4>
      </vt:variant>
    </vt:vector>
  </HeadingPairs>
  <TitlesOfParts>
    <vt:vector size="26" baseType="lpstr">
      <vt:lpstr>Arial</vt:lpstr>
      <vt:lpstr>Calibri</vt:lpstr>
      <vt:lpstr>Times New Roman</vt:lpstr>
      <vt:lpstr>Trebuchet MS</vt:lpstr>
      <vt:lpstr>Wingdings 3</vt:lpstr>
      <vt:lpstr>Грань</vt:lpstr>
      <vt:lpstr>Презентація PowerPoint</vt:lpstr>
      <vt:lpstr>Презентація PowerPoint</vt:lpstr>
      <vt:lpstr>Сучасні технології приготування страв потребують творчого використання професійних знань, освоєння все нових і нових професійних дій. </vt:lpstr>
      <vt:lpstr>Тема програми : Приготування холодних страв і закусок. Тема уроку: Приготування закусок з сиру та яєць Приготування закусок з сиру та яєць: рулетики яєчні з сирною начинкою та часником, закуска з яйцем пашот «Яйця Бенедикт». </vt:lpstr>
      <vt:lpstr>                                         Мета уроку: - навчальна: закріпити в учнів теоретичні знання, уміння і навички з приготування закусок з сиру та  яєць, залучати учнів до сучасного виконання страви, дотримуватися правил ведення технологічного процесу, робити перерахунок сировини на задану кількість; - розвивальна: розвивати професійну самостійність та пізнавальну активність під час роботи, логічне і критичне мислення, естетичний смак, вміння та навички самовдосконалення в обраній професії, працювати з додатковими джерелами інформації, вирішувати проблемні виробничі ситуації та виконувати практичні завдання; -виховна: виховувати в учнів наполегливість в роботі, акуратність, раціональне використання сировини, бережливе ставлення до обладнання, повагу до праці, обраної професії. </vt:lpstr>
      <vt:lpstr>Презентація PowerPoint</vt:lpstr>
      <vt:lpstr>Презентація PowerPoint</vt:lpstr>
      <vt:lpstr>Презентація PowerPoint</vt:lpstr>
      <vt:lpstr>«Шлях до розвитку і, врешті - решт, до щастя людини, проходить через його роботу», говорив Дмитро Іванович Менделєєв. </vt:lpstr>
      <vt:lpstr>Холодні страви і закуски у харчуванні людини мають надзвичайно велике значення. Особливу роль вони відіграють в меню бенкетів, де їх буває від 5 до 10 видів. Різноманітність продуктів, що входять до їхнього складу, гострий смак, гарне оформлення, вони збуджують апетит, поліпшують засвоюваність їжі, а також стимулюють діяльність травних залоз, у зв’язку з цим їх подають на початку приймання їжі. </vt:lpstr>
      <vt:lpstr> Інтерактивний метод «Феєрверк знань»: 1. За якими ознаками класифікують холодні страви та закуски з риби? 2. Які інгредієнти використовують при приготуванні омлету? 3. Що роблять з сиром перед приготуванням закусок? 4. Яйця якої консистенції використовують для приготування фаршированими ?  5. Що додають до холодцю з риби щоб він краще застиг? </vt:lpstr>
      <vt:lpstr>Існують сотні різноманітних закусок з сиру та яєць, але замало правильно їх приготувати. На сьогоднішньому уроці я хочу вас познайомити з таким поняттям як яйця в сорочечках, або  яйця пашо́т — яйця, приготовані способом пашотування. Традиційна страва французької кухні, запозичена кухнями інших країн, в тому числі американською, українською, креольською. </vt:lpstr>
      <vt:lpstr>Українська традиційна назва вказує на зовнішній вигляд готової закуски, в якій жовток огорнутий тонким шаром білка, що зсівся, наче вдягнутий у сорочку. Друга назва є прямим запозиченням від фр. pocher — «опускати в окріп» і вказує на спосіб приготування. Інколи цю назву виводять від слова фр. pochette — «мішечок», оскільки в готовому виробі зварений білок тримає рідкуватий жовток як у мішечку. </vt:lpstr>
      <vt:lpstr>Для досягнення ефекту використовують різні способи: 1) опускають яйця в гарячу, але не киплячу воду, температура якої становить близько 75—82 °C;  2) опускають яйця в окріп з оцтом;  3) варять у термостійкій харчовій плівці</vt:lpstr>
      <vt:lpstr>Приготування закуски з яйцем пашот «Яйця Бенедикт» </vt:lpstr>
      <vt:lpstr>                                 Технологія приготування Дрібно нарізати цибулю, бекон нарізати невеликими шматочками. У каструлю налити воду, довести до кипіння, зменшити вогонь і додати оцет. Розмішати воду, зробивши вир. Акуратно ввести у вир з води яйце, трохи перемішати і варити 2 -3 хвилини. Дістати шумівкою і викласти на паперовий рушник,  щоб рідина вбралася. На сковороді розтопити вершкове масло і підсмажити тости. Дрібно нарізану  цибулю обсмажити з беконом. Приготування соусу «Голландез»: поставити каструлю на парову баню - на каструлю з водою поставити миску, щоб вона не доторкалася до води. У миску покласти вершкове масло та розтопити його, помішуючи віночком, додати сіль. В окремому посуді збити яйце і тонкою цівкою влити в масло, збити і додати лимонний сік. На тости викласти бекон з цибулею, зверху яйце і полити соусом «Голландез». </vt:lpstr>
      <vt:lpstr>Приготування яєчних рулетиків з сиром та часником.  Інгредієнти: Омлет: 2 яйця; 30 г майонезу;; перець чорний мелений — за смаком; сіль; рослинна олія (для змащення). Начинка: 100 г плавлених сирків; 3 зубчики часнику; свіжий кріп; 30 грам майонезу; сіль, перець чорний — за смаком. </vt:lpstr>
      <vt:lpstr>                            Технологія приготування  Приготування яєчних млинців: збити яйця вінчиком, додати майонез, сіль, перець чорний мелений та перемішати. На розігріту сковорідку, змащену рослинною олією, викласти суміш для млинців та обсмажити з обох боків до готовності.  Приготування начинки: плавлений сир натерти на терку, додати подрібнений часник, дрібно нарізану зелень, майонез, сіль та перець за смаком. На готові яєчні млинці викласти начинку та сформувати рулетик. Нарізати на шматочки та подати. </vt:lpstr>
      <vt:lpstr> Організація робочого місця:  підбір посуду, інвентарю та інструментів</vt:lpstr>
      <vt:lpstr>Дякую за увагу!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ROZUMNIKI</dc:creator>
  <cp:lastModifiedBy>ROZUMNIKI</cp:lastModifiedBy>
  <cp:revision>14</cp:revision>
  <dcterms:created xsi:type="dcterms:W3CDTF">2021-10-21T06:53:43Z</dcterms:created>
  <dcterms:modified xsi:type="dcterms:W3CDTF">2021-10-22T09:50:14Z</dcterms:modified>
</cp:coreProperties>
</file>