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66" r:id="rId6"/>
    <p:sldId id="272" r:id="rId7"/>
    <p:sldId id="261" r:id="rId8"/>
    <p:sldId id="275" r:id="rId9"/>
    <p:sldId id="274" r:id="rId10"/>
    <p:sldId id="265" r:id="rId11"/>
    <p:sldId id="262" r:id="rId12"/>
    <p:sldId id="263" r:id="rId13"/>
    <p:sldId id="264" r:id="rId14"/>
    <p:sldId id="267" r:id="rId15"/>
    <p:sldId id="268" r:id="rId16"/>
    <p:sldId id="270" r:id="rId17"/>
    <p:sldId id="269" r:id="rId18"/>
    <p:sldId id="271" r:id="rId19"/>
    <p:sldId id="273" r:id="rId20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C4B1156A-380E-4F78-BDF5-A606A8083BF9}" styleName="Средний стиль 4 - акцент 4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4"/>
              </a:solidFill>
            </a:ln>
          </a:left>
          <a:right>
            <a:ln w="12700" cmpd="sng">
              <a:solidFill>
                <a:schemeClr val="accent4"/>
              </a:solidFill>
            </a:ln>
          </a:right>
          <a:top>
            <a:ln w="12700" cmpd="sng">
              <a:solidFill>
                <a:schemeClr val="accent4"/>
              </a:solidFill>
            </a:ln>
          </a:top>
          <a:bottom>
            <a:ln w="12700" cmpd="sng">
              <a:solidFill>
                <a:schemeClr val="accent4"/>
              </a:solidFill>
            </a:ln>
          </a:bottom>
          <a:insideH>
            <a:ln w="12700" cmpd="sng">
              <a:solidFill>
                <a:schemeClr val="accent4"/>
              </a:solidFill>
            </a:ln>
          </a:insideH>
          <a:insideV>
            <a:ln w="12700" cmpd="sng">
              <a:solidFill>
                <a:schemeClr val="accent4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4"/>
              </a:solidFill>
            </a:ln>
          </a:top>
        </a:tcBdr>
        <a:fill>
          <a:solidFill>
            <a:schemeClr val="accent4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4">
              <a:tint val="20000"/>
            </a:schemeClr>
          </a:solidFill>
        </a:fill>
      </a:tcStyle>
    </a:firstRow>
  </a:tblStyle>
  <a:tblStyle styleId="{08FB837D-C827-4EFA-A057-4D05807E0F7C}" styleName="Стиль из темы 1 - акцент 6">
    <a:tblBg>
      <a:fillRef idx="2">
        <a:schemeClr val="accent6"/>
      </a:fillRef>
      <a:effectRef idx="1">
        <a:schemeClr val="accent6"/>
      </a:effectRef>
    </a:tblBg>
    <a:wholeTbl>
      <a:tcTxStyle>
        <a:fontRef idx="minor">
          <a:scrgbClr r="0" g="0" b="0"/>
        </a:fontRef>
        <a:schemeClr val="dk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Ref idx="1">
              <a:schemeClr val="accent6"/>
            </a:lnRef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40000"/>
            </a:schemeClr>
          </a:solidFill>
        </a:fill>
      </a:tcStyle>
    </a:band1H>
    <a:band2H>
      <a:tcStyle>
        <a:tcBdr/>
      </a:tcStyle>
    </a:band2H>
    <a:band1V>
      <a:tcStyle>
        <a:tcBdr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</a:tcBdr>
        <a:fill>
          <a:solidFill>
            <a:schemeClr val="accent6">
              <a:alpha val="40000"/>
            </a:schemeClr>
          </a:solidFill>
        </a:fill>
      </a:tcStyle>
    </a:band1V>
    <a:band2V>
      <a:tcStyle>
        <a:tcBdr/>
      </a:tcStyle>
    </a:band2V>
    <a:lastCol>
      <a:tcTxStyle b="on"/>
      <a:tcStyle>
        <a:tcBdr>
          <a:left>
            <a:lnRef idx="2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lastCol>
    <a:firstCol>
      <a:tcTxStyle b="on"/>
      <a:tcStyle>
        <a:tcBdr>
          <a:left>
            <a:lnRef idx="1">
              <a:schemeClr val="accent6"/>
            </a:lnRef>
          </a:left>
          <a:right>
            <a:lnRef idx="2">
              <a:schemeClr val="accent6"/>
            </a:lnRef>
          </a:right>
          <a:top>
            <a:lnRef idx="1">
              <a:schemeClr val="accent6"/>
            </a:lnRef>
          </a:top>
          <a:bottom>
            <a:lnRef idx="1">
              <a:schemeClr val="accent6"/>
            </a:lnRef>
          </a:bottom>
          <a:insideH>
            <a:lnRef idx="1">
              <a:schemeClr val="accent6"/>
            </a:lnRef>
          </a:insideH>
          <a:insideV>
            <a:ln>
              <a:noFill/>
            </a:ln>
          </a:insideV>
        </a:tcBdr>
      </a:tcStyle>
    </a:firstCol>
    <a:lastRow>
      <a:tcTxStyle b="on"/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2">
              <a:schemeClr val="accent6"/>
            </a:lnRef>
          </a:top>
          <a:bottom>
            <a:lnRef idx="2">
              <a:schemeClr val="accent6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>
          <a:left>
            <a:lnRef idx="1">
              <a:schemeClr val="accent6"/>
            </a:lnRef>
          </a:left>
          <a:right>
            <a:lnRef idx="1">
              <a:schemeClr val="accent6"/>
            </a:lnRef>
          </a:right>
          <a:top>
            <a:lnRef idx="1">
              <a:schemeClr val="accent6"/>
            </a:lnRef>
          </a:top>
          <a:bottom>
            <a:lnRef idx="2">
              <a:schemeClr val="lt1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accent6"/>
          </a:solidFill>
        </a:fill>
      </a:tcStyle>
    </a:firstRow>
  </a:tblStyle>
  <a:tblStyle styleId="{E8B1032C-EA38-4F05-BA0D-38AFFFC7BED3}" styleName="Светлый стиль 3 - акцент 6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16D9F66E-5EB9-4882-86FB-DCBF35E3C3E4}" styleName="Средний стиль 4 - акцент 6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6"/>
              </a:solidFill>
            </a:ln>
          </a:left>
          <a:right>
            <a:ln w="12700" cmpd="sng">
              <a:solidFill>
                <a:schemeClr val="accent6"/>
              </a:solidFill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 w="12700" cmpd="sng">
              <a:solidFill>
                <a:schemeClr val="accent6"/>
              </a:solidFill>
            </a:ln>
          </a:insideH>
          <a:insideV>
            <a:ln w="12700" cmpd="sng">
              <a:solidFill>
                <a:schemeClr val="accent6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6"/>
              </a:solidFill>
            </a:ln>
          </a:top>
        </a:tcBdr>
        <a:fill>
          <a:solidFill>
            <a:schemeClr val="accent6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6">
              <a:tint val="20000"/>
            </a:schemeClr>
          </a:solidFill>
        </a:fill>
      </a:tcStyle>
    </a:firstRow>
  </a:tblStyle>
  <a:tblStyle styleId="{5C22544A-7EE6-4342-B048-85BDC9FD1C3A}" styleName="Средний стиль 2 -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Средний стиль 2 - акцент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9" d="100"/>
          <a:sy n="89" d="100"/>
        </p:scale>
        <p:origin x="-120" y="-4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pull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21.04.2019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pull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6" Type="http://schemas.openxmlformats.org/officeDocument/2006/relationships/image" Target="../media/image9.png"/><Relationship Id="rId5" Type="http://schemas.microsoft.com/office/2007/relationships/hdphoto" Target="../media/hdphoto1.wdp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Relationship Id="rId4" Type="http://schemas.microsoft.com/office/2007/relationships/hdphoto" Target="../media/hdphoto2.wdp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6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6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4214810" y="1142984"/>
            <a:ext cx="4572032" cy="323165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44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Тема уроку:</a:t>
            </a:r>
            <a:r>
              <a:rPr lang="uk-UA" sz="32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/>
            </a:r>
            <a:br>
              <a:rPr lang="uk-UA" sz="32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</a:br>
            <a:r>
              <a:rPr lang="uk-UA" sz="4000" b="1" cap="none" spc="50" dirty="0" err="1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“Матеріали</a:t>
            </a:r>
            <a:r>
              <a:rPr lang="uk-UA" sz="40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 для опорядження </a:t>
            </a:r>
            <a:r>
              <a:rPr lang="ru-RU" sz="4000" b="1" cap="none" spc="50" dirty="0" err="1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поверхонь</a:t>
            </a:r>
            <a:r>
              <a:rPr lang="uk-UA" sz="4000" b="1" cap="none" spc="50" dirty="0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 сухою </a:t>
            </a:r>
            <a:r>
              <a:rPr lang="uk-UA" sz="4000" b="1" cap="none" spc="50" dirty="0" err="1" smtClean="0">
                <a:ln w="11430">
                  <a:solidFill>
                    <a:schemeClr val="tx1">
                      <a:lumMod val="95000"/>
                      <a:lumOff val="5000"/>
                    </a:schemeClr>
                  </a:solidFill>
                </a:ln>
                <a:solidFill>
                  <a:schemeClr val="accent6">
                    <a:lumMod val="50000"/>
                  </a:schemeClr>
                </a:solidFill>
              </a:rPr>
              <a:t>штукатуркою”</a:t>
            </a:r>
            <a:endParaRPr lang="uk-UA" sz="4000" b="1" cap="none" spc="50" dirty="0">
              <a:ln w="11430">
                <a:solidFill>
                  <a:schemeClr val="tx1">
                    <a:lumMod val="95000"/>
                    <a:lumOff val="5000"/>
                  </a:schemeClr>
                </a:solidFill>
              </a:ln>
              <a:solidFill>
                <a:schemeClr val="accent6">
                  <a:lumMod val="50000"/>
                </a:schemeClr>
              </a:solidFill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1928794" y="1600200"/>
            <a:ext cx="6758006" cy="4525963"/>
          </a:xfrm>
        </p:spPr>
        <p:txBody>
          <a:bodyPr/>
          <a:lstStyle/>
          <a:p>
            <a:pPr algn="ctr">
              <a:buNone/>
            </a:pPr>
            <a:r>
              <a:rPr lang="uk-UA" b="1" i="1" dirty="0" smtClean="0"/>
              <a:t>«Які переваги та недоліки має суха штукатурка?»</a:t>
            </a:r>
            <a:endParaRPr lang="uk-UA" dirty="0"/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428604"/>
            <a:ext cx="65781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uk-UA" sz="5400" b="1" cap="none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Проблемне питання:</a:t>
            </a:r>
            <a:endParaRPr lang="uk-UA" sz="54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pic>
        <p:nvPicPr>
          <p:cNvPr id="15366" name="Picture 6" descr="ÐÐ°ÑÑÐ¸Ð½ÐºÐ¸ Ð¿Ð¾ Ð·Ð°Ð¿ÑÐ¾ÑÑ Ð¯ÐºÑ Ð¿ÐµÑÐµÐ²Ð°Ð³Ð¸ ÑÐ° Ð½ÐµÐ´Ð¾Ð»ÑÐºÐ¸ Ð¼Ð°Ñ Ð³ÑÐ¿ÑÐ¾ÐºÐ°ÑÑÐ¾Ð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928926" y="2928934"/>
            <a:ext cx="4876800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857364"/>
            <a:ext cx="8229600" cy="1000132"/>
          </a:xfrm>
        </p:spPr>
        <p:txBody>
          <a:bodyPr>
            <a:normAutofit/>
          </a:bodyPr>
          <a:lstStyle/>
          <a:p>
            <a:r>
              <a:rPr lang="uk-UA" b="1" dirty="0" smtClean="0"/>
              <a:t>«Представлення команд» 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1928794" y="1000108"/>
            <a:ext cx="5508047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перший  </a:t>
            </a:r>
            <a:endParaRPr lang="uk-UA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4338" name="Picture 2" descr="ÐÐ°ÑÑÐ¸Ð½ÐºÐ¸ Ð¿Ð¾ Ð·Ð°Ð¿ÑÐ¾ÑÑ Ð¿ÑÐµÐ´ÑÑÐ°Ð²Ð»ÐµÐ½Ð½Ñ ÐºÐ¾Ð¼Ð°Ð½Ð´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42976" y="2786058"/>
            <a:ext cx="6858000" cy="3238501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35729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uk-UA" b="1" dirty="0" smtClean="0"/>
              <a:t/>
            </a:r>
            <a:br>
              <a:rPr lang="uk-UA" b="1" dirty="0" smtClean="0"/>
            </a:br>
            <a:r>
              <a:rPr lang="uk-UA" sz="6000" b="1" dirty="0" smtClean="0"/>
              <a:t>«Ти мені-я тобі» </a:t>
            </a:r>
            <a:endParaRPr lang="uk-UA" sz="6000" dirty="0"/>
          </a:p>
        </p:txBody>
      </p:sp>
      <p:sp>
        <p:nvSpPr>
          <p:cNvPr id="5" name="Прямоугольник 4"/>
          <p:cNvSpPr/>
          <p:nvPr/>
        </p:nvSpPr>
        <p:spPr>
          <a:xfrm>
            <a:off x="428596" y="928670"/>
            <a:ext cx="856991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другий - розминка </a:t>
            </a:r>
            <a:endParaRPr lang="uk-UA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4" name="Рисунок 5"/>
          <p:cNvPicPr>
            <a:picLocks noChangeAspect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2571744"/>
            <a:ext cx="5429257" cy="345896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214422"/>
            <a:ext cx="8229600" cy="2011354"/>
          </a:xfrm>
        </p:spPr>
        <p:txBody>
          <a:bodyPr>
            <a:normAutofit/>
          </a:bodyPr>
          <a:lstStyle/>
          <a:p>
            <a:r>
              <a:rPr lang="uk-UA" b="1" dirty="0" smtClean="0"/>
              <a:t>«Асоціації»</a:t>
            </a:r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49777708"/>
              </p:ext>
            </p:extLst>
          </p:nvPr>
        </p:nvGraphicFramePr>
        <p:xfrm>
          <a:off x="214282" y="2285992"/>
          <a:ext cx="8786874" cy="3451864"/>
        </p:xfrm>
        <a:graphic>
          <a:graphicData uri="http://schemas.openxmlformats.org/drawingml/2006/table">
            <a:tbl>
              <a:tblPr>
                <a:tableStyleId>{16D9F66E-5EB9-4882-86FB-DCBF35E3C3E4}</a:tableStyleId>
              </a:tblPr>
              <a:tblGrid>
                <a:gridCol w="2643206"/>
                <a:gridCol w="6143668"/>
              </a:tblGrid>
              <a:tr h="571504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endParaRPr lang="uk-UA" sz="10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400" b="1" dirty="0"/>
                        <a:t>«Асоціації»</a:t>
                      </a:r>
                      <a:endParaRPr lang="uk-UA" sz="2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/>
                </a:tc>
              </a:tr>
              <a:tr h="87880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AutoNum type="arabicPeriod"/>
                      </a:pPr>
                      <a:r>
                        <a:rPr lang="uk-UA" sz="2800" b="1" dirty="0"/>
                        <a:t>Профіль</a:t>
                      </a:r>
                      <a:endParaRPr lang="uk-UA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 anchor="ctr"/>
                </a:tc>
                <a:tc rowSpan="3">
                  <a:txBody>
                    <a:bodyPr/>
                    <a:lstStyle/>
                    <a:p>
                      <a:pPr algn="just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Саморіз, С</a:t>
                      </a:r>
                      <a:r>
                        <a:rPr lang="en-US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П-ешка, стельовий-9,5мм, гвинт, акустичний, краб, дюбель, направляючий, </a:t>
                      </a:r>
                      <a:r>
                        <a:rPr lang="en-US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UD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зелений, </a:t>
                      </a:r>
                      <a:r>
                        <a:rPr lang="en-US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  <a:r>
                        <a:rPr lang="uk-UA" sz="21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-з’єднувач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підвіс, </a:t>
                      </a:r>
                      <a:r>
                        <a:rPr lang="en-US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скловолокно, </a:t>
                      </a:r>
                      <a:r>
                        <a:rPr lang="uk-UA" sz="2100" kern="1200" dirty="0" err="1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пресшайба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картон, фунгіцид, 1,200мм, С-подібний, стіновий-12,5, </a:t>
                      </a:r>
                      <a:r>
                        <a:rPr lang="en-US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UW</a:t>
                      </a:r>
                      <a:r>
                        <a:rPr lang="uk-UA" sz="2100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, 50˟75˟50, гофрування, метелик, спиці,  арочний,  кромка,  27/28</a:t>
                      </a:r>
                      <a:endParaRPr lang="uk-UA" sz="21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/>
                </a:tc>
              </a:tr>
              <a:tr h="959310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2800" b="1" dirty="0" smtClean="0"/>
                        <a:t>2. Кріплення</a:t>
                      </a:r>
                      <a:endParaRPr lang="uk-UA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 anchor="ctr"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1019409">
                <a:tc>
                  <a:txBody>
                    <a:bodyPr/>
                    <a:lstStyle/>
                    <a:p>
                      <a:pPr marL="342900" lvl="0" indent="-342900" algn="l">
                        <a:lnSpc>
                          <a:spcPct val="150000"/>
                        </a:lnSpc>
                        <a:spcAft>
                          <a:spcPts val="0"/>
                        </a:spcAft>
                        <a:buFont typeface="+mj-lt"/>
                        <a:buNone/>
                      </a:pPr>
                      <a:r>
                        <a:rPr lang="uk-UA" sz="2800" b="1" dirty="0" smtClean="0"/>
                        <a:t>3. </a:t>
                      </a:r>
                      <a:r>
                        <a:rPr lang="uk-UA" sz="2800" b="1" dirty="0" err="1" smtClean="0"/>
                        <a:t>Гіпсокартон</a:t>
                      </a:r>
                      <a:endParaRPr lang="uk-UA" sz="28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3832" marR="63832" marT="0" marB="0" anchor="ctr"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857232"/>
            <a:ext cx="9144000" cy="76944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4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третій - розбір понять </a:t>
            </a:r>
            <a:endParaRPr lang="uk-UA" sz="4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933697631"/>
              </p:ext>
            </p:extLst>
          </p:nvPr>
        </p:nvGraphicFramePr>
        <p:xfrm>
          <a:off x="500034" y="1030366"/>
          <a:ext cx="8215371" cy="4657058"/>
        </p:xfrm>
        <a:graphic>
          <a:graphicData uri="http://schemas.openxmlformats.org/drawingml/2006/table">
            <a:tbl>
              <a:tblPr firstRow="1" bandRow="1">
                <a:tableStyleId>{93296810-A885-4BE3-A3E7-6D5BEEA58F35}</a:tableStyleId>
              </a:tblPr>
              <a:tblGrid>
                <a:gridCol w="2738457"/>
                <a:gridCol w="2738457"/>
                <a:gridCol w="2738457"/>
              </a:tblGrid>
              <a:tr h="949198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3200" b="1" dirty="0" smtClean="0">
                          <a:solidFill>
                            <a:schemeClr val="tx1"/>
                          </a:solidFill>
                        </a:rPr>
                        <a:t>Профіль</a:t>
                      </a:r>
                      <a:endParaRPr lang="uk-UA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smtClean="0">
                          <a:solidFill>
                            <a:schemeClr val="tx1"/>
                          </a:solidFill>
                        </a:rPr>
                        <a:t>Кріплення</a:t>
                      </a:r>
                      <a:endParaRPr lang="uk-UA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algn="ctr"/>
                      <a:r>
                        <a:rPr lang="uk-UA" sz="3200" b="1" dirty="0" err="1" smtClean="0">
                          <a:solidFill>
                            <a:schemeClr val="tx1"/>
                          </a:solidFill>
                        </a:rPr>
                        <a:t>Гіпсокартон</a:t>
                      </a:r>
                      <a:endParaRPr lang="uk-UA" sz="3200" dirty="0">
                        <a:solidFill>
                          <a:schemeClr val="tx1"/>
                        </a:solidFill>
                      </a:endParaRPr>
                    </a:p>
                  </a:txBody>
                  <a:tcPr anchor="ctr"/>
                </a:tc>
              </a:tr>
              <a:tr h="3707860">
                <a:tc>
                  <a:txBody>
                    <a:bodyPr/>
                    <a:lstStyle/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  С</a:t>
                      </a:r>
                      <a:r>
                        <a:rPr lang="en-US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W</a:t>
                      </a:r>
                      <a:endParaRPr lang="uk-UA" sz="2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  Направляючий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  </a:t>
                      </a:r>
                      <a:r>
                        <a:rPr lang="en-US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UD</a:t>
                      </a:r>
                      <a:endParaRPr lang="uk-UA" sz="2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  </a:t>
                      </a:r>
                      <a:r>
                        <a:rPr lang="en-US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  <a:endParaRPr lang="uk-UA" sz="2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  С-подібний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  </a:t>
                      </a:r>
                      <a:r>
                        <a:rPr lang="en-US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UW</a:t>
                      </a:r>
                      <a:endParaRPr lang="uk-UA" sz="2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  50˟75˟50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  Гофрування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  Арочний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10.  27/28</a:t>
                      </a:r>
                      <a:endParaRPr lang="uk-UA" sz="2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1.   Саморіз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  П-ешка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3.   Гвинт</a:t>
                      </a:r>
                      <a:endParaRPr lang="en-US" sz="2100" b="1" kern="1200" dirty="0" smtClean="0">
                        <a:solidFill>
                          <a:schemeClr val="dk1"/>
                        </a:solidFill>
                        <a:effectLst/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  Краб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  Дюбель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  </a:t>
                      </a:r>
                      <a:r>
                        <a:rPr lang="en-US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CD</a:t>
                      </a:r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 - з’єднувач</a:t>
                      </a:r>
                      <a:endParaRPr lang="en-US" sz="2100" b="1" kern="1200" dirty="0" smtClean="0">
                        <a:solidFill>
                          <a:schemeClr val="dk1"/>
                        </a:solidFill>
                        <a:latin typeface="+mn-lt"/>
                        <a:ea typeface="+mn-ea"/>
                        <a:cs typeface="+mn-cs"/>
                      </a:endParaRP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  Підвіс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  Пресшайба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  Метелик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 Спиці</a:t>
                      </a:r>
                      <a:endParaRPr lang="uk-UA" sz="2100" b="1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1.   Стельовий-9,5мм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2.   Акустичний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3.   Зелений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4.   Скловолокно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5.   Картон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6.   Фунгіцид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7.   1,200мм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8.   Стіновий-12,5мм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9.   Арочний</a:t>
                      </a:r>
                    </a:p>
                    <a:p>
                      <a:r>
                        <a:rPr lang="uk-UA" sz="2100" b="1" kern="1200" dirty="0" smtClean="0">
                          <a:solidFill>
                            <a:schemeClr val="dk1"/>
                          </a:solidFill>
                          <a:latin typeface="+mn-lt"/>
                          <a:ea typeface="+mn-ea"/>
                          <a:cs typeface="+mn-cs"/>
                        </a:rPr>
                        <a:t>10.  Кромка</a:t>
                      </a:r>
                      <a:endParaRPr lang="uk-UA" sz="2100" b="1" dirty="0"/>
                    </a:p>
                  </a:txBody>
                  <a:tcPr/>
                </a:tc>
              </a:tr>
            </a:tbl>
          </a:graphicData>
        </a:graphic>
      </p:graphicFrame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714488"/>
            <a:ext cx="8229600" cy="857256"/>
          </a:xfrm>
        </p:spPr>
        <p:txBody>
          <a:bodyPr>
            <a:noAutofit/>
          </a:bodyPr>
          <a:lstStyle/>
          <a:p>
            <a:r>
              <a:rPr lang="uk-UA" sz="4800" b="1" dirty="0" smtClean="0"/>
              <a:t>«Чарівний клубок»</a:t>
            </a:r>
            <a:endParaRPr lang="uk-UA" sz="4800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2195736" y="857232"/>
            <a:ext cx="6480720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четвертий </a:t>
            </a:r>
            <a:endParaRPr lang="uk-UA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  <p:pic>
        <p:nvPicPr>
          <p:cNvPr id="12290" name="Picture 2" descr="ÐÐ°ÑÑÐ¸Ð½ÐºÐ¸ Ð¿Ð¾ Ð·Ð°Ð¿ÑÐ¾ÑÑ ÐºÑÐ±Ð¸ÐºÐ¸ Ð· Ð±ÑÐºÐ²Ð°Ð¼Ð¸"/>
          <p:cNvPicPr>
            <a:picLocks noChangeAspect="1" noChangeArrowheads="1"/>
          </p:cNvPicPr>
          <p:nvPr/>
        </p:nvPicPr>
        <p:blipFill>
          <a:blip r:embed="rId3"/>
          <a:srcRect l="1515" t="9091" r="1515" b="9091"/>
          <a:stretch>
            <a:fillRect/>
          </a:stretch>
        </p:blipFill>
        <p:spPr bwMode="auto">
          <a:xfrm>
            <a:off x="1852217" y="2631798"/>
            <a:ext cx="5310225" cy="2987002"/>
          </a:xfrm>
          <a:prstGeom prst="rect">
            <a:avLst/>
          </a:prstGeom>
          <a:noFill/>
        </p:spPr>
      </p:pic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4">
            <a:extLst>
              <a:ext uri="{BEBA8EAE-BF5A-486C-A8C5-ECC9F3942E4B}">
                <a14:imgProps xmlns:a14="http://schemas.microsoft.com/office/drawing/2010/main">
                  <a14:imgLayer r:embed="rId5">
                    <a14:imgEffect>
                      <a14:backgroundRemoval t="0" b="100000" l="165" r="99835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6059" y="4437112"/>
            <a:ext cx="2741620" cy="164044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1292" y="866665"/>
            <a:ext cx="2017998" cy="1345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56562586"/>
              </p:ext>
            </p:extLst>
          </p:nvPr>
        </p:nvGraphicFramePr>
        <p:xfrm>
          <a:off x="1993982" y="2852936"/>
          <a:ext cx="5214979" cy="1107289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744997"/>
                <a:gridCol w="744997"/>
                <a:gridCol w="744997"/>
                <a:gridCol w="744997"/>
                <a:gridCol w="744997"/>
                <a:gridCol w="744997"/>
                <a:gridCol w="744997"/>
              </a:tblGrid>
              <a:tr h="1107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м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р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о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з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5400" b="1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827584" y="1214422"/>
            <a:ext cx="7226850" cy="1323439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marL="742950" indent="-742950" algn="ctr">
              <a:buAutoNum type="arabicPeriod"/>
            </a:pP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Матеріал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, </a:t>
            </a:r>
            <a:r>
              <a:rPr lang="ru-RU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яким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кріплять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endParaRPr lang="ru-RU" sz="4000" b="1" cap="all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  <a:p>
            <a:pPr algn="ctr"/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гіпсокартон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до </a:t>
            </a:r>
            <a:r>
              <a:rPr lang="ru-RU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профілів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  <a:endParaRPr lang="uk-UA" sz="4000" b="1" cap="all" spc="0" dirty="0" smtClean="0">
              <a:ln w="9000" cmpd="sng">
                <a:solidFill>
                  <a:schemeClr val="accent4">
                    <a:shade val="50000"/>
                    <a:satMod val="120000"/>
                  </a:schemeClr>
                </a:solidFill>
                <a:prstDash val="solid"/>
              </a:ln>
              <a:solidFill>
                <a:schemeClr val="accent6">
                  <a:lumMod val="50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1923925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 smtClean="0"/>
              <a:t>Саморіз</a:t>
            </a:r>
            <a:endParaRPr lang="uk-UA" sz="40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315926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83683498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77162974"/>
              </p:ext>
            </p:extLst>
          </p:nvPr>
        </p:nvGraphicFramePr>
        <p:xfrm>
          <a:off x="1403644" y="2636912"/>
          <a:ext cx="6480720" cy="1107289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  <a:gridCol w="720080"/>
              </a:tblGrid>
              <a:tr h="1107289"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Ш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л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і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к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50000"/>
                        </a:lnSpc>
                        <a:spcAft>
                          <a:spcPts val="0"/>
                        </a:spcAft>
                      </a:pPr>
                      <a:r>
                        <a:rPr lang="uk-UA" sz="4800" b="1" dirty="0">
                          <a:effectLst/>
                          <a:latin typeface="Times New Roman"/>
                          <a:ea typeface="Calibri"/>
                          <a:cs typeface="Times New Roman"/>
                        </a:rPr>
                        <a:t>а</a:t>
                      </a:r>
                      <a:endParaRPr lang="ru-RU" sz="48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953036" y="1214422"/>
            <a:ext cx="7762831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2. </a:t>
            </a:r>
            <a:r>
              <a:rPr lang="ru-RU" sz="4000" b="1" cap="all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Матеріал</a:t>
            </a:r>
            <a:r>
              <a:rPr lang="ru-RU" sz="4000" b="1" cap="all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для </a:t>
            </a:r>
            <a:r>
              <a:rPr lang="ru-RU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заробки</a:t>
            </a:r>
            <a:r>
              <a:rPr lang="ru-RU" sz="4000" b="1" cap="all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 </a:t>
            </a:r>
            <a:r>
              <a:rPr lang="ru-RU" sz="4000" b="1" cap="all" dirty="0" err="1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швів</a:t>
            </a:r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2479077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Шпаклівка</a:t>
            </a:r>
            <a:endParaRPr lang="uk-UA" sz="40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3789040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4226900001"/>
      </p:ext>
    </p:extLst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56112863"/>
              </p:ext>
            </p:extLst>
          </p:nvPr>
        </p:nvGraphicFramePr>
        <p:xfrm>
          <a:off x="2411760" y="2564904"/>
          <a:ext cx="4429160" cy="1928826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85832"/>
                <a:gridCol w="885832"/>
                <a:gridCol w="885832"/>
                <a:gridCol w="885832"/>
                <a:gridCol w="885832"/>
              </a:tblGrid>
              <a:tr h="964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о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е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Д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ф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р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964413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а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і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м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я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ц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500034" y="1071546"/>
            <a:ext cx="8358214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3. Зміна розмірів та форми матеріалів?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28560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Деформація</a:t>
            </a:r>
            <a:endParaRPr lang="uk-UA" sz="40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0" y="4336924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71472" y="1000108"/>
            <a:ext cx="8229600" cy="1582726"/>
          </a:xfrm>
        </p:spPr>
        <p:txBody>
          <a:bodyPr>
            <a:normAutofit/>
          </a:bodyPr>
          <a:lstStyle/>
          <a:p>
            <a:pPr lvl="0"/>
            <a:r>
              <a:rPr lang="uk-UA" dirty="0" smtClean="0"/>
              <a:t/>
            </a:r>
            <a:br>
              <a:rPr lang="uk-UA" dirty="0" smtClean="0"/>
            </a:br>
            <a:endParaRPr lang="uk-UA" dirty="0"/>
          </a:p>
        </p:txBody>
      </p:sp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51352047"/>
              </p:ext>
            </p:extLst>
          </p:nvPr>
        </p:nvGraphicFramePr>
        <p:xfrm>
          <a:off x="1619672" y="2529483"/>
          <a:ext cx="5069820" cy="2431172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44970"/>
                <a:gridCol w="844970"/>
                <a:gridCol w="844970"/>
                <a:gridCol w="844970"/>
                <a:gridCol w="844970"/>
                <a:gridCol w="844970"/>
              </a:tblGrid>
              <a:tr h="12155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ю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е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р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н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г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Ф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215586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/>
                        <a:t>ф</a:t>
                      </a:r>
                      <a:endParaRPr lang="uk-UA" sz="5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л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е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л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ю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3342262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err="1" smtClean="0"/>
              <a:t>Фюгенфюллер</a:t>
            </a:r>
            <a:endParaRPr lang="uk-UA" sz="4000" dirty="0"/>
          </a:p>
        </p:txBody>
      </p:sp>
      <p:sp>
        <p:nvSpPr>
          <p:cNvPr id="8" name="Прямоугольник 7"/>
          <p:cNvSpPr/>
          <p:nvPr/>
        </p:nvSpPr>
        <p:spPr>
          <a:xfrm>
            <a:off x="285720" y="928670"/>
            <a:ext cx="8645252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4. Шпаклювальна волокниста суміш «</a:t>
            </a:r>
            <a:r>
              <a:rPr lang="uk-UA" sz="4000" b="1" cap="all" spc="0" dirty="0" err="1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Кнауф</a:t>
            </a:r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»?</a:t>
            </a:r>
            <a:r>
              <a:rPr lang="uk-UA" sz="4000" i="1" dirty="0"/>
              <a:t> </a:t>
            </a:r>
            <a:endParaRPr lang="uk-UA" sz="4000" i="1" dirty="0" smtClean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0192" y="2708920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4878318"/>
              </p:ext>
            </p:extLst>
          </p:nvPr>
        </p:nvGraphicFramePr>
        <p:xfrm>
          <a:off x="2267744" y="2708920"/>
          <a:ext cx="5000658" cy="2000264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33443"/>
                <a:gridCol w="833443"/>
                <a:gridCol w="833443"/>
                <a:gridCol w="833443"/>
                <a:gridCol w="833443"/>
                <a:gridCol w="833443"/>
              </a:tblGrid>
              <a:tr h="1000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к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о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к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о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/>
                        <a:t>в</a:t>
                      </a:r>
                      <a:endParaRPr lang="uk-UA" sz="5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С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000132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о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л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н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о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л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214282" y="1071546"/>
            <a:ext cx="8572529" cy="1323439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5. Матеріал, який запобігає утворенню тріщин на поверхні?</a:t>
            </a:r>
          </a:p>
        </p:txBody>
      </p:sp>
      <p:sp>
        <p:nvSpPr>
          <p:cNvPr id="4" name="TextBox 3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3049361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Скловолокно</a:t>
            </a:r>
            <a:endParaRPr lang="uk-UA" sz="4000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345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638" y="4386959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Таблица 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87994466"/>
              </p:ext>
            </p:extLst>
          </p:nvPr>
        </p:nvGraphicFramePr>
        <p:xfrm>
          <a:off x="1763688" y="2492896"/>
          <a:ext cx="5214978" cy="2214578"/>
        </p:xfrm>
        <a:graphic>
          <a:graphicData uri="http://schemas.openxmlformats.org/drawingml/2006/table">
            <a:tbl>
              <a:tblPr>
                <a:tableStyleId>{08FB837D-C827-4EFA-A057-4D05807E0F7C}</a:tableStyleId>
              </a:tblPr>
              <a:tblGrid>
                <a:gridCol w="869163"/>
                <a:gridCol w="869163"/>
                <a:gridCol w="869163"/>
                <a:gridCol w="869163"/>
                <a:gridCol w="869163"/>
                <a:gridCol w="869163"/>
              </a:tblGrid>
              <a:tr h="1107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а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р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в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я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й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/>
                        <a:t>и</a:t>
                      </a:r>
                      <a:endParaRPr lang="uk-UA" sz="5400" b="1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  <a:tr h="1107289"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Н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п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а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л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ч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uk-UA" sz="5400" b="1" dirty="0"/>
                        <a:t>ю</a:t>
                      </a:r>
                      <a:endParaRPr lang="uk-UA" sz="5400" b="1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 anchor="ctr"/>
                </a:tc>
              </a:tr>
            </a:tbl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1285852" y="1214422"/>
            <a:ext cx="7097199" cy="70788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uk-UA" sz="4000" b="1" cap="all" spc="0" dirty="0" smtClean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solidFill>
                  <a:schemeClr val="accent6">
                    <a:lumMod val="50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6. Найменування профілю?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000364" y="5357826"/>
            <a:ext cx="2518638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b="1" dirty="0" smtClean="0"/>
              <a:t>Відповідь:</a:t>
            </a:r>
            <a:endParaRPr lang="uk-UA" sz="40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5500694" y="5286388"/>
            <a:ext cx="3442289" cy="707886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uk-UA" sz="4000" dirty="0" smtClean="0"/>
              <a:t>Направляючий</a:t>
            </a:r>
            <a:endParaRPr lang="uk-UA" sz="4000" dirty="0"/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>
            <a:extLst>
              <a:ext uri="{BEBA8EAE-BF5A-486C-A8C5-ECC9F3942E4B}">
                <a14:imgProps xmlns:a14="http://schemas.microsoft.com/office/drawing/2010/main">
                  <a14:imgLayer r:embed="rId4">
                    <a14:imgEffect>
                      <a14:backgroundRemoval t="0" b="100000" l="0" r="100000"/>
                    </a14:imgEffect>
                  </a14:imgLayer>
                </a14:imgProps>
              </a:ex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6335" y="3700476"/>
            <a:ext cx="2762250" cy="16573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2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857364"/>
            <a:ext cx="8229600" cy="928694"/>
          </a:xfrm>
        </p:spPr>
        <p:txBody>
          <a:bodyPr>
            <a:normAutofit/>
          </a:bodyPr>
          <a:lstStyle/>
          <a:p>
            <a:r>
              <a:rPr lang="uk-UA" b="1" smtClean="0"/>
              <a:t>«Чорний ящик»</a:t>
            </a:r>
            <a:endParaRPr lang="uk-UA" dirty="0"/>
          </a:p>
        </p:txBody>
      </p:sp>
      <p:pic>
        <p:nvPicPr>
          <p:cNvPr id="23554" name="Рисунок 1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285984" y="3000372"/>
            <a:ext cx="4543864" cy="272384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2143108" y="928670"/>
            <a:ext cx="4797393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п’ятий</a:t>
            </a:r>
            <a:endParaRPr lang="uk-UA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0034" y="1643050"/>
            <a:ext cx="8229600" cy="928694"/>
          </a:xfrm>
        </p:spPr>
        <p:txBody>
          <a:bodyPr>
            <a:normAutofit/>
          </a:bodyPr>
          <a:lstStyle/>
          <a:p>
            <a:r>
              <a:rPr lang="uk-UA" b="1" dirty="0" smtClean="0"/>
              <a:t>«Від теорії до практики»</a:t>
            </a:r>
            <a:endParaRPr lang="uk-UA" dirty="0"/>
          </a:p>
        </p:txBody>
      </p:sp>
      <p:sp>
        <p:nvSpPr>
          <p:cNvPr id="24577" name="Rectangle 1"/>
          <p:cNvSpPr>
            <a:spLocks noChangeArrowheads="1"/>
          </p:cNvSpPr>
          <p:nvPr/>
        </p:nvSpPr>
        <p:spPr bwMode="auto">
          <a:xfrm>
            <a:off x="214282" y="2500306"/>
            <a:ext cx="8715436" cy="3477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085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№1</a:t>
            </a:r>
            <a:endParaRPr kumimoji="0" lang="uk-UA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Розрахувати скільки листів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гіпсокартону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профілів потрібно для облицювання стіни висотою 2,80м і довжиною 3,80м 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№2</a:t>
            </a:r>
            <a:endParaRPr kumimoji="0" lang="uk-UA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Розрахувати скільки листів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гіпсокартону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та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армуючої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стрічки потрібно для облицювання стіни висотою 2,50м і довжиною 3,60м 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ctr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Завдання №3</a:t>
            </a:r>
            <a:endParaRPr kumimoji="0" lang="uk-UA" sz="22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  <a:p>
            <a:pPr marL="0" marR="0" lvl="0" indent="450850" algn="just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Розрахувати скільки мішків клею «Перлфікс»  та листів </a:t>
            </a:r>
            <a:r>
              <a:rPr kumimoji="0" lang="uk-UA" sz="22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гіпсокартону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потрібно для облицювання стін висотою 3</a:t>
            </a:r>
            <a:r>
              <a:rPr kumimoji="0" lang="uk-UA" sz="2200" b="0" i="0" u="none" strike="noStrike" cap="none" normalizeH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22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м і довжиною 3,60м .</a:t>
            </a:r>
            <a:endParaRPr kumimoji="0" lang="uk-UA" sz="22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2000232" y="857232"/>
            <a:ext cx="5192255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uk-UA" sz="5400" b="1" cap="none" spc="0" dirty="0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Конкурс шостий </a:t>
            </a:r>
            <a:endParaRPr lang="uk-UA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1428736"/>
            <a:ext cx="8229600" cy="1143000"/>
          </a:xfrm>
        </p:spPr>
        <p:txBody>
          <a:bodyPr/>
          <a:lstStyle/>
          <a:p>
            <a:r>
              <a:rPr lang="uk-UA" b="1" dirty="0" smtClean="0"/>
              <a:t>«Лабіринт дружби»</a:t>
            </a:r>
            <a:endParaRPr lang="uk-UA" dirty="0"/>
          </a:p>
        </p:txBody>
      </p:sp>
      <p:sp>
        <p:nvSpPr>
          <p:cNvPr id="3" name="Прямоугольник 2"/>
          <p:cNvSpPr/>
          <p:nvPr/>
        </p:nvSpPr>
        <p:spPr>
          <a:xfrm>
            <a:off x="500034" y="2571744"/>
            <a:ext cx="8143932" cy="30469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indent="457200" algn="just"/>
            <a:r>
              <a:rPr lang="uk-UA" sz="3200" dirty="0" smtClean="0"/>
              <a:t>Відповідаючи на запитання ви повинні пройти від лівого верхнього кута до нижнього правого. По ходу руху виписуйте літери з тих прямокутників, де ви знайшли правильну відповідь. У вас повинно вийти ключове слово, яке записано з права на ліво.</a:t>
            </a:r>
            <a:endParaRPr lang="ru-RU" sz="3200" dirty="0" smtClean="0"/>
          </a:p>
        </p:txBody>
      </p:sp>
      <p:sp>
        <p:nvSpPr>
          <p:cNvPr id="4" name="Прямоугольник 3"/>
          <p:cNvSpPr/>
          <p:nvPr/>
        </p:nvSpPr>
        <p:spPr>
          <a:xfrm>
            <a:off x="2714612" y="857232"/>
            <a:ext cx="3845036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flat" dir="tl">
                <a:rot lat="0" lon="0" rev="6600000"/>
              </a:lightRig>
            </a:scene3d>
            <a:sp3d extrusionH="25400" contourW="8890">
              <a:bevelT w="38100" h="31750"/>
              <a:contourClr>
                <a:schemeClr val="accent2">
                  <a:shade val="75000"/>
                </a:schemeClr>
              </a:contourClr>
            </a:sp3d>
          </a:bodyPr>
          <a:lstStyle/>
          <a:p>
            <a:pPr algn="ctr"/>
            <a:r>
              <a:rPr lang="ru-RU" sz="5400" b="1" cap="none" spc="0" dirty="0" err="1" smtClean="0">
                <a:ln w="11430"/>
                <a:gradFill>
                  <a:gsLst>
                    <a:gs pos="0">
                      <a:schemeClr val="accent2">
                        <a:tint val="70000"/>
                        <a:satMod val="245000"/>
                      </a:schemeClr>
                    </a:gs>
                    <a:gs pos="75000">
                      <a:schemeClr val="accent2">
                        <a:tint val="90000"/>
                        <a:shade val="60000"/>
                        <a:satMod val="240000"/>
                      </a:schemeClr>
                    </a:gs>
                    <a:gs pos="100000">
                      <a:schemeClr val="accent2">
                        <a:tint val="100000"/>
                        <a:shade val="50000"/>
                        <a:satMod val="240000"/>
                      </a:schemeClr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</a:rPr>
              <a:t>Вправа</a:t>
            </a:r>
            <a:endParaRPr lang="ru-RU" sz="5400" b="1" cap="none" spc="0" dirty="0">
              <a:ln w="11430"/>
              <a:gradFill>
                <a:gsLst>
                  <a:gs pos="0">
                    <a:schemeClr val="accent2">
                      <a:tint val="70000"/>
                      <a:satMod val="245000"/>
                    </a:schemeClr>
                  </a:gs>
                  <a:gs pos="75000">
                    <a:schemeClr val="accent2">
                      <a:tint val="90000"/>
                      <a:shade val="60000"/>
                      <a:satMod val="240000"/>
                    </a:schemeClr>
                  </a:gs>
                  <a:gs pos="100000">
                    <a:schemeClr val="accent2">
                      <a:tint val="100000"/>
                      <a:shade val="50000"/>
                      <a:satMod val="240000"/>
                    </a:schemeClr>
                  </a:gs>
                </a:gsLst>
                <a:lin ang="5400000"/>
              </a:gradFill>
              <a:effectLst>
                <a:outerShdw blurRad="50800" dist="39000" dir="5460000" algn="tl">
                  <a:srgbClr val="000000">
                    <a:alpha val="38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uk-UA" dirty="0"/>
          </a:p>
        </p:txBody>
      </p:sp>
      <p:pic>
        <p:nvPicPr>
          <p:cNvPr id="25602" name="Рисунок 6"/>
          <p:cNvPicPr>
            <a:picLocks noChangeAspect="1" noChangeArrowheads="1"/>
          </p:cNvPicPr>
          <p:nvPr/>
        </p:nvPicPr>
        <p:blipFill>
          <a:blip r:embed="rId2"/>
          <a:srcRect l="18700" t="22826" r="3461" b="6703"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" name="Прямоугольник 3"/>
          <p:cNvSpPr/>
          <p:nvPr/>
        </p:nvSpPr>
        <p:spPr>
          <a:xfrm>
            <a:off x="642910" y="500042"/>
            <a:ext cx="7572428" cy="5632311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sz="1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Діло</a:t>
            </a:r>
            <a:r>
              <a:rPr lang="ru-RU" sz="1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майстра</a:t>
            </a:r>
            <a:endParaRPr lang="ru-RU" sz="12000" b="1" spc="50" dirty="0" smtClean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  <a:p>
            <a:pPr algn="ctr"/>
            <a:r>
              <a:rPr lang="ru-RU" sz="120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 </a:t>
            </a:r>
            <a:r>
              <a:rPr lang="ru-RU" sz="12000" b="1" spc="50" dirty="0" err="1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величає</a:t>
            </a:r>
            <a:endParaRPr lang="ru-RU" sz="12000" b="1" cap="none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slow">
    <p:pull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рямоугольник 2"/>
          <p:cNvSpPr/>
          <p:nvPr/>
        </p:nvSpPr>
        <p:spPr>
          <a:xfrm>
            <a:off x="1928794" y="785794"/>
            <a:ext cx="6500858" cy="132343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uk-UA" sz="4000" b="1" i="1" dirty="0" smtClean="0"/>
              <a:t>«Які переваги та недоліки має суха штукатурка?»</a:t>
            </a:r>
            <a:endParaRPr lang="uk-UA" sz="4000" dirty="0"/>
          </a:p>
        </p:txBody>
      </p:sp>
      <p:pic>
        <p:nvPicPr>
          <p:cNvPr id="4" name="Picture 6" descr="ÐÐ°ÑÑÐ¸Ð½ÐºÐ¸ Ð¿Ð¾ Ð·Ð°Ð¿ÑÐ¾ÑÑ Ð¯ÐºÑ Ð¿ÐµÑÐµÐ²Ð°Ð³Ð¸ ÑÐ° Ð½ÐµÐ´Ð¾Ð»ÑÐºÐ¸ Ð¼Ð°Ñ Ð³ÑÐ¿ÑÐ¾ÐºÐ°ÑÑÐ¾Ð½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786050" y="2714620"/>
            <a:ext cx="4876800" cy="3495675"/>
          </a:xfrm>
          <a:prstGeom prst="rect">
            <a:avLst/>
          </a:prstGeom>
          <a:noFill/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 descr="34.jpg"/>
          <p:cNvPicPr>
            <a:picLocks noChangeAspect="1"/>
          </p:cNvPicPr>
          <p:nvPr/>
        </p:nvPicPr>
        <p:blipFill>
          <a:blip r:embed="rId3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 l="18506" t="14286" r="14286" b="20779"/>
          <a:stretch>
            <a:fillRect/>
          </a:stretch>
        </p:blipFill>
        <p:spPr>
          <a:xfrm>
            <a:off x="1714480" y="785794"/>
            <a:ext cx="7196663" cy="5214974"/>
          </a:xfrm>
          <a:prstGeom prst="rect">
            <a:avLst/>
          </a:prstGeom>
        </p:spPr>
      </p:pic>
    </p:spTree>
  </p:cSld>
  <p:clrMapOvr>
    <a:masterClrMapping/>
  </p:clrMapOvr>
  <p:transition spd="slow">
    <p:pull/>
  </p:transition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684</TotalTime>
  <Words>475</Words>
  <Application>Microsoft Office PowerPoint</Application>
  <PresentationFormat>Экран (4:3)</PresentationFormat>
  <Paragraphs>145</Paragraphs>
  <Slides>19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19</vt:i4>
      </vt:variant>
    </vt:vector>
  </HeadingPairs>
  <TitlesOfParts>
    <vt:vector size="20" baseType="lpstr">
      <vt:lpstr>Тема Office</vt:lpstr>
      <vt:lpstr>Презентация PowerPoint</vt:lpstr>
      <vt:lpstr>Презентация PowerPoint</vt:lpstr>
      <vt:lpstr>«Представлення команд» </vt:lpstr>
      <vt:lpstr> «Ти мені-я тобі» </vt:lpstr>
      <vt:lpstr>«Асоціації» </vt:lpstr>
      <vt:lpstr>Презентация PowerPoint</vt:lpstr>
      <vt:lpstr>«Чарівний клубок»</vt:lpstr>
      <vt:lpstr>Презентация PowerPoint</vt:lpstr>
      <vt:lpstr>Презентация PowerPoint</vt:lpstr>
      <vt:lpstr>Презентация PowerPoint</vt:lpstr>
      <vt:lpstr> </vt:lpstr>
      <vt:lpstr>Презентация PowerPoint</vt:lpstr>
      <vt:lpstr>Презентация PowerPoint</vt:lpstr>
      <vt:lpstr>«Чорний ящик»</vt:lpstr>
      <vt:lpstr>«Від теорії до практики»</vt:lpstr>
      <vt:lpstr>«Лабіринт дружби»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Тема уроку: “Матеріали для опорядження поверхонь сухою штукатуркою”</dc:title>
  <dc:creator>3</dc:creator>
  <cp:lastModifiedBy>HP</cp:lastModifiedBy>
  <cp:revision>34</cp:revision>
  <dcterms:created xsi:type="dcterms:W3CDTF">2019-04-08T05:54:43Z</dcterms:created>
  <dcterms:modified xsi:type="dcterms:W3CDTF">2019-04-21T17:06:25Z</dcterms:modified>
</cp:coreProperties>
</file>