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5" r:id="rId7"/>
    <p:sldId id="260" r:id="rId8"/>
    <p:sldId id="261" r:id="rId9"/>
    <p:sldId id="267" r:id="rId10"/>
    <p:sldId id="262" r:id="rId11"/>
    <p:sldId id="268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390" autoAdjust="0"/>
    <p:restoredTop sz="94574" autoAdjust="0"/>
  </p:normalViewPr>
  <p:slideViewPr>
    <p:cSldViewPr>
      <p:cViewPr varScale="1">
        <p:scale>
          <a:sx n="103" d="100"/>
          <a:sy n="103" d="100"/>
        </p:scale>
        <p:origin x="-102" y="-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78037-F999-477F-9C17-A8F865B7E506}" type="datetimeFigureOut">
              <a:rPr lang="ru-RU"/>
              <a:pPr>
                <a:defRPr/>
              </a:pPr>
              <a:t>06.02.2018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E28E9-BA91-4E4F-AD9A-F67BA3B48B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FB623-7816-45EC-BCA7-D31887769D5B}" type="datetimeFigureOut">
              <a:rPr lang="ru-RU"/>
              <a:pPr>
                <a:defRPr/>
              </a:pPr>
              <a:t>06.02.2018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55FB0-941C-4D50-A2F6-CDA10938D3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34870-3A92-42FF-9795-709058398FE5}" type="datetimeFigureOut">
              <a:rPr lang="ru-RU"/>
              <a:pPr>
                <a:defRPr/>
              </a:pPr>
              <a:t>06.02.2018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9E5D7-F66A-446F-BACF-7C1099D679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B29A7-2F8D-49FF-B89B-022065EC4DD6}" type="datetimeFigureOut">
              <a:rPr lang="ru-RU"/>
              <a:pPr>
                <a:defRPr/>
              </a:pPr>
              <a:t>06.02.2018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A7192-EB9F-4419-AC3D-87C2C2B623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9148F-72C9-4DA4-9947-1EE8FF80A998}" type="datetimeFigureOut">
              <a:rPr lang="ru-RU"/>
              <a:pPr>
                <a:defRPr/>
              </a:pPr>
              <a:t>06.02.2018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2C915-DE7A-4A7D-8C00-5D6AE4523F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A99D3-EF0B-47F4-91ED-73A3FF6BF426}" type="datetimeFigureOut">
              <a:rPr lang="ru-RU"/>
              <a:pPr>
                <a:defRPr/>
              </a:pPr>
              <a:t>06.02.2018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753CA-88BC-4300-8A7F-819B212187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12F55-5BE3-487D-9C45-EC40A5CFD071}" type="datetimeFigureOut">
              <a:rPr lang="ru-RU"/>
              <a:pPr>
                <a:defRPr/>
              </a:pPr>
              <a:t>06.02.2018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A094E-7976-446E-9A47-B8A30A6262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03754-2166-4955-941A-80E3142CBEE5}" type="datetimeFigureOut">
              <a:rPr lang="ru-RU"/>
              <a:pPr>
                <a:defRPr/>
              </a:pPr>
              <a:t>06.02.2018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64AA9-55E3-413B-8DFE-C209733183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215D0-2B5A-4CC9-921A-CF15B5C3CDBF}" type="datetimeFigureOut">
              <a:rPr lang="ru-RU"/>
              <a:pPr>
                <a:defRPr/>
              </a:pPr>
              <a:t>06.02.2018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BC26E-5735-4102-8EA7-CD7D4F69D7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A6CF5-CDB6-4136-9CF3-968EC4F663AE}" type="datetimeFigureOut">
              <a:rPr lang="ru-RU"/>
              <a:pPr>
                <a:defRPr/>
              </a:pPr>
              <a:t>06.02.2018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7BF3B-9FA6-415F-B657-F3372DD8D0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7A425-8B64-4BA8-85E5-D44AA44468BC}" type="datetimeFigureOut">
              <a:rPr lang="ru-RU"/>
              <a:pPr>
                <a:defRPr/>
              </a:pPr>
              <a:t>06.02.2018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69AC6-ED9F-4F79-98F2-BA5F5D81B1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9FFF41A-B126-4E35-9DF9-09B2FC1DBD5D}" type="datetimeFigureOut">
              <a:rPr lang="ru-RU"/>
              <a:pPr>
                <a:defRPr/>
              </a:pPr>
              <a:t>06.02.2018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FE0DEEB-0B84-4249-9D15-A55D31075C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2" descr="Картинки по запросу винтажные фон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Прямоугольник 9"/>
          <p:cNvSpPr>
            <a:spLocks noChangeArrowheads="1"/>
          </p:cNvSpPr>
          <p:nvPr/>
        </p:nvSpPr>
        <p:spPr bwMode="auto">
          <a:xfrm>
            <a:off x="4211638" y="5084763"/>
            <a:ext cx="4572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>
                <a:latin typeface="Gabriola"/>
                <a:ea typeface="EucrosiaUPC"/>
                <a:cs typeface="EucrosiaUPC"/>
              </a:rPr>
              <a:t>Підготувала учениця 18 групи </a:t>
            </a:r>
            <a:br>
              <a:rPr lang="uk-UA" sz="2000">
                <a:latin typeface="Gabriola"/>
                <a:ea typeface="EucrosiaUPC"/>
                <a:cs typeface="EucrosiaUPC"/>
              </a:rPr>
            </a:br>
            <a:r>
              <a:rPr lang="uk-UA" sz="2000">
                <a:latin typeface="Gabriola"/>
                <a:ea typeface="EucrosiaUPC"/>
                <a:cs typeface="EucrosiaUPC"/>
              </a:rPr>
              <a:t>ДНЗ “КПЛ”</a:t>
            </a:r>
            <a:br>
              <a:rPr lang="uk-UA" sz="2000">
                <a:latin typeface="Gabriola"/>
                <a:ea typeface="EucrosiaUPC"/>
                <a:cs typeface="EucrosiaUPC"/>
              </a:rPr>
            </a:br>
            <a:r>
              <a:rPr lang="uk-UA" sz="2000">
                <a:latin typeface="Gabriola"/>
                <a:ea typeface="EucrosiaUPC"/>
                <a:cs typeface="EucrosiaUPC"/>
              </a:rPr>
              <a:t>Малій Тетяна Олегівна</a:t>
            </a:r>
            <a:endParaRPr lang="ru-RU" sz="2000">
              <a:latin typeface="Gabriola"/>
              <a:ea typeface="EucrosiaUPC"/>
              <a:cs typeface="EucrosiaUPC"/>
            </a:endParaRPr>
          </a:p>
        </p:txBody>
      </p:sp>
      <p:pic>
        <p:nvPicPr>
          <p:cNvPr id="11" name="Picture 10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3000372"/>
            <a:ext cx="1899994" cy="1857388"/>
          </a:xfrm>
          <a:prstGeom prst="ellipse">
            <a:avLst/>
          </a:prstGeom>
          <a:ln w="63500" cap="rnd">
            <a:solidFill>
              <a:schemeClr val="bg2">
                <a:lumMod val="2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Picture 4" descr="https://img0.liveinternet.ru/images/attach/d/1/133/43/133043236_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2357430"/>
            <a:ext cx="2359389" cy="2364314"/>
          </a:xfrm>
          <a:prstGeom prst="ellipse">
            <a:avLst/>
          </a:prstGeom>
          <a:ln w="63500" cap="rnd">
            <a:solidFill>
              <a:schemeClr val="bg2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8" descr="https://cs3.livemaster.ru/zhurnalfoto/9/6/0/160301135204960677ad5429c35a003a08cad73b6c34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04" y="4357694"/>
            <a:ext cx="1714512" cy="1824731"/>
          </a:xfrm>
          <a:prstGeom prst="ellipse">
            <a:avLst/>
          </a:prstGeom>
          <a:ln>
            <a:solidFill>
              <a:schemeClr val="bg2">
                <a:lumMod val="25000"/>
              </a:schemeClr>
            </a:solidFill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1285875" y="1357313"/>
            <a:ext cx="7270750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uk-UA" sz="4800" b="1" i="1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Angsana New"/>
                <a:cs typeface="Angsana New"/>
              </a:rPr>
              <a:t>Історія виникнення серветок </a:t>
            </a:r>
            <a:endParaRPr lang="ru-RU" sz="4800" b="1" i="1"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ea typeface="Angsana New"/>
              <a:cs typeface="Angsana New"/>
            </a:endParaRPr>
          </a:p>
          <a:p>
            <a:pPr algn="ctr"/>
            <a:endParaRPr lang="ru-RU" sz="4800">
              <a:latin typeface="Calibri" pitchFamily="34" charset="0"/>
            </a:endParaRP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ttps://s58.radikal.ru/i160/1304/ba/93554cf2e567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42938" y="571500"/>
            <a:ext cx="7643812" cy="5262563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400" b="1" i="1" u="sng" dirty="0">
                <a:latin typeface="+mj-lt"/>
                <a:ea typeface="Ebrima" pitchFamily="2" charset="0"/>
                <a:cs typeface="Ebrima" pitchFamily="2" charset="0"/>
              </a:rPr>
              <a:t>Серве́тка</a:t>
            </a:r>
            <a:r>
              <a:rPr lang="uk-UA" sz="2400" b="1" i="1" dirty="0">
                <a:latin typeface="Monotype Corsiva" pitchFamily="66" charset="0"/>
                <a:ea typeface="Ebrima" pitchFamily="2" charset="0"/>
                <a:cs typeface="Ebrima" pitchFamily="2" charset="0"/>
              </a:rPr>
              <a:t> </a:t>
            </a:r>
            <a:r>
              <a:rPr lang="vi-VN" sz="2400" b="1" i="1" dirty="0">
                <a:latin typeface="+mj-lt"/>
                <a:ea typeface="Ebrima" pitchFamily="2" charset="0"/>
                <a:cs typeface="Ebrima" pitchFamily="2" charset="0"/>
              </a:rPr>
              <a:t>— </a:t>
            </a:r>
            <a:r>
              <a:rPr lang="vi-VN" sz="2400" b="1" i="1" dirty="0">
                <a:latin typeface="+mj-lt"/>
                <a:ea typeface="Ebrima" pitchFamily="2" charset="0"/>
                <a:cs typeface="Ebrima" pitchFamily="2" charset="0"/>
              </a:rPr>
              <a:t>шматок </a:t>
            </a:r>
            <a:r>
              <a:rPr lang="vi-VN" sz="2400" b="1" i="1" dirty="0">
                <a:latin typeface="+mj-lt"/>
                <a:ea typeface="Ebrima" pitchFamily="2" charset="0"/>
                <a:cs typeface="Ebrima" pitchFamily="2" charset="0"/>
              </a:rPr>
              <a:t>тканини</a:t>
            </a:r>
            <a:r>
              <a:rPr lang="uk-UA" sz="2400" b="1" i="1" dirty="0">
                <a:latin typeface="Monotype Corsiva" pitchFamily="66" charset="0"/>
                <a:ea typeface="Ebrima" pitchFamily="2" charset="0"/>
                <a:cs typeface="Ebrima" pitchFamily="2" charset="0"/>
              </a:rPr>
              <a:t>,</a:t>
            </a:r>
            <a:r>
              <a:rPr lang="vi-VN" sz="2400" b="1" i="1" dirty="0">
                <a:latin typeface="+mj-lt"/>
                <a:ea typeface="Ebrima" pitchFamily="2" charset="0"/>
                <a:cs typeface="Ebrima" pitchFamily="2" charset="0"/>
              </a:rPr>
              <a:t> або нетканого матеріалу прямокутної (рідше іншої) форми, що застосовується для видалення різних речовин з поверхонь. Основною функцією серветки є поглинання бруду і вологи з метою забезпечити </a:t>
            </a:r>
            <a:r>
              <a:rPr lang="vi-VN" sz="2400" b="1" i="1" dirty="0">
                <a:latin typeface="+mj-lt"/>
                <a:ea typeface="Ebrima" pitchFamily="2" charset="0"/>
                <a:cs typeface="Ebrima" pitchFamily="2" charset="0"/>
              </a:rPr>
              <a:t>чистоту</a:t>
            </a:r>
            <a:r>
              <a:rPr lang="uk-UA" sz="2400" b="1" i="1" dirty="0">
                <a:latin typeface="Monotype Corsiva" pitchFamily="66" charset="0"/>
                <a:ea typeface="Ebrima" pitchFamily="2" charset="0"/>
                <a:cs typeface="Ebrima" pitchFamily="2" charset="0"/>
              </a:rPr>
              <a:t> </a:t>
            </a:r>
            <a:r>
              <a:rPr lang="vi-VN" sz="2400" b="1" i="1" dirty="0">
                <a:latin typeface="+mj-lt"/>
                <a:ea typeface="Ebrima" pitchFamily="2" charset="0"/>
                <a:cs typeface="Ebrima" pitchFamily="2" charset="0"/>
              </a:rPr>
              <a:t>оброблюваної</a:t>
            </a:r>
            <a:r>
              <a:rPr lang="vi-VN" sz="2400" b="1" i="1" dirty="0">
                <a:latin typeface="+mj-lt"/>
                <a:ea typeface="Ebrima" pitchFamily="2" charset="0"/>
                <a:cs typeface="Ebrima" pitchFamily="2" charset="0"/>
              </a:rPr>
              <a:t> </a:t>
            </a:r>
            <a:r>
              <a:rPr lang="vi-VN" sz="2400" b="1" i="1" dirty="0">
                <a:latin typeface="+mj-lt"/>
                <a:ea typeface="Ebrima" pitchFamily="2" charset="0"/>
                <a:cs typeface="Ebrima" pitchFamily="2" charset="0"/>
              </a:rPr>
              <a:t>поверх</a:t>
            </a:r>
            <a:r>
              <a:rPr lang="uk-UA" sz="2400" b="1" i="1" dirty="0">
                <a:latin typeface="Monotype Corsiva" pitchFamily="66" charset="0"/>
                <a:ea typeface="Ebrima" pitchFamily="2" charset="0"/>
                <a:cs typeface="Ebrima" pitchFamily="2" charset="0"/>
              </a:rPr>
              <a:t>ні</a:t>
            </a:r>
            <a:r>
              <a:rPr lang="vi-VN" sz="2400" b="1" i="1" dirty="0">
                <a:latin typeface="+mj-lt"/>
                <a:ea typeface="Ebrima" pitchFamily="2" charset="0"/>
                <a:cs typeface="Ebrima" pitchFamily="2" charset="0"/>
              </a:rPr>
              <a:t>. </a:t>
            </a:r>
            <a:r>
              <a:rPr lang="vi-VN" sz="2400" b="1" i="1" dirty="0">
                <a:latin typeface="+mj-lt"/>
                <a:ea typeface="Ebrima" pitchFamily="2" charset="0"/>
                <a:cs typeface="Ebrima" pitchFamily="2" charset="0"/>
              </a:rPr>
              <a:t>Окрім того, серветкою називається невелика скатерка (для столика, тумбочки</a:t>
            </a:r>
            <a:r>
              <a:rPr lang="vi-VN" sz="2400" b="1" i="1" dirty="0">
                <a:latin typeface="+mj-lt"/>
                <a:ea typeface="Ebrima" pitchFamily="2" charset="0"/>
                <a:cs typeface="Ebrima" pitchFamily="2" charset="0"/>
              </a:rPr>
              <a:t>).</a:t>
            </a:r>
            <a:endParaRPr lang="vi-VN" sz="2400" b="1" i="1" dirty="0">
              <a:latin typeface="+mj-lt"/>
              <a:ea typeface="Ebrima" pitchFamily="2" charset="0"/>
              <a:cs typeface="Ebrima" pitchFamily="2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400" b="1" i="1" dirty="0">
                <a:latin typeface="+mj-lt"/>
                <a:ea typeface="Ebrima" pitchFamily="2" charset="0"/>
                <a:cs typeface="Ebrima" pitchFamily="2" charset="0"/>
              </a:rPr>
              <a:t>Використовується для очищення губ або рук під час їжі. Також служить для захисту одягу від бризок, якщо заправлена в комір або, більш елегантно, розстелена на коліна. Середній розмір 45</a:t>
            </a:r>
            <a:r>
              <a:rPr lang="en-US" sz="2400" b="1" i="1" dirty="0">
                <a:latin typeface="Monotype Corsiva" pitchFamily="66" charset="0"/>
                <a:ea typeface="Ebrima" pitchFamily="2" charset="0"/>
                <a:cs typeface="Ebrima" pitchFamily="2" charset="0"/>
              </a:rPr>
              <a:t>x45 </a:t>
            </a:r>
            <a:r>
              <a:rPr lang="vi-VN" sz="2400" b="1" i="1" dirty="0">
                <a:latin typeface="+mj-lt"/>
                <a:ea typeface="Ebrima" pitchFamily="2" charset="0"/>
                <a:cs typeface="Ebrima" pitchFamily="2" charset="0"/>
              </a:rPr>
              <a:t>см. Традиційно білі і зроблені з тієї ж тканини, що і скатертина.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Картинки по запросу винтажные фон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500313" y="4214813"/>
            <a:ext cx="6429375" cy="2235200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1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r>
              <a:rPr lang="ru-RU" sz="2000">
                <a:latin typeface="Gabriola"/>
                <a:ea typeface="Lao UI"/>
                <a:cs typeface="Lao UI"/>
              </a:rPr>
              <a:t>У ті далекі часи під час застіль багато людей витирали забруднені столові прибори об скатертини і власний одяг, але Леонардо огидливо ставився до подібних речей. Винахідник наполягав на тому, щоб у кожної людини, що сидить за столом, поруч зі столовим прибором повинен лежати власний шматок тканини, яким можна було б витерти руки.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4313" y="357188"/>
            <a:ext cx="6215062" cy="2540000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spAutoFit/>
          </a:bodyPr>
          <a:lstStyle/>
          <a:p>
            <a:r>
              <a:rPr lang="ru-RU" sz="2000">
                <a:latin typeface="Gabriola"/>
              </a:rPr>
              <a:t>У сучасному житті нам часто доводиться користуватися серветками, але ж колись люди обходилися без них. Першу серветку винайшов художник, кухар і просто велика людина Леонардо да Вінчі, який дуже любив влаштовувати веселі вечірки для друзів. Він намагався ідеально сервірувати стіл, тому ретельно готувався до бенкетів.</a:t>
            </a:r>
          </a:p>
        </p:txBody>
      </p:sp>
      <p:pic>
        <p:nvPicPr>
          <p:cNvPr id="16388" name="Picture 4" descr="Салфетка: история происхожден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976" y="1857364"/>
            <a:ext cx="3429024" cy="22860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365" name="AutoShape 6" descr="Картинки по запросу серветки на сті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15366" name="AutoShape 8" descr="Картинки по запросу серветки на сті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pic>
        <p:nvPicPr>
          <p:cNvPr id="16394" name="Picture 10" descr="Картинки по запросу серветки на стіл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01600" y="4011607"/>
            <a:ext cx="2626399" cy="17859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0"/>
            <a:ext cx="916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TextBox 2"/>
          <p:cNvSpPr txBox="1">
            <a:spLocks noChangeArrowheads="1"/>
          </p:cNvSpPr>
          <p:nvPr/>
        </p:nvSpPr>
        <p:spPr bwMode="auto">
          <a:xfrm>
            <a:off x="500063" y="1500188"/>
            <a:ext cx="4857750" cy="3786187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Monotype Corsiva" pitchFamily="66" charset="0"/>
              </a:rPr>
              <a:t>Точна дата походження серветки - це червень 1887 року. Запатентував винахід англієць Джон Дікінсон. Перші серветки для гігієни рук були виконані з полотна. Після Першої світової війни з'явилися паперові серветки. В цей час було налагоджено виробництво пов'язок для постраждалих. Згідно з легендою, громадяни Стародавнього Єгипту замість серветок використовували невеликі шматочки хліба. В Азії в далекі часи було прийнято ставити на стіл ємність з ароматною водою, якою мили руки після трапези.</a:t>
            </a:r>
          </a:p>
        </p:txBody>
      </p:sp>
      <p:pic>
        <p:nvPicPr>
          <p:cNvPr id="17412" name="Picture 4" descr="Картинки по запросу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500042"/>
            <a:ext cx="2214578" cy="31451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8" name="AutoShape 6" descr="Картинки по запросу серветки на сті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pic>
        <p:nvPicPr>
          <p:cNvPr id="17416" name="Picture 8" descr="Картинки по запросу серветки на стіл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3429000"/>
            <a:ext cx="1615928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8" name="Picture 10" descr="Картинки по запросу ємність з ароматичною водою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4000504"/>
            <a:ext cx="1714512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857250" y="857250"/>
            <a:ext cx="3929063" cy="37861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Gungsuh" pitchFamily="18" charset="-127"/>
                <a:ea typeface="Gungsuh" pitchFamily="18" charset="-127"/>
              </a:rPr>
              <a:t>Мода на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столові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прибори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змінювалася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, а разом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з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нею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і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зовнішній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вигляд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столових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серветок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.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Після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початку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промислового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виробництва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порцеляни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в 1710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році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, серветки стали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робити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з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легких тонких тканин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і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мережив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.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Саме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тоді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з'явилося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мистецтво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складати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їх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в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різні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2000" dirty="0" err="1">
                <a:latin typeface="Gungsuh" pitchFamily="18" charset="-127"/>
                <a:ea typeface="Gungsuh" pitchFamily="18" charset="-127"/>
              </a:rPr>
              <a:t>фігури</a:t>
            </a:r>
            <a:r>
              <a:rPr lang="ru-RU" sz="2000" dirty="0">
                <a:latin typeface="Gungsuh" pitchFamily="18" charset="-127"/>
                <a:ea typeface="Gungsuh" pitchFamily="18" charset="-127"/>
              </a:rPr>
              <a:t>.</a:t>
            </a:r>
            <a:endParaRPr lang="ru-RU" sz="2000" dirty="0"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22532" name="Picture 4" descr="Картинки по запросу вишукані серветки мережевні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714884"/>
            <a:ext cx="2143140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4" name="Picture 6" descr="Картинки по запросу вишукані серветки мережевні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3000372"/>
            <a:ext cx="2247900" cy="23241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6" name="Picture 8" descr="Картинки по запросу кружевные салфетки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68" y="4714884"/>
            <a:ext cx="1905000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8" name="Picture 10" descr="Картинки по запросу кружевные салфетки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3504" y="285728"/>
            <a:ext cx="2500330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714625" y="571500"/>
            <a:ext cx="3857625" cy="526256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Monotype Corsiva" pitchFamily="66" charset="0"/>
              </a:rPr>
              <a:t>На </a:t>
            </a:r>
            <a:r>
              <a:rPr lang="ru-RU" sz="2400" dirty="0" err="1">
                <a:latin typeface="Monotype Corsiva" pitchFamily="66" charset="0"/>
              </a:rPr>
              <a:t>Русі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замість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серветок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завжди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користувалися</a:t>
            </a:r>
            <a:r>
              <a:rPr lang="ru-RU" sz="2400" dirty="0">
                <a:latin typeface="Monotype Corsiva" pitchFamily="66" charset="0"/>
              </a:rPr>
              <a:t> рукавами </a:t>
            </a:r>
            <a:r>
              <a:rPr lang="ru-RU" sz="2400" dirty="0" err="1">
                <a:latin typeface="Monotype Corsiva" pitchFamily="66" charset="0"/>
              </a:rPr>
              <a:t>одягу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або</a:t>
            </a:r>
            <a:r>
              <a:rPr lang="ru-RU" sz="2400" dirty="0">
                <a:latin typeface="Monotype Corsiva" pitchFamily="66" charset="0"/>
              </a:rPr>
              <a:t> краями </a:t>
            </a:r>
            <a:r>
              <a:rPr lang="ru-RU" sz="2400" dirty="0" err="1">
                <a:latin typeface="Monotype Corsiva" pitchFamily="66" charset="0"/>
              </a:rPr>
              <a:t>скатертини</a:t>
            </a:r>
            <a:r>
              <a:rPr lang="ru-RU" sz="2400" dirty="0">
                <a:latin typeface="Monotype Corsiva" pitchFamily="66" charset="0"/>
              </a:rPr>
              <a:t>. І </a:t>
            </a:r>
            <a:r>
              <a:rPr lang="ru-RU" sz="2400" dirty="0" err="1">
                <a:latin typeface="Monotype Corsiva" pitchFamily="66" charset="0"/>
              </a:rPr>
              <a:t>тривало</a:t>
            </a:r>
            <a:r>
              <a:rPr lang="ru-RU" sz="2400" dirty="0">
                <a:latin typeface="Monotype Corsiva" pitchFamily="66" charset="0"/>
              </a:rPr>
              <a:t> так </a:t>
            </a:r>
            <a:r>
              <a:rPr lang="ru-RU" sz="2400" dirty="0" err="1">
                <a:latin typeface="Monotype Corsiva" pitchFamily="66" charset="0"/>
              </a:rPr>
              <a:t>майже</a:t>
            </a:r>
            <a:r>
              <a:rPr lang="ru-RU" sz="2400" dirty="0">
                <a:latin typeface="Monotype Corsiva" pitchFamily="66" charset="0"/>
              </a:rPr>
              <a:t> до XVIII </a:t>
            </a:r>
            <a:r>
              <a:rPr lang="ru-RU" sz="2400" dirty="0" err="1">
                <a:latin typeface="Monotype Corsiva" pitchFamily="66" charset="0"/>
              </a:rPr>
              <a:t>століття</a:t>
            </a:r>
            <a:r>
              <a:rPr lang="ru-RU" sz="2400" dirty="0">
                <a:latin typeface="Monotype Corsiva" pitchFamily="66" charset="0"/>
              </a:rPr>
              <a:t>, </a:t>
            </a:r>
            <a:r>
              <a:rPr lang="ru-RU" sz="2400" dirty="0" err="1">
                <a:latin typeface="Monotype Corsiva" pitchFamily="66" charset="0"/>
              </a:rPr>
              <a:t>поки</a:t>
            </a:r>
            <a:r>
              <a:rPr lang="ru-RU" sz="2400" dirty="0">
                <a:latin typeface="Monotype Corsiva" pitchFamily="66" charset="0"/>
              </a:rPr>
              <a:t> Петро I не прорубав «</a:t>
            </a:r>
            <a:r>
              <a:rPr lang="ru-RU" sz="2400" dirty="0" err="1">
                <a:latin typeface="Monotype Corsiva" pitchFamily="66" charset="0"/>
              </a:rPr>
              <a:t>вікно</a:t>
            </a:r>
            <a:r>
              <a:rPr lang="ru-RU" sz="2400" dirty="0">
                <a:latin typeface="Monotype Corsiva" pitchFamily="66" charset="0"/>
              </a:rPr>
              <a:t> в </a:t>
            </a:r>
            <a:r>
              <a:rPr lang="ru-RU" sz="2400" dirty="0" err="1">
                <a:latin typeface="Monotype Corsiva" pitchFamily="66" charset="0"/>
              </a:rPr>
              <a:t>Європу</a:t>
            </a:r>
            <a:r>
              <a:rPr lang="ru-RU" sz="2400" dirty="0">
                <a:latin typeface="Monotype Corsiva" pitchFamily="66" charset="0"/>
              </a:rPr>
              <a:t>». </a:t>
            </a:r>
            <a:r>
              <a:rPr lang="ru-RU" sz="2400" dirty="0" err="1">
                <a:latin typeface="Monotype Corsiva" pitchFamily="66" charset="0"/>
              </a:rPr>
              <a:t>Свої</a:t>
            </a:r>
            <a:r>
              <a:rPr lang="ru-RU" sz="2400" dirty="0">
                <a:latin typeface="Monotype Corsiva" pitchFamily="66" charset="0"/>
              </a:rPr>
              <a:t> указом </a:t>
            </a:r>
            <a:r>
              <a:rPr lang="ru-RU" sz="2400" dirty="0" err="1">
                <a:latin typeface="Monotype Corsiva" pitchFamily="66" charset="0"/>
              </a:rPr>
              <a:t>він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ввів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столові</a:t>
            </a:r>
            <a:r>
              <a:rPr lang="ru-RU" sz="2400" dirty="0">
                <a:latin typeface="Monotype Corsiva" pitchFamily="66" charset="0"/>
              </a:rPr>
              <a:t> серветки в </a:t>
            </a:r>
            <a:r>
              <a:rPr lang="ru-RU" sz="2400" dirty="0" err="1">
                <a:latin typeface="Monotype Corsiva" pitchFamily="66" charset="0"/>
              </a:rPr>
              <a:t>обов'язковий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повсякденний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побут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російської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знаті</a:t>
            </a:r>
            <a:r>
              <a:rPr lang="ru-RU" sz="2400" dirty="0">
                <a:latin typeface="Monotype Corsiva" pitchFamily="66" charset="0"/>
              </a:rPr>
              <a:t>. У 1729 </a:t>
            </a:r>
            <a:r>
              <a:rPr lang="ru-RU" sz="2400" dirty="0" err="1">
                <a:latin typeface="Monotype Corsiva" pitchFamily="66" charset="0"/>
              </a:rPr>
              <a:t>році</a:t>
            </a:r>
            <a:r>
              <a:rPr lang="ru-RU" sz="2400" dirty="0">
                <a:latin typeface="Monotype Corsiva" pitchFamily="66" charset="0"/>
              </a:rPr>
              <a:t> в </a:t>
            </a:r>
            <a:r>
              <a:rPr lang="ru-RU" sz="2400" dirty="0" err="1">
                <a:latin typeface="Monotype Corsiva" pitchFamily="66" charset="0"/>
              </a:rPr>
              <a:t>книзі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з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етикету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було</a:t>
            </a:r>
            <a:r>
              <a:rPr lang="ru-RU" sz="2400" dirty="0">
                <a:latin typeface="Monotype Corsiva" pitchFamily="66" charset="0"/>
              </a:rPr>
              <a:t> дано </a:t>
            </a:r>
            <a:r>
              <a:rPr lang="ru-RU" sz="2400" dirty="0" err="1">
                <a:latin typeface="Monotype Corsiva" pitchFamily="66" charset="0"/>
              </a:rPr>
              <a:t>вказівку</a:t>
            </a:r>
            <a:r>
              <a:rPr lang="ru-RU" sz="2400" dirty="0">
                <a:latin typeface="Monotype Corsiva" pitchFamily="66" charset="0"/>
              </a:rPr>
              <a:t>, як </a:t>
            </a:r>
            <a:r>
              <a:rPr lang="ru-RU" sz="2400" dirty="0" err="1">
                <a:latin typeface="Monotype Corsiva" pitchFamily="66" charset="0"/>
              </a:rPr>
              <a:t>і</a:t>
            </a:r>
            <a:r>
              <a:rPr lang="ru-RU" sz="2400" dirty="0">
                <a:latin typeface="Monotype Corsiva" pitchFamily="66" charset="0"/>
              </a:rPr>
              <a:t> для </a:t>
            </a:r>
            <a:r>
              <a:rPr lang="ru-RU" sz="2400" dirty="0" err="1">
                <a:latin typeface="Monotype Corsiva" pitchFamily="66" charset="0"/>
              </a:rPr>
              <a:t>чого</a:t>
            </a:r>
            <a:r>
              <a:rPr lang="ru-RU" sz="2400" dirty="0">
                <a:latin typeface="Monotype Corsiva" pitchFamily="66" charset="0"/>
              </a:rPr>
              <a:t>, </a:t>
            </a:r>
            <a:r>
              <a:rPr lang="ru-RU" sz="2400" dirty="0" err="1">
                <a:latin typeface="Monotype Corsiva" pitchFamily="66" charset="0"/>
              </a:rPr>
              <a:t>слід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використовувати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столові</a:t>
            </a:r>
            <a:r>
              <a:rPr lang="ru-RU" sz="2400" dirty="0">
                <a:latin typeface="Monotype Corsiva" pitchFamily="66" charset="0"/>
              </a:rPr>
              <a:t> серветки.</a:t>
            </a:r>
            <a:endParaRPr lang="ru-RU" sz="2400" dirty="0">
              <a:latin typeface="Monotype Corsiva" pitchFamily="66" charset="0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Картинки по запросу винтажные фон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286250" y="1428750"/>
            <a:ext cx="4500563" cy="397033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r>
              <a:rPr lang="ru-RU" b="1">
                <a:latin typeface="Segoe Script"/>
                <a:ea typeface="DaunPenh"/>
                <a:cs typeface="DaunPenh"/>
              </a:rPr>
              <a:t>У 70-х роках минулого століття вперше з'явилися вологі серветки. Спочатку вони призначалися для догляду за шкірою грудних дітей. Матеріал був неміцним, а самі серветки просочують розчином, який досить швидко висихав. Сьогодні у виробництві серветок використовують склад, що складається з синтетичних і натуральних волокон. Матеріал в результаті виходить м'яким і міцним.</a:t>
            </a:r>
          </a:p>
        </p:txBody>
      </p:sp>
      <p:pic>
        <p:nvPicPr>
          <p:cNvPr id="18436" name="Picture 4" descr="Картинки по запросу серветки на стіл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2714644" cy="2714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8" name="Picture 6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2857496"/>
            <a:ext cx="2214578" cy="20925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40" name="Picture 8" descr="Похожее изображение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4929198"/>
            <a:ext cx="2607447" cy="1738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Картинки по запросу винтажные фон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14313" y="2928938"/>
            <a:ext cx="6357937" cy="34163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i="1" dirty="0" err="1">
                <a:latin typeface="Comic Sans MS" pitchFamily="66" charset="0"/>
              </a:rPr>
              <a:t>Серветка</a:t>
            </a:r>
            <a:r>
              <a:rPr lang="ru-RU" i="1" dirty="0">
                <a:latin typeface="Comic Sans MS" pitchFamily="66" charset="0"/>
              </a:rPr>
              <a:t> - </a:t>
            </a:r>
            <a:r>
              <a:rPr lang="ru-RU" i="1" dirty="0" err="1">
                <a:latin typeface="Comic Sans MS" pitchFamily="66" charset="0"/>
              </a:rPr>
              <a:t>неодмінний</a:t>
            </a:r>
            <a:r>
              <a:rPr lang="ru-RU" i="1" dirty="0">
                <a:latin typeface="Comic Sans MS" pitchFamily="66" charset="0"/>
              </a:rPr>
              <a:t> предмет </a:t>
            </a:r>
            <a:r>
              <a:rPr lang="ru-RU" i="1" dirty="0" err="1">
                <a:latin typeface="Comic Sans MS" pitchFamily="66" charset="0"/>
              </a:rPr>
              <a:t>сервіровки</a:t>
            </a:r>
            <a:r>
              <a:rPr lang="ru-RU" i="1" dirty="0">
                <a:latin typeface="Comic Sans MS" pitchFamily="66" charset="0"/>
              </a:rPr>
              <a:t> столу. </a:t>
            </a:r>
            <a:r>
              <a:rPr lang="ru-RU" i="1" dirty="0" err="1">
                <a:latin typeface="Comic Sans MS" pitchFamily="66" charset="0"/>
              </a:rPr>
              <a:t>Адже</a:t>
            </a:r>
            <a:r>
              <a:rPr lang="ru-RU" i="1" dirty="0">
                <a:latin typeface="Comic Sans MS" pitchFamily="66" charset="0"/>
              </a:rPr>
              <a:t> без серветки </a:t>
            </a:r>
            <a:r>
              <a:rPr lang="ru-RU" i="1" dirty="0" err="1">
                <a:latin typeface="Comic Sans MS" pitchFamily="66" charset="0"/>
              </a:rPr>
              <a:t>неможливо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дотримати</a:t>
            </a:r>
            <a:r>
              <a:rPr lang="ru-RU" i="1" dirty="0">
                <a:latin typeface="Comic Sans MS" pitchFamily="66" charset="0"/>
              </a:rPr>
              <a:t> чистоту та </a:t>
            </a:r>
            <a:r>
              <a:rPr lang="ru-RU" i="1" dirty="0" err="1">
                <a:latin typeface="Comic Sans MS" pitchFamily="66" charset="0"/>
              </a:rPr>
              <a:t>охайність</a:t>
            </a:r>
            <a:r>
              <a:rPr lang="ru-RU" i="1" dirty="0">
                <a:latin typeface="Comic Sans MS" pitchFamily="66" charset="0"/>
              </a:rPr>
              <a:t> за столом. </a:t>
            </a:r>
            <a:r>
              <a:rPr lang="ru-RU" i="1" dirty="0" err="1">
                <a:latin typeface="Comic Sans MS" pitchFamily="66" charset="0"/>
              </a:rPr>
              <a:t>Крім</a:t>
            </a:r>
            <a:r>
              <a:rPr lang="ru-RU" i="1" dirty="0">
                <a:latin typeface="Comic Sans MS" pitchFamily="66" charset="0"/>
              </a:rPr>
              <a:t> того, добре </a:t>
            </a:r>
            <a:r>
              <a:rPr lang="ru-RU" i="1" dirty="0" err="1">
                <a:latin typeface="Comic Sans MS" pitchFamily="66" charset="0"/>
              </a:rPr>
              <a:t>виглажена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і</a:t>
            </a:r>
            <a:r>
              <a:rPr lang="ru-RU" i="1" dirty="0">
                <a:latin typeface="Comic Sans MS" pitchFamily="66" charset="0"/>
              </a:rPr>
              <a:t> красиво </a:t>
            </a:r>
            <a:r>
              <a:rPr lang="ru-RU" i="1" dirty="0" err="1">
                <a:latin typeface="Comic Sans MS" pitchFamily="66" charset="0"/>
              </a:rPr>
              <a:t>складена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полотняна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серветка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ще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й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прикрашає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стіл</a:t>
            </a:r>
            <a:r>
              <a:rPr lang="ru-RU" i="1" dirty="0">
                <a:latin typeface="Comic Sans MS" pitchFamily="66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i="1" dirty="0" err="1">
                <a:latin typeface="Comic Sans MS" pitchFamily="66" charset="0"/>
              </a:rPr>
              <a:t>Існує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багато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способів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згортання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серветок</a:t>
            </a:r>
            <a:r>
              <a:rPr lang="ru-RU" i="1" dirty="0">
                <a:latin typeface="Comic Sans MS" pitchFamily="66" charset="0"/>
              </a:rPr>
              <a:t>.</a:t>
            </a:r>
            <a:endParaRPr lang="ru-RU" i="1" dirty="0"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i="1" dirty="0">
                <a:latin typeface="Comic Sans MS" pitchFamily="66" charset="0"/>
              </a:rPr>
              <a:t>При </a:t>
            </a:r>
            <a:r>
              <a:rPr lang="ru-RU" i="1" dirty="0" err="1">
                <a:latin typeface="Comic Sans MS" pitchFamily="66" charset="0"/>
              </a:rPr>
              <a:t>сервіровці</a:t>
            </a:r>
            <a:r>
              <a:rPr lang="ru-RU" i="1" dirty="0">
                <a:latin typeface="Comic Sans MS" pitchFamily="66" charset="0"/>
              </a:rPr>
              <a:t> столу до </a:t>
            </a:r>
            <a:r>
              <a:rPr lang="ru-RU" i="1" dirty="0" err="1">
                <a:latin typeface="Comic Sans MS" pitchFamily="66" charset="0"/>
              </a:rPr>
              <a:t>сніданку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чи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обіду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зазвичай</a:t>
            </a:r>
            <a:r>
              <a:rPr lang="ru-RU" i="1" dirty="0">
                <a:latin typeface="Comic Sans MS" pitchFamily="66" charset="0"/>
              </a:rPr>
              <a:t> серветки </a:t>
            </a:r>
            <a:r>
              <a:rPr lang="ru-RU" i="1" dirty="0" err="1">
                <a:latin typeface="Comic Sans MS" pitchFamily="66" charset="0"/>
              </a:rPr>
              <a:t>складають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учетверо</a:t>
            </a:r>
            <a:r>
              <a:rPr lang="ru-RU" i="1" dirty="0">
                <a:latin typeface="Comic Sans MS" pitchFamily="66" charset="0"/>
              </a:rPr>
              <a:t>, </a:t>
            </a:r>
            <a:r>
              <a:rPr lang="ru-RU" i="1" dirty="0" err="1">
                <a:latin typeface="Comic Sans MS" pitchFamily="66" charset="0"/>
              </a:rPr>
              <a:t>трикутником</a:t>
            </a:r>
            <a:r>
              <a:rPr lang="ru-RU" i="1" dirty="0">
                <a:latin typeface="Comic Sans MS" pitchFamily="66" charset="0"/>
              </a:rPr>
              <a:t>, </a:t>
            </a:r>
            <a:r>
              <a:rPr lang="ru-RU" i="1" dirty="0" err="1">
                <a:latin typeface="Comic Sans MS" pitchFamily="66" charset="0"/>
              </a:rPr>
              <a:t>навпіл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і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загортають</a:t>
            </a:r>
            <a:r>
              <a:rPr lang="ru-RU" i="1" dirty="0">
                <a:latin typeface="Comic Sans MS" pitchFamily="66" charset="0"/>
              </a:rPr>
              <a:t> рулетом, </a:t>
            </a:r>
            <a:r>
              <a:rPr lang="ru-RU" i="1" dirty="0" err="1">
                <a:latin typeface="Comic Sans MS" pitchFamily="66" charset="0"/>
              </a:rPr>
              <a:t>що</a:t>
            </a:r>
            <a:r>
              <a:rPr lang="ru-RU" i="1" dirty="0">
                <a:latin typeface="Comic Sans MS" pitchFamily="66" charset="0"/>
              </a:rPr>
              <a:t>, до </a:t>
            </a:r>
            <a:r>
              <a:rPr lang="ru-RU" i="1" dirty="0" err="1">
                <a:latin typeface="Comic Sans MS" pitchFamily="66" charset="0"/>
              </a:rPr>
              <a:t>речі</a:t>
            </a:r>
            <a:r>
              <a:rPr lang="ru-RU" i="1" dirty="0">
                <a:latin typeface="Comic Sans MS" pitchFamily="66" charset="0"/>
              </a:rPr>
              <a:t> не </a:t>
            </a:r>
            <a:r>
              <a:rPr lang="ru-RU" i="1" dirty="0" err="1">
                <a:latin typeface="Comic Sans MS" pitchFamily="66" charset="0"/>
              </a:rPr>
              <a:t>дуже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важко</a:t>
            </a:r>
            <a:r>
              <a:rPr lang="ru-RU" i="1" dirty="0">
                <a:latin typeface="Comic Sans MS" pitchFamily="66" charset="0"/>
              </a:rPr>
              <a:t>, а для </a:t>
            </a:r>
            <a:r>
              <a:rPr lang="ru-RU" i="1" dirty="0" err="1">
                <a:latin typeface="Comic Sans MS" pitchFamily="66" charset="0"/>
              </a:rPr>
              <a:t>урочистої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вечері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або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обіду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припустимі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більше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складні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форми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складання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серветок</a:t>
            </a:r>
            <a:r>
              <a:rPr lang="ru-RU" i="1" dirty="0">
                <a:latin typeface="Comic Sans MS" pitchFamily="66" charset="0"/>
              </a:rPr>
              <a:t> - </a:t>
            </a:r>
            <a:r>
              <a:rPr lang="ru-RU" i="1" dirty="0" err="1">
                <a:latin typeface="Comic Sans MS" pitchFamily="66" charset="0"/>
              </a:rPr>
              <a:t>вітрилом</a:t>
            </a:r>
            <a:r>
              <a:rPr lang="ru-RU" i="1" dirty="0">
                <a:latin typeface="Comic Sans MS" pitchFamily="66" charset="0"/>
              </a:rPr>
              <a:t>, </a:t>
            </a:r>
            <a:r>
              <a:rPr lang="ru-RU" i="1" dirty="0" err="1">
                <a:latin typeface="Comic Sans MS" pitchFamily="66" charset="0"/>
              </a:rPr>
              <a:t>ковпачком</a:t>
            </a:r>
            <a:r>
              <a:rPr lang="ru-RU" i="1" dirty="0">
                <a:latin typeface="Comic Sans MS" pitchFamily="66" charset="0"/>
              </a:rPr>
              <a:t>, </a:t>
            </a:r>
            <a:r>
              <a:rPr lang="ru-RU" i="1" dirty="0" err="1">
                <a:latin typeface="Comic Sans MS" pitchFamily="66" charset="0"/>
              </a:rPr>
              <a:t>свічкою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і</a:t>
            </a:r>
            <a:r>
              <a:rPr lang="ru-RU" i="1" dirty="0">
                <a:latin typeface="Comic Sans MS" pitchFamily="66" charset="0"/>
              </a:rPr>
              <a:t> </a:t>
            </a:r>
            <a:r>
              <a:rPr lang="ru-RU" i="1" dirty="0" err="1">
                <a:latin typeface="Comic Sans MS" pitchFamily="66" charset="0"/>
              </a:rPr>
              <a:t>інше</a:t>
            </a:r>
            <a:r>
              <a:rPr lang="ru-RU" i="1" dirty="0">
                <a:latin typeface="Comic Sans MS" pitchFamily="66" charset="0"/>
              </a:rPr>
              <a:t>.</a:t>
            </a:r>
            <a:endParaRPr lang="ru-RU" i="1" dirty="0">
              <a:latin typeface="Comic Sans MS" pitchFamily="66" charset="0"/>
            </a:endParaRPr>
          </a:p>
        </p:txBody>
      </p:sp>
      <p:pic>
        <p:nvPicPr>
          <p:cNvPr id="19460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1214422"/>
            <a:ext cx="1785950" cy="1654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2" name="Picture 6" descr="Картинки по запросу серветки на стіл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428604"/>
            <a:ext cx="2013845" cy="17621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4" name="Picture 8" descr="Похожее изображени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0892" y="2214554"/>
            <a:ext cx="1928794" cy="2446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6" name="Picture 10" descr="Похожее изображение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4714884"/>
            <a:ext cx="2071670" cy="13817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Картинки по запросу винтажные фон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85750" y="571500"/>
            <a:ext cx="4714875" cy="56324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Monotype Corsiva" pitchFamily="66" charset="0"/>
              </a:rPr>
              <a:t>У </a:t>
            </a:r>
            <a:r>
              <a:rPr lang="ru-RU" sz="2400" b="1" dirty="0" err="1">
                <a:latin typeface="Monotype Corsiva" pitchFamily="66" charset="0"/>
              </a:rPr>
              <a:t>всіх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випадках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слід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дотримуватися</a:t>
            </a:r>
            <a:r>
              <a:rPr lang="ru-RU" sz="2400" b="1" dirty="0">
                <a:latin typeface="Monotype Corsiva" pitchFamily="66" charset="0"/>
              </a:rPr>
              <a:t> </a:t>
            </a:r>
            <a:r>
              <a:rPr lang="ru-RU" sz="2400" b="1" dirty="0" err="1">
                <a:latin typeface="Monotype Corsiva" pitchFamily="66" charset="0"/>
              </a:rPr>
              <a:t>деяких</a:t>
            </a:r>
            <a:r>
              <a:rPr lang="ru-RU" sz="2400" b="1" dirty="0">
                <a:latin typeface="Monotype Corsiva" pitchFamily="66" charset="0"/>
              </a:rPr>
              <a:t> правил: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Monotype Corsiva" pitchFamily="66" charset="0"/>
              </a:rPr>
              <a:t>-  серветки </a:t>
            </a:r>
            <a:r>
              <a:rPr lang="ru-RU" sz="2400" dirty="0" err="1">
                <a:latin typeface="Monotype Corsiva" pitchFamily="66" charset="0"/>
              </a:rPr>
              <a:t>повинні</a:t>
            </a:r>
            <a:r>
              <a:rPr lang="ru-RU" sz="2400" dirty="0">
                <a:latin typeface="Monotype Corsiva" pitchFamily="66" charset="0"/>
              </a:rPr>
              <a:t> бути </a:t>
            </a:r>
            <a:r>
              <a:rPr lang="ru-RU" sz="2400" dirty="0" err="1">
                <a:latin typeface="Monotype Corsiva" pitchFamily="66" charset="0"/>
              </a:rPr>
              <a:t>квадратної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форми</a:t>
            </a:r>
            <a:r>
              <a:rPr lang="ru-RU" sz="2400" dirty="0">
                <a:latin typeface="Monotype Corsiva" pitchFamily="66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Monotype Corsiva" pitchFamily="66" charset="0"/>
              </a:rPr>
              <a:t>-  </a:t>
            </a:r>
            <a:r>
              <a:rPr lang="ru-RU" sz="2400" dirty="0" err="1">
                <a:latin typeface="Monotype Corsiva" pitchFamily="66" charset="0"/>
              </a:rPr>
              <a:t>прямокутні</a:t>
            </a:r>
            <a:r>
              <a:rPr lang="ru-RU" sz="2400" dirty="0">
                <a:latin typeface="Monotype Corsiva" pitchFamily="66" charset="0"/>
              </a:rPr>
              <a:t> серветки </a:t>
            </a:r>
            <a:r>
              <a:rPr lang="ru-RU" sz="2400" dirty="0" err="1">
                <a:latin typeface="Monotype Corsiva" pitchFamily="66" charset="0"/>
              </a:rPr>
              <a:t>можна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зробити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квадратними</a:t>
            </a:r>
            <a:r>
              <a:rPr lang="ru-RU" sz="2400" dirty="0">
                <a:latin typeface="Monotype Corsiva" pitchFamily="66" charset="0"/>
              </a:rPr>
              <a:t> за </a:t>
            </a:r>
            <a:r>
              <a:rPr lang="ru-RU" sz="2400" dirty="0" err="1">
                <a:latin typeface="Monotype Corsiva" pitchFamily="66" charset="0"/>
              </a:rPr>
              <a:t>допомогою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додаткових</a:t>
            </a:r>
            <a:r>
              <a:rPr lang="ru-RU" sz="2400" dirty="0">
                <a:latin typeface="Monotype Corsiva" pitchFamily="66" charset="0"/>
              </a:rPr>
              <a:t> складок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Monotype Corsiva" pitchFamily="66" charset="0"/>
              </a:rPr>
              <a:t> - при </a:t>
            </a:r>
            <a:r>
              <a:rPr lang="ru-RU" sz="2400" dirty="0" err="1">
                <a:latin typeface="Monotype Corsiva" pitchFamily="66" charset="0"/>
              </a:rPr>
              <a:t>складанні</a:t>
            </a:r>
            <a:r>
              <a:rPr lang="ru-RU" sz="2400" dirty="0">
                <a:latin typeface="Monotype Corsiva" pitchFamily="66" charset="0"/>
              </a:rPr>
              <a:t> серветки </a:t>
            </a:r>
            <a:r>
              <a:rPr lang="ru-RU" sz="2400" dirty="0" err="1">
                <a:latin typeface="Monotype Corsiva" pitchFamily="66" charset="0"/>
              </a:rPr>
              <a:t>необхідно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якомога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менше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торкатися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її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пальцями</a:t>
            </a:r>
            <a:r>
              <a:rPr lang="ru-RU" sz="2400" dirty="0">
                <a:latin typeface="Monotype Corsiva" pitchFamily="66" charset="0"/>
              </a:rPr>
              <a:t>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Monotype Corsiva" pitchFamily="66" charset="0"/>
              </a:rPr>
              <a:t> - </a:t>
            </a:r>
            <a:r>
              <a:rPr lang="ru-RU" sz="2400" dirty="0" err="1">
                <a:latin typeface="Monotype Corsiva" pitchFamily="66" charset="0"/>
              </a:rPr>
              <a:t>складена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фігура</a:t>
            </a:r>
            <a:r>
              <a:rPr lang="ru-RU" sz="2400" dirty="0">
                <a:latin typeface="Monotype Corsiva" pitchFamily="66" charset="0"/>
              </a:rPr>
              <a:t> повинна бути такою, </a:t>
            </a:r>
            <a:r>
              <a:rPr lang="ru-RU" sz="2400" dirty="0" err="1">
                <a:latin typeface="Monotype Corsiva" pitchFamily="66" charset="0"/>
              </a:rPr>
              <a:t>щоб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гість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зміг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швидко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розгорнути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її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і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покласти</a:t>
            </a:r>
            <a:r>
              <a:rPr lang="ru-RU" sz="2400" dirty="0">
                <a:latin typeface="Monotype Corsiva" pitchFamily="66" charset="0"/>
              </a:rPr>
              <a:t> на </a:t>
            </a:r>
            <a:r>
              <a:rPr lang="ru-RU" sz="2400" dirty="0" err="1">
                <a:latin typeface="Monotype Corsiva" pitchFamily="66" charset="0"/>
              </a:rPr>
              <a:t>коліна</a:t>
            </a:r>
            <a:r>
              <a:rPr lang="ru-RU" sz="2400" dirty="0">
                <a:latin typeface="Monotype Corsiva" pitchFamily="66" charset="0"/>
              </a:rPr>
              <a:t>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Monotype Corsiva" pitchFamily="66" charset="0"/>
              </a:rPr>
              <a:t> - </a:t>
            </a:r>
            <a:r>
              <a:rPr lang="ru-RU" sz="2400" dirty="0" err="1">
                <a:latin typeface="Monotype Corsiva" pitchFamily="66" charset="0"/>
              </a:rPr>
              <a:t>всі</a:t>
            </a:r>
            <a:r>
              <a:rPr lang="ru-RU" sz="2400" dirty="0">
                <a:latin typeface="Monotype Corsiva" pitchFamily="66" charset="0"/>
              </a:rPr>
              <a:t> серветки на одному </a:t>
            </a:r>
            <a:r>
              <a:rPr lang="ru-RU" sz="2400" dirty="0" err="1">
                <a:latin typeface="Monotype Corsiva" pitchFamily="66" charset="0"/>
              </a:rPr>
              <a:t>столі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складають</a:t>
            </a:r>
            <a:r>
              <a:rPr lang="ru-RU" sz="2400" dirty="0">
                <a:latin typeface="Monotype Corsiva" pitchFamily="66" charset="0"/>
              </a:rPr>
              <a:t> </a:t>
            </a:r>
            <a:r>
              <a:rPr lang="ru-RU" sz="2400" dirty="0" err="1">
                <a:latin typeface="Monotype Corsiva" pitchFamily="66" charset="0"/>
              </a:rPr>
              <a:t>однаково</a:t>
            </a:r>
            <a:r>
              <a:rPr lang="ru-RU" sz="2400" dirty="0">
                <a:latin typeface="Monotype Corsiva" pitchFamily="66" charset="0"/>
              </a:rPr>
              <a:t>.</a:t>
            </a:r>
            <a:endParaRPr lang="ru-RU" sz="2400" dirty="0">
              <a:latin typeface="Monotype Corsiva" pitchFamily="66" charset="0"/>
            </a:endParaRPr>
          </a:p>
        </p:txBody>
      </p:sp>
      <p:pic>
        <p:nvPicPr>
          <p:cNvPr id="25606" name="Picture 6" descr="Картинки по запросу складання сервето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2000240"/>
            <a:ext cx="3571900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4" descr="Картинки по запросу винтажные фон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9213"/>
            <a:ext cx="9144000" cy="690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6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9" y="1000108"/>
            <a:ext cx="4172503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555" name="TextBox 4"/>
          <p:cNvSpPr txBox="1">
            <a:spLocks noChangeArrowheads="1"/>
          </p:cNvSpPr>
          <p:nvPr/>
        </p:nvSpPr>
        <p:spPr bwMode="auto">
          <a:xfrm>
            <a:off x="1714500" y="357188"/>
            <a:ext cx="6072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400" b="1" i="1" u="sng">
                <a:latin typeface="Courier New" pitchFamily="49" charset="0"/>
                <a:cs typeface="Courier New" pitchFamily="49" charset="0"/>
              </a:rPr>
              <a:t>Майстерність складання серветок </a:t>
            </a:r>
            <a:endParaRPr lang="ru-RU" sz="2400" b="1" i="1" u="sng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20488" name="Picture 8" descr="Картинки по запросу рызны варыанти складання серветок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1000108"/>
            <a:ext cx="3958112" cy="26622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90" name="Picture 10" descr="Картинки по запросу рызны варыанти складання серветок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8566" y="3857628"/>
            <a:ext cx="4184872" cy="2647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92" name="Picture 12" descr="Похожее изображение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3504" y="3857628"/>
            <a:ext cx="3714776" cy="25717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Картинки по запросу вінтажні фони мережив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286125" y="2714625"/>
            <a:ext cx="2857500" cy="1108075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600" b="1" i="1" u="sng" spc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Кінець</a:t>
            </a:r>
            <a:r>
              <a:rPr lang="uk-UA" dirty="0">
                <a:latin typeface="Monotype Corsiva" pitchFamily="66" charset="0"/>
              </a:rPr>
              <a:t> </a:t>
            </a:r>
            <a:endParaRPr lang="ru-RU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536</Words>
  <Application>Microsoft Office PowerPoint</Application>
  <PresentationFormat>Экран (4:3)</PresentationFormat>
  <Paragraphs>21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18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30" baseType="lpstr">
      <vt:lpstr>Calibri</vt:lpstr>
      <vt:lpstr>Arial</vt:lpstr>
      <vt:lpstr>Gabriola</vt:lpstr>
      <vt:lpstr>EucrosiaUPC</vt:lpstr>
      <vt:lpstr>Monotype Corsiva</vt:lpstr>
      <vt:lpstr>Angsana New</vt:lpstr>
      <vt:lpstr>Times New Roman</vt:lpstr>
      <vt:lpstr>Ebrima</vt:lpstr>
      <vt:lpstr>Lao UI</vt:lpstr>
      <vt:lpstr>MV Boli</vt:lpstr>
      <vt:lpstr>Segoe Print</vt:lpstr>
      <vt:lpstr>IrisUPC</vt:lpstr>
      <vt:lpstr>Bookman Old Style</vt:lpstr>
      <vt:lpstr>Gungsuh</vt:lpstr>
      <vt:lpstr>Segoe Script</vt:lpstr>
      <vt:lpstr>DaunPenh</vt:lpstr>
      <vt:lpstr>Comic Sans MS</vt:lpstr>
      <vt:lpstr>Courier New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DM</dc:creator>
  <cp:lastModifiedBy>User</cp:lastModifiedBy>
  <cp:revision>27</cp:revision>
  <dcterms:created xsi:type="dcterms:W3CDTF">2018-01-31T10:12:42Z</dcterms:created>
  <dcterms:modified xsi:type="dcterms:W3CDTF">2018-02-06T10:00:46Z</dcterms:modified>
</cp:coreProperties>
</file>