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3" r:id="rId8"/>
    <p:sldId id="272" r:id="rId9"/>
    <p:sldId id="275" r:id="rId10"/>
    <p:sldId id="274" r:id="rId11"/>
    <p:sldId id="266" r:id="rId12"/>
    <p:sldId id="267" r:id="rId13"/>
    <p:sldId id="268" r:id="rId14"/>
    <p:sldId id="276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62B96-E3E0-4A61-94D9-58FA99D4F666}" type="datetimeFigureOut">
              <a:rPr lang="ru-RU" smtClean="0"/>
              <a:t>21.09.2023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92B0B-9F04-4BE5-8C6E-5BBD4A6CC21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0438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62B96-E3E0-4A61-94D9-58FA99D4F666}" type="datetimeFigureOut">
              <a:rPr lang="ru-RU" smtClean="0"/>
              <a:t>21.09.2023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92B0B-9F04-4BE5-8C6E-5BBD4A6CC21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2733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62B96-E3E0-4A61-94D9-58FA99D4F666}" type="datetimeFigureOut">
              <a:rPr lang="ru-RU" smtClean="0"/>
              <a:t>21.09.2023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92B0B-9F04-4BE5-8C6E-5BBD4A6CC21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038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62B96-E3E0-4A61-94D9-58FA99D4F666}" type="datetimeFigureOut">
              <a:rPr lang="ru-RU" smtClean="0"/>
              <a:t>21.09.2023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92B0B-9F04-4BE5-8C6E-5BBD4A6CC21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4270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62B96-E3E0-4A61-94D9-58FA99D4F666}" type="datetimeFigureOut">
              <a:rPr lang="ru-RU" smtClean="0"/>
              <a:t>21.09.2023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92B0B-9F04-4BE5-8C6E-5BBD4A6CC21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3095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62B96-E3E0-4A61-94D9-58FA99D4F666}" type="datetimeFigureOut">
              <a:rPr lang="ru-RU" smtClean="0"/>
              <a:t>21.09.2023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92B0B-9F04-4BE5-8C6E-5BBD4A6CC21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7444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62B96-E3E0-4A61-94D9-58FA99D4F666}" type="datetimeFigureOut">
              <a:rPr lang="ru-RU" smtClean="0"/>
              <a:t>21.09.2023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92B0B-9F04-4BE5-8C6E-5BBD4A6CC21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169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62B96-E3E0-4A61-94D9-58FA99D4F666}" type="datetimeFigureOut">
              <a:rPr lang="ru-RU" smtClean="0"/>
              <a:t>21.09.2023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92B0B-9F04-4BE5-8C6E-5BBD4A6CC21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800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62B96-E3E0-4A61-94D9-58FA99D4F666}" type="datetimeFigureOut">
              <a:rPr lang="ru-RU" smtClean="0"/>
              <a:t>21.09.2023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92B0B-9F04-4BE5-8C6E-5BBD4A6CC21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28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62B96-E3E0-4A61-94D9-58FA99D4F666}" type="datetimeFigureOut">
              <a:rPr lang="ru-RU" smtClean="0"/>
              <a:t>21.09.2023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92B0B-9F04-4BE5-8C6E-5BBD4A6CC21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5356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62B96-E3E0-4A61-94D9-58FA99D4F666}" type="datetimeFigureOut">
              <a:rPr lang="ru-RU" smtClean="0"/>
              <a:t>21.09.2023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92B0B-9F04-4BE5-8C6E-5BBD4A6CC21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542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62B96-E3E0-4A61-94D9-58FA99D4F666}" type="datetimeFigureOut">
              <a:rPr lang="ru-RU" smtClean="0"/>
              <a:t>21.09.2023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92B0B-9F04-4BE5-8C6E-5BBD4A6CC21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560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14573" y="462189"/>
            <a:ext cx="9144000" cy="2423604"/>
          </a:xfrm>
        </p:spPr>
        <p:txBody>
          <a:bodyPr>
            <a:normAutofit/>
          </a:bodyPr>
          <a:lstStyle/>
          <a:p>
            <a:r>
              <a:rPr lang="uk-UA" i="1" dirty="0">
                <a:latin typeface="Book Antiqua" panose="02040602050305030304" pitchFamily="18" charset="0"/>
              </a:rPr>
              <a:t>Дерев’яні </a:t>
            </a:r>
            <a:r>
              <a:rPr lang="uk-UA" i="1" dirty="0" err="1">
                <a:latin typeface="Book Antiqua" panose="02040602050305030304" pitchFamily="18" charset="0"/>
              </a:rPr>
              <a:t>основи.Види</a:t>
            </a:r>
            <a:r>
              <a:rPr lang="uk-UA" i="1" dirty="0">
                <a:latin typeface="Book Antiqua" panose="02040602050305030304" pitchFamily="18" charset="0"/>
              </a:rPr>
              <a:t> деревини</a:t>
            </a:r>
            <a:endParaRPr lang="ru-RU" i="1" dirty="0">
              <a:latin typeface="Book Antiqua" panose="0204060205030503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781FB64-AFBE-9473-DF32-756447BEC0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5386" y="2988298"/>
            <a:ext cx="5580667" cy="340307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3043C9-B6DE-8751-E952-4D13795202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63" y="2988297"/>
            <a:ext cx="5085257" cy="3492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342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4972" y="365125"/>
            <a:ext cx="10448827" cy="1325563"/>
          </a:xfrm>
          <a:noFill/>
        </p:spPr>
        <p:txBody>
          <a:bodyPr/>
          <a:lstStyle/>
          <a:p>
            <a:r>
              <a:rPr lang="uk-UA" i="1" dirty="0">
                <a:latin typeface="Book Antiqua" panose="02040602050305030304" pitchFamily="18" charset="0"/>
              </a:rPr>
              <a:t>ДЕРЕВИНА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 useBgFill="1"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1340" y="1690688"/>
            <a:ext cx="6080289" cy="5167312"/>
          </a:xfrm>
        </p:spPr>
        <p:txBody>
          <a:bodyPr>
            <a:normAutofit fontScale="77500" lnSpcReduction="20000"/>
          </a:bodyPr>
          <a:lstStyle/>
          <a:p>
            <a:r>
              <a:rPr lang="uk-UA" b="1" i="1" dirty="0"/>
              <a:t>Деревина </a:t>
            </a:r>
            <a:r>
              <a:rPr lang="uk-UA" i="1" dirty="0"/>
              <a:t>– це внутрішня частина дерева, яка розміщена під корою.</a:t>
            </a:r>
            <a:endParaRPr lang="ru-RU" i="1" dirty="0"/>
          </a:p>
          <a:p>
            <a:r>
              <a:rPr lang="uk-UA" i="1" dirty="0"/>
              <a:t>Деревина складається з клітковини, яка в процесі росту дерев’яніє. У деревині містяться жири, віск, олії, смоли, цукор, дубильні та </a:t>
            </a:r>
            <a:r>
              <a:rPr lang="uk-UA" i="1" dirty="0" err="1"/>
              <a:t>фарбуючі</a:t>
            </a:r>
            <a:r>
              <a:rPr lang="uk-UA" i="1" dirty="0"/>
              <a:t> речовини. Ці складники впливають на технічні властивості, довговічність, колір і застосування різних порід </a:t>
            </a:r>
            <a:r>
              <a:rPr lang="uk-UA" i="1" dirty="0" err="1"/>
              <a:t>деревини.На</a:t>
            </a:r>
            <a:r>
              <a:rPr lang="uk-UA" i="1" dirty="0"/>
              <a:t> поперечному розрізі стовбура видно кору, луб, камбій, заболонь, ядро (хвойні породи, із листяних – дуб, ясен), серцевину (стрижень), серцевинні (стрижневі) промені та річні шари. Річні шари (кільця) утворюються в період росту. Вони складаються з деревини, утвореної навесні (заболонь). Ця деревина має низьку механічну міцність. Деревина, утворена влітку (ядро), щільна та міцна ядр</a:t>
            </a:r>
            <a:endParaRPr lang="ru-RU" i="1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823288F-6795-FA7D-33CD-A702BDB17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8168" y="1855434"/>
            <a:ext cx="4828103" cy="3950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5659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295374" cy="1116687"/>
          </a:xfrm>
        </p:spPr>
        <p:txBody>
          <a:bodyPr/>
          <a:lstStyle/>
          <a:p>
            <a:r>
              <a:rPr lang="uk-UA" i="1" dirty="0">
                <a:latin typeface="Book Antiqua" panose="02040602050305030304" pitchFamily="18" charset="0"/>
              </a:rPr>
              <a:t>РОЗРІЗИ ДЕРЕВА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78629" y="1884644"/>
            <a:ext cx="5144007" cy="5814145"/>
          </a:xfrm>
        </p:spPr>
        <p:txBody>
          <a:bodyPr>
            <a:normAutofit fontScale="62500" lnSpcReduction="20000"/>
          </a:bodyPr>
          <a:lstStyle/>
          <a:p>
            <a:r>
              <a:rPr lang="ru-RU" sz="3800" i="1" dirty="0"/>
              <a:t>Для </a:t>
            </a:r>
            <a:r>
              <a:rPr lang="ru-RU" sz="3800" i="1" dirty="0" err="1"/>
              <a:t>отримання</a:t>
            </a:r>
            <a:r>
              <a:rPr lang="ru-RU" sz="3800" i="1" dirty="0"/>
              <a:t> </a:t>
            </a:r>
            <a:r>
              <a:rPr lang="ru-RU" sz="3800" i="1" dirty="0" err="1"/>
              <a:t>будівельних</a:t>
            </a:r>
            <a:r>
              <a:rPr lang="ru-RU" sz="3800" i="1" dirty="0"/>
              <a:t> </a:t>
            </a:r>
            <a:r>
              <a:rPr lang="ru-RU" sz="3800" i="1" dirty="0" err="1"/>
              <a:t>матеріалів</a:t>
            </a:r>
            <a:r>
              <a:rPr lang="ru-RU" sz="3800" i="1" dirty="0"/>
              <a:t> </a:t>
            </a:r>
            <a:r>
              <a:rPr lang="ru-RU" sz="3800" i="1" dirty="0" err="1"/>
              <a:t>використовують</a:t>
            </a:r>
            <a:r>
              <a:rPr lang="ru-RU" sz="3800" i="1" dirty="0"/>
              <a:t> три </a:t>
            </a:r>
            <a:r>
              <a:rPr lang="ru-RU" sz="3800" i="1" dirty="0" err="1"/>
              <a:t>основні</a:t>
            </a:r>
            <a:r>
              <a:rPr lang="ru-RU" sz="3800" i="1" dirty="0"/>
              <a:t> </a:t>
            </a:r>
            <a:r>
              <a:rPr lang="ru-RU" sz="3800" i="1" dirty="0" err="1"/>
              <a:t>розрізи</a:t>
            </a:r>
            <a:r>
              <a:rPr lang="ru-RU" sz="3800" i="1" dirty="0"/>
              <a:t> </a:t>
            </a:r>
            <a:r>
              <a:rPr lang="ru-RU" sz="3800" i="1" dirty="0" err="1"/>
              <a:t>стовбура</a:t>
            </a:r>
            <a:r>
              <a:rPr lang="ru-RU" sz="3800" i="1" dirty="0"/>
              <a:t>: </a:t>
            </a:r>
            <a:r>
              <a:rPr lang="ru-RU" sz="3800" i="1" dirty="0" err="1"/>
              <a:t>торцевий</a:t>
            </a:r>
            <a:r>
              <a:rPr lang="ru-RU" sz="3800" i="1" dirty="0"/>
              <a:t>, </a:t>
            </a:r>
            <a:r>
              <a:rPr lang="ru-RU" sz="3800" i="1" dirty="0" err="1"/>
              <a:t>або</a:t>
            </a:r>
            <a:r>
              <a:rPr lang="ru-RU" sz="3800" i="1" dirty="0"/>
              <a:t> </a:t>
            </a:r>
            <a:r>
              <a:rPr lang="ru-RU" sz="3800" i="1" dirty="0" err="1"/>
              <a:t>поперечний</a:t>
            </a:r>
            <a:r>
              <a:rPr lang="ru-RU" sz="3800" i="1" dirty="0"/>
              <a:t>, </a:t>
            </a:r>
            <a:r>
              <a:rPr lang="ru-RU" sz="3800" i="1" dirty="0" err="1"/>
              <a:t>перпендикулярний</a:t>
            </a:r>
            <a:r>
              <a:rPr lang="ru-RU" sz="3800" i="1" dirty="0"/>
              <a:t> до </a:t>
            </a:r>
            <a:r>
              <a:rPr lang="ru-RU" sz="3800" i="1" dirty="0" err="1"/>
              <a:t>осі</a:t>
            </a:r>
            <a:r>
              <a:rPr lang="ru-RU" sz="3800" i="1" dirty="0"/>
              <a:t> </a:t>
            </a:r>
            <a:r>
              <a:rPr lang="ru-RU" sz="3800" i="1" dirty="0" err="1"/>
              <a:t>стовбура</a:t>
            </a:r>
            <a:r>
              <a:rPr lang="ru-RU" sz="3800" i="1" dirty="0"/>
              <a:t>; </a:t>
            </a:r>
            <a:r>
              <a:rPr lang="ru-RU" sz="3800" i="1" dirty="0" err="1"/>
              <a:t>радіальний</a:t>
            </a:r>
            <a:r>
              <a:rPr lang="ru-RU" sz="3800" i="1" dirty="0"/>
              <a:t> – </a:t>
            </a:r>
            <a:r>
              <a:rPr lang="ru-RU" sz="3800" i="1" dirty="0" err="1"/>
              <a:t>уздовж</a:t>
            </a:r>
            <a:r>
              <a:rPr lang="ru-RU" sz="3800" i="1" dirty="0"/>
              <a:t> </a:t>
            </a:r>
            <a:r>
              <a:rPr lang="ru-RU" sz="3800" i="1" dirty="0" err="1"/>
              <a:t>стовбура</a:t>
            </a:r>
            <a:r>
              <a:rPr lang="ru-RU" sz="3800" i="1" dirty="0"/>
              <a:t> і </a:t>
            </a:r>
            <a:r>
              <a:rPr lang="ru-RU" sz="3800" i="1" dirty="0" err="1"/>
              <a:t>такий</a:t>
            </a:r>
            <a:r>
              <a:rPr lang="ru-RU" sz="3800" i="1" dirty="0"/>
              <a:t>, </a:t>
            </a:r>
            <a:r>
              <a:rPr lang="ru-RU" sz="3800" i="1" dirty="0" err="1"/>
              <a:t>що</a:t>
            </a:r>
            <a:r>
              <a:rPr lang="ru-RU" sz="3800" i="1" dirty="0"/>
              <a:t> проходить через </a:t>
            </a:r>
            <a:r>
              <a:rPr lang="ru-RU" sz="3800" i="1" dirty="0" err="1"/>
              <a:t>стрижень</a:t>
            </a:r>
            <a:r>
              <a:rPr lang="ru-RU" sz="3800" i="1" dirty="0"/>
              <a:t>; </a:t>
            </a:r>
            <a:r>
              <a:rPr lang="ru-RU" sz="3800" i="1" dirty="0" err="1"/>
              <a:t>тангенціальний</a:t>
            </a:r>
            <a:r>
              <a:rPr lang="ru-RU" sz="3800" i="1" dirty="0"/>
              <a:t> – </a:t>
            </a:r>
            <a:r>
              <a:rPr lang="ru-RU" sz="3800" i="1" dirty="0" err="1"/>
              <a:t>паралельний</a:t>
            </a:r>
            <a:r>
              <a:rPr lang="ru-RU" sz="3800" i="1" dirty="0"/>
              <a:t> </a:t>
            </a:r>
            <a:r>
              <a:rPr lang="ru-RU" sz="3800" i="1" dirty="0" err="1"/>
              <a:t>осі</a:t>
            </a:r>
            <a:r>
              <a:rPr lang="ru-RU" sz="3800" i="1" dirty="0"/>
              <a:t> </a:t>
            </a:r>
            <a:r>
              <a:rPr lang="ru-RU" sz="3800" i="1" dirty="0" err="1"/>
              <a:t>стовбура</a:t>
            </a:r>
            <a:r>
              <a:rPr lang="ru-RU" sz="5000" i="1" dirty="0"/>
              <a:t>.</a:t>
            </a:r>
          </a:p>
          <a:p>
            <a:pPr marL="0" indent="0">
              <a:buNone/>
            </a:pPr>
            <a:endParaRPr lang="ru-RU" sz="5000" i="1" dirty="0"/>
          </a:p>
          <a:p>
            <a:endParaRPr lang="ru-RU" sz="5000" dirty="0"/>
          </a:p>
          <a:p>
            <a:endParaRPr lang="ru-RU" sz="5100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 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 rot="10800000" flipV="1">
            <a:off x="4731197" y="4666647"/>
            <a:ext cx="544778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66616" tIns="45720" rIns="190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93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000" b="1" i="1" u="none" strike="noStrike" cap="none" normalizeH="0" baseline="0" dirty="0">
                <a:ln>
                  <a:noFill/>
                </a:ln>
                <a:solidFill>
                  <a:srgbClr val="58595B"/>
                </a:solidFill>
                <a:effectLst/>
                <a:ea typeface="Trebuchet MS" panose="020B0603020202020204" pitchFamily="34" charset="0"/>
                <a:cs typeface="Trebuchet MS" panose="020B0603020202020204" pitchFamily="34" charset="0"/>
              </a:rPr>
              <a:t>Торцевий розріз</a:t>
            </a:r>
            <a:endParaRPr kumimoji="0" lang="ru-RU" altLang="ru-RU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-130629" y="8223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uk-UA" altLang="ru-RU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</a:br>
            <a:endParaRPr kumimoji="0" lang="ru-RU" altLang="ru-RU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1750559" y="12795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000" b="1" i="1" u="none" strike="noStrike" cap="none" normalizeH="0" baseline="0" dirty="0">
                <a:ln>
                  <a:noFill/>
                </a:ln>
                <a:solidFill>
                  <a:srgbClr val="58595B"/>
                </a:solidFill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Тангенціальний розріз</a:t>
            </a:r>
            <a:endParaRPr kumimoji="0" lang="uk-UA" altLang="ru-RU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uk-UA" altLang="ru-RU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</a:br>
            <a:endParaRPr kumimoji="0" lang="ru-RU" altLang="ru-RU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A2D671C-4293-D934-D9BB-932AD9530A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615" y="1939012"/>
            <a:ext cx="4110360" cy="333999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23446" y="5043341"/>
            <a:ext cx="2648932" cy="2356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537231" y="4657783"/>
            <a:ext cx="1527143" cy="2639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0821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9001" y="195683"/>
            <a:ext cx="10515600" cy="1325563"/>
          </a:xfrm>
        </p:spPr>
        <p:txBody>
          <a:bodyPr/>
          <a:lstStyle/>
          <a:p>
            <a:br>
              <a:rPr lang="uk-UA" dirty="0"/>
            </a:br>
            <a:r>
              <a:rPr lang="ru-RU" i="1" dirty="0">
                <a:latin typeface="Book Antiqua" panose="02040602050305030304" pitchFamily="18" charset="0"/>
                <a:cs typeface="Arial" panose="020B0604020202020204" pitchFamily="34" charset="0"/>
              </a:rPr>
              <a:t>ХВОЙНІ ПОРОДИ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41922" y="1978174"/>
            <a:ext cx="9308361" cy="4684143"/>
          </a:xfrm>
        </p:spPr>
        <p:txBody>
          <a:bodyPr>
            <a:normAutofit fontScale="85000" lnSpcReduction="20000"/>
          </a:bodyPr>
          <a:lstStyle/>
          <a:p>
            <a:r>
              <a:rPr lang="ru-RU" i="1" dirty="0"/>
              <a:t>Сосна – </a:t>
            </a:r>
            <a:r>
              <a:rPr lang="ru-RU" i="1" dirty="0" err="1"/>
              <a:t>найбільш</a:t>
            </a:r>
            <a:r>
              <a:rPr lang="ru-RU" i="1" dirty="0"/>
              <a:t> </a:t>
            </a:r>
            <a:r>
              <a:rPr lang="ru-RU" i="1" dirty="0" err="1"/>
              <a:t>використовувана</a:t>
            </a:r>
            <a:r>
              <a:rPr lang="ru-RU" i="1" dirty="0"/>
              <a:t> деревина. </a:t>
            </a:r>
            <a:r>
              <a:rPr lang="ru-RU" i="1" dirty="0" err="1"/>
              <a:t>Високий</a:t>
            </a:r>
            <a:r>
              <a:rPr lang="ru-RU" i="1" dirty="0"/>
              <a:t> </a:t>
            </a:r>
            <a:r>
              <a:rPr lang="ru-RU" i="1" dirty="0" err="1"/>
              <a:t>вміст</a:t>
            </a:r>
            <a:r>
              <a:rPr lang="ru-RU" i="1" dirty="0"/>
              <a:t>            смоли робить деревину </a:t>
            </a:r>
            <a:r>
              <a:rPr lang="ru-RU" i="1" dirty="0" err="1"/>
              <a:t>важкою</a:t>
            </a:r>
            <a:r>
              <a:rPr lang="ru-RU" i="1" dirty="0"/>
              <a:t>, </a:t>
            </a:r>
            <a:r>
              <a:rPr lang="ru-RU" i="1" dirty="0" err="1"/>
              <a:t>відносно</a:t>
            </a:r>
            <a:r>
              <a:rPr lang="ru-RU" i="1" dirty="0"/>
              <a:t> </a:t>
            </a:r>
            <a:r>
              <a:rPr lang="ru-RU" i="1" dirty="0" err="1"/>
              <a:t>міцною</a:t>
            </a:r>
            <a:r>
              <a:rPr lang="ru-RU" i="1" dirty="0"/>
              <a:t>, </a:t>
            </a:r>
            <a:r>
              <a:rPr lang="ru-RU" i="1" dirty="0" err="1"/>
              <a:t>стійкою</a:t>
            </a:r>
            <a:r>
              <a:rPr lang="ru-RU" i="1" dirty="0"/>
              <a:t> до </a:t>
            </a:r>
            <a:r>
              <a:rPr lang="ru-RU" i="1" dirty="0" err="1"/>
              <a:t>вологи</a:t>
            </a:r>
            <a:r>
              <a:rPr lang="ru-RU" i="1" dirty="0"/>
              <a:t>, тому вона добре </a:t>
            </a:r>
            <a:r>
              <a:rPr lang="ru-RU" i="1" dirty="0" err="1"/>
              <a:t>зберігається</a:t>
            </a:r>
            <a:r>
              <a:rPr lang="ru-RU" i="1" dirty="0"/>
              <a:t> </a:t>
            </a:r>
            <a:r>
              <a:rPr lang="ru-RU" i="1" dirty="0" err="1"/>
              <a:t>під</a:t>
            </a:r>
            <a:r>
              <a:rPr lang="ru-RU" i="1" dirty="0"/>
              <a:t> водою. Ядро </a:t>
            </a:r>
            <a:r>
              <a:rPr lang="ru-RU" i="1" dirty="0" err="1"/>
              <a:t>червонувато-брунатного</a:t>
            </a:r>
            <a:r>
              <a:rPr lang="ru-RU" i="1" dirty="0"/>
              <a:t> </a:t>
            </a:r>
            <a:r>
              <a:rPr lang="ru-RU" i="1" dirty="0" err="1"/>
              <a:t>кольору</a:t>
            </a:r>
            <a:r>
              <a:rPr lang="ru-RU" i="1" dirty="0"/>
              <a:t>.</a:t>
            </a:r>
          </a:p>
          <a:p>
            <a:r>
              <a:rPr lang="ru-RU" i="1" dirty="0" err="1"/>
              <a:t>Використовують</a:t>
            </a:r>
            <a:r>
              <a:rPr lang="ru-RU" i="1" dirty="0"/>
              <a:t> для </a:t>
            </a:r>
            <a:r>
              <a:rPr lang="ru-RU" i="1" dirty="0" err="1"/>
              <a:t>зовнішнього</a:t>
            </a:r>
            <a:r>
              <a:rPr lang="ru-RU" i="1" dirty="0"/>
              <a:t> </a:t>
            </a:r>
            <a:r>
              <a:rPr lang="ru-RU" i="1" dirty="0" err="1"/>
              <a:t>облицювання</a:t>
            </a:r>
            <a:r>
              <a:rPr lang="ru-RU" i="1" dirty="0"/>
              <a:t>, </a:t>
            </a:r>
            <a:r>
              <a:rPr lang="ru-RU" i="1" dirty="0" err="1"/>
              <a:t>виготовлення</a:t>
            </a:r>
            <a:r>
              <a:rPr lang="ru-RU" i="1" dirty="0"/>
              <a:t> </a:t>
            </a:r>
            <a:r>
              <a:rPr lang="ru-RU" i="1" dirty="0" err="1"/>
              <a:t>меблів</a:t>
            </a:r>
            <a:r>
              <a:rPr lang="ru-RU" i="1" dirty="0"/>
              <a:t>, ДСП і ДВП, </a:t>
            </a:r>
            <a:r>
              <a:rPr lang="ru-RU" i="1" dirty="0" err="1"/>
              <a:t>фанери</a:t>
            </a:r>
            <a:r>
              <a:rPr lang="ru-RU" i="1" dirty="0"/>
              <a:t>, </a:t>
            </a:r>
            <a:r>
              <a:rPr lang="ru-RU" i="1" dirty="0" err="1"/>
              <a:t>зовнішніх</a:t>
            </a:r>
            <a:r>
              <a:rPr lang="ru-RU" i="1" dirty="0"/>
              <a:t> і </a:t>
            </a:r>
            <a:r>
              <a:rPr lang="ru-RU" i="1" dirty="0" err="1"/>
              <a:t>внутрішніх</a:t>
            </a:r>
            <a:r>
              <a:rPr lang="ru-RU" i="1" dirty="0"/>
              <a:t> </a:t>
            </a:r>
            <a:r>
              <a:rPr lang="ru-RU" i="1" dirty="0" err="1"/>
              <a:t>будівельних</a:t>
            </a:r>
            <a:r>
              <a:rPr lang="ru-RU" i="1" dirty="0"/>
              <a:t> </a:t>
            </a:r>
            <a:r>
              <a:rPr lang="ru-RU" i="1" dirty="0" err="1"/>
              <a:t>конструкцій</a:t>
            </a:r>
            <a:r>
              <a:rPr lang="ru-RU" i="1" dirty="0"/>
              <a:t>, </a:t>
            </a:r>
            <a:r>
              <a:rPr lang="ru-RU" i="1" dirty="0" err="1"/>
              <a:t>вікон</a:t>
            </a:r>
            <a:r>
              <a:rPr lang="ru-RU" i="1" dirty="0"/>
              <a:t> і дверей, </a:t>
            </a:r>
            <a:r>
              <a:rPr lang="ru-RU" i="1" dirty="0" err="1"/>
              <a:t>підлоги</a:t>
            </a:r>
            <a:r>
              <a:rPr lang="ru-RU" i="1" dirty="0"/>
              <a:t>, шпал, </a:t>
            </a:r>
            <a:r>
              <a:rPr lang="ru-RU" i="1" dirty="0" err="1"/>
              <a:t>шахтних</a:t>
            </a:r>
            <a:r>
              <a:rPr lang="ru-RU" i="1" dirty="0"/>
              <a:t> опор, </a:t>
            </a:r>
            <a:r>
              <a:rPr lang="ru-RU" i="1" dirty="0" err="1"/>
              <a:t>стовпів</a:t>
            </a:r>
            <a:r>
              <a:rPr lang="ru-RU" i="1" dirty="0"/>
              <a:t>. </a:t>
            </a:r>
            <a:r>
              <a:rPr lang="ru-RU" i="1" dirty="0" err="1"/>
              <a:t>Велике</a:t>
            </a:r>
            <a:r>
              <a:rPr lang="ru-RU" i="1" dirty="0"/>
              <a:t> </a:t>
            </a:r>
            <a:r>
              <a:rPr lang="ru-RU" i="1" dirty="0" err="1"/>
              <a:t>значення</a:t>
            </a:r>
            <a:r>
              <a:rPr lang="ru-RU" i="1" dirty="0"/>
              <a:t> </a:t>
            </a:r>
            <a:r>
              <a:rPr lang="ru-RU" i="1" dirty="0" err="1"/>
              <a:t>має</a:t>
            </a:r>
            <a:r>
              <a:rPr lang="ru-RU" i="1" dirty="0"/>
              <a:t> в </a:t>
            </a:r>
            <a:r>
              <a:rPr lang="ru-RU" i="1" dirty="0" err="1"/>
              <a:t>житловому</a:t>
            </a:r>
            <a:r>
              <a:rPr lang="ru-RU" i="1" dirty="0"/>
              <a:t> </a:t>
            </a:r>
            <a:r>
              <a:rPr lang="ru-RU" i="1" dirty="0" err="1"/>
              <a:t>будівництві</a:t>
            </a:r>
            <a:r>
              <a:rPr lang="ru-RU" i="1" dirty="0"/>
              <a:t> </a:t>
            </a:r>
            <a:r>
              <a:rPr lang="ru-RU" i="1" dirty="0" err="1"/>
              <a:t>завдяки</a:t>
            </a:r>
            <a:r>
              <a:rPr lang="ru-RU" i="1" dirty="0"/>
              <a:t> </a:t>
            </a:r>
            <a:r>
              <a:rPr lang="ru-RU" i="1" dirty="0" err="1"/>
              <a:t>міцності</a:t>
            </a:r>
            <a:r>
              <a:rPr lang="ru-RU" i="1" dirty="0"/>
              <a:t>, </a:t>
            </a:r>
            <a:r>
              <a:rPr lang="ru-RU" i="1" dirty="0" err="1"/>
              <a:t>Довговічності</a:t>
            </a:r>
            <a:r>
              <a:rPr lang="ru-RU" i="1" dirty="0"/>
              <a:t> та </a:t>
            </a:r>
            <a:r>
              <a:rPr lang="ru-RU" i="1" dirty="0" err="1"/>
              <a:t>естетичному</a:t>
            </a:r>
            <a:r>
              <a:rPr lang="ru-RU" i="1" dirty="0"/>
              <a:t> </a:t>
            </a:r>
            <a:r>
              <a:rPr lang="ru-RU" i="1" dirty="0" err="1"/>
              <a:t>вигляду</a:t>
            </a:r>
            <a:r>
              <a:rPr lang="ru-RU" i="1" dirty="0"/>
              <a:t>. </a:t>
            </a:r>
            <a:r>
              <a:rPr lang="ru-RU" i="1" dirty="0" err="1"/>
              <a:t>Застосовується</a:t>
            </a:r>
            <a:r>
              <a:rPr lang="ru-RU" i="1" dirty="0"/>
              <a:t> для </a:t>
            </a:r>
            <a:r>
              <a:rPr lang="ru-RU" i="1" dirty="0" err="1"/>
              <a:t>виготовлення</a:t>
            </a:r>
            <a:r>
              <a:rPr lang="ru-RU" i="1" dirty="0"/>
              <a:t> </a:t>
            </a:r>
            <a:r>
              <a:rPr lang="ru-RU" i="1" dirty="0" err="1"/>
              <a:t>щогл</a:t>
            </a:r>
            <a:r>
              <a:rPr lang="ru-RU" i="1" dirty="0"/>
              <a:t>, </a:t>
            </a:r>
            <a:r>
              <a:rPr lang="ru-RU" i="1" dirty="0" err="1"/>
              <a:t>спорудження</a:t>
            </a:r>
            <a:r>
              <a:rPr lang="ru-RU" i="1" dirty="0"/>
              <a:t> </a:t>
            </a:r>
            <a:r>
              <a:rPr lang="ru-RU" i="1" dirty="0" err="1"/>
              <a:t>пірсів</a:t>
            </a:r>
            <a:r>
              <a:rPr lang="ru-RU" i="1" dirty="0"/>
              <a:t> у </a:t>
            </a:r>
            <a:r>
              <a:rPr lang="ru-RU" i="1" dirty="0" err="1"/>
              <a:t>гідротехнічному</a:t>
            </a:r>
            <a:r>
              <a:rPr lang="ru-RU" i="1" dirty="0"/>
              <a:t> й портовому </a:t>
            </a:r>
            <a:r>
              <a:rPr lang="ru-RU" i="1" dirty="0" err="1"/>
              <a:t>будівництві</a:t>
            </a:r>
            <a:r>
              <a:rPr lang="ru-RU" i="1" dirty="0"/>
              <a:t>. З </a:t>
            </a:r>
            <a:r>
              <a:rPr lang="ru-RU" i="1" dirty="0" err="1"/>
              <a:t>неї</a:t>
            </a:r>
            <a:r>
              <a:rPr lang="ru-RU" i="1" dirty="0"/>
              <a:t> </a:t>
            </a:r>
            <a:r>
              <a:rPr lang="ru-RU" i="1" dirty="0" err="1"/>
              <a:t>виготовляють</a:t>
            </a:r>
            <a:r>
              <a:rPr lang="ru-RU" i="1" dirty="0"/>
              <a:t> </a:t>
            </a:r>
            <a:r>
              <a:rPr lang="ru-RU" i="1" dirty="0" err="1"/>
              <a:t>бруківку</a:t>
            </a:r>
            <a:r>
              <a:rPr lang="ru-RU" i="1" dirty="0"/>
              <a:t>, а </a:t>
            </a:r>
            <a:r>
              <a:rPr lang="ru-RU" i="1" dirty="0" err="1"/>
              <a:t>після</a:t>
            </a:r>
            <a:r>
              <a:rPr lang="ru-RU" i="1" dirty="0"/>
              <a:t> </a:t>
            </a:r>
            <a:r>
              <a:rPr lang="ru-RU" i="1" dirty="0" err="1"/>
              <a:t>відповідного</a:t>
            </a:r>
            <a:r>
              <a:rPr lang="ru-RU" i="1" dirty="0"/>
              <a:t> </a:t>
            </a:r>
            <a:r>
              <a:rPr lang="ru-RU" i="1" dirty="0" err="1"/>
              <a:t>просочування</a:t>
            </a:r>
            <a:r>
              <a:rPr lang="ru-RU" i="1" dirty="0"/>
              <a:t> – у парковому, садовому та ландшафтному </a:t>
            </a:r>
            <a:r>
              <a:rPr lang="ru-RU" i="1" dirty="0" err="1"/>
              <a:t>будівництві</a:t>
            </a:r>
            <a:r>
              <a:rPr lang="ru-RU" i="1" dirty="0"/>
              <a:t> – </a:t>
            </a:r>
            <a:r>
              <a:rPr lang="ru-RU" i="1" dirty="0" err="1"/>
              <a:t>навіси</a:t>
            </a:r>
            <a:r>
              <a:rPr lang="ru-RU" i="1" dirty="0"/>
              <a:t>, </a:t>
            </a:r>
            <a:r>
              <a:rPr lang="ru-RU" i="1" dirty="0" err="1"/>
              <a:t>перголи</a:t>
            </a:r>
            <a:r>
              <a:rPr lang="ru-RU" i="1" dirty="0"/>
              <a:t>, </a:t>
            </a:r>
            <a:r>
              <a:rPr lang="ru-RU" i="1" dirty="0" err="1"/>
              <a:t>садові</a:t>
            </a:r>
            <a:r>
              <a:rPr lang="ru-RU" i="1" dirty="0"/>
              <a:t> та </a:t>
            </a:r>
            <a:r>
              <a:rPr lang="ru-RU" i="1" dirty="0" err="1"/>
              <a:t>паркові</a:t>
            </a:r>
            <a:r>
              <a:rPr lang="ru-RU" i="1" dirty="0"/>
              <a:t> </a:t>
            </a:r>
            <a:r>
              <a:rPr lang="ru-RU" i="1" dirty="0" err="1"/>
              <a:t>меблі</a:t>
            </a:r>
            <a:r>
              <a:rPr lang="ru-RU" i="1" dirty="0"/>
              <a:t>, </a:t>
            </a:r>
            <a:r>
              <a:rPr lang="ru-RU" i="1" dirty="0" err="1"/>
              <a:t>огорожі</a:t>
            </a:r>
            <a:r>
              <a:rPr lang="ru-RU" i="1" dirty="0"/>
              <a:t>, </a:t>
            </a:r>
            <a:r>
              <a:rPr lang="ru-RU" i="1" dirty="0" err="1"/>
              <a:t>містки</a:t>
            </a:r>
            <a:r>
              <a:rPr lang="ru-RU" i="1" dirty="0"/>
              <a:t>, </a:t>
            </a:r>
            <a:r>
              <a:rPr lang="ru-RU" i="1" dirty="0" err="1"/>
              <a:t>споруди</a:t>
            </a:r>
            <a:r>
              <a:rPr lang="ru-RU" i="1" dirty="0"/>
              <a:t> на </a:t>
            </a:r>
            <a:r>
              <a:rPr lang="ru-RU" i="1" dirty="0" err="1"/>
              <a:t>дитячих</a:t>
            </a:r>
            <a:r>
              <a:rPr lang="ru-RU" i="1" dirty="0"/>
              <a:t> </a:t>
            </a:r>
            <a:r>
              <a:rPr lang="ru-RU" i="1" dirty="0" err="1"/>
              <a:t>майданчиках</a:t>
            </a:r>
            <a:r>
              <a:rPr lang="ru-RU" i="1" dirty="0"/>
              <a:t>. </a:t>
            </a:r>
            <a:r>
              <a:rPr lang="ru-RU" i="1" dirty="0" err="1"/>
              <a:t>Із</a:t>
            </a:r>
            <a:r>
              <a:rPr lang="ru-RU" i="1" dirty="0"/>
              <a:t> </a:t>
            </a:r>
            <a:r>
              <a:rPr lang="ru-RU" i="1" dirty="0" err="1"/>
              <a:t>соснової</a:t>
            </a:r>
            <a:r>
              <a:rPr lang="ru-RU" i="1" dirty="0"/>
              <a:t> </a:t>
            </a:r>
            <a:r>
              <a:rPr lang="ru-RU" i="1" dirty="0" err="1"/>
              <a:t>деревини</a:t>
            </a:r>
            <a:r>
              <a:rPr lang="ru-RU" i="1" dirty="0"/>
              <a:t> </a:t>
            </a:r>
            <a:r>
              <a:rPr lang="ru-RU" i="1" dirty="0" err="1"/>
              <a:t>роблять</a:t>
            </a:r>
            <a:r>
              <a:rPr lang="ru-RU" i="1" dirty="0"/>
              <a:t> </a:t>
            </a:r>
            <a:r>
              <a:rPr lang="ru-RU" i="1" dirty="0" err="1"/>
              <a:t>шпали</a:t>
            </a:r>
            <a:r>
              <a:rPr lang="ru-RU" i="1" dirty="0"/>
              <a:t> для </a:t>
            </a:r>
            <a:r>
              <a:rPr lang="ru-RU" i="1" dirty="0" err="1"/>
              <a:t>залізничних</a:t>
            </a:r>
            <a:r>
              <a:rPr lang="ru-RU" i="1" dirty="0"/>
              <a:t> </a:t>
            </a:r>
            <a:r>
              <a:rPr lang="ru-RU" i="1" dirty="0" err="1"/>
              <a:t>шляхів</a:t>
            </a:r>
            <a:r>
              <a:rPr lang="ru-RU" i="1" dirty="0"/>
              <a:t>. У </a:t>
            </a:r>
            <a:r>
              <a:rPr lang="ru-RU" i="1" dirty="0" err="1"/>
              <a:t>секторі</a:t>
            </a:r>
            <a:r>
              <a:rPr lang="ru-RU" i="1" dirty="0"/>
              <a:t> </a:t>
            </a:r>
            <a:r>
              <a:rPr lang="ru-RU" i="1" dirty="0" err="1"/>
              <a:t>ви</a:t>
            </a:r>
            <a:r>
              <a:rPr lang="ru-RU" i="1" dirty="0"/>
              <a:t>- </a:t>
            </a:r>
            <a:r>
              <a:rPr lang="ru-RU" i="1" dirty="0" err="1"/>
              <a:t>робництва</a:t>
            </a:r>
            <a:r>
              <a:rPr lang="ru-RU" i="1" dirty="0"/>
              <a:t> тари </a:t>
            </a:r>
            <a:r>
              <a:rPr lang="ru-RU" i="1" dirty="0" err="1"/>
              <a:t>це</a:t>
            </a:r>
            <a:r>
              <a:rPr lang="ru-RU" i="1" dirty="0"/>
              <a:t> </a:t>
            </a:r>
            <a:r>
              <a:rPr lang="ru-RU" i="1" dirty="0" err="1"/>
              <a:t>скриньки</a:t>
            </a:r>
            <a:r>
              <a:rPr lang="ru-RU" i="1" dirty="0"/>
              <a:t>, </a:t>
            </a:r>
            <a:r>
              <a:rPr lang="ru-RU" i="1" dirty="0" err="1"/>
              <a:t>контейнери</a:t>
            </a:r>
            <a:r>
              <a:rPr lang="ru-RU" i="1" dirty="0"/>
              <a:t>, бочки, </a:t>
            </a:r>
            <a:r>
              <a:rPr lang="ru-RU" i="1" dirty="0" err="1"/>
              <a:t>піддони</a:t>
            </a:r>
            <a:r>
              <a:rPr lang="ru-RU" i="1" dirty="0"/>
              <a:t> і </a:t>
            </a:r>
            <a:r>
              <a:rPr lang="ru-RU" i="1" dirty="0" err="1"/>
              <a:t>пакувальна</a:t>
            </a:r>
            <a:r>
              <a:rPr lang="ru-RU" i="1" dirty="0"/>
              <a:t> стружка.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28B2CA3-DF9D-60FB-9C19-DF910E7ABA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001" y="1978174"/>
            <a:ext cx="1146147" cy="115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758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D7D771-3A9E-082E-DA39-06C07AE39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i="1" dirty="0">
                <a:latin typeface="Book Antiqua" panose="02040602050305030304" pitchFamily="18" charset="0"/>
              </a:rPr>
              <a:t>ХВОЙНІ ПОРОДИ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63A6BDB-FA53-B0B8-C2CD-90A35AB302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73857" y="1825625"/>
            <a:ext cx="9179943" cy="4351338"/>
          </a:xfrm>
        </p:spPr>
        <p:txBody>
          <a:bodyPr>
            <a:normAutofit/>
          </a:bodyPr>
          <a:lstStyle/>
          <a:p>
            <a:r>
              <a:rPr lang="ru-RU" sz="2400" i="1" dirty="0" err="1"/>
              <a:t>Модрина</a:t>
            </a:r>
            <a:r>
              <a:rPr lang="ru-RU" sz="2400" i="1" dirty="0"/>
              <a:t> – деревина </a:t>
            </a:r>
            <a:r>
              <a:rPr lang="ru-RU" sz="2400" i="1" dirty="0" err="1"/>
              <a:t>важка</a:t>
            </a:r>
            <a:r>
              <a:rPr lang="ru-RU" sz="2400" i="1" dirty="0"/>
              <a:t>, з великою </a:t>
            </a:r>
            <a:r>
              <a:rPr lang="ru-RU" sz="2400" i="1" dirty="0" err="1"/>
              <a:t>кількістю</a:t>
            </a:r>
            <a:r>
              <a:rPr lang="ru-RU" sz="2400" i="1" dirty="0"/>
              <a:t> смоли, тверда, легко </a:t>
            </a:r>
            <a:r>
              <a:rPr lang="ru-RU" sz="2400" i="1" dirty="0" err="1"/>
              <a:t>розколюється</a:t>
            </a:r>
            <a:r>
              <a:rPr lang="ru-RU" sz="2400" i="1" dirty="0"/>
              <a:t>. </a:t>
            </a:r>
            <a:r>
              <a:rPr lang="ru-RU" sz="2400" i="1" dirty="0" err="1"/>
              <a:t>Вирізняється</a:t>
            </a:r>
            <a:r>
              <a:rPr lang="ru-RU" sz="2400" i="1" dirty="0"/>
              <a:t> </a:t>
            </a:r>
            <a:r>
              <a:rPr lang="ru-RU" sz="2400" i="1" dirty="0" err="1"/>
              <a:t>надзви</a:t>
            </a:r>
            <a:r>
              <a:rPr lang="ru-RU" sz="2400" i="1" dirty="0"/>
              <a:t>- чайною </a:t>
            </a:r>
            <a:r>
              <a:rPr lang="ru-RU" sz="2400" i="1" dirty="0" err="1"/>
              <a:t>міцністю</a:t>
            </a:r>
            <a:r>
              <a:rPr lang="ru-RU" sz="2400" i="1" dirty="0"/>
              <a:t>. Заболонь і ядро </a:t>
            </a:r>
            <a:r>
              <a:rPr lang="ru-RU" sz="2400" i="1" dirty="0" err="1"/>
              <a:t>виразно</a:t>
            </a:r>
            <a:r>
              <a:rPr lang="ru-RU" sz="2400" i="1" dirty="0"/>
              <a:t> </a:t>
            </a:r>
            <a:r>
              <a:rPr lang="ru-RU" sz="2400" i="1" dirty="0" err="1"/>
              <a:t>відокремлені</a:t>
            </a:r>
            <a:r>
              <a:rPr lang="ru-RU" sz="2400" i="1" dirty="0"/>
              <a:t>. Заболонь </a:t>
            </a:r>
            <a:r>
              <a:rPr lang="ru-RU" sz="2400" i="1" dirty="0" err="1"/>
              <a:t>жовтувато-білого</a:t>
            </a:r>
            <a:r>
              <a:rPr lang="ru-RU" sz="2400" i="1" dirty="0"/>
              <a:t> </a:t>
            </a:r>
            <a:r>
              <a:rPr lang="ru-RU" sz="2400" i="1" dirty="0" err="1"/>
              <a:t>або</a:t>
            </a:r>
            <a:r>
              <a:rPr lang="ru-RU" sz="2400" i="1" dirty="0"/>
              <a:t> </a:t>
            </a:r>
            <a:r>
              <a:rPr lang="ru-RU" sz="2400" i="1" dirty="0" err="1"/>
              <a:t>червонувато-білого</a:t>
            </a:r>
            <a:r>
              <a:rPr lang="ru-RU" sz="2400" i="1" dirty="0"/>
              <a:t> ко- </a:t>
            </a:r>
            <a:r>
              <a:rPr lang="ru-RU" sz="2400" i="1" dirty="0" err="1"/>
              <a:t>льору</a:t>
            </a:r>
            <a:r>
              <a:rPr lang="ru-RU" sz="2400" i="1" dirty="0"/>
              <a:t>. Ядро у </a:t>
            </a:r>
            <a:r>
              <a:rPr lang="ru-RU" sz="2400" i="1" dirty="0" err="1"/>
              <a:t>свіжому</a:t>
            </a:r>
            <a:r>
              <a:rPr lang="ru-RU" sz="2400" i="1" dirty="0"/>
              <a:t> </a:t>
            </a:r>
            <a:r>
              <a:rPr lang="ru-RU" sz="2400" i="1" dirty="0" err="1"/>
              <a:t>стані</a:t>
            </a:r>
            <a:r>
              <a:rPr lang="ru-RU" sz="2400" i="1" dirty="0"/>
              <a:t> </a:t>
            </a:r>
            <a:r>
              <a:rPr lang="ru-RU" sz="2400" i="1" dirty="0" err="1"/>
              <a:t>червонувато-брунатне</a:t>
            </a:r>
            <a:r>
              <a:rPr lang="ru-RU" sz="2400" i="1" dirty="0"/>
              <a:t>, </a:t>
            </a:r>
            <a:r>
              <a:rPr lang="ru-RU" sz="2400" i="1" dirty="0" err="1"/>
              <a:t>згодом</a:t>
            </a:r>
            <a:r>
              <a:rPr lang="ru-RU" sz="2400" i="1" dirty="0"/>
              <a:t> </a:t>
            </a:r>
            <a:r>
              <a:rPr lang="ru-RU" sz="2400" i="1" dirty="0" err="1"/>
              <a:t>темніє</a:t>
            </a:r>
            <a:r>
              <a:rPr lang="ru-RU" sz="2400" i="1" dirty="0"/>
              <a:t>. </a:t>
            </a:r>
            <a:r>
              <a:rPr lang="ru-RU" sz="2400" i="1" dirty="0" err="1"/>
              <a:t>Має</a:t>
            </a:r>
            <a:r>
              <a:rPr lang="ru-RU" sz="2400" i="1" dirty="0"/>
              <a:t> </a:t>
            </a:r>
            <a:r>
              <a:rPr lang="ru-RU" sz="2400" i="1" dirty="0" err="1"/>
              <a:t>виразні</a:t>
            </a:r>
            <a:r>
              <a:rPr lang="ru-RU" sz="2400" i="1" dirty="0"/>
              <a:t> </a:t>
            </a:r>
            <a:r>
              <a:rPr lang="ru-RU" sz="2400" i="1" dirty="0" err="1"/>
              <a:t>річні</a:t>
            </a:r>
            <a:r>
              <a:rPr lang="ru-RU" sz="2400" i="1" dirty="0"/>
              <a:t> </a:t>
            </a:r>
            <a:r>
              <a:rPr lang="ru-RU" sz="2400" i="1" dirty="0" err="1"/>
              <a:t>кільця</a:t>
            </a:r>
            <a:r>
              <a:rPr lang="ru-RU" sz="2400" i="1" dirty="0"/>
              <a:t> з широкою зоною ядра та </a:t>
            </a:r>
            <a:r>
              <a:rPr lang="ru-RU" sz="2400" i="1" dirty="0" err="1"/>
              <a:t>блискучу</a:t>
            </a:r>
            <a:r>
              <a:rPr lang="ru-RU" sz="2400" i="1" dirty="0"/>
              <a:t> </a:t>
            </a:r>
            <a:r>
              <a:rPr lang="ru-RU" sz="2400" i="1" dirty="0" err="1"/>
              <a:t>поверхню</a:t>
            </a:r>
            <a:r>
              <a:rPr lang="ru-RU" sz="2400" i="1" dirty="0"/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E9C49B4-AB77-8134-F9A2-14C81C5EE5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103416"/>
            <a:ext cx="1103472" cy="11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406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E37672-833D-42BC-7D15-372527DD1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i="1" dirty="0">
                <a:latin typeface="Book Antiqua" panose="02040602050305030304" pitchFamily="18" charset="0"/>
              </a:rPr>
              <a:t>ХВОЙНІ ПОРОДИ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A4E2935-2BE7-490C-E69D-83B362CC7D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2098" y="1825625"/>
            <a:ext cx="9231702" cy="4351338"/>
          </a:xfrm>
        </p:spPr>
        <p:txBody>
          <a:bodyPr>
            <a:normAutofit/>
          </a:bodyPr>
          <a:lstStyle/>
          <a:p>
            <a:r>
              <a:rPr lang="ru-RU" sz="2400" i="1" dirty="0" err="1"/>
              <a:t>Ялина</a:t>
            </a:r>
            <a:r>
              <a:rPr lang="ru-RU" sz="2400" i="1" dirty="0"/>
              <a:t> – легка й </a:t>
            </a:r>
            <a:r>
              <a:rPr lang="ru-RU" sz="2400" i="1" dirty="0" err="1"/>
              <a:t>м’яка</a:t>
            </a:r>
            <a:r>
              <a:rPr lang="ru-RU" sz="2400" i="1" dirty="0"/>
              <a:t> деревина, складна для </a:t>
            </a:r>
            <a:r>
              <a:rPr lang="ru-RU" sz="2400" i="1" dirty="0" err="1"/>
              <a:t>механічної</a:t>
            </a:r>
            <a:r>
              <a:rPr lang="ru-RU" sz="2400" i="1" dirty="0"/>
              <a:t> </a:t>
            </a:r>
            <a:r>
              <a:rPr lang="ru-RU" sz="2400" i="1" dirty="0" err="1"/>
              <a:t>обробки</a:t>
            </a:r>
            <a:r>
              <a:rPr lang="ru-RU" sz="2400" i="1" dirty="0"/>
              <a:t>. Ядро </a:t>
            </a:r>
            <a:r>
              <a:rPr lang="ru-RU" sz="2400" i="1" dirty="0" err="1"/>
              <a:t>біле</a:t>
            </a:r>
            <a:r>
              <a:rPr lang="ru-RU" sz="2400" i="1" dirty="0"/>
              <a:t> з </a:t>
            </a:r>
            <a:r>
              <a:rPr lang="ru-RU" sz="2400" i="1" dirty="0" err="1"/>
              <a:t>жовтуватим</a:t>
            </a:r>
            <a:r>
              <a:rPr lang="ru-RU" sz="2400" i="1" dirty="0"/>
              <a:t> </a:t>
            </a:r>
            <a:r>
              <a:rPr lang="ru-RU" sz="2400" i="1" dirty="0" err="1"/>
              <a:t>відтінком</a:t>
            </a:r>
            <a:r>
              <a:rPr lang="ru-RU" sz="2400" i="1" dirty="0"/>
              <a:t> </a:t>
            </a:r>
            <a:r>
              <a:rPr lang="ru-RU" sz="2400" i="1" dirty="0" err="1"/>
              <a:t>або</a:t>
            </a:r>
            <a:r>
              <a:rPr lang="ru-RU" sz="2400" i="1" dirty="0"/>
              <a:t> </a:t>
            </a:r>
            <a:r>
              <a:rPr lang="ru-RU" sz="2400" i="1" dirty="0" err="1"/>
              <a:t>чер</a:t>
            </a:r>
            <a:r>
              <a:rPr lang="ru-RU" sz="2400" i="1" dirty="0"/>
              <a:t>- </a:t>
            </a:r>
            <a:r>
              <a:rPr lang="ru-RU" sz="2400" i="1" dirty="0" err="1"/>
              <a:t>воно-білого</a:t>
            </a:r>
            <a:r>
              <a:rPr lang="ru-RU" sz="2400" i="1" dirty="0"/>
              <a:t> </a:t>
            </a:r>
            <a:r>
              <a:rPr lang="ru-RU" sz="2400" i="1" dirty="0" err="1"/>
              <a:t>кольору</a:t>
            </a:r>
            <a:r>
              <a:rPr lang="ru-RU" sz="2400" i="1" dirty="0"/>
              <a:t>. Добре </a:t>
            </a:r>
            <a:r>
              <a:rPr lang="ru-RU" sz="2400" i="1" dirty="0" err="1"/>
              <a:t>піддається</a:t>
            </a:r>
            <a:r>
              <a:rPr lang="ru-RU" sz="2400" i="1" dirty="0"/>
              <a:t> </a:t>
            </a:r>
            <a:r>
              <a:rPr lang="ru-RU" sz="2400" i="1" dirty="0" err="1"/>
              <a:t>фарбуванню</a:t>
            </a:r>
            <a:r>
              <a:rPr lang="ru-RU" sz="2400" i="1" dirty="0"/>
              <a:t> та </a:t>
            </a:r>
            <a:r>
              <a:rPr lang="ru-RU" sz="2400" i="1" dirty="0" err="1"/>
              <a:t>бейцуванню</a:t>
            </a:r>
            <a:r>
              <a:rPr lang="ru-RU" sz="2400" i="1" dirty="0"/>
              <a:t>, </a:t>
            </a:r>
            <a:r>
              <a:rPr lang="ru-RU" sz="2400" i="1" dirty="0" err="1"/>
              <a:t>однак</a:t>
            </a:r>
            <a:r>
              <a:rPr lang="ru-RU" sz="2400" i="1" dirty="0"/>
              <a:t> не </a:t>
            </a:r>
            <a:r>
              <a:rPr lang="ru-RU" sz="2400" i="1" dirty="0" err="1"/>
              <a:t>придатна</a:t>
            </a:r>
            <a:r>
              <a:rPr lang="ru-RU" sz="2400" i="1" dirty="0"/>
              <a:t> для </a:t>
            </a:r>
            <a:r>
              <a:rPr lang="ru-RU" sz="2400" i="1" dirty="0" err="1"/>
              <a:t>полірування</a:t>
            </a:r>
            <a:r>
              <a:rPr lang="ru-RU" sz="2400" i="1" dirty="0"/>
              <a:t>.</a:t>
            </a:r>
          </a:p>
          <a:p>
            <a:r>
              <a:rPr lang="ru-RU" sz="2400" i="1" dirty="0" err="1"/>
              <a:t>Використовують</a:t>
            </a:r>
            <a:r>
              <a:rPr lang="ru-RU" sz="2400" i="1" dirty="0"/>
              <a:t> для </a:t>
            </a:r>
            <a:r>
              <a:rPr lang="ru-RU" sz="2400" i="1" dirty="0" err="1"/>
              <a:t>виготовлення</a:t>
            </a:r>
            <a:r>
              <a:rPr lang="ru-RU" sz="2400" i="1" dirty="0"/>
              <a:t> </a:t>
            </a:r>
            <a:r>
              <a:rPr lang="ru-RU" sz="2400" i="1" dirty="0" err="1"/>
              <a:t>облицювальної</a:t>
            </a:r>
            <a:r>
              <a:rPr lang="ru-RU" sz="2400" i="1" dirty="0"/>
              <a:t> фа- </a:t>
            </a:r>
            <a:r>
              <a:rPr lang="ru-RU" sz="2400" i="1" dirty="0" err="1"/>
              <a:t>нери</a:t>
            </a:r>
            <a:r>
              <a:rPr lang="ru-RU" sz="2400" i="1" dirty="0"/>
              <a:t>. Як </a:t>
            </a:r>
            <a:r>
              <a:rPr lang="ru-RU" sz="2400" i="1" dirty="0" err="1"/>
              <a:t>будівельний</a:t>
            </a:r>
            <a:r>
              <a:rPr lang="ru-RU" sz="2400" i="1" dirty="0"/>
              <a:t> </a:t>
            </a:r>
            <a:r>
              <a:rPr lang="ru-RU" sz="2400" i="1" dirty="0" err="1"/>
              <a:t>матеріал</a:t>
            </a:r>
            <a:r>
              <a:rPr lang="ru-RU" sz="2400" i="1" dirty="0"/>
              <a:t> </a:t>
            </a:r>
            <a:r>
              <a:rPr lang="ru-RU" sz="2400" i="1" dirty="0" err="1"/>
              <a:t>її</a:t>
            </a:r>
            <a:r>
              <a:rPr lang="ru-RU" sz="2400" i="1" dirty="0"/>
              <a:t> </a:t>
            </a:r>
            <a:r>
              <a:rPr lang="ru-RU" sz="2400" i="1" dirty="0" err="1"/>
              <a:t>застосовують</a:t>
            </a:r>
            <a:r>
              <a:rPr lang="ru-RU" sz="2400" i="1" dirty="0"/>
              <a:t> для </a:t>
            </a:r>
            <a:r>
              <a:rPr lang="ru-RU" sz="2400" i="1" dirty="0" err="1"/>
              <a:t>зовнішніх</a:t>
            </a:r>
            <a:r>
              <a:rPr lang="ru-RU" sz="2400" i="1" dirty="0"/>
              <a:t> та </a:t>
            </a:r>
            <a:r>
              <a:rPr lang="ru-RU" sz="2400" i="1" dirty="0" err="1"/>
              <a:t>внутрішніх</a:t>
            </a:r>
            <a:r>
              <a:rPr lang="ru-RU" sz="2400" i="1" dirty="0"/>
              <a:t> </a:t>
            </a:r>
            <a:r>
              <a:rPr lang="ru-RU" sz="2400" i="1" dirty="0" err="1"/>
              <a:t>будівельних</a:t>
            </a:r>
            <a:r>
              <a:rPr lang="ru-RU" sz="2400" i="1" dirty="0"/>
              <a:t> </a:t>
            </a:r>
            <a:r>
              <a:rPr lang="ru-RU" sz="2400" i="1" dirty="0" err="1"/>
              <a:t>конструкцій</a:t>
            </a:r>
            <a:r>
              <a:rPr lang="ru-RU" sz="2400" i="1" dirty="0"/>
              <a:t>, </a:t>
            </a:r>
            <a:r>
              <a:rPr lang="ru-RU" sz="2400" i="1" dirty="0" err="1"/>
              <a:t>підлог</a:t>
            </a:r>
            <a:r>
              <a:rPr lang="ru-RU" sz="2400" i="1" dirty="0"/>
              <a:t>, </a:t>
            </a:r>
            <a:r>
              <a:rPr lang="ru-RU" sz="2400" i="1" dirty="0" err="1"/>
              <a:t>сходів</a:t>
            </a:r>
            <a:r>
              <a:rPr lang="ru-RU" sz="2400" i="1" dirty="0"/>
              <a:t>. </a:t>
            </a:r>
            <a:r>
              <a:rPr lang="ru-RU" sz="2400" i="1" dirty="0" err="1"/>
              <a:t>Використовується</a:t>
            </a:r>
            <a:r>
              <a:rPr lang="ru-RU" sz="2400" i="1" dirty="0"/>
              <a:t> у </a:t>
            </a:r>
            <a:r>
              <a:rPr lang="ru-RU" sz="2400" i="1" dirty="0" err="1"/>
              <a:t>гідротехнічному</a:t>
            </a:r>
            <a:r>
              <a:rPr lang="ru-RU" sz="2400" i="1" dirty="0"/>
              <a:t> </a:t>
            </a:r>
            <a:r>
              <a:rPr lang="ru-RU" sz="2400" i="1" dirty="0" err="1"/>
              <a:t>будівництві</a:t>
            </a:r>
            <a:r>
              <a:rPr lang="ru-RU" sz="2400" i="1" dirty="0"/>
              <a:t>, у </a:t>
            </a:r>
            <a:r>
              <a:rPr lang="ru-RU" sz="2400" i="1" dirty="0" err="1"/>
              <a:t>гірництві</a:t>
            </a:r>
            <a:r>
              <a:rPr lang="ru-RU" sz="2400" i="1" dirty="0"/>
              <a:t>, </a:t>
            </a:r>
            <a:r>
              <a:rPr lang="ru-RU" sz="2400" i="1" dirty="0" err="1"/>
              <a:t>зведенні</a:t>
            </a:r>
            <a:r>
              <a:rPr lang="ru-RU" sz="2400" i="1" dirty="0"/>
              <a:t> </a:t>
            </a:r>
            <a:r>
              <a:rPr lang="ru-RU" sz="2400" i="1" dirty="0" err="1"/>
              <a:t>мостів</a:t>
            </a:r>
            <a:r>
              <a:rPr lang="ru-RU" sz="2400" i="1" dirty="0"/>
              <a:t>, для </a:t>
            </a:r>
            <a:r>
              <a:rPr lang="ru-RU" sz="2400" i="1" dirty="0" err="1"/>
              <a:t>виготовлення</a:t>
            </a:r>
            <a:r>
              <a:rPr lang="ru-RU" sz="2400" i="1" dirty="0"/>
              <a:t> </a:t>
            </a:r>
            <a:r>
              <a:rPr lang="ru-RU" sz="2400" i="1" dirty="0" err="1"/>
              <a:t>щогл</a:t>
            </a:r>
            <a:r>
              <a:rPr lang="ru-RU" sz="2400" i="1" dirty="0"/>
              <a:t>, </a:t>
            </a:r>
            <a:r>
              <a:rPr lang="ru-RU" sz="2400" i="1" dirty="0" err="1"/>
              <a:t>музичних</a:t>
            </a:r>
            <a:r>
              <a:rPr lang="ru-RU" sz="2400" i="1" dirty="0"/>
              <a:t> </a:t>
            </a:r>
            <a:r>
              <a:rPr lang="ru-RU" sz="2400" i="1" dirty="0" err="1"/>
              <a:t>інструментів</a:t>
            </a:r>
            <a:r>
              <a:rPr lang="ru-RU" sz="2400" i="1" dirty="0"/>
              <a:t>, </a:t>
            </a:r>
            <a:r>
              <a:rPr lang="ru-RU" sz="2400" i="1" dirty="0" err="1"/>
              <a:t>корпусів</a:t>
            </a:r>
            <a:r>
              <a:rPr lang="ru-RU" sz="2400" i="1" dirty="0"/>
              <a:t> скрипок, </a:t>
            </a:r>
            <a:r>
              <a:rPr lang="ru-RU" sz="2400" i="1" dirty="0" err="1"/>
              <a:t>деревинної</a:t>
            </a:r>
            <a:r>
              <a:rPr lang="ru-RU" sz="2400" i="1" dirty="0"/>
              <a:t> </a:t>
            </a:r>
            <a:r>
              <a:rPr lang="ru-RU" sz="2400" i="1" dirty="0" err="1"/>
              <a:t>вовни</a:t>
            </a:r>
            <a:r>
              <a:rPr lang="ru-RU" sz="2400" i="1" dirty="0"/>
              <a:t>, </a:t>
            </a:r>
            <a:r>
              <a:rPr lang="ru-RU" sz="2400" i="1" dirty="0" err="1"/>
              <a:t>скриньок</a:t>
            </a:r>
            <a:r>
              <a:rPr lang="ru-RU" sz="2400" i="1" dirty="0"/>
              <a:t>, ДВП і ДСП.</a:t>
            </a:r>
          </a:p>
          <a:p>
            <a:endParaRPr lang="ru-RU" dirty="0"/>
          </a:p>
        </p:txBody>
      </p:sp>
      <p:pic>
        <p:nvPicPr>
          <p:cNvPr id="5" name="image221.png">
            <a:extLst>
              <a:ext uri="{FF2B5EF4-FFF2-40B4-BE49-F238E27FC236}">
                <a16:creationId xmlns:a16="http://schemas.microsoft.com/office/drawing/2014/main" id="{F4325B68-990B-9E6E-2A2B-1E3D6472D87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8200" y="2013753"/>
            <a:ext cx="1151255" cy="1156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308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>
                <a:latin typeface="Book Antiqua" panose="02040602050305030304" pitchFamily="18" charset="0"/>
              </a:rPr>
              <a:t>ХВОЙНІ ПОРОДИ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30458" y="1825625"/>
            <a:ext cx="9091367" cy="4351338"/>
          </a:xfrm>
        </p:spPr>
        <p:txBody>
          <a:bodyPr>
            <a:normAutofit/>
          </a:bodyPr>
          <a:lstStyle/>
          <a:p>
            <a:r>
              <a:rPr lang="ru-RU" sz="2400" i="1" dirty="0" err="1"/>
              <a:t>Ялиця</a:t>
            </a:r>
            <a:r>
              <a:rPr lang="ru-RU" sz="2400" i="1" dirty="0"/>
              <a:t> – </a:t>
            </a:r>
            <a:r>
              <a:rPr lang="ru-RU" sz="2400" i="1" dirty="0" err="1"/>
              <a:t>бактерицидні</a:t>
            </a:r>
            <a:r>
              <a:rPr lang="ru-RU" sz="2400" i="1" dirty="0"/>
              <a:t> </a:t>
            </a:r>
            <a:r>
              <a:rPr lang="ru-RU" sz="2400" i="1" dirty="0" err="1"/>
              <a:t>складники</a:t>
            </a:r>
            <a:r>
              <a:rPr lang="ru-RU" sz="2400" i="1" dirty="0"/>
              <a:t> </a:t>
            </a:r>
            <a:r>
              <a:rPr lang="ru-RU" sz="2400" i="1" dirty="0" err="1"/>
              <a:t>деревини</a:t>
            </a:r>
            <a:r>
              <a:rPr lang="ru-RU" sz="2400" i="1" dirty="0"/>
              <a:t> </a:t>
            </a:r>
            <a:r>
              <a:rPr lang="ru-RU" sz="2400" i="1" dirty="0" err="1"/>
              <a:t>значно</a:t>
            </a:r>
            <a:r>
              <a:rPr lang="ru-RU" sz="2400" i="1" dirty="0"/>
              <a:t> </a:t>
            </a:r>
            <a:r>
              <a:rPr lang="ru-RU" sz="2400" i="1" dirty="0" err="1"/>
              <a:t>випереджають</a:t>
            </a:r>
            <a:r>
              <a:rPr lang="ru-RU" sz="2400" i="1" dirty="0"/>
              <a:t> за </a:t>
            </a:r>
            <a:r>
              <a:rPr lang="ru-RU" sz="2400" i="1" dirty="0" err="1"/>
              <a:t>цілющими</a:t>
            </a:r>
            <a:r>
              <a:rPr lang="ru-RU" sz="2400" i="1" dirty="0"/>
              <a:t> </a:t>
            </a:r>
            <a:r>
              <a:rPr lang="ru-RU" sz="2400" i="1" dirty="0" err="1"/>
              <a:t>властивостями</a:t>
            </a:r>
            <a:r>
              <a:rPr lang="ru-RU" sz="2400" i="1" dirty="0"/>
              <a:t> </a:t>
            </a:r>
            <a:r>
              <a:rPr lang="ru-RU" sz="2400" i="1" dirty="0" err="1"/>
              <a:t>інші</a:t>
            </a:r>
            <a:r>
              <a:rPr lang="ru-RU" sz="2400" i="1" dirty="0"/>
              <a:t> </a:t>
            </a:r>
            <a:r>
              <a:rPr lang="ru-RU" sz="2400" i="1" dirty="0" err="1"/>
              <a:t>хвойні</a:t>
            </a:r>
            <a:r>
              <a:rPr lang="ru-RU" sz="2400" i="1" dirty="0"/>
              <a:t> породи. За </a:t>
            </a:r>
            <a:r>
              <a:rPr lang="ru-RU" sz="2400" i="1" dirty="0" err="1"/>
              <a:t>будівельними</a:t>
            </a:r>
            <a:r>
              <a:rPr lang="ru-RU" sz="2400" i="1" dirty="0"/>
              <a:t> характеристиками схожа на </a:t>
            </a:r>
            <a:r>
              <a:rPr lang="ru-RU" sz="2400" i="1" dirty="0" err="1"/>
              <a:t>ялину</a:t>
            </a:r>
            <a:r>
              <a:rPr lang="ru-RU" sz="2400" i="1" dirty="0"/>
              <a:t>, але в </a:t>
            </a:r>
            <a:r>
              <a:rPr lang="ru-RU" sz="2400" i="1" dirty="0" err="1"/>
              <a:t>її</a:t>
            </a:r>
            <a:r>
              <a:rPr lang="ru-RU" sz="2400" i="1" dirty="0"/>
              <a:t> </a:t>
            </a:r>
            <a:r>
              <a:rPr lang="ru-RU" sz="2400" i="1" dirty="0" err="1"/>
              <a:t>структурі</a:t>
            </a:r>
            <a:r>
              <a:rPr lang="ru-RU" sz="2400" i="1" dirty="0"/>
              <a:t> </a:t>
            </a:r>
            <a:r>
              <a:rPr lang="ru-RU" sz="2400" i="1" dirty="0" err="1"/>
              <a:t>відсутні</a:t>
            </a:r>
            <a:r>
              <a:rPr lang="ru-RU" sz="2400" i="1" dirty="0"/>
              <a:t> </a:t>
            </a:r>
            <a:r>
              <a:rPr lang="ru-RU" sz="2400" i="1" dirty="0" err="1"/>
              <a:t>смоляні</a:t>
            </a:r>
            <a:r>
              <a:rPr lang="ru-RU" sz="2400" i="1" dirty="0"/>
              <a:t> ходи. </a:t>
            </a:r>
            <a:r>
              <a:rPr lang="ru-RU" sz="2400" i="1" dirty="0" err="1"/>
              <a:t>Має</a:t>
            </a:r>
            <a:r>
              <a:rPr lang="ru-RU" sz="2400" i="1" dirty="0"/>
              <a:t> </a:t>
            </a:r>
            <a:r>
              <a:rPr lang="ru-RU" sz="2400" i="1" dirty="0" err="1"/>
              <a:t>світло</a:t>
            </a:r>
            <a:r>
              <a:rPr lang="ru-RU" sz="2400" i="1" dirty="0"/>
              <a:t>- </a:t>
            </a:r>
            <a:r>
              <a:rPr lang="ru-RU" sz="2400" i="1" dirty="0" err="1"/>
              <a:t>жовтий</a:t>
            </a:r>
            <a:r>
              <a:rPr lang="ru-RU" sz="2400" i="1" dirty="0"/>
              <a:t> </a:t>
            </a:r>
            <a:r>
              <a:rPr lang="ru-RU" sz="2400" i="1" dirty="0" err="1"/>
              <a:t>колір</a:t>
            </a:r>
            <a:r>
              <a:rPr lang="ru-RU" sz="2400" i="1" dirty="0"/>
              <a:t>. Легко </a:t>
            </a:r>
            <a:r>
              <a:rPr lang="ru-RU" sz="2400" i="1" dirty="0" err="1"/>
              <a:t>обробляється</a:t>
            </a:r>
            <a:r>
              <a:rPr lang="ru-RU" sz="2400" i="1" dirty="0"/>
              <a:t>, тому широко </a:t>
            </a:r>
            <a:r>
              <a:rPr lang="ru-RU" sz="2400" i="1" dirty="0" err="1"/>
              <a:t>застосовується</a:t>
            </a:r>
            <a:r>
              <a:rPr lang="ru-RU" sz="2400" i="1" dirty="0"/>
              <a:t> в </a:t>
            </a:r>
            <a:r>
              <a:rPr lang="ru-RU" sz="2400" i="1" dirty="0" err="1"/>
              <a:t>житловому</a:t>
            </a:r>
            <a:r>
              <a:rPr lang="ru-RU" sz="2400" i="1" dirty="0"/>
              <a:t> </a:t>
            </a:r>
            <a:r>
              <a:rPr lang="ru-RU" sz="2400" i="1" dirty="0" err="1"/>
              <a:t>будівництві</a:t>
            </a:r>
            <a:r>
              <a:rPr lang="ru-RU" sz="2400" i="1" dirty="0"/>
              <a:t>. Колись </a:t>
            </a:r>
            <a:r>
              <a:rPr lang="ru-RU" sz="2400" i="1" dirty="0" err="1"/>
              <a:t>із</a:t>
            </a:r>
            <a:r>
              <a:rPr lang="ru-RU" sz="2400" i="1" dirty="0"/>
              <a:t> </a:t>
            </a:r>
            <a:r>
              <a:rPr lang="ru-RU" sz="2400" i="1" dirty="0" err="1"/>
              <a:t>ялиці</a:t>
            </a:r>
            <a:r>
              <a:rPr lang="ru-RU" sz="2400" i="1" dirty="0"/>
              <a:t>, так само як і з </a:t>
            </a:r>
            <a:r>
              <a:rPr lang="ru-RU" sz="2400" i="1" dirty="0" err="1"/>
              <a:t>ялини</a:t>
            </a:r>
            <a:r>
              <a:rPr lang="ru-RU" sz="2400" i="1" dirty="0"/>
              <a:t>, </a:t>
            </a:r>
            <a:r>
              <a:rPr lang="ru-RU" sz="2400" i="1" dirty="0" err="1"/>
              <a:t>виготовляли</a:t>
            </a:r>
            <a:r>
              <a:rPr lang="ru-RU" sz="2400" i="1" dirty="0"/>
              <a:t> </a:t>
            </a:r>
            <a:r>
              <a:rPr lang="ru-RU" sz="2400" i="1" dirty="0" err="1"/>
              <a:t>покрівлю</a:t>
            </a:r>
            <a:r>
              <a:rPr lang="ru-RU" sz="2400" i="1" dirty="0"/>
              <a:t>. </a:t>
            </a:r>
            <a:r>
              <a:rPr lang="ru-RU" sz="2400" i="1" dirty="0" err="1"/>
              <a:t>Використовується</a:t>
            </a:r>
            <a:r>
              <a:rPr lang="ru-RU" sz="2400" i="1" dirty="0"/>
              <a:t> для </a:t>
            </a:r>
            <a:r>
              <a:rPr lang="ru-RU" sz="2400" i="1" dirty="0" err="1"/>
              <a:t>виготовлення</a:t>
            </a:r>
            <a:r>
              <a:rPr lang="ru-RU" sz="2400" i="1" dirty="0"/>
              <a:t> </a:t>
            </a:r>
            <a:r>
              <a:rPr lang="ru-RU" sz="2400" i="1" dirty="0" err="1"/>
              <a:t>дверних</a:t>
            </a:r>
            <a:r>
              <a:rPr lang="ru-RU" sz="2400" i="1" dirty="0"/>
              <a:t> і </a:t>
            </a:r>
            <a:r>
              <a:rPr lang="ru-RU" sz="2400" i="1" dirty="0" err="1"/>
              <a:t>віконних</a:t>
            </a:r>
            <a:r>
              <a:rPr lang="ru-RU" sz="2400" i="1" dirty="0"/>
              <a:t> </a:t>
            </a:r>
            <a:r>
              <a:rPr lang="ru-RU" sz="2400" i="1" dirty="0" err="1"/>
              <a:t>блоків</a:t>
            </a:r>
            <a:r>
              <a:rPr lang="ru-RU" sz="2400" i="1" dirty="0"/>
              <a:t>, </a:t>
            </a:r>
            <a:r>
              <a:rPr lang="ru-RU" sz="2400" i="1" dirty="0" err="1"/>
              <a:t>плінтусів</a:t>
            </a:r>
            <a:r>
              <a:rPr lang="ru-RU" sz="2400" i="1" dirty="0"/>
              <a:t> та </a:t>
            </a:r>
            <a:r>
              <a:rPr lang="ru-RU" sz="2400" i="1" dirty="0" err="1"/>
              <a:t>інших</a:t>
            </a:r>
            <a:r>
              <a:rPr lang="ru-RU" sz="2400" i="1" dirty="0"/>
              <a:t> </a:t>
            </a:r>
            <a:r>
              <a:rPr lang="ru-RU" sz="2400" i="1" dirty="0" err="1"/>
              <a:t>пиломатеріалів</a:t>
            </a:r>
            <a:r>
              <a:rPr lang="ru-RU" sz="2400" i="1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600" y="1825625"/>
            <a:ext cx="1127858" cy="1140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9591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>
                <a:latin typeface="Book Antiqua" panose="02040602050305030304" pitchFamily="18" charset="0"/>
              </a:rPr>
              <a:t>ХВОЙНІ ПОРОДИ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34152" y="1853904"/>
            <a:ext cx="9468439" cy="4603455"/>
          </a:xfrm>
        </p:spPr>
        <p:txBody>
          <a:bodyPr>
            <a:normAutofit fontScale="92500"/>
          </a:bodyPr>
          <a:lstStyle/>
          <a:p>
            <a:r>
              <a:rPr lang="ru-RU" sz="2600" i="1" dirty="0" err="1"/>
              <a:t>Смерека</a:t>
            </a:r>
            <a:r>
              <a:rPr lang="ru-RU" sz="2600" i="1" dirty="0"/>
              <a:t> – деревина </a:t>
            </a:r>
            <a:r>
              <a:rPr lang="ru-RU" sz="2600" i="1" dirty="0" err="1"/>
              <a:t>м’яка</a:t>
            </a:r>
            <a:r>
              <a:rPr lang="ru-RU" sz="2600" i="1" dirty="0"/>
              <a:t>, легко </a:t>
            </a:r>
            <a:r>
              <a:rPr lang="ru-RU" sz="2600" i="1" dirty="0" err="1"/>
              <a:t>розколюється</a:t>
            </a:r>
            <a:r>
              <a:rPr lang="ru-RU" sz="2600" i="1" dirty="0"/>
              <a:t>, </a:t>
            </a:r>
            <a:r>
              <a:rPr lang="ru-RU" sz="2600" i="1" dirty="0" err="1"/>
              <a:t>має</a:t>
            </a:r>
            <a:r>
              <a:rPr lang="ru-RU" sz="2600" i="1" dirty="0"/>
              <a:t> </a:t>
            </a:r>
            <a:r>
              <a:rPr lang="ru-RU" sz="2600" i="1" dirty="0" err="1"/>
              <a:t>багато</a:t>
            </a:r>
            <a:r>
              <a:rPr lang="ru-RU" sz="2600" i="1" dirty="0"/>
              <a:t> </a:t>
            </a:r>
            <a:r>
              <a:rPr lang="ru-RU" sz="2600" i="1" dirty="0" err="1"/>
              <a:t>сучків</a:t>
            </a:r>
            <a:r>
              <a:rPr lang="ru-RU" sz="2600" i="1" dirty="0"/>
              <a:t>, </a:t>
            </a:r>
            <a:r>
              <a:rPr lang="ru-RU" sz="2600" i="1" dirty="0" err="1"/>
              <a:t>схильна</a:t>
            </a:r>
            <a:r>
              <a:rPr lang="ru-RU" sz="2600" i="1" dirty="0"/>
              <a:t> до </a:t>
            </a:r>
            <a:r>
              <a:rPr lang="ru-RU" sz="2600" i="1" dirty="0" err="1"/>
              <a:t>розтріскування</a:t>
            </a:r>
            <a:r>
              <a:rPr lang="ru-RU" sz="2600" i="1" dirty="0"/>
              <a:t> і </a:t>
            </a:r>
            <a:r>
              <a:rPr lang="ru-RU" sz="2600" i="1" dirty="0" err="1"/>
              <a:t>скручування</a:t>
            </a:r>
            <a:r>
              <a:rPr lang="ru-RU" sz="2600" i="1" dirty="0"/>
              <a:t>. </a:t>
            </a:r>
            <a:r>
              <a:rPr lang="ru-RU" sz="2600" i="1" dirty="0" err="1"/>
              <a:t>Містить</a:t>
            </a:r>
            <a:r>
              <a:rPr lang="ru-RU" sz="2600" i="1" dirty="0"/>
              <a:t> </a:t>
            </a:r>
            <a:r>
              <a:rPr lang="ru-RU" sz="2600" i="1" dirty="0" err="1"/>
              <a:t>найменше</a:t>
            </a:r>
            <a:r>
              <a:rPr lang="ru-RU" sz="2600" i="1" dirty="0"/>
              <a:t> смол з </a:t>
            </a:r>
            <a:r>
              <a:rPr lang="ru-RU" sz="2600" i="1" dirty="0" err="1"/>
              <a:t>усіх</a:t>
            </a:r>
            <a:r>
              <a:rPr lang="ru-RU" sz="2600" i="1" dirty="0"/>
              <a:t> </a:t>
            </a:r>
            <a:r>
              <a:rPr lang="ru-RU" sz="2600" i="1" dirty="0" err="1"/>
              <a:t>хвойних</a:t>
            </a:r>
            <a:r>
              <a:rPr lang="ru-RU" sz="2600" i="1" dirty="0"/>
              <a:t> дерев. Ядро </a:t>
            </a:r>
            <a:r>
              <a:rPr lang="ru-RU" sz="2600" i="1" dirty="0" err="1"/>
              <a:t>однорідне</a:t>
            </a:r>
            <a:r>
              <a:rPr lang="ru-RU" sz="2600" i="1" dirty="0"/>
              <a:t>, </a:t>
            </a:r>
            <a:r>
              <a:rPr lang="ru-RU" sz="2600" i="1" dirty="0" err="1"/>
              <a:t>біле</a:t>
            </a:r>
            <a:r>
              <a:rPr lang="ru-RU" sz="2600" i="1" dirty="0"/>
              <a:t> </a:t>
            </a:r>
            <a:r>
              <a:rPr lang="ru-RU" sz="2600" i="1" dirty="0" err="1"/>
              <a:t>або</a:t>
            </a:r>
            <a:r>
              <a:rPr lang="ru-RU" sz="2600" i="1" dirty="0"/>
              <a:t> </a:t>
            </a:r>
            <a:r>
              <a:rPr lang="ru-RU" sz="2600" i="1" dirty="0" err="1"/>
              <a:t>жовтувато-біле</a:t>
            </a:r>
            <a:r>
              <a:rPr lang="ru-RU" sz="2600" i="1" dirty="0"/>
              <a:t>, </a:t>
            </a:r>
            <a:r>
              <a:rPr lang="ru-RU" sz="2600" i="1" dirty="0" err="1"/>
              <a:t>ближче</a:t>
            </a:r>
            <a:r>
              <a:rPr lang="ru-RU" sz="2600" i="1" dirty="0"/>
              <a:t> до </a:t>
            </a:r>
            <a:r>
              <a:rPr lang="ru-RU" sz="2600" i="1" dirty="0" err="1"/>
              <a:t>серцевини</a:t>
            </a:r>
            <a:r>
              <a:rPr lang="ru-RU" sz="2600" i="1" dirty="0"/>
              <a:t> – </a:t>
            </a:r>
            <a:r>
              <a:rPr lang="ru-RU" sz="2600" i="1" dirty="0" err="1"/>
              <a:t>рожеве</a:t>
            </a:r>
            <a:r>
              <a:rPr lang="ru-RU" sz="2600" i="1" dirty="0"/>
              <a:t>.</a:t>
            </a:r>
          </a:p>
          <a:p>
            <a:r>
              <a:rPr lang="ru-RU" sz="2600" i="1" dirty="0" err="1"/>
              <a:t>Застосовується</a:t>
            </a:r>
            <a:r>
              <a:rPr lang="ru-RU" sz="2600" i="1" dirty="0"/>
              <a:t> в </a:t>
            </a:r>
            <a:r>
              <a:rPr lang="ru-RU" sz="2600" i="1" dirty="0" err="1"/>
              <a:t>лісопильнях</a:t>
            </a:r>
            <a:r>
              <a:rPr lang="ru-RU" sz="2600" i="1" dirty="0"/>
              <a:t>, для </a:t>
            </a:r>
            <a:r>
              <a:rPr lang="ru-RU" sz="2600" i="1" dirty="0" err="1"/>
              <a:t>виробництва</a:t>
            </a:r>
            <a:r>
              <a:rPr lang="ru-RU" sz="2600" i="1" dirty="0"/>
              <a:t> </a:t>
            </a:r>
            <a:r>
              <a:rPr lang="ru-RU" sz="2600" i="1" dirty="0" err="1"/>
              <a:t>сірни</a:t>
            </a:r>
            <a:r>
              <a:rPr lang="ru-RU" sz="2600" i="1" dirty="0"/>
              <a:t>- </a:t>
            </a:r>
            <a:r>
              <a:rPr lang="ru-RU" sz="2600" i="1" dirty="0" err="1"/>
              <a:t>ків</a:t>
            </a:r>
            <a:r>
              <a:rPr lang="ru-RU" sz="2600" i="1" dirty="0"/>
              <a:t>, </a:t>
            </a:r>
            <a:r>
              <a:rPr lang="ru-RU" sz="2600" i="1" dirty="0" err="1"/>
              <a:t>обшивальної</a:t>
            </a:r>
            <a:r>
              <a:rPr lang="ru-RU" sz="2600" i="1" dirty="0"/>
              <a:t> </a:t>
            </a:r>
            <a:r>
              <a:rPr lang="ru-RU" sz="2600" i="1" dirty="0" err="1"/>
              <a:t>фанери</a:t>
            </a:r>
            <a:r>
              <a:rPr lang="ru-RU" sz="2600" i="1" dirty="0"/>
              <a:t> </a:t>
            </a:r>
            <a:r>
              <a:rPr lang="ru-RU" sz="2600" i="1" dirty="0" err="1"/>
              <a:t>нижчого</a:t>
            </a:r>
            <a:r>
              <a:rPr lang="ru-RU" sz="2600" i="1" dirty="0"/>
              <a:t> </a:t>
            </a:r>
            <a:r>
              <a:rPr lang="ru-RU" sz="2600" i="1" dirty="0" err="1"/>
              <a:t>ґатунку</a:t>
            </a:r>
            <a:r>
              <a:rPr lang="ru-RU" sz="2600" i="1" dirty="0"/>
              <a:t>, у </a:t>
            </a:r>
            <a:r>
              <a:rPr lang="ru-RU" sz="2600" i="1" dirty="0" err="1"/>
              <a:t>целюлозно-паперовій</a:t>
            </a:r>
            <a:r>
              <a:rPr lang="ru-RU" sz="2600" i="1" dirty="0"/>
              <a:t> </a:t>
            </a:r>
            <a:r>
              <a:rPr lang="ru-RU" sz="2600" i="1" dirty="0" err="1"/>
              <a:t>промисловості</a:t>
            </a:r>
            <a:r>
              <a:rPr lang="ru-RU" sz="2600" i="1" dirty="0"/>
              <a:t> для </a:t>
            </a:r>
            <a:r>
              <a:rPr lang="ru-RU" sz="2600" i="1" dirty="0" err="1"/>
              <a:t>виробництва</a:t>
            </a:r>
            <a:r>
              <a:rPr lang="ru-RU" sz="2600" i="1" dirty="0"/>
              <a:t> </a:t>
            </a:r>
            <a:r>
              <a:rPr lang="ru-RU" sz="2600" i="1" dirty="0" err="1"/>
              <a:t>сульфітної</a:t>
            </a:r>
            <a:r>
              <a:rPr lang="ru-RU" sz="2600" i="1" dirty="0"/>
              <a:t> </a:t>
            </a:r>
            <a:r>
              <a:rPr lang="ru-RU" sz="2600" i="1" dirty="0" err="1"/>
              <a:t>целюлози</a:t>
            </a:r>
            <a:r>
              <a:rPr lang="ru-RU" sz="2600" i="1" dirty="0"/>
              <a:t>. З </a:t>
            </a:r>
            <a:r>
              <a:rPr lang="ru-RU" sz="2600" i="1" dirty="0" err="1"/>
              <a:t>неї</a:t>
            </a:r>
            <a:r>
              <a:rPr lang="ru-RU" sz="2600" i="1" dirty="0"/>
              <a:t> </a:t>
            </a:r>
            <a:r>
              <a:rPr lang="ru-RU" sz="2600" i="1" dirty="0" err="1"/>
              <a:t>виготовляють</a:t>
            </a:r>
            <a:r>
              <a:rPr lang="ru-RU" sz="2600" i="1" dirty="0"/>
              <a:t> </a:t>
            </a:r>
            <a:r>
              <a:rPr lang="ru-RU" sz="2600" i="1" dirty="0" err="1"/>
              <a:t>телетехнічні</a:t>
            </a:r>
            <a:r>
              <a:rPr lang="ru-RU" sz="2600" i="1" dirty="0"/>
              <a:t> й </a:t>
            </a:r>
            <a:r>
              <a:rPr lang="ru-RU" sz="2600" i="1" dirty="0" err="1"/>
              <a:t>будівельні</a:t>
            </a:r>
            <a:r>
              <a:rPr lang="ru-RU" sz="2600" i="1" dirty="0"/>
              <a:t> </a:t>
            </a:r>
            <a:r>
              <a:rPr lang="ru-RU" sz="2600" i="1" dirty="0" err="1"/>
              <a:t>стовпи</a:t>
            </a:r>
            <a:r>
              <a:rPr lang="ru-RU" sz="2600" i="1" dirty="0"/>
              <a:t>, </a:t>
            </a:r>
            <a:r>
              <a:rPr lang="ru-RU" sz="2600" i="1" dirty="0" err="1"/>
              <a:t>діжки</a:t>
            </a:r>
            <a:r>
              <a:rPr lang="ru-RU" sz="2600" i="1" dirty="0"/>
              <a:t> для </a:t>
            </a:r>
            <a:r>
              <a:rPr lang="ru-RU" sz="2600" i="1" dirty="0" err="1"/>
              <a:t>хімічної</a:t>
            </a:r>
            <a:r>
              <a:rPr lang="ru-RU" sz="2600" i="1" dirty="0"/>
              <a:t> </a:t>
            </a:r>
            <a:r>
              <a:rPr lang="ru-RU" sz="2600" i="1" dirty="0" err="1"/>
              <a:t>промисловості</a:t>
            </a:r>
            <a:r>
              <a:rPr lang="ru-RU" sz="2600" i="1" dirty="0"/>
              <a:t>, </a:t>
            </a:r>
            <a:r>
              <a:rPr lang="ru-RU" sz="2600" i="1" dirty="0" err="1"/>
              <a:t>скриньки</a:t>
            </a:r>
            <a:r>
              <a:rPr lang="ru-RU" sz="2600" i="1" dirty="0"/>
              <a:t>, </a:t>
            </a:r>
            <a:r>
              <a:rPr lang="ru-RU" sz="2600" i="1" dirty="0" err="1"/>
              <a:t>деревинну</a:t>
            </a:r>
            <a:r>
              <a:rPr lang="ru-RU" sz="2600" i="1" dirty="0"/>
              <a:t> </a:t>
            </a:r>
            <a:r>
              <a:rPr lang="ru-RU" sz="2600" i="1" dirty="0" err="1"/>
              <a:t>вовну</a:t>
            </a:r>
            <a:r>
              <a:rPr lang="ru-RU" sz="2600" i="1" dirty="0"/>
              <a:t>, тару, </a:t>
            </a:r>
            <a:r>
              <a:rPr lang="ru-RU" sz="2600" i="1" dirty="0" err="1"/>
              <a:t>піддони</a:t>
            </a:r>
            <a:r>
              <a:rPr lang="ru-RU" sz="2600" i="1" dirty="0"/>
              <a:t>, </a:t>
            </a:r>
            <a:r>
              <a:rPr lang="ru-RU" sz="2600" i="1" dirty="0" err="1"/>
              <a:t>бруківку</a:t>
            </a:r>
            <a:r>
              <a:rPr lang="ru-RU" sz="2600" i="1" dirty="0"/>
              <a:t> в </a:t>
            </a:r>
            <a:r>
              <a:rPr lang="ru-RU" sz="2600" i="1" dirty="0" err="1"/>
              <a:t>заводських</a:t>
            </a:r>
            <a:r>
              <a:rPr lang="ru-RU" sz="2600" i="1" dirty="0"/>
              <a:t> цехах, </a:t>
            </a:r>
            <a:r>
              <a:rPr lang="ru-RU" sz="2600" i="1" dirty="0" err="1"/>
              <a:t>резонансну</a:t>
            </a:r>
            <a:r>
              <a:rPr lang="ru-RU" sz="2600" i="1" dirty="0"/>
              <a:t> деревину для </a:t>
            </a:r>
            <a:r>
              <a:rPr lang="ru-RU" sz="2600" i="1" dirty="0" err="1"/>
              <a:t>музичних</a:t>
            </a:r>
            <a:r>
              <a:rPr lang="ru-RU" sz="2600" i="1" dirty="0"/>
              <a:t> </a:t>
            </a:r>
            <a:r>
              <a:rPr lang="ru-RU" sz="2600" i="1" dirty="0" err="1"/>
              <a:t>інструментів</a:t>
            </a:r>
            <a:r>
              <a:rPr lang="ru-RU" sz="2600" i="1" dirty="0"/>
              <a:t>. </a:t>
            </a:r>
            <a:r>
              <a:rPr lang="ru-RU" sz="2600" i="1" dirty="0" err="1"/>
              <a:t>Завдяки</a:t>
            </a:r>
            <a:r>
              <a:rPr lang="ru-RU" sz="2600" i="1" dirty="0"/>
              <a:t> тому </a:t>
            </a:r>
            <a:r>
              <a:rPr lang="ru-RU" sz="2600" i="1" dirty="0" err="1"/>
              <a:t>що</a:t>
            </a:r>
            <a:r>
              <a:rPr lang="ru-RU" sz="2600" i="1" dirty="0"/>
              <a:t> вона добре </a:t>
            </a:r>
            <a:r>
              <a:rPr lang="ru-RU" sz="2600" i="1" dirty="0" err="1"/>
              <a:t>розколюється</a:t>
            </a:r>
            <a:r>
              <a:rPr lang="ru-RU" sz="2600" i="1" dirty="0"/>
              <a:t>, </a:t>
            </a:r>
            <a:r>
              <a:rPr lang="ru-RU" sz="2600" i="1" dirty="0" err="1"/>
              <a:t>використовується</a:t>
            </a:r>
            <a:r>
              <a:rPr lang="ru-RU" sz="2600" i="1" dirty="0"/>
              <a:t> для </a:t>
            </a:r>
            <a:r>
              <a:rPr lang="ru-RU" sz="2600" i="1" dirty="0" err="1"/>
              <a:t>виробництва</a:t>
            </a:r>
            <a:r>
              <a:rPr lang="ru-RU" sz="2600" i="1" dirty="0"/>
              <a:t> </a:t>
            </a:r>
            <a:r>
              <a:rPr lang="ru-RU" sz="2600" i="1" dirty="0" err="1"/>
              <a:t>покрівельних</a:t>
            </a:r>
            <a:r>
              <a:rPr lang="ru-RU" sz="2600" i="1" dirty="0"/>
              <a:t> </a:t>
            </a:r>
            <a:r>
              <a:rPr lang="ru-RU" sz="2600" i="1" dirty="0" err="1"/>
              <a:t>сланців</a:t>
            </a:r>
            <a:r>
              <a:rPr lang="ru-RU" sz="2600" i="1" dirty="0"/>
              <a:t> та </a:t>
            </a:r>
            <a:r>
              <a:rPr lang="ru-RU" sz="2600" i="1" dirty="0" err="1"/>
              <a:t>дрібної</a:t>
            </a:r>
            <a:r>
              <a:rPr lang="ru-RU" sz="2600" i="1" dirty="0"/>
              <a:t> </a:t>
            </a:r>
            <a:r>
              <a:rPr lang="ru-RU" sz="2600" i="1" dirty="0" err="1"/>
              <a:t>галантереї</a:t>
            </a:r>
            <a:r>
              <a:rPr lang="ru-RU" sz="2600" i="1" dirty="0"/>
              <a:t> з </a:t>
            </a:r>
            <a:r>
              <a:rPr lang="ru-RU" sz="2600" i="1" dirty="0" err="1"/>
              <a:t>деревини</a:t>
            </a:r>
            <a:r>
              <a:rPr lang="ru-RU" sz="2600" i="1" dirty="0"/>
              <a:t> (</a:t>
            </a:r>
            <a:r>
              <a:rPr lang="ru-RU" sz="2600" i="1" dirty="0" err="1"/>
              <a:t>кошики</a:t>
            </a:r>
            <a:r>
              <a:rPr lang="ru-RU" sz="2600" i="1" dirty="0"/>
              <a:t>, </a:t>
            </a:r>
            <a:r>
              <a:rPr lang="ru-RU" sz="2600" i="1" dirty="0" err="1"/>
              <a:t>касетки</a:t>
            </a:r>
            <a:r>
              <a:rPr lang="ru-RU" sz="2600" i="1" dirty="0"/>
              <a:t>).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53904"/>
            <a:ext cx="1272619" cy="1238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9480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>
                <a:latin typeface="Book Antiqua" panose="02040602050305030304" pitchFamily="18" charset="0"/>
              </a:rPr>
              <a:t>ЛИСТЯНІ ПОРОДИ ДЕРЕВ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55043" y="1825625"/>
            <a:ext cx="9298756" cy="4351338"/>
          </a:xfrm>
        </p:spPr>
        <p:txBody>
          <a:bodyPr>
            <a:noAutofit/>
          </a:bodyPr>
          <a:lstStyle/>
          <a:p>
            <a:r>
              <a:rPr lang="ru-RU" sz="2400" i="1" dirty="0"/>
              <a:t>Дуб – деревина </a:t>
            </a:r>
            <a:r>
              <a:rPr lang="ru-RU" sz="2400" i="1" dirty="0" err="1"/>
              <a:t>вирізняється</a:t>
            </a:r>
            <a:r>
              <a:rPr lang="ru-RU" sz="2400" i="1" dirty="0"/>
              <a:t> </a:t>
            </a:r>
            <a:r>
              <a:rPr lang="ru-RU" sz="2400" i="1" dirty="0" err="1"/>
              <a:t>своїми</a:t>
            </a:r>
            <a:r>
              <a:rPr lang="ru-RU" sz="2400" i="1" dirty="0"/>
              <a:t> </a:t>
            </a:r>
            <a:r>
              <a:rPr lang="ru-RU" sz="2400" i="1" dirty="0" err="1"/>
              <a:t>відмінними</a:t>
            </a:r>
            <a:r>
              <a:rPr lang="ru-RU" sz="2400" i="1" dirty="0"/>
              <a:t> </a:t>
            </a:r>
            <a:r>
              <a:rPr lang="ru-RU" sz="2400" i="1" dirty="0" err="1"/>
              <a:t>влас</a:t>
            </a:r>
            <a:r>
              <a:rPr lang="ru-RU" sz="2400" i="1" dirty="0"/>
              <a:t>- </a:t>
            </a:r>
            <a:r>
              <a:rPr lang="ru-RU" sz="2400" i="1" dirty="0" err="1"/>
              <a:t>тивостями</a:t>
            </a:r>
            <a:r>
              <a:rPr lang="ru-RU" sz="2400" i="1" dirty="0"/>
              <a:t>, </a:t>
            </a:r>
            <a:r>
              <a:rPr lang="ru-RU" sz="2400" i="1" dirty="0" err="1"/>
              <a:t>які</a:t>
            </a:r>
            <a:r>
              <a:rPr lang="ru-RU" sz="2400" i="1" dirty="0"/>
              <a:t> особливо </a:t>
            </a:r>
            <a:r>
              <a:rPr lang="ru-RU" sz="2400" i="1" dirty="0" err="1"/>
              <a:t>ціняться</a:t>
            </a:r>
            <a:r>
              <a:rPr lang="ru-RU" sz="2400" i="1" dirty="0"/>
              <a:t> у </a:t>
            </a:r>
            <a:r>
              <a:rPr lang="ru-RU" sz="2400" i="1" dirty="0" err="1"/>
              <a:t>будівництві</a:t>
            </a:r>
            <a:r>
              <a:rPr lang="ru-RU" sz="2400" i="1" dirty="0"/>
              <a:t>. Деревина з широкими </a:t>
            </a:r>
            <a:r>
              <a:rPr lang="ru-RU" sz="2400" i="1" dirty="0" err="1"/>
              <a:t>кільцями</a:t>
            </a:r>
            <a:r>
              <a:rPr lang="ru-RU" sz="2400" i="1" dirty="0"/>
              <a:t> тверда, </a:t>
            </a:r>
            <a:r>
              <a:rPr lang="ru-RU" sz="2400" i="1" dirty="0" err="1"/>
              <a:t>важче</a:t>
            </a:r>
            <a:r>
              <a:rPr lang="ru-RU" sz="2400" i="1" dirty="0"/>
              <a:t> </a:t>
            </a:r>
            <a:r>
              <a:rPr lang="ru-RU" sz="2400" i="1" dirty="0" err="1"/>
              <a:t>піддається</a:t>
            </a:r>
            <a:r>
              <a:rPr lang="ru-RU" sz="2400" i="1" dirty="0"/>
              <a:t> </a:t>
            </a:r>
            <a:r>
              <a:rPr lang="ru-RU" sz="2400" i="1" dirty="0" err="1"/>
              <a:t>механічній</a:t>
            </a:r>
            <a:r>
              <a:rPr lang="ru-RU" sz="2400" i="1" dirty="0"/>
              <a:t> </a:t>
            </a:r>
            <a:r>
              <a:rPr lang="ru-RU" sz="2400" i="1" dirty="0" err="1"/>
              <a:t>обробці</a:t>
            </a:r>
            <a:r>
              <a:rPr lang="ru-RU" sz="2400" i="1" dirty="0"/>
              <a:t>, але </a:t>
            </a:r>
            <a:r>
              <a:rPr lang="ru-RU" sz="2400" i="1" dirty="0" err="1"/>
              <a:t>міцна</a:t>
            </a:r>
            <a:r>
              <a:rPr lang="ru-RU" sz="2400" i="1" dirty="0"/>
              <a:t> та </a:t>
            </a:r>
            <a:r>
              <a:rPr lang="ru-RU" sz="2400" i="1" dirty="0" err="1"/>
              <a:t>стійка</a:t>
            </a:r>
            <a:r>
              <a:rPr lang="ru-RU" sz="2400" i="1" dirty="0"/>
              <a:t> до </a:t>
            </a:r>
            <a:r>
              <a:rPr lang="ru-RU" sz="2400" i="1" dirty="0" err="1"/>
              <a:t>стирання</a:t>
            </a:r>
            <a:r>
              <a:rPr lang="ru-RU" sz="2400" i="1" dirty="0"/>
              <a:t>, а з </a:t>
            </a:r>
            <a:r>
              <a:rPr lang="ru-RU" sz="2400" i="1" dirty="0" err="1"/>
              <a:t>вузькими</a:t>
            </a:r>
            <a:r>
              <a:rPr lang="ru-RU" sz="2400" i="1" dirty="0"/>
              <a:t> </a:t>
            </a:r>
            <a:r>
              <a:rPr lang="ru-RU" sz="2400" i="1" dirty="0" err="1"/>
              <a:t>кіль</a:t>
            </a:r>
            <a:r>
              <a:rPr lang="ru-RU" sz="2400" i="1" dirty="0"/>
              <a:t>- </a:t>
            </a:r>
            <a:r>
              <a:rPr lang="ru-RU" sz="2400" i="1" dirty="0" err="1"/>
              <a:t>цями</a:t>
            </a:r>
            <a:r>
              <a:rPr lang="ru-RU" sz="2400" i="1" dirty="0"/>
              <a:t> – </a:t>
            </a:r>
            <a:r>
              <a:rPr lang="ru-RU" sz="2400" i="1" dirty="0" err="1"/>
              <a:t>м’яка</a:t>
            </a:r>
            <a:r>
              <a:rPr lang="ru-RU" sz="2400" i="1" dirty="0"/>
              <a:t>, </a:t>
            </a:r>
            <a:r>
              <a:rPr lang="ru-RU" sz="2400" i="1" dirty="0" err="1"/>
              <a:t>її</a:t>
            </a:r>
            <a:r>
              <a:rPr lang="ru-RU" sz="2400" i="1" dirty="0"/>
              <a:t> легко </a:t>
            </a:r>
            <a:r>
              <a:rPr lang="ru-RU" sz="2400" i="1" dirty="0" err="1"/>
              <a:t>обробляти</a:t>
            </a:r>
            <a:r>
              <a:rPr lang="ru-RU" sz="2400" i="1" dirty="0"/>
              <a:t>. Заболонь </a:t>
            </a:r>
            <a:r>
              <a:rPr lang="ru-RU" sz="2400" i="1" dirty="0" err="1"/>
              <a:t>жовтувато-біла</a:t>
            </a:r>
            <a:r>
              <a:rPr lang="ru-RU" sz="2400" i="1" dirty="0"/>
              <a:t>, а ядро – </a:t>
            </a:r>
            <a:r>
              <a:rPr lang="ru-RU" sz="2400" i="1" dirty="0" err="1"/>
              <a:t>жовто-коричневе</a:t>
            </a:r>
            <a:r>
              <a:rPr lang="ru-RU" sz="2400" i="1" dirty="0"/>
              <a:t>, </a:t>
            </a:r>
            <a:r>
              <a:rPr lang="ru-RU" sz="2400" i="1" dirty="0" err="1"/>
              <a:t>із</a:t>
            </a:r>
            <a:r>
              <a:rPr lang="ru-RU" sz="2400" i="1" dirty="0"/>
              <a:t> </a:t>
            </a:r>
            <a:r>
              <a:rPr lang="ru-RU" sz="2400" i="1" dirty="0" err="1"/>
              <a:t>зеленкуватим</a:t>
            </a:r>
            <a:r>
              <a:rPr lang="ru-RU" sz="2400" i="1" dirty="0"/>
              <a:t> </a:t>
            </a:r>
            <a:r>
              <a:rPr lang="ru-RU" sz="2400" i="1" dirty="0" err="1"/>
              <a:t>або</a:t>
            </a:r>
            <a:r>
              <a:rPr lang="ru-RU" sz="2400" i="1" dirty="0"/>
              <a:t> </a:t>
            </a:r>
            <a:r>
              <a:rPr lang="ru-RU" sz="2400" i="1" dirty="0" err="1"/>
              <a:t>зеленкувато-сірим</a:t>
            </a:r>
            <a:r>
              <a:rPr lang="ru-RU" sz="2400" i="1" dirty="0"/>
              <a:t> </a:t>
            </a:r>
            <a:r>
              <a:rPr lang="ru-RU" sz="2400" i="1" dirty="0" err="1"/>
              <a:t>відтінком</a:t>
            </a:r>
            <a:r>
              <a:rPr lang="ru-RU" sz="2400" i="1" dirty="0"/>
              <a:t>. </a:t>
            </a:r>
            <a:r>
              <a:rPr lang="ru-RU" sz="2400" i="1" dirty="0" err="1"/>
              <a:t>Високо</a:t>
            </a:r>
            <a:r>
              <a:rPr lang="ru-RU" sz="2400" i="1" dirty="0"/>
              <a:t> </a:t>
            </a:r>
            <a:r>
              <a:rPr lang="ru-RU" sz="2400" i="1" dirty="0" err="1"/>
              <a:t>цінується</a:t>
            </a:r>
            <a:r>
              <a:rPr lang="ru-RU" sz="2400" i="1" dirty="0"/>
              <a:t> за </a:t>
            </a:r>
            <a:r>
              <a:rPr lang="ru-RU" sz="2400" i="1" dirty="0" err="1"/>
              <a:t>міцність</a:t>
            </a:r>
            <a:r>
              <a:rPr lang="ru-RU" sz="2400" i="1" dirty="0"/>
              <a:t>, </a:t>
            </a:r>
            <a:r>
              <a:rPr lang="ru-RU" sz="2400" i="1" dirty="0" err="1"/>
              <a:t>твердість</a:t>
            </a:r>
            <a:r>
              <a:rPr lang="ru-RU" sz="2400" i="1" dirty="0"/>
              <a:t>, </a:t>
            </a:r>
            <a:r>
              <a:rPr lang="ru-RU" sz="2400" i="1" dirty="0" err="1"/>
              <a:t>пружність</a:t>
            </a:r>
            <a:r>
              <a:rPr lang="ru-RU" sz="2400" i="1" dirty="0"/>
              <a:t>, а </a:t>
            </a:r>
            <a:r>
              <a:rPr lang="ru-RU" sz="2400" i="1" dirty="0" err="1"/>
              <a:t>також</a:t>
            </a:r>
            <a:r>
              <a:rPr lang="ru-RU" sz="2400" i="1" dirty="0"/>
              <a:t> за красу. </a:t>
            </a:r>
            <a:r>
              <a:rPr lang="ru-RU" sz="2400" i="1" dirty="0" err="1"/>
              <a:t>Застосовують</a:t>
            </a:r>
            <a:r>
              <a:rPr lang="ru-RU" sz="2400" i="1" dirty="0"/>
              <a:t> як </a:t>
            </a:r>
            <a:r>
              <a:rPr lang="ru-RU" sz="2400" i="1" dirty="0" err="1"/>
              <a:t>матеріал</a:t>
            </a:r>
            <a:r>
              <a:rPr lang="ru-RU" sz="2400" i="1" dirty="0"/>
              <a:t> для </a:t>
            </a:r>
            <a:r>
              <a:rPr lang="ru-RU" sz="2400" i="1" dirty="0" err="1"/>
              <a:t>фанери</a:t>
            </a:r>
            <a:r>
              <a:rPr lang="ru-RU" sz="2400" i="1" dirty="0"/>
              <a:t>, </a:t>
            </a:r>
            <a:r>
              <a:rPr lang="ru-RU" sz="2400" i="1" dirty="0" err="1"/>
              <a:t>меблів</a:t>
            </a:r>
            <a:r>
              <a:rPr lang="ru-RU" sz="2400" i="1" dirty="0"/>
              <a:t>, </a:t>
            </a:r>
            <a:r>
              <a:rPr lang="ru-RU" sz="2400" i="1" dirty="0" err="1"/>
              <a:t>облицювання</a:t>
            </a:r>
            <a:r>
              <a:rPr lang="ru-RU" sz="2400" i="1" dirty="0"/>
              <a:t>, </a:t>
            </a:r>
            <a:r>
              <a:rPr lang="ru-RU" sz="2400" i="1" dirty="0" err="1"/>
              <a:t>паркетів</a:t>
            </a:r>
            <a:r>
              <a:rPr lang="ru-RU" sz="2400" i="1" dirty="0"/>
              <a:t>, </a:t>
            </a:r>
            <a:r>
              <a:rPr lang="ru-RU" sz="2400" i="1" dirty="0" err="1"/>
              <a:t>конструкційної</a:t>
            </a:r>
            <a:r>
              <a:rPr lang="ru-RU" sz="2400" i="1" dirty="0"/>
              <a:t> </a:t>
            </a:r>
            <a:r>
              <a:rPr lang="ru-RU" sz="2400" i="1" dirty="0" err="1"/>
              <a:t>деревини</a:t>
            </a:r>
            <a:r>
              <a:rPr lang="ru-RU" sz="2400" i="1" dirty="0"/>
              <a:t> для </a:t>
            </a:r>
            <a:r>
              <a:rPr lang="ru-RU" sz="2400" i="1" dirty="0" err="1"/>
              <a:t>підземних</a:t>
            </a:r>
            <a:r>
              <a:rPr lang="ru-RU" sz="2400" i="1" dirty="0"/>
              <a:t> і </a:t>
            </a:r>
            <a:r>
              <a:rPr lang="ru-RU" sz="2400" i="1" dirty="0" err="1"/>
              <a:t>глибинних</a:t>
            </a:r>
            <a:r>
              <a:rPr lang="ru-RU" sz="2400" i="1" dirty="0"/>
              <a:t> </a:t>
            </a:r>
            <a:r>
              <a:rPr lang="ru-RU" sz="2400" i="1" dirty="0" err="1"/>
              <a:t>конструкцій</a:t>
            </a:r>
            <a:r>
              <a:rPr lang="ru-RU" sz="2400" i="1" dirty="0"/>
              <a:t>, у </a:t>
            </a:r>
            <a:r>
              <a:rPr lang="ru-RU" sz="2400" i="1" dirty="0" err="1"/>
              <a:t>гідро</a:t>
            </a:r>
            <a:r>
              <a:rPr lang="ru-RU" sz="2400" i="1" dirty="0"/>
              <a:t>- </a:t>
            </a:r>
            <a:r>
              <a:rPr lang="ru-RU" sz="2400" i="1" dirty="0" err="1"/>
              <a:t>технічному</a:t>
            </a:r>
            <a:r>
              <a:rPr lang="ru-RU" sz="2400" i="1" dirty="0"/>
              <a:t> </a:t>
            </a:r>
            <a:r>
              <a:rPr lang="ru-RU" sz="2400" i="1" dirty="0" err="1"/>
              <a:t>будівництві</a:t>
            </a:r>
            <a:r>
              <a:rPr lang="ru-RU" sz="2400" i="1" dirty="0"/>
              <a:t>, для </a:t>
            </a:r>
            <a:r>
              <a:rPr lang="ru-RU" sz="2400" i="1" dirty="0" err="1"/>
              <a:t>будови</a:t>
            </a:r>
            <a:r>
              <a:rPr lang="ru-RU" sz="2400" i="1" dirty="0"/>
              <a:t> суден, машин і </a:t>
            </a:r>
            <a:r>
              <a:rPr lang="ru-RU" sz="2400" i="1" dirty="0" err="1"/>
              <a:t>тран</a:t>
            </a:r>
            <a:r>
              <a:rPr lang="ru-RU" sz="2400" i="1" dirty="0"/>
              <a:t>- </a:t>
            </a:r>
            <a:r>
              <a:rPr lang="ru-RU" sz="2400" i="1" dirty="0" err="1"/>
              <a:t>спортних</a:t>
            </a:r>
            <a:r>
              <a:rPr lang="ru-RU" sz="2400" i="1" dirty="0"/>
              <a:t> </a:t>
            </a:r>
            <a:r>
              <a:rPr lang="ru-RU" sz="2400" i="1" dirty="0" err="1"/>
              <a:t>засобів</a:t>
            </a:r>
            <a:r>
              <a:rPr lang="ru-RU" sz="2400" i="1" dirty="0"/>
              <a:t>. </a:t>
            </a:r>
            <a:r>
              <a:rPr lang="ru-RU" sz="2400" i="1" dirty="0" err="1"/>
              <a:t>ВУикористовується</a:t>
            </a:r>
            <a:r>
              <a:rPr lang="ru-RU" sz="2400" i="1" dirty="0"/>
              <a:t> для </a:t>
            </a:r>
            <a:r>
              <a:rPr lang="ru-RU" sz="2400" i="1" dirty="0" err="1"/>
              <a:t>виготовлення</a:t>
            </a:r>
            <a:r>
              <a:rPr lang="ru-RU" sz="2400" i="1" dirty="0"/>
              <a:t> </a:t>
            </a:r>
            <a:r>
              <a:rPr lang="ru-RU" sz="2400" i="1" dirty="0" err="1"/>
              <a:t>точених</a:t>
            </a:r>
            <a:r>
              <a:rPr lang="ru-RU" sz="2400" i="1" dirty="0"/>
              <a:t> і </a:t>
            </a:r>
            <a:r>
              <a:rPr lang="ru-RU" sz="2400" i="1" dirty="0" err="1"/>
              <a:t>різьблених</a:t>
            </a:r>
            <a:r>
              <a:rPr lang="ru-RU" sz="2400" i="1" dirty="0"/>
              <a:t> </a:t>
            </a:r>
            <a:r>
              <a:rPr lang="ru-RU" sz="2400" i="1" dirty="0" err="1"/>
              <a:t>виробів</a:t>
            </a:r>
            <a:r>
              <a:rPr lang="ru-RU" sz="2400" i="1" dirty="0"/>
              <a:t>, у </a:t>
            </a:r>
            <a:r>
              <a:rPr lang="ru-RU" sz="2400" i="1" dirty="0" err="1"/>
              <a:t>виробництві</a:t>
            </a:r>
            <a:r>
              <a:rPr lang="ru-RU" sz="2400" i="1" dirty="0"/>
              <a:t> ДВП і ДСП, панелей і планок.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949" y="1825625"/>
            <a:ext cx="1268078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37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>
                <a:latin typeface="Book Antiqua" panose="02040602050305030304" pitchFamily="18" charset="0"/>
              </a:rPr>
              <a:t>ЛИСТЯНІ ПОРОДИ ДЕРЕВ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96445" y="1825625"/>
            <a:ext cx="9157354" cy="4351338"/>
          </a:xfrm>
        </p:spPr>
        <p:txBody>
          <a:bodyPr/>
          <a:lstStyle/>
          <a:p>
            <a:r>
              <a:rPr lang="ru-RU" sz="2400" i="1" dirty="0"/>
              <a:t>Бук – деревина тверда, </a:t>
            </a:r>
            <a:r>
              <a:rPr lang="ru-RU" sz="2400" i="1" dirty="0" err="1"/>
              <a:t>важка</a:t>
            </a:r>
            <a:r>
              <a:rPr lang="ru-RU" sz="2400" i="1" dirty="0"/>
              <a:t> та </a:t>
            </a:r>
            <a:r>
              <a:rPr lang="ru-RU" sz="2400" i="1" dirty="0" err="1"/>
              <a:t>щільна</a:t>
            </a:r>
            <a:r>
              <a:rPr lang="ru-RU" sz="2400" i="1" dirty="0"/>
              <a:t>, </a:t>
            </a:r>
            <a:r>
              <a:rPr lang="ru-RU" sz="2400" i="1" dirty="0" err="1"/>
              <a:t>характеризується</a:t>
            </a:r>
            <a:r>
              <a:rPr lang="ru-RU" sz="2400" i="1" dirty="0"/>
              <a:t> </a:t>
            </a:r>
            <a:r>
              <a:rPr lang="ru-RU" sz="2400" i="1" dirty="0" err="1"/>
              <a:t>схильністю</a:t>
            </a:r>
            <a:r>
              <a:rPr lang="ru-RU" sz="2400" i="1" dirty="0"/>
              <a:t> до </a:t>
            </a:r>
            <a:r>
              <a:rPr lang="ru-RU" sz="2400" i="1" dirty="0" err="1"/>
              <a:t>розтріскування</a:t>
            </a:r>
            <a:r>
              <a:rPr lang="ru-RU" sz="2400" i="1" dirty="0"/>
              <a:t> й </a:t>
            </a:r>
            <a:r>
              <a:rPr lang="ru-RU" sz="2400" i="1" dirty="0" err="1"/>
              <a:t>викривлення</a:t>
            </a:r>
            <a:r>
              <a:rPr lang="ru-RU" sz="2400" i="1" dirty="0"/>
              <a:t>. </a:t>
            </a:r>
            <a:r>
              <a:rPr lang="ru-RU" sz="2400" i="1" dirty="0" err="1"/>
              <a:t>Під</a:t>
            </a:r>
            <a:r>
              <a:rPr lang="ru-RU" sz="2400" i="1" dirty="0"/>
              <a:t> </a:t>
            </a:r>
            <a:r>
              <a:rPr lang="ru-RU" sz="2400" i="1" dirty="0" err="1"/>
              <a:t>впливом</a:t>
            </a:r>
            <a:r>
              <a:rPr lang="ru-RU" sz="2400" i="1" dirty="0"/>
              <a:t> </a:t>
            </a:r>
            <a:r>
              <a:rPr lang="ru-RU" sz="2400" i="1" dirty="0" err="1"/>
              <a:t>вологи</a:t>
            </a:r>
            <a:r>
              <a:rPr lang="ru-RU" sz="2400" i="1" dirty="0"/>
              <a:t> й </a:t>
            </a:r>
            <a:r>
              <a:rPr lang="ru-RU" sz="2400" i="1" dirty="0" err="1"/>
              <a:t>мінливих</a:t>
            </a:r>
            <a:r>
              <a:rPr lang="ru-RU" sz="2400" i="1" dirty="0"/>
              <a:t> </a:t>
            </a:r>
            <a:r>
              <a:rPr lang="ru-RU" sz="2400" i="1" dirty="0" err="1"/>
              <a:t>атмосферних</a:t>
            </a:r>
            <a:r>
              <a:rPr lang="ru-RU" sz="2400" i="1" dirty="0"/>
              <a:t> </a:t>
            </a:r>
            <a:r>
              <a:rPr lang="ru-RU" sz="2400" i="1" dirty="0" err="1"/>
              <a:t>чинників</a:t>
            </a:r>
            <a:r>
              <a:rPr lang="ru-RU" sz="2400" i="1" dirty="0"/>
              <a:t> </a:t>
            </a:r>
            <a:r>
              <a:rPr lang="ru-RU" sz="2400" i="1" dirty="0" err="1"/>
              <a:t>втрачає</a:t>
            </a:r>
            <a:r>
              <a:rPr lang="ru-RU" sz="2400" i="1" dirty="0"/>
              <a:t> </a:t>
            </a:r>
            <a:r>
              <a:rPr lang="ru-RU" sz="2400" i="1" dirty="0" err="1"/>
              <a:t>міцність</a:t>
            </a:r>
            <a:r>
              <a:rPr lang="ru-RU" sz="2400" i="1" dirty="0"/>
              <a:t>. Не </a:t>
            </a:r>
            <a:r>
              <a:rPr lang="ru-RU" sz="2400" i="1" dirty="0" err="1"/>
              <a:t>має</a:t>
            </a:r>
            <a:r>
              <a:rPr lang="ru-RU" sz="2400" i="1" dirty="0"/>
              <a:t> ядра. </a:t>
            </a:r>
            <a:r>
              <a:rPr lang="ru-RU" sz="2400" i="1" dirty="0" err="1"/>
              <a:t>Колір</a:t>
            </a:r>
            <a:r>
              <a:rPr lang="ru-RU" sz="2400" i="1" dirty="0"/>
              <a:t> </a:t>
            </a:r>
            <a:r>
              <a:rPr lang="ru-RU" sz="2400" i="1" dirty="0" err="1"/>
              <a:t>від</a:t>
            </a:r>
            <a:r>
              <a:rPr lang="ru-RU" sz="2400" i="1" dirty="0"/>
              <a:t> </a:t>
            </a:r>
            <a:r>
              <a:rPr lang="ru-RU" sz="2400" i="1" dirty="0" err="1"/>
              <a:t>жовтувато-білого</a:t>
            </a:r>
            <a:r>
              <a:rPr lang="ru-RU" sz="2400" i="1" dirty="0"/>
              <a:t> до </a:t>
            </a:r>
            <a:r>
              <a:rPr lang="ru-RU" sz="2400" i="1" dirty="0" err="1"/>
              <a:t>червонувато-білого</a:t>
            </a:r>
            <a:r>
              <a:rPr lang="ru-RU" sz="2400" i="1" dirty="0"/>
              <a:t>, </a:t>
            </a:r>
            <a:r>
              <a:rPr lang="ru-RU" sz="2400" i="1" dirty="0" err="1"/>
              <a:t>має</a:t>
            </a:r>
            <a:r>
              <a:rPr lang="ru-RU" sz="2400" i="1" dirty="0"/>
              <a:t> </a:t>
            </a:r>
            <a:r>
              <a:rPr lang="ru-RU" sz="2400" i="1" dirty="0" err="1"/>
              <a:t>виразні</a:t>
            </a:r>
            <a:r>
              <a:rPr lang="ru-RU" sz="2400" i="1" dirty="0"/>
              <a:t> </a:t>
            </a:r>
            <a:r>
              <a:rPr lang="ru-RU" sz="2400" i="1" dirty="0" err="1"/>
              <a:t>шари</a:t>
            </a:r>
            <a:r>
              <a:rPr lang="ru-RU" sz="2400" i="1" dirty="0"/>
              <a:t> та </a:t>
            </a:r>
            <a:r>
              <a:rPr lang="ru-RU" sz="2400" i="1" dirty="0" err="1"/>
              <a:t>блискучі</a:t>
            </a:r>
            <a:r>
              <a:rPr lang="ru-RU" sz="2400" i="1" dirty="0"/>
              <a:t> </a:t>
            </a:r>
            <a:r>
              <a:rPr lang="ru-RU" sz="2400" i="1" dirty="0" err="1"/>
              <a:t>серцевинні</a:t>
            </a:r>
            <a:r>
              <a:rPr lang="ru-RU" sz="2400" i="1" dirty="0"/>
              <a:t> </a:t>
            </a:r>
            <a:r>
              <a:rPr lang="ru-RU" sz="2400" i="1" dirty="0" err="1"/>
              <a:t>промені</a:t>
            </a:r>
            <a:r>
              <a:rPr lang="ru-RU" sz="2400" i="1" dirty="0"/>
              <a:t>. </a:t>
            </a:r>
            <a:r>
              <a:rPr lang="ru-RU" sz="2400" i="1" dirty="0" err="1"/>
              <a:t>Використовується</a:t>
            </a:r>
            <a:r>
              <a:rPr lang="ru-RU" sz="2400" i="1" dirty="0"/>
              <a:t> у </a:t>
            </a:r>
            <a:r>
              <a:rPr lang="ru-RU" sz="2400" i="1" dirty="0" err="1"/>
              <a:t>виробництві</a:t>
            </a:r>
            <a:r>
              <a:rPr lang="ru-RU" sz="2400" i="1" dirty="0"/>
              <a:t> </a:t>
            </a:r>
            <a:r>
              <a:rPr lang="ru-RU" sz="2400" i="1" dirty="0" err="1"/>
              <a:t>сходів</a:t>
            </a:r>
            <a:r>
              <a:rPr lang="ru-RU" sz="2400" i="1" dirty="0"/>
              <a:t>, </a:t>
            </a:r>
            <a:r>
              <a:rPr lang="ru-RU" sz="2400" i="1" dirty="0" err="1"/>
              <a:t>меблів</a:t>
            </a:r>
            <a:r>
              <a:rPr lang="ru-RU" sz="2400" i="1" dirty="0"/>
              <a:t>, паркету, </a:t>
            </a:r>
            <a:r>
              <a:rPr lang="ru-RU" sz="2400" i="1" dirty="0" err="1"/>
              <a:t>фанери</a:t>
            </a:r>
            <a:r>
              <a:rPr lang="ru-RU" sz="2400" i="1" dirty="0"/>
              <a:t>, ДСП. З </a:t>
            </a:r>
            <a:r>
              <a:rPr lang="ru-RU" sz="2400" i="1" dirty="0" err="1"/>
              <a:t>неї</a:t>
            </a:r>
            <a:r>
              <a:rPr lang="ru-RU" sz="2400" i="1" dirty="0"/>
              <a:t> </a:t>
            </a:r>
            <a:r>
              <a:rPr lang="ru-RU" sz="2400" i="1" dirty="0" err="1"/>
              <a:t>виготовляють</a:t>
            </a:r>
            <a:r>
              <a:rPr lang="ru-RU" sz="2400" i="1" dirty="0"/>
              <a:t> </a:t>
            </a:r>
            <a:r>
              <a:rPr lang="ru-RU" sz="2400" i="1" dirty="0" err="1"/>
              <a:t>папір</a:t>
            </a:r>
            <a:r>
              <a:rPr lang="ru-RU" sz="2400" i="1" dirty="0"/>
              <a:t>, </a:t>
            </a:r>
            <a:r>
              <a:rPr lang="ru-RU" sz="2400" i="1" dirty="0" err="1"/>
              <a:t>спортивні</a:t>
            </a:r>
            <a:r>
              <a:rPr lang="ru-RU" sz="2400" i="1" dirty="0"/>
              <a:t> снаряди, бочки, </a:t>
            </a:r>
            <a:r>
              <a:rPr lang="ru-RU" sz="2400" i="1" dirty="0" err="1"/>
              <a:t>скрині</a:t>
            </a:r>
            <a:r>
              <a:rPr lang="ru-RU" sz="2400" i="1" dirty="0"/>
              <a:t>, </a:t>
            </a:r>
            <a:r>
              <a:rPr lang="ru-RU" sz="2400" i="1" dirty="0" err="1"/>
              <a:t>столи</a:t>
            </a:r>
            <a:r>
              <a:rPr lang="ru-RU" sz="2400" i="1" dirty="0"/>
              <a:t> для </a:t>
            </a:r>
            <a:r>
              <a:rPr lang="ru-RU" sz="2400" i="1" dirty="0" err="1"/>
              <a:t>майстерень</a:t>
            </a:r>
            <a:r>
              <a:rPr lang="ru-RU" sz="2400" i="1" dirty="0"/>
              <a:t>, </a:t>
            </a:r>
            <a:r>
              <a:rPr lang="ru-RU" sz="2400" i="1" dirty="0" err="1"/>
              <a:t>знаряддя</a:t>
            </a:r>
            <a:r>
              <a:rPr lang="ru-RU" sz="2400" i="1" dirty="0"/>
              <a:t> для </a:t>
            </a:r>
            <a:r>
              <a:rPr lang="ru-RU" sz="2400" i="1" dirty="0" err="1"/>
              <a:t>домашнього</a:t>
            </a:r>
            <a:r>
              <a:rPr lang="ru-RU" sz="2400" i="1" dirty="0"/>
              <a:t> </a:t>
            </a:r>
            <a:r>
              <a:rPr lang="ru-RU" sz="2400" i="1" dirty="0" err="1"/>
              <a:t>господарства</a:t>
            </a:r>
            <a:r>
              <a:rPr lang="ru-RU" sz="2400" i="1" dirty="0"/>
              <a:t>, </a:t>
            </a:r>
            <a:r>
              <a:rPr lang="ru-RU" sz="2400" i="1" dirty="0" err="1"/>
              <a:t>іграшки</a:t>
            </a:r>
            <a:r>
              <a:rPr lang="ru-RU" sz="2400" i="1" dirty="0"/>
              <a:t>, </a:t>
            </a:r>
            <a:r>
              <a:rPr lang="ru-RU" sz="2400" i="1" dirty="0" err="1"/>
              <a:t>музичні</a:t>
            </a:r>
            <a:r>
              <a:rPr lang="ru-RU" sz="2400" i="1" dirty="0"/>
              <a:t> </a:t>
            </a:r>
            <a:r>
              <a:rPr lang="ru-RU" sz="2400" i="1" dirty="0" err="1"/>
              <a:t>інструменти</a:t>
            </a:r>
            <a:r>
              <a:rPr lang="ru-RU" sz="2400" i="1" dirty="0"/>
              <a:t>.</a:t>
            </a:r>
          </a:p>
          <a:p>
            <a:endParaRPr lang="ru-RU" sz="2400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367" y="1825625"/>
            <a:ext cx="1268078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5910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A1ADB9-FB45-AB6D-E9AD-0A79D54F1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i="1" dirty="0">
                <a:latin typeface="Book Antiqua" panose="02040602050305030304" pitchFamily="18" charset="0"/>
              </a:rPr>
              <a:t>ЛИСТЯНІ ПОРОДИ ДЕРЕВ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E4BEA4-9AC5-1C2C-0ED1-F1C2D1E85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08362" y="1825625"/>
            <a:ext cx="9145438" cy="4351338"/>
          </a:xfrm>
        </p:spPr>
        <p:txBody>
          <a:bodyPr>
            <a:normAutofit fontScale="25000" lnSpcReduction="20000"/>
          </a:bodyPr>
          <a:lstStyle/>
          <a:p>
            <a:r>
              <a:rPr lang="ru-RU" sz="8000" i="1" dirty="0"/>
              <a:t>Ясен – деревина </a:t>
            </a:r>
            <a:r>
              <a:rPr lang="ru-RU" sz="8000" i="1" dirty="0" err="1"/>
              <a:t>із</a:t>
            </a:r>
            <a:r>
              <a:rPr lang="ru-RU" sz="8000" i="1" dirty="0"/>
              <a:t> широкими </a:t>
            </a:r>
            <a:r>
              <a:rPr lang="ru-RU" sz="8000" i="1" dirty="0" err="1"/>
              <a:t>кільцями</a:t>
            </a:r>
            <a:r>
              <a:rPr lang="ru-RU" sz="8000" i="1" dirty="0"/>
              <a:t> тяжка, тверда, </a:t>
            </a:r>
            <a:r>
              <a:rPr lang="ru-RU" sz="8000" i="1" dirty="0" err="1"/>
              <a:t>дуже</a:t>
            </a:r>
            <a:r>
              <a:rPr lang="ru-RU" sz="8000" i="1" dirty="0"/>
              <a:t> </a:t>
            </a:r>
            <a:r>
              <a:rPr lang="ru-RU" sz="8000" i="1" dirty="0" err="1"/>
              <a:t>міцна</a:t>
            </a:r>
            <a:r>
              <a:rPr lang="ru-RU" sz="8000" i="1" dirty="0"/>
              <a:t>, </a:t>
            </a:r>
            <a:r>
              <a:rPr lang="ru-RU" sz="8000" i="1" dirty="0" err="1"/>
              <a:t>важко</a:t>
            </a:r>
            <a:r>
              <a:rPr lang="ru-RU" sz="8000" i="1" dirty="0"/>
              <a:t> </a:t>
            </a:r>
            <a:r>
              <a:rPr lang="ru-RU" sz="8000" i="1" dirty="0" err="1"/>
              <a:t>обробляється</a:t>
            </a:r>
            <a:r>
              <a:rPr lang="ru-RU" sz="8000" i="1" dirty="0"/>
              <a:t>, з </a:t>
            </a:r>
            <a:r>
              <a:rPr lang="ru-RU" sz="8000" i="1" dirty="0" err="1"/>
              <a:t>вузькими</a:t>
            </a:r>
            <a:r>
              <a:rPr lang="ru-RU" sz="8000" i="1" dirty="0"/>
              <a:t> </a:t>
            </a:r>
            <a:r>
              <a:rPr lang="ru-RU" sz="8000" i="1" dirty="0" err="1"/>
              <a:t>кільцями</a:t>
            </a:r>
            <a:r>
              <a:rPr lang="ru-RU" sz="8000" i="1" dirty="0"/>
              <a:t> – легка, </a:t>
            </a:r>
            <a:r>
              <a:rPr lang="ru-RU" sz="8000" i="1" dirty="0" err="1"/>
              <a:t>м’яка</a:t>
            </a:r>
            <a:r>
              <a:rPr lang="ru-RU" sz="8000" i="1" dirty="0"/>
              <a:t>, не </a:t>
            </a:r>
            <a:r>
              <a:rPr lang="ru-RU" sz="8000" i="1" dirty="0" err="1"/>
              <a:t>така</a:t>
            </a:r>
            <a:r>
              <a:rPr lang="ru-RU" sz="8000" i="1" dirty="0"/>
              <a:t> </a:t>
            </a:r>
            <a:r>
              <a:rPr lang="ru-RU" sz="8000" i="1" dirty="0" err="1"/>
              <a:t>міцна</a:t>
            </a:r>
            <a:r>
              <a:rPr lang="ru-RU" sz="8000" i="1" dirty="0"/>
              <a:t>, </a:t>
            </a:r>
            <a:r>
              <a:rPr lang="ru-RU" sz="8000" i="1" dirty="0" err="1"/>
              <a:t>краще</a:t>
            </a:r>
            <a:r>
              <a:rPr lang="ru-RU" sz="8000" i="1" dirty="0"/>
              <a:t> </a:t>
            </a:r>
            <a:r>
              <a:rPr lang="ru-RU" sz="8000" i="1" dirty="0" err="1"/>
              <a:t>піддається</a:t>
            </a:r>
            <a:r>
              <a:rPr lang="ru-RU" sz="8000" i="1" dirty="0"/>
              <a:t> </a:t>
            </a:r>
            <a:r>
              <a:rPr lang="ru-RU" sz="8000" i="1" dirty="0" err="1"/>
              <a:t>обробці</a:t>
            </a:r>
            <a:r>
              <a:rPr lang="ru-RU" sz="8000" i="1" dirty="0"/>
              <a:t>. У сухих </a:t>
            </a:r>
            <a:r>
              <a:rPr lang="ru-RU" sz="8000" i="1" dirty="0" err="1"/>
              <a:t>умовах</a:t>
            </a:r>
            <a:r>
              <a:rPr lang="ru-RU" sz="8000" i="1" dirty="0"/>
              <a:t> деревина </a:t>
            </a:r>
            <a:r>
              <a:rPr lang="ru-RU" sz="8000" i="1" dirty="0" err="1"/>
              <a:t>міцна</a:t>
            </a:r>
            <a:r>
              <a:rPr lang="ru-RU" sz="8000" i="1" dirty="0"/>
              <a:t>, а в </a:t>
            </a:r>
            <a:r>
              <a:rPr lang="ru-RU" sz="8000" i="1" dirty="0" err="1"/>
              <a:t>мінливих</a:t>
            </a:r>
            <a:r>
              <a:rPr lang="ru-RU" sz="8000" i="1" dirty="0"/>
              <a:t>, </a:t>
            </a:r>
            <a:r>
              <a:rPr lang="ru-RU" sz="8000" i="1" dirty="0" err="1"/>
              <a:t>вологих</a:t>
            </a:r>
            <a:r>
              <a:rPr lang="ru-RU" sz="8000" i="1" dirty="0"/>
              <a:t> – </a:t>
            </a:r>
            <a:r>
              <a:rPr lang="ru-RU" sz="8000" i="1" dirty="0" err="1"/>
              <a:t>швидко</a:t>
            </a:r>
            <a:r>
              <a:rPr lang="ru-RU" sz="8000" i="1" dirty="0"/>
              <a:t> </a:t>
            </a:r>
            <a:r>
              <a:rPr lang="ru-RU" sz="8000" i="1" dirty="0" err="1"/>
              <a:t>нищиться</a:t>
            </a:r>
            <a:r>
              <a:rPr lang="ru-RU" sz="8000" i="1" dirty="0"/>
              <a:t>. Заболонь і ядро </a:t>
            </a:r>
            <a:r>
              <a:rPr lang="ru-RU" sz="8000" i="1" dirty="0" err="1"/>
              <a:t>мають</a:t>
            </a:r>
            <a:r>
              <a:rPr lang="ru-RU" sz="8000" i="1" dirty="0"/>
              <a:t> </a:t>
            </a:r>
            <a:r>
              <a:rPr lang="ru-RU" sz="8000" i="1" dirty="0" err="1"/>
              <a:t>однаковий</a:t>
            </a:r>
            <a:r>
              <a:rPr lang="ru-RU" sz="8000" i="1" dirty="0"/>
              <a:t> лимонно-</a:t>
            </a:r>
            <a:r>
              <a:rPr lang="ru-RU" sz="8000" i="1" dirty="0" err="1"/>
              <a:t>білий</a:t>
            </a:r>
            <a:r>
              <a:rPr lang="ru-RU" sz="8000" i="1" dirty="0"/>
              <a:t> </a:t>
            </a:r>
            <a:r>
              <a:rPr lang="ru-RU" sz="8000" i="1" dirty="0" err="1"/>
              <a:t>колір</a:t>
            </a:r>
            <a:r>
              <a:rPr lang="ru-RU" sz="8000" i="1" dirty="0"/>
              <a:t> у </a:t>
            </a:r>
            <a:r>
              <a:rPr lang="ru-RU" sz="8000" i="1" dirty="0" err="1"/>
              <a:t>молодих</a:t>
            </a:r>
            <a:r>
              <a:rPr lang="ru-RU" sz="8000" i="1" dirty="0"/>
              <a:t> дерев і </a:t>
            </a:r>
            <a:r>
              <a:rPr lang="ru-RU" sz="8000" i="1" dirty="0" err="1"/>
              <a:t>брунатно-жовтий</a:t>
            </a:r>
            <a:r>
              <a:rPr lang="ru-RU" sz="8000" i="1" dirty="0"/>
              <a:t> – у </a:t>
            </a:r>
            <a:r>
              <a:rPr lang="ru-RU" sz="8000" i="1" dirty="0" err="1"/>
              <a:t>старих</a:t>
            </a:r>
            <a:r>
              <a:rPr lang="ru-RU" sz="8000" i="1" dirty="0"/>
              <a:t>. </a:t>
            </a:r>
            <a:r>
              <a:rPr lang="ru-RU" sz="8000" i="1" dirty="0" err="1"/>
              <a:t>Має</a:t>
            </a:r>
            <a:r>
              <a:rPr lang="ru-RU" sz="8000" i="1" dirty="0"/>
              <a:t> </a:t>
            </a:r>
            <a:r>
              <a:rPr lang="ru-RU" sz="8000" i="1" dirty="0" err="1"/>
              <a:t>виразні</a:t>
            </a:r>
            <a:r>
              <a:rPr lang="ru-RU" sz="8000" i="1" dirty="0"/>
              <a:t> </a:t>
            </a:r>
            <a:r>
              <a:rPr lang="ru-RU" sz="8000" i="1" dirty="0" err="1"/>
              <a:t>кільця</a:t>
            </a:r>
            <a:r>
              <a:rPr lang="ru-RU" sz="8000" i="1" dirty="0"/>
              <a:t>.</a:t>
            </a:r>
          </a:p>
          <a:p>
            <a:r>
              <a:rPr lang="ru-RU" sz="8000" i="1" dirty="0" err="1"/>
              <a:t>Використовується</a:t>
            </a:r>
            <a:r>
              <a:rPr lang="ru-RU" sz="8000" i="1" dirty="0"/>
              <a:t> на шпон, для </a:t>
            </a:r>
            <a:r>
              <a:rPr lang="ru-RU" sz="8000" i="1" dirty="0" err="1"/>
              <a:t>виготовлення</a:t>
            </a:r>
            <a:r>
              <a:rPr lang="ru-RU" sz="8000" i="1" dirty="0"/>
              <a:t> </a:t>
            </a:r>
            <a:r>
              <a:rPr lang="ru-RU" sz="8000" i="1" dirty="0" err="1"/>
              <a:t>меблів</a:t>
            </a:r>
            <a:r>
              <a:rPr lang="ru-RU" sz="8000" i="1" dirty="0"/>
              <a:t>, </a:t>
            </a:r>
            <a:r>
              <a:rPr lang="ru-RU" sz="8000" i="1" dirty="0" err="1"/>
              <a:t>дощок</a:t>
            </a:r>
            <a:r>
              <a:rPr lang="ru-RU" sz="8000" i="1" dirty="0"/>
              <a:t>, </a:t>
            </a:r>
            <a:r>
              <a:rPr lang="ru-RU" sz="8000" i="1" dirty="0" err="1"/>
              <a:t>сходів</a:t>
            </a:r>
            <a:r>
              <a:rPr lang="ru-RU" sz="8000" i="1" dirty="0"/>
              <a:t>, паркету, </a:t>
            </a:r>
            <a:r>
              <a:rPr lang="ru-RU" sz="8000" i="1" dirty="0" err="1"/>
              <a:t>спортивних</a:t>
            </a:r>
            <a:r>
              <a:rPr lang="ru-RU" sz="8000" i="1" dirty="0"/>
              <a:t> </a:t>
            </a:r>
            <a:r>
              <a:rPr lang="ru-RU" sz="8000" i="1" dirty="0" err="1"/>
              <a:t>снарядів</a:t>
            </a:r>
            <a:r>
              <a:rPr lang="ru-RU" sz="8000" i="1" dirty="0"/>
              <a:t>, </a:t>
            </a:r>
            <a:r>
              <a:rPr lang="ru-RU" sz="8000" i="1" dirty="0" err="1"/>
              <a:t>щаблів</a:t>
            </a:r>
            <a:r>
              <a:rPr lang="ru-RU" sz="8000" i="1" dirty="0"/>
              <a:t> </a:t>
            </a:r>
            <a:r>
              <a:rPr lang="ru-RU" sz="8000" i="1" dirty="0" err="1"/>
              <a:t>драбин</a:t>
            </a:r>
            <a:r>
              <a:rPr lang="ru-RU" sz="8000" i="1" dirty="0"/>
              <a:t>, </a:t>
            </a:r>
            <a:r>
              <a:rPr lang="ru-RU" sz="8000" i="1" dirty="0" err="1"/>
              <a:t>стовпів</a:t>
            </a:r>
            <a:r>
              <a:rPr lang="ru-RU" sz="8000" i="1" dirty="0"/>
              <a:t>, </a:t>
            </a:r>
            <a:r>
              <a:rPr lang="ru-RU" sz="8000" i="1" dirty="0" err="1"/>
              <a:t>брусів</a:t>
            </a:r>
            <a:r>
              <a:rPr lang="ru-RU" sz="8000" i="1" dirty="0"/>
              <a:t>, бочок, </a:t>
            </a:r>
            <a:r>
              <a:rPr lang="ru-RU" sz="8000" i="1" dirty="0" err="1"/>
              <a:t>ручок</a:t>
            </a:r>
            <a:r>
              <a:rPr lang="ru-RU" sz="8000" i="1" dirty="0"/>
              <a:t> </a:t>
            </a:r>
            <a:r>
              <a:rPr lang="ru-RU" sz="8000" i="1" dirty="0" err="1"/>
              <a:t>інструментів</a:t>
            </a:r>
            <a:r>
              <a:rPr lang="ru-RU" sz="8000" i="1" dirty="0"/>
              <a:t> (</a:t>
            </a:r>
            <a:r>
              <a:rPr lang="ru-RU" sz="8000" i="1" dirty="0" err="1"/>
              <a:t>молотків</a:t>
            </a:r>
            <a:r>
              <a:rPr lang="ru-RU" sz="8000" i="1" dirty="0"/>
              <a:t>, </a:t>
            </a:r>
            <a:r>
              <a:rPr lang="ru-RU" sz="8000" i="1" dirty="0" err="1"/>
              <a:t>сокир</a:t>
            </a:r>
            <a:r>
              <a:rPr lang="ru-RU" sz="8000" i="1" dirty="0"/>
              <a:t>) та садово-</a:t>
            </a:r>
            <a:r>
              <a:rPr lang="ru-RU" sz="8000" i="1" dirty="0" err="1"/>
              <a:t>городнього</a:t>
            </a:r>
            <a:r>
              <a:rPr lang="ru-RU" sz="8000" i="1" dirty="0"/>
              <a:t> </a:t>
            </a:r>
            <a:r>
              <a:rPr lang="ru-RU" sz="8000" i="1" dirty="0" err="1"/>
              <a:t>інвентаря</a:t>
            </a:r>
            <a:r>
              <a:rPr lang="ru-RU" sz="8000" i="1" dirty="0"/>
              <a:t>, для </a:t>
            </a:r>
            <a:r>
              <a:rPr lang="ru-RU" sz="8000" i="1" dirty="0" err="1"/>
              <a:t>внутрішньої</a:t>
            </a:r>
            <a:r>
              <a:rPr lang="ru-RU" sz="8000" i="1" dirty="0"/>
              <a:t> </a:t>
            </a:r>
            <a:r>
              <a:rPr lang="ru-RU" sz="8000" i="1" dirty="0" err="1"/>
              <a:t>забудови</a:t>
            </a:r>
            <a:r>
              <a:rPr lang="ru-RU" sz="8000" i="1" dirty="0"/>
              <a:t>. </a:t>
            </a:r>
            <a:r>
              <a:rPr lang="ru-RU" sz="8000" i="1" dirty="0" err="1"/>
              <a:t>Застосовується</a:t>
            </a:r>
            <a:r>
              <a:rPr lang="ru-RU" sz="8000" i="1" dirty="0"/>
              <a:t> в </a:t>
            </a:r>
            <a:r>
              <a:rPr lang="ru-RU" sz="8000" i="1" dirty="0" err="1"/>
              <a:t>будівництві</a:t>
            </a:r>
            <a:r>
              <a:rPr lang="ru-RU" sz="8000" i="1" dirty="0"/>
              <a:t> </a:t>
            </a:r>
            <a:r>
              <a:rPr lang="ru-RU" sz="8000" i="1" dirty="0" err="1"/>
              <a:t>катерів</a:t>
            </a:r>
            <a:r>
              <a:rPr lang="ru-RU" sz="8000" i="1" dirty="0"/>
              <a:t>, </a:t>
            </a:r>
            <a:r>
              <a:rPr lang="ru-RU" sz="8000" i="1" dirty="0" err="1"/>
              <a:t>верстатів</a:t>
            </a:r>
            <a:r>
              <a:rPr lang="ru-RU" sz="8000" i="1" dirty="0"/>
              <a:t>, </a:t>
            </a:r>
            <a:r>
              <a:rPr lang="ru-RU" sz="8000" i="1" dirty="0" err="1"/>
              <a:t>вагонів</a:t>
            </a:r>
            <a:r>
              <a:rPr lang="ru-RU" sz="8000" i="1" dirty="0"/>
              <a:t>. </a:t>
            </a:r>
            <a:r>
              <a:rPr lang="ru-RU" sz="8000" i="1" dirty="0" err="1"/>
              <a:t>Можна</a:t>
            </a:r>
            <a:r>
              <a:rPr lang="ru-RU" sz="8000" i="1" dirty="0"/>
              <a:t> </a:t>
            </a:r>
            <a:r>
              <a:rPr lang="ru-RU" sz="8000" i="1" dirty="0" err="1"/>
              <a:t>точити</a:t>
            </a:r>
            <a:r>
              <a:rPr lang="ru-RU" sz="8000" i="1" dirty="0"/>
              <a:t>, </a:t>
            </a:r>
            <a:r>
              <a:rPr lang="ru-RU" sz="8000" i="1" dirty="0" err="1"/>
              <a:t>фрезерувати</a:t>
            </a:r>
            <a:r>
              <a:rPr lang="ru-RU" sz="8000" i="1" dirty="0"/>
              <a:t> й </a:t>
            </a:r>
            <a:r>
              <a:rPr lang="ru-RU" sz="8000" i="1" dirty="0" err="1"/>
              <a:t>різьбити</a:t>
            </a:r>
            <a:r>
              <a:rPr lang="ru-RU" sz="8000" i="1" dirty="0"/>
              <a:t>.</a:t>
            </a:r>
          </a:p>
          <a:p>
            <a:r>
              <a:rPr lang="ru-RU" sz="8000" i="1" dirty="0" err="1"/>
              <a:t>Вільха</a:t>
            </a:r>
            <a:r>
              <a:rPr lang="ru-RU" sz="8000" i="1" dirty="0"/>
              <a:t> – </a:t>
            </a:r>
            <a:r>
              <a:rPr lang="ru-RU" sz="8000" i="1" dirty="0" err="1"/>
              <a:t>м’яка</a:t>
            </a:r>
            <a:r>
              <a:rPr lang="ru-RU" sz="8000" i="1" dirty="0"/>
              <a:t> деревина </a:t>
            </a:r>
            <a:r>
              <a:rPr lang="ru-RU" sz="8000" i="1" dirty="0" err="1"/>
              <a:t>червонуватого</a:t>
            </a:r>
            <a:r>
              <a:rPr lang="ru-RU" sz="8000" i="1" dirty="0"/>
              <a:t> </a:t>
            </a:r>
            <a:r>
              <a:rPr lang="ru-RU" sz="8000" i="1" dirty="0" err="1"/>
              <a:t>кольору</a:t>
            </a:r>
            <a:r>
              <a:rPr lang="ru-RU" sz="8000" i="1" dirty="0"/>
              <a:t> з </a:t>
            </a:r>
            <a:r>
              <a:rPr lang="ru-RU" sz="8000" i="1" dirty="0" err="1"/>
              <a:t>однорідною</a:t>
            </a:r>
            <a:r>
              <a:rPr lang="ru-RU" sz="8000" i="1" dirty="0"/>
              <a:t> структурою, добре </a:t>
            </a:r>
            <a:r>
              <a:rPr lang="ru-RU" sz="8000" i="1" dirty="0" err="1"/>
              <a:t>піддається</a:t>
            </a:r>
            <a:r>
              <a:rPr lang="ru-RU" sz="8000" i="1" dirty="0"/>
              <a:t> </a:t>
            </a:r>
            <a:r>
              <a:rPr lang="ru-RU" sz="8000" i="1" dirty="0" err="1"/>
              <a:t>обробці</a:t>
            </a:r>
            <a:r>
              <a:rPr lang="ru-RU" sz="8000" i="1" dirty="0"/>
              <a:t>. Погано </a:t>
            </a:r>
            <a:r>
              <a:rPr lang="ru-RU" sz="8000" i="1" dirty="0" err="1"/>
              <a:t>зберігається</a:t>
            </a:r>
            <a:r>
              <a:rPr lang="ru-RU" sz="8000" i="1" dirty="0"/>
              <a:t> при </a:t>
            </a:r>
            <a:r>
              <a:rPr lang="ru-RU" sz="8000" i="1" dirty="0" err="1"/>
              <a:t>підвищеній</a:t>
            </a:r>
            <a:r>
              <a:rPr lang="ru-RU" sz="8000" i="1" dirty="0"/>
              <a:t> </a:t>
            </a:r>
            <a:r>
              <a:rPr lang="ru-RU" sz="8000" i="1" dirty="0" err="1"/>
              <a:t>вологості</a:t>
            </a:r>
            <a:r>
              <a:rPr lang="ru-RU" sz="8000" i="1" dirty="0"/>
              <a:t>, </a:t>
            </a:r>
            <a:r>
              <a:rPr lang="ru-RU" sz="8000" i="1" dirty="0" err="1"/>
              <a:t>під</a:t>
            </a:r>
            <a:r>
              <a:rPr lang="ru-RU" sz="8000" i="1" dirty="0"/>
              <a:t> час </a:t>
            </a:r>
            <a:r>
              <a:rPr lang="ru-RU" sz="8000" i="1" dirty="0" err="1"/>
              <a:t>сушіння</a:t>
            </a:r>
            <a:r>
              <a:rPr lang="ru-RU" sz="8000" i="1" dirty="0"/>
              <a:t> сильно </a:t>
            </a:r>
            <a:r>
              <a:rPr lang="ru-RU" sz="8000" i="1" dirty="0" err="1"/>
              <a:t>деформується</a:t>
            </a:r>
            <a:r>
              <a:rPr lang="ru-RU" sz="8000" i="1" dirty="0"/>
              <a:t> та </a:t>
            </a:r>
            <a:r>
              <a:rPr lang="ru-RU" sz="8000" i="1" dirty="0" err="1"/>
              <a:t>скручується</a:t>
            </a:r>
            <a:r>
              <a:rPr lang="ru-RU" sz="8000" i="1" dirty="0"/>
              <a:t>. Перед </a:t>
            </a:r>
            <a:r>
              <a:rPr lang="ru-RU" sz="8000" i="1" dirty="0" err="1"/>
              <a:t>використанням</a:t>
            </a:r>
            <a:r>
              <a:rPr lang="ru-RU" sz="8000" i="1" dirty="0"/>
              <a:t> </a:t>
            </a:r>
            <a:r>
              <a:rPr lang="ru-RU" sz="8000" i="1" dirty="0" err="1"/>
              <a:t>висушують</a:t>
            </a:r>
            <a:r>
              <a:rPr lang="ru-RU" sz="8000" i="1" dirty="0"/>
              <a:t> </a:t>
            </a:r>
            <a:r>
              <a:rPr lang="ru-RU" sz="8000" i="1" dirty="0" err="1"/>
              <a:t>протягом</a:t>
            </a:r>
            <a:r>
              <a:rPr lang="ru-RU" sz="8000" i="1" dirty="0"/>
              <a:t> 2–3 </a:t>
            </a:r>
            <a:r>
              <a:rPr lang="ru-RU" sz="8000" i="1" dirty="0" err="1"/>
              <a:t>років</a:t>
            </a:r>
            <a:r>
              <a:rPr lang="ru-RU" sz="8000" i="1" dirty="0"/>
              <a:t> і </a:t>
            </a:r>
            <a:r>
              <a:rPr lang="ru-RU" sz="8000" i="1" dirty="0" err="1"/>
              <a:t>більше</a:t>
            </a:r>
            <a:r>
              <a:rPr lang="ru-RU" sz="8000" i="1" dirty="0"/>
              <a:t>. </a:t>
            </a:r>
            <a:r>
              <a:rPr lang="ru-RU" sz="8000" i="1" dirty="0" err="1"/>
              <a:t>Цінується</a:t>
            </a:r>
            <a:r>
              <a:rPr lang="ru-RU" sz="8000" i="1" dirty="0"/>
              <a:t> за </a:t>
            </a:r>
            <a:r>
              <a:rPr lang="ru-RU" sz="8000" i="1" dirty="0" err="1"/>
              <a:t>властивості</a:t>
            </a:r>
            <a:r>
              <a:rPr lang="ru-RU" sz="8000" i="1" dirty="0"/>
              <a:t> </a:t>
            </a:r>
            <a:r>
              <a:rPr lang="ru-RU" sz="8000" i="1" dirty="0" err="1"/>
              <a:t>імітувати</a:t>
            </a:r>
            <a:r>
              <a:rPr lang="ru-RU" sz="8000" i="1" dirty="0"/>
              <a:t> </a:t>
            </a:r>
            <a:r>
              <a:rPr lang="ru-RU" sz="8000" i="1" dirty="0" err="1"/>
              <a:t>махагоні</a:t>
            </a:r>
            <a:r>
              <a:rPr lang="ru-RU" sz="8000" i="1" dirty="0"/>
              <a:t>, </a:t>
            </a:r>
            <a:r>
              <a:rPr lang="ru-RU" sz="8000" i="1" dirty="0" err="1"/>
              <a:t>горіх</a:t>
            </a:r>
            <a:r>
              <a:rPr lang="ru-RU" sz="8000" i="1" dirty="0"/>
              <a:t>, </a:t>
            </a:r>
            <a:r>
              <a:rPr lang="ru-RU" sz="8000" i="1" dirty="0" err="1"/>
              <a:t>червоне</a:t>
            </a:r>
            <a:r>
              <a:rPr lang="ru-RU" sz="8000" i="1" dirty="0"/>
              <a:t> дерево та </a:t>
            </a:r>
            <a:r>
              <a:rPr lang="ru-RU" sz="8000" i="1" dirty="0" err="1"/>
              <a:t>інші</a:t>
            </a:r>
            <a:r>
              <a:rPr lang="ru-RU" sz="8000" i="1" dirty="0"/>
              <a:t> </a:t>
            </a:r>
            <a:r>
              <a:rPr lang="ru-RU" sz="8000" i="1" dirty="0" err="1"/>
              <a:t>цінні</a:t>
            </a:r>
            <a:r>
              <a:rPr lang="ru-RU" sz="8000" i="1" dirty="0"/>
              <a:t> породи. </a:t>
            </a:r>
            <a:r>
              <a:rPr lang="ru-RU" sz="8000" i="1" dirty="0" err="1"/>
              <a:t>стійка</a:t>
            </a:r>
            <a:r>
              <a:rPr lang="ru-RU" sz="8000" i="1" dirty="0"/>
              <a:t> до </a:t>
            </a:r>
            <a:r>
              <a:rPr lang="ru-RU" sz="8000" i="1" dirty="0" err="1"/>
              <a:t>впливу</a:t>
            </a:r>
            <a:r>
              <a:rPr lang="ru-RU" sz="8000" i="1" dirty="0"/>
              <a:t> води, тому </a:t>
            </a:r>
            <a:r>
              <a:rPr lang="ru-RU" sz="8000" i="1" dirty="0" err="1"/>
              <a:t>використовується</a:t>
            </a:r>
            <a:r>
              <a:rPr lang="ru-RU" sz="8000" i="1" dirty="0"/>
              <a:t> в </a:t>
            </a:r>
            <a:r>
              <a:rPr lang="ru-RU" sz="8000" i="1" dirty="0" err="1"/>
              <a:t>підземному</a:t>
            </a:r>
            <a:r>
              <a:rPr lang="ru-RU" sz="8000" i="1" dirty="0"/>
              <a:t> та </a:t>
            </a:r>
            <a:r>
              <a:rPr lang="ru-RU" sz="8000" i="1" dirty="0" err="1"/>
              <a:t>підводному</a:t>
            </a:r>
            <a:r>
              <a:rPr lang="ru-RU" sz="8000" i="1" dirty="0"/>
              <a:t> </a:t>
            </a:r>
            <a:r>
              <a:rPr lang="ru-RU" sz="8000" i="1" dirty="0" err="1"/>
              <a:t>будівництві</a:t>
            </a:r>
            <a:r>
              <a:rPr lang="ru-RU" sz="8000" i="1" dirty="0"/>
              <a:t> (з </a:t>
            </a:r>
            <a:r>
              <a:rPr lang="ru-RU" sz="8000" i="1" dirty="0" err="1"/>
              <a:t>неї</a:t>
            </a:r>
            <a:r>
              <a:rPr lang="ru-RU" sz="8000" i="1" dirty="0"/>
              <a:t> </a:t>
            </a:r>
            <a:r>
              <a:rPr lang="ru-RU" sz="8000" i="1" dirty="0" err="1"/>
              <a:t>виготовлені</a:t>
            </a:r>
            <a:r>
              <a:rPr lang="ru-RU" sz="8000" i="1" dirty="0"/>
              <a:t> </a:t>
            </a:r>
            <a:r>
              <a:rPr lang="ru-RU" sz="8000" i="1" dirty="0" err="1"/>
              <a:t>підводні</a:t>
            </a:r>
            <a:r>
              <a:rPr lang="ru-RU" sz="8000" i="1" dirty="0"/>
              <a:t> </a:t>
            </a:r>
            <a:r>
              <a:rPr lang="ru-RU" sz="8000" i="1" dirty="0" err="1"/>
              <a:t>палі</a:t>
            </a:r>
            <a:r>
              <a:rPr lang="ru-RU" sz="8000" i="1" dirty="0"/>
              <a:t> </a:t>
            </a:r>
            <a:r>
              <a:rPr lang="ru-RU" sz="8000" i="1" dirty="0" err="1"/>
              <a:t>венеції</a:t>
            </a:r>
            <a:r>
              <a:rPr lang="ru-RU" sz="8000" i="1" dirty="0"/>
              <a:t> та Роттердама).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9A0C66E-C58A-0A53-6784-263D327343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25625"/>
            <a:ext cx="1231499" cy="124369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DA26CF1-CF25-2783-312C-38C3CC1721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104" y="4001294"/>
            <a:ext cx="1237595" cy="124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9165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A37B1A-D470-03CC-65D6-4B083D4BE7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4551"/>
            <a:ext cx="10515600" cy="1325563"/>
          </a:xfrm>
        </p:spPr>
        <p:txBody>
          <a:bodyPr/>
          <a:lstStyle/>
          <a:p>
            <a:r>
              <a:rPr lang="uk-UA" i="1" dirty="0">
                <a:latin typeface="Book Antiqua" panose="02040602050305030304" pitchFamily="18" charset="0"/>
              </a:rPr>
              <a:t>ЛИСТЯНІ ПОРОДИ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6C3C912-B6B6-8B52-66A7-C3A379C137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9736" y="1825625"/>
            <a:ext cx="9154064" cy="4351338"/>
          </a:xfrm>
        </p:spPr>
        <p:txBody>
          <a:bodyPr>
            <a:normAutofit fontScale="32500" lnSpcReduction="20000"/>
          </a:bodyPr>
          <a:lstStyle/>
          <a:p>
            <a:r>
              <a:rPr lang="ru-RU" sz="6000" i="1" dirty="0" err="1"/>
              <a:t>Осика</a:t>
            </a:r>
            <a:r>
              <a:rPr lang="ru-RU" sz="6000" i="1" dirty="0"/>
              <a:t> – </a:t>
            </a:r>
            <a:r>
              <a:rPr lang="ru-RU" sz="6000" i="1" dirty="0" err="1"/>
              <a:t>м’яка</a:t>
            </a:r>
            <a:r>
              <a:rPr lang="ru-RU" sz="6000" i="1" dirty="0"/>
              <a:t>, </a:t>
            </a:r>
            <a:r>
              <a:rPr lang="ru-RU" sz="6000" i="1" dirty="0" err="1"/>
              <a:t>щільна</a:t>
            </a:r>
            <a:r>
              <a:rPr lang="ru-RU" sz="6000" i="1" dirty="0"/>
              <a:t> деревина. </a:t>
            </a:r>
            <a:r>
              <a:rPr lang="ru-RU" sz="6000" i="1" dirty="0" err="1"/>
              <a:t>Має</a:t>
            </a:r>
            <a:r>
              <a:rPr lang="ru-RU" sz="6000" i="1" dirty="0"/>
              <a:t> </a:t>
            </a:r>
            <a:r>
              <a:rPr lang="ru-RU" sz="6000" i="1" dirty="0" err="1"/>
              <a:t>світлий</a:t>
            </a:r>
            <a:r>
              <a:rPr lang="ru-RU" sz="6000" i="1" dirty="0"/>
              <a:t> </a:t>
            </a:r>
            <a:r>
              <a:rPr lang="ru-RU" sz="6000" i="1" dirty="0" err="1"/>
              <a:t>відтінок</a:t>
            </a:r>
            <a:r>
              <a:rPr lang="ru-RU" sz="6000" i="1" dirty="0"/>
              <a:t>. </a:t>
            </a:r>
            <a:r>
              <a:rPr lang="ru-RU" sz="6000" i="1" dirty="0" err="1"/>
              <a:t>Характеризується</a:t>
            </a:r>
            <a:r>
              <a:rPr lang="ru-RU" sz="6000" i="1" dirty="0"/>
              <a:t> </a:t>
            </a:r>
            <a:r>
              <a:rPr lang="ru-RU" sz="6000" i="1" dirty="0" err="1"/>
              <a:t>бактерицидними</a:t>
            </a:r>
            <a:r>
              <a:rPr lang="ru-RU" sz="6000" i="1" dirty="0"/>
              <a:t> </a:t>
            </a:r>
            <a:r>
              <a:rPr lang="ru-RU" sz="6000" i="1" dirty="0" err="1"/>
              <a:t>властивостями</a:t>
            </a:r>
            <a:r>
              <a:rPr lang="ru-RU" sz="6000" i="1" dirty="0"/>
              <a:t>. Легко </a:t>
            </a:r>
            <a:r>
              <a:rPr lang="ru-RU" sz="6000" i="1" dirty="0" err="1"/>
              <a:t>піддається</a:t>
            </a:r>
            <a:r>
              <a:rPr lang="ru-RU" sz="6000" i="1" dirty="0"/>
              <a:t> </a:t>
            </a:r>
            <a:r>
              <a:rPr lang="ru-RU" sz="6000" i="1" dirty="0" err="1"/>
              <a:t>обробці</a:t>
            </a:r>
            <a:r>
              <a:rPr lang="ru-RU" sz="6000" i="1" dirty="0"/>
              <a:t>, але </a:t>
            </a:r>
            <a:r>
              <a:rPr lang="ru-RU" sz="6000" i="1" dirty="0" err="1"/>
              <a:t>важко</a:t>
            </a:r>
            <a:r>
              <a:rPr lang="ru-RU" sz="6000" i="1" dirty="0"/>
              <a:t> </a:t>
            </a:r>
            <a:r>
              <a:rPr lang="ru-RU" sz="6000" i="1" dirty="0" err="1"/>
              <a:t>полірується</a:t>
            </a:r>
            <a:r>
              <a:rPr lang="ru-RU" sz="6000" i="1" dirty="0"/>
              <a:t>. </a:t>
            </a:r>
            <a:r>
              <a:rPr lang="ru-RU" sz="6000" i="1" dirty="0" err="1"/>
              <a:t>Характеризується</a:t>
            </a:r>
            <a:r>
              <a:rPr lang="ru-RU" sz="6000" i="1" dirty="0"/>
              <a:t> великим </a:t>
            </a:r>
            <a:r>
              <a:rPr lang="ru-RU" sz="6000" i="1" dirty="0" err="1"/>
              <a:t>коефіцієнтом</a:t>
            </a:r>
            <a:r>
              <a:rPr lang="ru-RU" sz="6000" i="1" dirty="0"/>
              <a:t> </a:t>
            </a:r>
            <a:r>
              <a:rPr lang="ru-RU" sz="6000" i="1" dirty="0" err="1"/>
              <a:t>всихання</a:t>
            </a:r>
            <a:r>
              <a:rPr lang="ru-RU" sz="6000" i="1" dirty="0"/>
              <a:t>, тому </a:t>
            </a:r>
            <a:r>
              <a:rPr lang="ru-RU" sz="6000" i="1" dirty="0" err="1"/>
              <a:t>після</a:t>
            </a:r>
            <a:r>
              <a:rPr lang="ru-RU" sz="6000" i="1" dirty="0"/>
              <a:t> </a:t>
            </a:r>
            <a:r>
              <a:rPr lang="ru-RU" sz="6000" i="1" dirty="0" err="1"/>
              <a:t>сушіння</a:t>
            </a:r>
            <a:r>
              <a:rPr lang="ru-RU" sz="6000" i="1" dirty="0"/>
              <a:t> </a:t>
            </a:r>
            <a:r>
              <a:rPr lang="ru-RU" sz="6000" i="1" dirty="0" err="1"/>
              <a:t>стає</a:t>
            </a:r>
            <a:r>
              <a:rPr lang="ru-RU" sz="6000" i="1" dirty="0"/>
              <a:t> </a:t>
            </a:r>
            <a:r>
              <a:rPr lang="ru-RU" sz="6000" i="1" dirty="0" err="1"/>
              <a:t>надзвичайно</a:t>
            </a:r>
            <a:r>
              <a:rPr lang="ru-RU" sz="6000" i="1" dirty="0"/>
              <a:t> </a:t>
            </a:r>
            <a:r>
              <a:rPr lang="ru-RU" sz="6000" i="1" dirty="0" err="1"/>
              <a:t>міцною</a:t>
            </a:r>
            <a:r>
              <a:rPr lang="ru-RU" sz="6000" i="1" dirty="0"/>
              <a:t>. Через </a:t>
            </a:r>
            <a:r>
              <a:rPr lang="ru-RU" sz="6000" i="1" dirty="0" err="1"/>
              <a:t>невисоку</a:t>
            </a:r>
            <a:r>
              <a:rPr lang="ru-RU" sz="6000" i="1" dirty="0"/>
              <a:t> </a:t>
            </a:r>
            <a:r>
              <a:rPr lang="ru-RU" sz="6000" i="1" dirty="0" err="1"/>
              <a:t>щільність</a:t>
            </a:r>
            <a:r>
              <a:rPr lang="ru-RU" sz="6000" i="1" dirty="0"/>
              <a:t> </a:t>
            </a:r>
            <a:r>
              <a:rPr lang="ru-RU" sz="6000" i="1" dirty="0" err="1"/>
              <a:t>навіть</a:t>
            </a:r>
            <a:r>
              <a:rPr lang="ru-RU" sz="6000" i="1" dirty="0"/>
              <a:t> за </a:t>
            </a:r>
            <a:r>
              <a:rPr lang="ru-RU" sz="6000" i="1" dirty="0" err="1"/>
              <a:t>найвищої</a:t>
            </a:r>
            <a:r>
              <a:rPr lang="ru-RU" sz="6000" i="1" dirty="0"/>
              <a:t> </a:t>
            </a:r>
            <a:r>
              <a:rPr lang="ru-RU" sz="6000" i="1" dirty="0" err="1"/>
              <a:t>температури</a:t>
            </a:r>
            <a:r>
              <a:rPr lang="ru-RU" sz="6000" i="1" dirty="0"/>
              <a:t> </a:t>
            </a:r>
            <a:r>
              <a:rPr lang="ru-RU" sz="6000" i="1" dirty="0" err="1"/>
              <a:t>нагрівається</a:t>
            </a:r>
            <a:r>
              <a:rPr lang="ru-RU" sz="6000" i="1" dirty="0"/>
              <a:t> не сильно, </a:t>
            </a:r>
            <a:r>
              <a:rPr lang="ru-RU" sz="6000" i="1" dirty="0" err="1"/>
              <a:t>завдяки</a:t>
            </a:r>
            <a:r>
              <a:rPr lang="ru-RU" sz="6000" i="1" dirty="0"/>
              <a:t> </a:t>
            </a:r>
            <a:r>
              <a:rPr lang="ru-RU" sz="6000" i="1" dirty="0" err="1"/>
              <a:t>чому</a:t>
            </a:r>
            <a:r>
              <a:rPr lang="ru-RU" sz="6000" i="1" dirty="0"/>
              <a:t> </a:t>
            </a:r>
            <a:r>
              <a:rPr lang="ru-RU" sz="6000" i="1" dirty="0" err="1"/>
              <a:t>незамінна</a:t>
            </a:r>
            <a:r>
              <a:rPr lang="ru-RU" sz="6000" i="1" dirty="0"/>
              <a:t> в </a:t>
            </a:r>
            <a:r>
              <a:rPr lang="ru-RU" sz="6000" i="1" dirty="0" err="1"/>
              <a:t>облаштуванні</a:t>
            </a:r>
            <a:r>
              <a:rPr lang="ru-RU" sz="6000" i="1" dirty="0"/>
              <a:t> </a:t>
            </a:r>
            <a:r>
              <a:rPr lang="ru-RU" sz="6000" i="1" dirty="0" err="1"/>
              <a:t>парильні</a:t>
            </a:r>
            <a:r>
              <a:rPr lang="ru-RU" sz="6000" i="1" dirty="0"/>
              <a:t>. Не </a:t>
            </a:r>
            <a:r>
              <a:rPr lang="ru-RU" sz="6000" i="1" dirty="0" err="1"/>
              <a:t>деформується</a:t>
            </a:r>
            <a:r>
              <a:rPr lang="ru-RU" sz="6000" i="1" dirty="0"/>
              <a:t>, не </a:t>
            </a:r>
            <a:r>
              <a:rPr lang="ru-RU" sz="6000" i="1" dirty="0" err="1"/>
              <a:t>розтріскується</a:t>
            </a:r>
            <a:r>
              <a:rPr lang="ru-RU" sz="6000" i="1" dirty="0"/>
              <a:t>, </a:t>
            </a:r>
            <a:r>
              <a:rPr lang="ru-RU" sz="6000" i="1" dirty="0" err="1"/>
              <a:t>стійка</a:t>
            </a:r>
            <a:r>
              <a:rPr lang="ru-RU" sz="6000" i="1" dirty="0"/>
              <a:t> до </a:t>
            </a:r>
            <a:r>
              <a:rPr lang="ru-RU" sz="6000" i="1" dirty="0" err="1"/>
              <a:t>впливу</a:t>
            </a:r>
            <a:r>
              <a:rPr lang="ru-RU" sz="6000" i="1" dirty="0"/>
              <a:t> води, тому </a:t>
            </a:r>
            <a:r>
              <a:rPr lang="ru-RU" sz="6000" i="1" dirty="0" err="1"/>
              <a:t>використовується</a:t>
            </a:r>
            <a:r>
              <a:rPr lang="ru-RU" sz="6000" i="1" dirty="0"/>
              <a:t> в </a:t>
            </a:r>
            <a:r>
              <a:rPr lang="ru-RU" sz="6000" i="1" dirty="0" err="1"/>
              <a:t>будівництві</a:t>
            </a:r>
            <a:r>
              <a:rPr lang="ru-RU" sz="6000" i="1" dirty="0"/>
              <a:t> </a:t>
            </a:r>
            <a:r>
              <a:rPr lang="ru-RU" sz="6000" i="1" dirty="0" err="1"/>
              <a:t>парилень</a:t>
            </a:r>
            <a:r>
              <a:rPr lang="ru-RU" sz="6000" i="1" dirty="0"/>
              <a:t>, </a:t>
            </a:r>
            <a:r>
              <a:rPr lang="ru-RU" sz="6000" i="1" dirty="0" err="1"/>
              <a:t>колодязів</a:t>
            </a:r>
            <a:r>
              <a:rPr lang="ru-RU" sz="6000" i="1" dirty="0"/>
              <a:t>, </a:t>
            </a:r>
            <a:r>
              <a:rPr lang="ru-RU" sz="6000" i="1" dirty="0" err="1"/>
              <a:t>погребів</a:t>
            </a:r>
            <a:r>
              <a:rPr lang="ru-RU" sz="6000" i="1" dirty="0"/>
              <a:t>, а </a:t>
            </a:r>
            <a:r>
              <a:rPr lang="ru-RU" sz="6000" i="1" dirty="0" err="1"/>
              <a:t>також</a:t>
            </a:r>
            <a:r>
              <a:rPr lang="ru-RU" sz="6000" i="1" dirty="0"/>
              <a:t> для </a:t>
            </a:r>
            <a:r>
              <a:rPr lang="ru-RU" sz="6000" i="1" dirty="0" err="1"/>
              <a:t>виготовлення</a:t>
            </a:r>
            <a:r>
              <a:rPr lang="ru-RU" sz="6000" i="1" dirty="0"/>
              <a:t> </a:t>
            </a:r>
            <a:r>
              <a:rPr lang="ru-RU" sz="6000" i="1" dirty="0" err="1"/>
              <a:t>покрівлі</a:t>
            </a:r>
            <a:r>
              <a:rPr lang="ru-RU" sz="6000" i="1" dirty="0"/>
              <a:t>, </a:t>
            </a:r>
            <a:r>
              <a:rPr lang="ru-RU" sz="6000" i="1" dirty="0" err="1"/>
              <a:t>меблів</a:t>
            </a:r>
            <a:r>
              <a:rPr lang="ru-RU" sz="6000" i="1" dirty="0"/>
              <a:t>, </a:t>
            </a:r>
            <a:r>
              <a:rPr lang="ru-RU" sz="6000" i="1" dirty="0" err="1"/>
              <a:t>підлоги</a:t>
            </a:r>
            <a:r>
              <a:rPr lang="ru-RU" sz="6000" i="1" dirty="0"/>
              <a:t>.</a:t>
            </a:r>
          </a:p>
          <a:p>
            <a:r>
              <a:rPr lang="ru-RU" sz="6000" i="1" dirty="0" err="1"/>
              <a:t>Горіх</a:t>
            </a:r>
            <a:r>
              <a:rPr lang="ru-RU" sz="6000" i="1" dirty="0"/>
              <a:t> – деревина </a:t>
            </a:r>
            <a:r>
              <a:rPr lang="ru-RU" sz="6000" i="1" dirty="0" err="1"/>
              <a:t>середньої</a:t>
            </a:r>
            <a:r>
              <a:rPr lang="ru-RU" sz="6000" i="1" dirty="0"/>
              <a:t> </a:t>
            </a:r>
            <a:r>
              <a:rPr lang="ru-RU" sz="6000" i="1" dirty="0" err="1"/>
              <a:t>щільності</a:t>
            </a:r>
            <a:r>
              <a:rPr lang="ru-RU" sz="6000" i="1" dirty="0"/>
              <a:t> й </a:t>
            </a:r>
            <a:r>
              <a:rPr lang="ru-RU" sz="6000" i="1" dirty="0" err="1"/>
              <a:t>середньої</a:t>
            </a:r>
            <a:r>
              <a:rPr lang="ru-RU" sz="6000" i="1" dirty="0"/>
              <a:t> </a:t>
            </a:r>
            <a:r>
              <a:rPr lang="ru-RU" sz="6000" i="1" dirty="0" err="1"/>
              <a:t>твердості</a:t>
            </a:r>
            <a:r>
              <a:rPr lang="ru-RU" sz="6000" i="1" dirty="0"/>
              <a:t>. </a:t>
            </a:r>
            <a:r>
              <a:rPr lang="ru-RU" sz="6000" i="1" dirty="0" err="1"/>
              <a:t>Має</a:t>
            </a:r>
            <a:r>
              <a:rPr lang="ru-RU" sz="6000" i="1" dirty="0"/>
              <a:t> </a:t>
            </a:r>
            <a:r>
              <a:rPr lang="ru-RU" sz="6000" i="1" dirty="0" err="1"/>
              <a:t>гарну</a:t>
            </a:r>
            <a:r>
              <a:rPr lang="ru-RU" sz="6000" i="1" dirty="0"/>
              <a:t> текстуру темно-коричневого </a:t>
            </a:r>
            <a:r>
              <a:rPr lang="ru-RU" sz="6000" i="1" dirty="0" err="1"/>
              <a:t>кольору</a:t>
            </a:r>
            <a:r>
              <a:rPr lang="ru-RU" sz="6000" i="1" dirty="0"/>
              <a:t>. Легко </a:t>
            </a:r>
            <a:r>
              <a:rPr lang="ru-RU" sz="6000" i="1" dirty="0" err="1"/>
              <a:t>ріжеться</a:t>
            </a:r>
            <a:r>
              <a:rPr lang="ru-RU" sz="6000" i="1" dirty="0"/>
              <a:t>, добре </a:t>
            </a:r>
            <a:r>
              <a:rPr lang="ru-RU" sz="6000" i="1" dirty="0" err="1"/>
              <a:t>тримає</a:t>
            </a:r>
            <a:r>
              <a:rPr lang="ru-RU" sz="6000" i="1" dirty="0"/>
              <a:t> </a:t>
            </a:r>
            <a:r>
              <a:rPr lang="ru-RU" sz="6000" i="1" dirty="0" err="1"/>
              <a:t>кріплення</a:t>
            </a:r>
            <a:r>
              <a:rPr lang="ru-RU" sz="6000" i="1" dirty="0"/>
              <a:t> й </a:t>
            </a:r>
            <a:r>
              <a:rPr lang="ru-RU" sz="6000" i="1" dirty="0" err="1"/>
              <a:t>відмінно</a:t>
            </a:r>
            <a:r>
              <a:rPr lang="ru-RU" sz="6000" i="1" dirty="0"/>
              <a:t> </a:t>
            </a:r>
            <a:r>
              <a:rPr lang="ru-RU" sz="6000" i="1" dirty="0" err="1"/>
              <a:t>полірується</a:t>
            </a:r>
            <a:r>
              <a:rPr lang="ru-RU" sz="6000" i="1" dirty="0"/>
              <a:t>. </a:t>
            </a:r>
            <a:r>
              <a:rPr lang="ru-RU" sz="6000" i="1" dirty="0" err="1"/>
              <a:t>Під</a:t>
            </a:r>
            <a:r>
              <a:rPr lang="ru-RU" sz="6000" i="1" dirty="0"/>
              <a:t> час </a:t>
            </a:r>
            <a:r>
              <a:rPr lang="ru-RU" sz="6000" i="1" dirty="0" err="1"/>
              <a:t>сушіння</a:t>
            </a:r>
            <a:r>
              <a:rPr lang="ru-RU" sz="6000" i="1" dirty="0"/>
              <a:t> </a:t>
            </a:r>
            <a:r>
              <a:rPr lang="ru-RU" sz="6000" i="1" dirty="0" err="1"/>
              <a:t>деформується</a:t>
            </a:r>
            <a:r>
              <a:rPr lang="ru-RU" sz="6000" i="1" dirty="0"/>
              <a:t>, але </a:t>
            </a:r>
            <a:r>
              <a:rPr lang="ru-RU" sz="6000" i="1" dirty="0" err="1"/>
              <a:t>потім</a:t>
            </a:r>
            <a:r>
              <a:rPr lang="ru-RU" sz="6000" i="1" dirty="0"/>
              <a:t> </a:t>
            </a:r>
            <a:r>
              <a:rPr lang="ru-RU" sz="6000" i="1" dirty="0" err="1"/>
              <a:t>відмінно</a:t>
            </a:r>
            <a:r>
              <a:rPr lang="ru-RU" sz="6000" i="1" dirty="0"/>
              <a:t> </a:t>
            </a:r>
            <a:r>
              <a:rPr lang="ru-RU" sz="6000" i="1" dirty="0" err="1"/>
              <a:t>зберігає</a:t>
            </a:r>
            <a:r>
              <a:rPr lang="ru-RU" sz="6000" i="1" dirty="0"/>
              <a:t> форму. Не </a:t>
            </a:r>
            <a:r>
              <a:rPr lang="ru-RU" sz="6000" i="1" dirty="0" err="1"/>
              <a:t>уражається</a:t>
            </a:r>
            <a:r>
              <a:rPr lang="ru-RU" sz="6000" i="1" dirty="0"/>
              <a:t> </a:t>
            </a:r>
            <a:r>
              <a:rPr lang="ru-RU" sz="6000" i="1" dirty="0" err="1"/>
              <a:t>цвіллю</a:t>
            </a:r>
            <a:r>
              <a:rPr lang="ru-RU" sz="6000" i="1" dirty="0"/>
              <a:t>, </a:t>
            </a:r>
            <a:r>
              <a:rPr lang="ru-RU" sz="6000" i="1" dirty="0" err="1"/>
              <a:t>бактеріями</a:t>
            </a:r>
            <a:r>
              <a:rPr lang="ru-RU" sz="6000" i="1" dirty="0"/>
              <a:t>, </a:t>
            </a:r>
            <a:r>
              <a:rPr lang="ru-RU" sz="6000" i="1" dirty="0" err="1"/>
              <a:t>вологостійкий</a:t>
            </a:r>
            <a:r>
              <a:rPr lang="ru-RU" sz="6000" i="1" dirty="0"/>
              <a:t>. </a:t>
            </a:r>
            <a:r>
              <a:rPr lang="ru-RU" sz="6000" i="1" dirty="0" err="1"/>
              <a:t>Вироби</a:t>
            </a:r>
            <a:r>
              <a:rPr lang="ru-RU" sz="6000" i="1" dirty="0"/>
              <a:t> з </a:t>
            </a:r>
            <a:r>
              <a:rPr lang="ru-RU" sz="6000" i="1" dirty="0" err="1"/>
              <a:t>нього</a:t>
            </a:r>
            <a:r>
              <a:rPr lang="ru-RU" sz="6000" i="1" dirty="0"/>
              <a:t> </a:t>
            </a:r>
            <a:r>
              <a:rPr lang="ru-RU" sz="6000" i="1" dirty="0" err="1"/>
              <a:t>довговічні</a:t>
            </a:r>
            <a:r>
              <a:rPr lang="ru-RU" sz="6000" i="1" dirty="0"/>
              <a:t> та </a:t>
            </a:r>
            <a:r>
              <a:rPr lang="ru-RU" sz="6000" i="1" dirty="0" err="1"/>
              <a:t>здатні</a:t>
            </a:r>
            <a:r>
              <a:rPr lang="ru-RU" sz="6000" i="1" dirty="0"/>
              <a:t> </a:t>
            </a:r>
            <a:r>
              <a:rPr lang="ru-RU" sz="6000" i="1" dirty="0" err="1"/>
              <a:t>служити</a:t>
            </a:r>
            <a:r>
              <a:rPr lang="ru-RU" sz="6000" i="1" dirty="0"/>
              <a:t> </a:t>
            </a:r>
            <a:r>
              <a:rPr lang="ru-RU" sz="6000" i="1" dirty="0" err="1"/>
              <a:t>десятиліттями</a:t>
            </a:r>
            <a:r>
              <a:rPr lang="ru-RU" sz="6000" i="1" dirty="0"/>
              <a:t> без </a:t>
            </a:r>
            <a:r>
              <a:rPr lang="ru-RU" sz="6000" i="1" dirty="0" err="1"/>
              <a:t>втрати</a:t>
            </a:r>
            <a:r>
              <a:rPr lang="ru-RU" sz="6000" i="1" dirty="0"/>
              <a:t> </a:t>
            </a:r>
            <a:r>
              <a:rPr lang="ru-RU" sz="6000" i="1" dirty="0" err="1"/>
              <a:t>декоративних</a:t>
            </a:r>
            <a:r>
              <a:rPr lang="ru-RU" sz="6000" i="1" dirty="0"/>
              <a:t> і </a:t>
            </a:r>
            <a:r>
              <a:rPr lang="ru-RU" sz="6000" i="1" dirty="0" err="1"/>
              <a:t>конструкційних</a:t>
            </a:r>
            <a:r>
              <a:rPr lang="ru-RU" sz="6000" i="1" dirty="0"/>
              <a:t> </a:t>
            </a:r>
            <a:r>
              <a:rPr lang="ru-RU" sz="6000" i="1" dirty="0" err="1"/>
              <a:t>властивостей</a:t>
            </a:r>
            <a:r>
              <a:rPr lang="ru-RU" sz="6000" i="1" dirty="0"/>
              <a:t>. Легко </a:t>
            </a:r>
            <a:r>
              <a:rPr lang="ru-RU" sz="6000" i="1" dirty="0" err="1"/>
              <a:t>покривається</a:t>
            </a:r>
            <a:r>
              <a:rPr lang="ru-RU" sz="6000" i="1" dirty="0"/>
              <a:t> </a:t>
            </a:r>
            <a:r>
              <a:rPr lang="ru-RU" sz="6000" i="1" dirty="0" err="1"/>
              <a:t>бейцом</a:t>
            </a:r>
            <a:r>
              <a:rPr lang="ru-RU" sz="6000" i="1" dirty="0"/>
              <a:t>.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B6249B-C067-44D1-DA04-2D74CB3DE1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755" y="1825625"/>
            <a:ext cx="1261981" cy="127417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BBBBE1D-AE5B-2560-EADA-0B373D8C8B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755" y="4001294"/>
            <a:ext cx="1261981" cy="1268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188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358BE4-3565-6083-0823-CD41DF4C7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i="1" dirty="0">
                <a:latin typeface="Book Antiqua" panose="02040602050305030304" pitchFamily="18" charset="0"/>
              </a:rPr>
              <a:t>ЛИСТЯНІ ПОРОДИ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419D26F-7A58-323F-0B1F-867FADB97F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7976" y="1825625"/>
            <a:ext cx="9205823" cy="4351338"/>
          </a:xfrm>
        </p:spPr>
        <p:txBody>
          <a:bodyPr>
            <a:normAutofit/>
          </a:bodyPr>
          <a:lstStyle/>
          <a:p>
            <a:r>
              <a:rPr lang="ru-RU" sz="2400" i="1" dirty="0"/>
              <a:t>Липа – </a:t>
            </a:r>
            <a:r>
              <a:rPr lang="ru-RU" sz="2400" i="1" dirty="0" err="1"/>
              <a:t>м’яка</a:t>
            </a:r>
            <a:r>
              <a:rPr lang="ru-RU" sz="2400" i="1" dirty="0"/>
              <a:t>, легка деревина. </a:t>
            </a:r>
            <a:r>
              <a:rPr lang="ru-RU" sz="2400" i="1" dirty="0" err="1"/>
              <a:t>Має</a:t>
            </a:r>
            <a:r>
              <a:rPr lang="ru-RU" sz="2400" i="1" dirty="0"/>
              <a:t> </a:t>
            </a:r>
            <a:r>
              <a:rPr lang="ru-RU" sz="2400" i="1" dirty="0" err="1"/>
              <a:t>невисоку</a:t>
            </a:r>
            <a:r>
              <a:rPr lang="ru-RU" sz="2400" i="1" dirty="0"/>
              <a:t> </a:t>
            </a:r>
            <a:r>
              <a:rPr lang="ru-RU" sz="2400" i="1" dirty="0" err="1"/>
              <a:t>міцність</a:t>
            </a:r>
            <a:r>
              <a:rPr lang="ru-RU" sz="2400" i="1" dirty="0"/>
              <a:t>.</a:t>
            </a:r>
          </a:p>
          <a:p>
            <a:r>
              <a:rPr lang="ru-RU" sz="2400" i="1" dirty="0"/>
              <a:t>В </a:t>
            </a:r>
            <a:r>
              <a:rPr lang="ru-RU" sz="2400" i="1" dirty="0" err="1"/>
              <a:t>умовах</a:t>
            </a:r>
            <a:r>
              <a:rPr lang="ru-RU" sz="2400" i="1" dirty="0"/>
              <a:t> </a:t>
            </a:r>
            <a:r>
              <a:rPr lang="ru-RU" sz="2400" i="1" dirty="0" err="1"/>
              <a:t>змінної</a:t>
            </a:r>
            <a:r>
              <a:rPr lang="ru-RU" sz="2400" i="1" dirty="0"/>
              <a:t> </a:t>
            </a:r>
            <a:r>
              <a:rPr lang="ru-RU" sz="2400" i="1" dirty="0" err="1"/>
              <a:t>вологості</a:t>
            </a:r>
            <a:r>
              <a:rPr lang="ru-RU" sz="2400" i="1" dirty="0"/>
              <a:t> </a:t>
            </a:r>
            <a:r>
              <a:rPr lang="ru-RU" sz="2400" i="1" dirty="0" err="1"/>
              <a:t>нестійка</a:t>
            </a:r>
            <a:r>
              <a:rPr lang="ru-RU" sz="2400" i="1" dirty="0"/>
              <a:t>. </a:t>
            </a:r>
            <a:r>
              <a:rPr lang="ru-RU" sz="2400" i="1" dirty="0" err="1"/>
              <a:t>Має</a:t>
            </a:r>
            <a:r>
              <a:rPr lang="ru-RU" sz="2400" i="1" dirty="0"/>
              <a:t> </a:t>
            </a:r>
            <a:r>
              <a:rPr lang="ru-RU" sz="2400" i="1" dirty="0" err="1"/>
              <a:t>світлий</a:t>
            </a:r>
            <a:r>
              <a:rPr lang="ru-RU" sz="2400" i="1" dirty="0"/>
              <a:t>, </a:t>
            </a:r>
            <a:r>
              <a:rPr lang="ru-RU" sz="2400" i="1" dirty="0" err="1"/>
              <a:t>майже</a:t>
            </a:r>
            <a:r>
              <a:rPr lang="ru-RU" sz="2400" i="1" dirty="0"/>
              <a:t> </a:t>
            </a:r>
            <a:r>
              <a:rPr lang="ru-RU" sz="2400" i="1" dirty="0" err="1"/>
              <a:t>білий</a:t>
            </a:r>
            <a:r>
              <a:rPr lang="ru-RU" sz="2400" i="1" dirty="0"/>
              <a:t> </a:t>
            </a:r>
            <a:r>
              <a:rPr lang="ru-RU" sz="2400" i="1" dirty="0" err="1"/>
              <a:t>відтінок</a:t>
            </a:r>
            <a:r>
              <a:rPr lang="ru-RU" sz="2400" i="1" dirty="0"/>
              <a:t>, </a:t>
            </a:r>
            <a:r>
              <a:rPr lang="ru-RU" sz="2400" i="1" dirty="0" err="1"/>
              <a:t>однорідну</a:t>
            </a:r>
            <a:r>
              <a:rPr lang="ru-RU" sz="2400" i="1" dirty="0"/>
              <a:t> структуру. Слабо </a:t>
            </a:r>
            <a:r>
              <a:rPr lang="ru-RU" sz="2400" i="1" dirty="0" err="1"/>
              <a:t>схильна</a:t>
            </a:r>
            <a:r>
              <a:rPr lang="ru-RU" sz="2400" i="1" dirty="0"/>
              <a:t> до </a:t>
            </a:r>
            <a:r>
              <a:rPr lang="ru-RU" sz="2400" i="1" dirty="0" err="1"/>
              <a:t>деформації</a:t>
            </a:r>
            <a:r>
              <a:rPr lang="ru-RU" sz="2400" i="1" dirty="0"/>
              <a:t>, не </a:t>
            </a:r>
            <a:r>
              <a:rPr lang="ru-RU" sz="2400" i="1" dirty="0" err="1"/>
              <a:t>розтріскується</a:t>
            </a:r>
            <a:r>
              <a:rPr lang="ru-RU" sz="2400" i="1" dirty="0"/>
              <a:t>, </a:t>
            </a:r>
            <a:r>
              <a:rPr lang="ru-RU" sz="2400" i="1" dirty="0" err="1"/>
              <a:t>що</a:t>
            </a:r>
            <a:r>
              <a:rPr lang="ru-RU" sz="2400" i="1" dirty="0"/>
              <a:t> </a:t>
            </a:r>
            <a:r>
              <a:rPr lang="ru-RU" sz="2400" i="1" dirty="0" err="1"/>
              <a:t>дає</a:t>
            </a:r>
            <a:r>
              <a:rPr lang="ru-RU" sz="2400" i="1" dirty="0"/>
              <a:t> </a:t>
            </a:r>
            <a:r>
              <a:rPr lang="ru-RU" sz="2400" i="1" dirty="0" err="1"/>
              <a:t>змогу</a:t>
            </a:r>
            <a:r>
              <a:rPr lang="ru-RU" sz="2400" i="1" dirty="0"/>
              <a:t> </a:t>
            </a:r>
            <a:r>
              <a:rPr lang="ru-RU" sz="2400" i="1" dirty="0" err="1"/>
              <a:t>використо</a:t>
            </a:r>
            <a:r>
              <a:rPr lang="ru-RU" sz="2400" i="1" dirty="0"/>
              <a:t>- </a:t>
            </a:r>
            <a:r>
              <a:rPr lang="ru-RU" sz="2400" i="1" dirty="0" err="1"/>
              <a:t>вувати</a:t>
            </a:r>
            <a:r>
              <a:rPr lang="ru-RU" sz="2400" i="1" dirty="0"/>
              <a:t> </a:t>
            </a:r>
            <a:r>
              <a:rPr lang="ru-RU" sz="2400" i="1" dirty="0" err="1"/>
              <a:t>її</a:t>
            </a:r>
            <a:r>
              <a:rPr lang="ru-RU" sz="2400" i="1" dirty="0"/>
              <a:t> у </a:t>
            </a:r>
            <a:r>
              <a:rPr lang="ru-RU" sz="2400" i="1" dirty="0" err="1"/>
              <a:t>виробництві</a:t>
            </a:r>
            <a:r>
              <a:rPr lang="ru-RU" sz="2400" i="1" dirty="0"/>
              <a:t> </a:t>
            </a:r>
            <a:r>
              <a:rPr lang="ru-RU" sz="2400" i="1" dirty="0" err="1"/>
              <a:t>масивних</a:t>
            </a:r>
            <a:r>
              <a:rPr lang="ru-RU" sz="2400" i="1" dirty="0"/>
              <a:t> </a:t>
            </a:r>
            <a:r>
              <a:rPr lang="ru-RU" sz="2400" i="1" dirty="0" err="1"/>
              <a:t>меблів</a:t>
            </a:r>
            <a:r>
              <a:rPr lang="ru-RU" sz="2400" i="1" dirty="0"/>
              <a:t>. </a:t>
            </a:r>
            <a:r>
              <a:rPr lang="ru-RU" sz="2400" i="1" dirty="0" err="1"/>
              <a:t>Найкраще</a:t>
            </a:r>
            <a:r>
              <a:rPr lang="ru-RU" sz="2400" i="1" dirty="0"/>
              <a:t> </a:t>
            </a:r>
            <a:r>
              <a:rPr lang="ru-RU" sz="2400" i="1" dirty="0" err="1"/>
              <a:t>під</a:t>
            </a:r>
            <a:r>
              <a:rPr lang="ru-RU" sz="2400" i="1" dirty="0"/>
              <a:t>- ходить для </a:t>
            </a:r>
            <a:r>
              <a:rPr lang="ru-RU" sz="2400" i="1" dirty="0" err="1"/>
              <a:t>облаштування</a:t>
            </a:r>
            <a:r>
              <a:rPr lang="ru-RU" sz="2400" i="1" dirty="0"/>
              <a:t> </a:t>
            </a:r>
            <a:r>
              <a:rPr lang="ru-RU" sz="2400" i="1" dirty="0" err="1"/>
              <a:t>лазень</a:t>
            </a:r>
            <a:r>
              <a:rPr lang="ru-RU" sz="2400" i="1" dirty="0"/>
              <a:t> і саун, </a:t>
            </a:r>
            <a:r>
              <a:rPr lang="ru-RU" sz="2400" i="1" dirty="0" err="1"/>
              <a:t>бо</a:t>
            </a:r>
            <a:r>
              <a:rPr lang="ru-RU" sz="2400" i="1" dirty="0"/>
              <a:t> через </a:t>
            </a:r>
            <a:r>
              <a:rPr lang="ru-RU" sz="2400" i="1" dirty="0" err="1"/>
              <a:t>її</a:t>
            </a:r>
            <a:r>
              <a:rPr lang="ru-RU" sz="2400" i="1" dirty="0"/>
              <a:t> </a:t>
            </a:r>
            <a:r>
              <a:rPr lang="ru-RU" sz="2400" i="1" dirty="0" err="1"/>
              <a:t>низьку</a:t>
            </a:r>
            <a:r>
              <a:rPr lang="ru-RU" sz="2400" i="1" dirty="0"/>
              <a:t> </a:t>
            </a:r>
            <a:r>
              <a:rPr lang="ru-RU" sz="2400" i="1" dirty="0" err="1"/>
              <a:t>щільність</a:t>
            </a:r>
            <a:r>
              <a:rPr lang="ru-RU" sz="2400" i="1" dirty="0"/>
              <a:t> </a:t>
            </a:r>
            <a:r>
              <a:rPr lang="ru-RU" sz="2400" i="1" dirty="0" err="1"/>
              <a:t>знижується</a:t>
            </a:r>
            <a:r>
              <a:rPr lang="ru-RU" sz="2400" i="1" dirty="0"/>
              <a:t> </a:t>
            </a:r>
            <a:r>
              <a:rPr lang="ru-RU" sz="2400" i="1" dirty="0" err="1"/>
              <a:t>ризик</a:t>
            </a:r>
            <a:r>
              <a:rPr lang="ru-RU" sz="2400" i="1" dirty="0"/>
              <a:t> </a:t>
            </a:r>
            <a:r>
              <a:rPr lang="ru-RU" sz="2400" i="1" dirty="0" err="1"/>
              <a:t>отримання</a:t>
            </a:r>
            <a:r>
              <a:rPr lang="ru-RU" sz="2400" i="1" dirty="0"/>
              <a:t> </a:t>
            </a:r>
            <a:r>
              <a:rPr lang="ru-RU" sz="2400" i="1" dirty="0" err="1"/>
              <a:t>опіків</a:t>
            </a:r>
            <a:r>
              <a:rPr lang="ru-RU" sz="2400" i="1" dirty="0"/>
              <a:t> у </a:t>
            </a:r>
            <a:r>
              <a:rPr lang="ru-RU" sz="2400" i="1" dirty="0" err="1"/>
              <a:t>париль</a:t>
            </a:r>
            <a:r>
              <a:rPr lang="ru-RU" sz="2400" i="1" dirty="0"/>
              <a:t>- </a:t>
            </a:r>
            <a:r>
              <a:rPr lang="ru-RU" sz="2400" i="1" dirty="0" err="1"/>
              <a:t>ні</a:t>
            </a:r>
            <a:r>
              <a:rPr lang="ru-RU" sz="2400" i="1" dirty="0"/>
              <a:t>, а </a:t>
            </a:r>
            <a:r>
              <a:rPr lang="ru-RU" sz="2400" i="1" dirty="0" err="1"/>
              <a:t>крім</a:t>
            </a:r>
            <a:r>
              <a:rPr lang="ru-RU" sz="2400" i="1" dirty="0"/>
              <a:t> </a:t>
            </a:r>
            <a:r>
              <a:rPr lang="ru-RU" sz="2400" i="1" dirty="0" err="1"/>
              <a:t>цього</a:t>
            </a:r>
            <a:r>
              <a:rPr lang="ru-RU" sz="2400" i="1" dirty="0"/>
              <a:t>, </a:t>
            </a:r>
            <a:r>
              <a:rPr lang="ru-RU" sz="2400" i="1" dirty="0" err="1"/>
              <a:t>виділяє</a:t>
            </a:r>
            <a:r>
              <a:rPr lang="ru-RU" sz="2400" i="1" dirty="0"/>
              <a:t> </a:t>
            </a:r>
            <a:r>
              <a:rPr lang="ru-RU" sz="2400" i="1" dirty="0" err="1"/>
              <a:t>приємний</a:t>
            </a:r>
            <a:r>
              <a:rPr lang="ru-RU" sz="2400" i="1" dirty="0"/>
              <a:t> аромат. </a:t>
            </a:r>
            <a:r>
              <a:rPr lang="ru-RU" sz="2400" i="1" dirty="0" err="1"/>
              <a:t>Найкраще</a:t>
            </a:r>
            <a:r>
              <a:rPr lang="ru-RU" sz="2400" i="1" dirty="0"/>
              <a:t> </a:t>
            </a:r>
            <a:r>
              <a:rPr lang="ru-RU" sz="2400" i="1" dirty="0" err="1"/>
              <a:t>ви</a:t>
            </a:r>
            <a:r>
              <a:rPr lang="ru-RU" sz="2400" i="1" dirty="0"/>
              <a:t>- </a:t>
            </a:r>
            <a:r>
              <a:rPr lang="ru-RU" sz="2400" i="1" dirty="0" err="1"/>
              <a:t>глядає</a:t>
            </a:r>
            <a:r>
              <a:rPr lang="ru-RU" sz="2400" i="1" dirty="0"/>
              <a:t> в </a:t>
            </a:r>
            <a:r>
              <a:rPr lang="ru-RU" sz="2400" i="1" dirty="0" err="1"/>
              <a:t>білій</a:t>
            </a:r>
            <a:r>
              <a:rPr lang="ru-RU" sz="2400" i="1" dirty="0"/>
              <a:t> </a:t>
            </a:r>
            <a:r>
              <a:rPr lang="ru-RU" sz="2400" i="1" dirty="0" err="1"/>
              <a:t>політурі</a:t>
            </a:r>
            <a:r>
              <a:rPr lang="ru-RU" sz="2400" i="1" dirty="0"/>
              <a:t>, </a:t>
            </a:r>
            <a:r>
              <a:rPr lang="ru-RU" sz="2400" i="1" dirty="0" err="1"/>
              <a:t>її</a:t>
            </a:r>
            <a:r>
              <a:rPr lang="ru-RU" sz="2400" i="1" dirty="0"/>
              <a:t> не </a:t>
            </a:r>
            <a:r>
              <a:rPr lang="ru-RU" sz="2400" i="1" dirty="0" err="1"/>
              <a:t>рекомендується</a:t>
            </a:r>
            <a:r>
              <a:rPr lang="ru-RU" sz="2400" i="1" dirty="0"/>
              <a:t> </a:t>
            </a:r>
            <a:r>
              <a:rPr lang="ru-RU" sz="2400" i="1" dirty="0" err="1"/>
              <a:t>фарбувати</a:t>
            </a:r>
            <a:r>
              <a:rPr lang="ru-RU" sz="2400" i="1" dirty="0"/>
              <a:t> в </a:t>
            </a:r>
            <a:r>
              <a:rPr lang="ru-RU" sz="2400" i="1" dirty="0" err="1"/>
              <a:t>темні</a:t>
            </a:r>
            <a:r>
              <a:rPr lang="ru-RU" sz="2400" i="1" dirty="0"/>
              <a:t> </a:t>
            </a:r>
            <a:r>
              <a:rPr lang="ru-RU" sz="2400" i="1" dirty="0" err="1"/>
              <a:t>кольори</a:t>
            </a:r>
            <a:r>
              <a:rPr lang="ru-RU" sz="2400" i="1" dirty="0"/>
              <a:t>. З часом вона не </a:t>
            </a:r>
            <a:r>
              <a:rPr lang="ru-RU" sz="2400" i="1" dirty="0" err="1"/>
              <a:t>темніє</a:t>
            </a:r>
            <a:r>
              <a:rPr lang="ru-RU" sz="2400" i="1" dirty="0"/>
              <a:t>, не </a:t>
            </a:r>
            <a:r>
              <a:rPr lang="ru-RU" sz="2400" i="1" dirty="0" err="1"/>
              <a:t>жовтіє</a:t>
            </a:r>
            <a:r>
              <a:rPr lang="ru-RU" sz="2400" i="1" dirty="0"/>
              <a:t>, </a:t>
            </a:r>
            <a:r>
              <a:rPr lang="ru-RU" sz="2400" i="1" dirty="0" err="1"/>
              <a:t>збері</a:t>
            </a:r>
            <a:r>
              <a:rPr lang="ru-RU" sz="2400" i="1" dirty="0"/>
              <a:t>- </a:t>
            </a:r>
            <a:r>
              <a:rPr lang="ru-RU" sz="2400" i="1" dirty="0" err="1"/>
              <a:t>гає</a:t>
            </a:r>
            <a:r>
              <a:rPr lang="ru-RU" sz="2400" i="1" dirty="0"/>
              <a:t> </a:t>
            </a:r>
            <a:r>
              <a:rPr lang="ru-RU" sz="2400" i="1" dirty="0" err="1"/>
              <a:t>світлий</a:t>
            </a:r>
            <a:r>
              <a:rPr lang="ru-RU" sz="2400" i="1" dirty="0"/>
              <a:t> </a:t>
            </a:r>
            <a:r>
              <a:rPr lang="ru-RU" sz="2400" i="1" dirty="0" err="1"/>
              <a:t>природний</a:t>
            </a:r>
            <a:r>
              <a:rPr lang="ru-RU" sz="2400" i="1" dirty="0"/>
              <a:t> </a:t>
            </a:r>
            <a:r>
              <a:rPr lang="ru-RU" sz="2400" i="1" dirty="0" err="1"/>
              <a:t>відтінок</a:t>
            </a:r>
            <a:r>
              <a:rPr lang="ru-RU" sz="2400" dirty="0"/>
              <a:t>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7A7CD8D-7416-F351-5B3C-D929BB020A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995" y="1825625"/>
            <a:ext cx="1261981" cy="1268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664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>
                <a:latin typeface="Book Antiqua" panose="02040602050305030304" pitchFamily="18" charset="0"/>
              </a:rPr>
              <a:t>ЛИСТЯНІ ПОРОДИ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58738" y="1825624"/>
            <a:ext cx="9195062" cy="5112503"/>
          </a:xfrm>
        </p:spPr>
        <p:txBody>
          <a:bodyPr>
            <a:normAutofit fontScale="85000" lnSpcReduction="20000"/>
          </a:bodyPr>
          <a:lstStyle/>
          <a:p>
            <a:r>
              <a:rPr lang="ru-RU" i="1" dirty="0"/>
              <a:t>Береза – деревина </a:t>
            </a:r>
            <a:r>
              <a:rPr lang="ru-RU" i="1" dirty="0" err="1"/>
              <a:t>середньої</a:t>
            </a:r>
            <a:r>
              <a:rPr lang="ru-RU" i="1" dirty="0"/>
              <a:t> </a:t>
            </a:r>
            <a:r>
              <a:rPr lang="ru-RU" i="1" dirty="0" err="1"/>
              <a:t>твердості</a:t>
            </a:r>
            <a:r>
              <a:rPr lang="ru-RU" i="1" dirty="0"/>
              <a:t>, </a:t>
            </a:r>
            <a:r>
              <a:rPr lang="ru-RU" i="1" dirty="0" err="1"/>
              <a:t>важка</a:t>
            </a:r>
            <a:r>
              <a:rPr lang="ru-RU" i="1" dirty="0"/>
              <a:t> й не </a:t>
            </a:r>
            <a:r>
              <a:rPr lang="ru-RU" i="1" dirty="0" err="1"/>
              <a:t>дуже</a:t>
            </a:r>
            <a:r>
              <a:rPr lang="ru-RU" i="1" dirty="0"/>
              <a:t> </a:t>
            </a:r>
            <a:r>
              <a:rPr lang="ru-RU" i="1" dirty="0" err="1"/>
              <a:t>міцна</a:t>
            </a:r>
            <a:r>
              <a:rPr lang="ru-RU" i="1" dirty="0"/>
              <a:t>. </a:t>
            </a:r>
            <a:r>
              <a:rPr lang="ru-RU" i="1" dirty="0" err="1"/>
              <a:t>Має</a:t>
            </a:r>
            <a:r>
              <a:rPr lang="ru-RU" i="1" dirty="0"/>
              <a:t> </a:t>
            </a:r>
            <a:r>
              <a:rPr lang="ru-RU" i="1" dirty="0" err="1"/>
              <a:t>добрі</a:t>
            </a:r>
            <a:r>
              <a:rPr lang="ru-RU" i="1" dirty="0"/>
              <a:t> </a:t>
            </a:r>
            <a:r>
              <a:rPr lang="ru-RU" i="1" dirty="0" err="1"/>
              <a:t>механічні</a:t>
            </a:r>
            <a:r>
              <a:rPr lang="ru-RU" i="1" dirty="0"/>
              <a:t> </a:t>
            </a:r>
            <a:r>
              <a:rPr lang="ru-RU" i="1" dirty="0" err="1"/>
              <a:t>властивості</a:t>
            </a:r>
            <a:r>
              <a:rPr lang="ru-RU" i="1" dirty="0"/>
              <a:t>, але </a:t>
            </a:r>
            <a:r>
              <a:rPr lang="ru-RU" i="1" dirty="0" err="1"/>
              <a:t>стійкість</a:t>
            </a:r>
            <a:r>
              <a:rPr lang="ru-RU" i="1" dirty="0"/>
              <a:t> до </a:t>
            </a:r>
            <a:r>
              <a:rPr lang="ru-RU" i="1" dirty="0" err="1"/>
              <a:t>грибків</a:t>
            </a:r>
            <a:r>
              <a:rPr lang="ru-RU" i="1" dirty="0"/>
              <a:t> невелика. </a:t>
            </a:r>
            <a:r>
              <a:rPr lang="ru-RU" i="1" dirty="0" err="1"/>
              <a:t>Без’ядрова</a:t>
            </a:r>
            <a:r>
              <a:rPr lang="ru-RU" i="1" dirty="0"/>
              <a:t> деревина </a:t>
            </a:r>
            <a:r>
              <a:rPr lang="ru-RU" i="1" dirty="0" err="1"/>
              <a:t>берези</a:t>
            </a:r>
            <a:r>
              <a:rPr lang="ru-RU" i="1" dirty="0"/>
              <a:t> </a:t>
            </a:r>
            <a:r>
              <a:rPr lang="ru-RU" i="1" dirty="0" err="1"/>
              <a:t>біла</a:t>
            </a:r>
            <a:r>
              <a:rPr lang="ru-RU" i="1" dirty="0"/>
              <a:t> з </a:t>
            </a:r>
            <a:r>
              <a:rPr lang="ru-RU" i="1" dirty="0" err="1"/>
              <a:t>жовтуватим</a:t>
            </a:r>
            <a:r>
              <a:rPr lang="ru-RU" i="1" dirty="0"/>
              <a:t> </a:t>
            </a:r>
            <a:r>
              <a:rPr lang="ru-RU" i="1" dirty="0" err="1"/>
              <a:t>або</a:t>
            </a:r>
            <a:r>
              <a:rPr lang="ru-RU" i="1" dirty="0"/>
              <a:t> </a:t>
            </a:r>
            <a:r>
              <a:rPr lang="ru-RU" i="1" dirty="0" err="1"/>
              <a:t>червонуватим</a:t>
            </a:r>
            <a:r>
              <a:rPr lang="ru-RU" i="1" dirty="0"/>
              <a:t> </a:t>
            </a:r>
            <a:r>
              <a:rPr lang="ru-RU" i="1" dirty="0" err="1"/>
              <a:t>відтінком</a:t>
            </a:r>
            <a:r>
              <a:rPr lang="ru-RU" i="1" dirty="0"/>
              <a:t>. </a:t>
            </a:r>
            <a:r>
              <a:rPr lang="ru-RU" i="1" dirty="0" err="1"/>
              <a:t>використовується</a:t>
            </a:r>
            <a:r>
              <a:rPr lang="ru-RU" i="1" dirty="0"/>
              <a:t> для </a:t>
            </a:r>
            <a:r>
              <a:rPr lang="ru-RU" i="1" dirty="0" err="1"/>
              <a:t>виробництва</a:t>
            </a:r>
            <a:r>
              <a:rPr lang="ru-RU" i="1" dirty="0"/>
              <a:t> </a:t>
            </a:r>
            <a:r>
              <a:rPr lang="ru-RU" i="1" dirty="0" err="1"/>
              <a:t>фанери</a:t>
            </a:r>
            <a:r>
              <a:rPr lang="ru-RU" i="1" dirty="0"/>
              <a:t>, </a:t>
            </a:r>
            <a:r>
              <a:rPr lang="ru-RU" i="1" dirty="0" err="1"/>
              <a:t>облицювання</a:t>
            </a:r>
            <a:r>
              <a:rPr lang="ru-RU" i="1" dirty="0"/>
              <a:t>, паркету і </a:t>
            </a:r>
            <a:r>
              <a:rPr lang="ru-RU" i="1" dirty="0" err="1"/>
              <a:t>меблів</a:t>
            </a:r>
            <a:r>
              <a:rPr lang="ru-RU" i="1" dirty="0"/>
              <a:t>. З </a:t>
            </a:r>
            <a:r>
              <a:rPr lang="ru-RU" i="1" dirty="0" err="1"/>
              <a:t>неї</a:t>
            </a:r>
            <a:r>
              <a:rPr lang="ru-RU" i="1" dirty="0"/>
              <a:t> </a:t>
            </a:r>
            <a:r>
              <a:rPr lang="ru-RU" i="1" dirty="0" err="1"/>
              <a:t>виготовляють</a:t>
            </a:r>
            <a:r>
              <a:rPr lang="ru-RU" i="1" dirty="0"/>
              <a:t> </a:t>
            </a:r>
            <a:r>
              <a:rPr lang="ru-RU" i="1" dirty="0" err="1"/>
              <a:t>целюлозу</a:t>
            </a:r>
            <a:r>
              <a:rPr lang="ru-RU" i="1" dirty="0"/>
              <a:t> й </a:t>
            </a:r>
            <a:r>
              <a:rPr lang="ru-RU" i="1" dirty="0" err="1"/>
              <a:t>папір</a:t>
            </a:r>
            <a:r>
              <a:rPr lang="ru-RU" i="1" dirty="0"/>
              <a:t>, ДСП і ДВП, </a:t>
            </a:r>
            <a:r>
              <a:rPr lang="ru-RU" i="1" dirty="0" err="1"/>
              <a:t>спортивні</a:t>
            </a:r>
            <a:r>
              <a:rPr lang="ru-RU" i="1" dirty="0"/>
              <a:t> снаряди, </a:t>
            </a:r>
            <a:r>
              <a:rPr lang="ru-RU" i="1" dirty="0" err="1"/>
              <a:t>елементи</a:t>
            </a:r>
            <a:r>
              <a:rPr lang="ru-RU" i="1" dirty="0"/>
              <a:t> </a:t>
            </a:r>
            <a:r>
              <a:rPr lang="ru-RU" i="1" dirty="0" err="1"/>
              <a:t>літаків</a:t>
            </a:r>
            <a:r>
              <a:rPr lang="ru-RU" i="1" dirty="0"/>
              <a:t>, </a:t>
            </a:r>
            <a:r>
              <a:rPr lang="ru-RU" i="1" dirty="0" err="1"/>
              <a:t>кілки</a:t>
            </a:r>
            <a:r>
              <a:rPr lang="ru-RU" i="1" dirty="0"/>
              <a:t>, </a:t>
            </a:r>
            <a:r>
              <a:rPr lang="ru-RU" i="1" dirty="0" err="1"/>
              <a:t>дерев’яні</a:t>
            </a:r>
            <a:r>
              <a:rPr lang="ru-RU" i="1" dirty="0"/>
              <a:t> </a:t>
            </a:r>
            <a:r>
              <a:rPr lang="ru-RU" i="1" dirty="0" err="1"/>
              <a:t>цвя</a:t>
            </a:r>
            <a:r>
              <a:rPr lang="ru-RU" i="1" dirty="0"/>
              <a:t>- хи, ручки, </a:t>
            </a:r>
            <a:r>
              <a:rPr lang="ru-RU" i="1" dirty="0" err="1"/>
              <a:t>її</a:t>
            </a:r>
            <a:r>
              <a:rPr lang="ru-RU" i="1" dirty="0"/>
              <a:t> </a:t>
            </a:r>
            <a:r>
              <a:rPr lang="ru-RU" i="1" dirty="0" err="1"/>
              <a:t>можна</a:t>
            </a:r>
            <a:r>
              <a:rPr lang="ru-RU" i="1" dirty="0"/>
              <a:t> </a:t>
            </a:r>
            <a:r>
              <a:rPr lang="ru-RU" i="1" dirty="0" err="1"/>
              <a:t>точити</a:t>
            </a:r>
            <a:r>
              <a:rPr lang="ru-RU" i="1" dirty="0"/>
              <a:t> та </a:t>
            </a:r>
            <a:r>
              <a:rPr lang="ru-RU" i="1" dirty="0" err="1"/>
              <a:t>різьбити</a:t>
            </a:r>
            <a:r>
              <a:rPr lang="ru-RU" i="1" dirty="0"/>
              <a:t>.</a:t>
            </a:r>
          </a:p>
          <a:p>
            <a:r>
              <a:rPr lang="ru-RU" i="1" dirty="0"/>
              <a:t>Клен – деревина </a:t>
            </a:r>
            <a:r>
              <a:rPr lang="ru-RU" i="1" dirty="0" err="1"/>
              <a:t>еластична</a:t>
            </a:r>
            <a:r>
              <a:rPr lang="ru-RU" i="1" dirty="0"/>
              <a:t>, з доброю </a:t>
            </a:r>
            <a:r>
              <a:rPr lang="ru-RU" i="1" dirty="0" err="1"/>
              <a:t>міцністю</a:t>
            </a:r>
            <a:r>
              <a:rPr lang="ru-RU" i="1" dirty="0"/>
              <a:t> на </a:t>
            </a:r>
            <a:r>
              <a:rPr lang="ru-RU" i="1" dirty="0" err="1"/>
              <a:t>згинання</a:t>
            </a:r>
            <a:r>
              <a:rPr lang="ru-RU" i="1" dirty="0"/>
              <a:t> та </a:t>
            </a:r>
            <a:r>
              <a:rPr lang="ru-RU" i="1" dirty="0" err="1"/>
              <a:t>стискання</a:t>
            </a:r>
            <a:r>
              <a:rPr lang="ru-RU" i="1" dirty="0"/>
              <a:t>, </a:t>
            </a:r>
            <a:r>
              <a:rPr lang="ru-RU" i="1" dirty="0" err="1"/>
              <a:t>однак</a:t>
            </a:r>
            <a:r>
              <a:rPr lang="ru-RU" i="1" dirty="0"/>
              <a:t> </a:t>
            </a:r>
            <a:r>
              <a:rPr lang="ru-RU" i="1" dirty="0" err="1"/>
              <a:t>має</a:t>
            </a:r>
            <a:r>
              <a:rPr lang="ru-RU" i="1" dirty="0"/>
              <a:t> </a:t>
            </a:r>
            <a:r>
              <a:rPr lang="ru-RU" i="1" dirty="0" err="1"/>
              <a:t>невисоку</a:t>
            </a:r>
            <a:r>
              <a:rPr lang="ru-RU" i="1" dirty="0"/>
              <a:t> </a:t>
            </a:r>
            <a:r>
              <a:rPr lang="ru-RU" i="1" dirty="0" err="1"/>
              <a:t>міцність</a:t>
            </a:r>
            <a:r>
              <a:rPr lang="ru-RU" i="1" dirty="0"/>
              <a:t>. </a:t>
            </a:r>
            <a:r>
              <a:rPr lang="ru-RU" i="1" dirty="0" err="1"/>
              <a:t>Без’ядрова</a:t>
            </a:r>
            <a:r>
              <a:rPr lang="ru-RU" i="1" dirty="0"/>
              <a:t> </a:t>
            </a:r>
            <a:r>
              <a:rPr lang="ru-RU" i="1" dirty="0" err="1"/>
              <a:t>червонувата</a:t>
            </a:r>
            <a:r>
              <a:rPr lang="ru-RU" i="1" dirty="0"/>
              <a:t> деревина </a:t>
            </a:r>
            <a:r>
              <a:rPr lang="ru-RU" i="1" dirty="0" err="1"/>
              <a:t>застосовується</a:t>
            </a:r>
            <a:r>
              <a:rPr lang="ru-RU" i="1" dirty="0"/>
              <a:t> в </a:t>
            </a:r>
            <a:r>
              <a:rPr lang="ru-RU" i="1" dirty="0" err="1"/>
              <a:t>будівельних</a:t>
            </a:r>
            <a:r>
              <a:rPr lang="ru-RU" i="1" dirty="0"/>
              <a:t> </a:t>
            </a:r>
            <a:r>
              <a:rPr lang="ru-RU" i="1" dirty="0" err="1"/>
              <a:t>конструкціях</a:t>
            </a:r>
            <a:r>
              <a:rPr lang="ru-RU" i="1" dirty="0"/>
              <a:t>, для </a:t>
            </a:r>
            <a:r>
              <a:rPr lang="ru-RU" i="1" dirty="0" err="1"/>
              <a:t>виготовлення</a:t>
            </a:r>
            <a:r>
              <a:rPr lang="ru-RU" i="1" dirty="0"/>
              <a:t> </a:t>
            </a:r>
            <a:r>
              <a:rPr lang="ru-RU" i="1" dirty="0" err="1"/>
              <a:t>фанери</a:t>
            </a:r>
            <a:r>
              <a:rPr lang="ru-RU" i="1" dirty="0"/>
              <a:t>, заготовок, </a:t>
            </a:r>
            <a:r>
              <a:rPr lang="ru-RU" i="1" dirty="0" err="1"/>
              <a:t>меблів</a:t>
            </a:r>
            <a:r>
              <a:rPr lang="ru-RU" i="1" dirty="0"/>
              <a:t>, </a:t>
            </a:r>
            <a:r>
              <a:rPr lang="ru-RU" i="1" dirty="0" err="1"/>
              <a:t>музичних</a:t>
            </a:r>
            <a:r>
              <a:rPr lang="ru-RU" i="1" dirty="0"/>
              <a:t> </a:t>
            </a:r>
            <a:r>
              <a:rPr lang="ru-RU" i="1" dirty="0" err="1"/>
              <a:t>інструментів</a:t>
            </a:r>
            <a:r>
              <a:rPr lang="ru-RU" i="1" dirty="0"/>
              <a:t>, в </a:t>
            </a:r>
            <a:r>
              <a:rPr lang="ru-RU" i="1" dirty="0" err="1"/>
              <a:t>автомобільній</a:t>
            </a:r>
            <a:r>
              <a:rPr lang="ru-RU" i="1" dirty="0"/>
              <a:t> </a:t>
            </a:r>
            <a:r>
              <a:rPr lang="ru-RU" i="1" dirty="0" err="1"/>
              <a:t>промисловості</a:t>
            </a:r>
            <a:r>
              <a:rPr lang="ru-RU" i="1" dirty="0"/>
              <a:t>, для </a:t>
            </a:r>
            <a:r>
              <a:rPr lang="ru-RU" i="1" dirty="0" err="1"/>
              <a:t>будівництва</a:t>
            </a:r>
            <a:r>
              <a:rPr lang="ru-RU" i="1" dirty="0"/>
              <a:t> </a:t>
            </a:r>
            <a:r>
              <a:rPr lang="ru-RU" i="1" dirty="0" err="1"/>
              <a:t>вагонів</a:t>
            </a:r>
            <a:r>
              <a:rPr lang="ru-RU" i="1" dirty="0"/>
              <a:t>, </a:t>
            </a:r>
            <a:r>
              <a:rPr lang="ru-RU" i="1" dirty="0" err="1"/>
              <a:t>виробництва</a:t>
            </a:r>
            <a:r>
              <a:rPr lang="ru-RU" i="1" dirty="0"/>
              <a:t> паркету, деталей для машин, </a:t>
            </a:r>
            <a:r>
              <a:rPr lang="ru-RU" i="1" dirty="0" err="1"/>
              <a:t>возів</a:t>
            </a:r>
            <a:r>
              <a:rPr lang="ru-RU" i="1" dirty="0"/>
              <a:t>, </a:t>
            </a:r>
            <a:r>
              <a:rPr lang="ru-RU" i="1" dirty="0" err="1"/>
              <a:t>інструментів</a:t>
            </a:r>
            <a:r>
              <a:rPr lang="ru-RU" i="1" dirty="0"/>
              <a:t>, </a:t>
            </a:r>
            <a:r>
              <a:rPr lang="ru-RU" i="1" dirty="0" err="1"/>
              <a:t>ручок</a:t>
            </a:r>
            <a:r>
              <a:rPr lang="ru-RU" i="1" dirty="0"/>
              <a:t> </a:t>
            </a:r>
            <a:r>
              <a:rPr lang="ru-RU" i="1" dirty="0" err="1"/>
              <a:t>інструментів</a:t>
            </a:r>
            <a:r>
              <a:rPr lang="ru-RU" i="1" dirty="0"/>
              <a:t>, </a:t>
            </a:r>
            <a:r>
              <a:rPr lang="ru-RU" i="1" dirty="0" err="1"/>
              <a:t>дрібного</a:t>
            </a:r>
            <a:r>
              <a:rPr lang="ru-RU" i="1" dirty="0"/>
              <a:t> кухонного </a:t>
            </a:r>
            <a:r>
              <a:rPr lang="ru-RU" i="1" dirty="0" err="1"/>
              <a:t>приладдя</a:t>
            </a:r>
            <a:r>
              <a:rPr lang="ru-RU" i="1" dirty="0"/>
              <a:t>, </a:t>
            </a:r>
            <a:r>
              <a:rPr lang="ru-RU" i="1" dirty="0" err="1"/>
              <a:t>дерев’яної</a:t>
            </a:r>
            <a:r>
              <a:rPr lang="ru-RU" i="1" dirty="0"/>
              <a:t> </a:t>
            </a:r>
            <a:r>
              <a:rPr lang="ru-RU" i="1" dirty="0" err="1"/>
              <a:t>галантереї</a:t>
            </a:r>
            <a:r>
              <a:rPr lang="ru-RU" i="1" dirty="0"/>
              <a:t>, оправ для </a:t>
            </a:r>
            <a:r>
              <a:rPr lang="ru-RU" i="1" dirty="0" err="1"/>
              <a:t>щіток</a:t>
            </a:r>
            <a:r>
              <a:rPr lang="ru-RU" i="1" dirty="0"/>
              <a:t>, </a:t>
            </a:r>
            <a:r>
              <a:rPr lang="ru-RU" i="1" dirty="0" err="1"/>
              <a:t>вішаків</a:t>
            </a:r>
            <a:r>
              <a:rPr lang="ru-RU" i="1" dirty="0"/>
              <a:t> для </a:t>
            </a:r>
            <a:r>
              <a:rPr lang="ru-RU" i="1" dirty="0" err="1"/>
              <a:t>одягу</a:t>
            </a:r>
            <a:r>
              <a:rPr lang="ru-RU" i="1" dirty="0"/>
              <a:t>, </a:t>
            </a:r>
            <a:r>
              <a:rPr lang="ru-RU" i="1" dirty="0" err="1"/>
              <a:t>іграшок</a:t>
            </a:r>
            <a:r>
              <a:rPr lang="ru-RU" i="1" dirty="0"/>
              <a:t>, </a:t>
            </a:r>
            <a:r>
              <a:rPr lang="ru-RU" i="1" dirty="0" err="1"/>
              <a:t>футлярів</a:t>
            </a:r>
            <a:r>
              <a:rPr lang="ru-RU" i="1" dirty="0"/>
              <a:t> і деталей лабораторного </a:t>
            </a:r>
            <a:r>
              <a:rPr lang="ru-RU" i="1" dirty="0" err="1"/>
              <a:t>обладнання</a:t>
            </a:r>
            <a:r>
              <a:rPr lang="ru-RU" i="1" dirty="0"/>
              <a:t>, </a:t>
            </a:r>
            <a:r>
              <a:rPr lang="ru-RU" i="1" dirty="0" err="1"/>
              <a:t>різьблених</a:t>
            </a:r>
            <a:r>
              <a:rPr lang="ru-RU" i="1" dirty="0"/>
              <a:t> </a:t>
            </a:r>
            <a:r>
              <a:rPr lang="ru-RU" i="1" dirty="0" err="1"/>
              <a:t>виробів</a:t>
            </a:r>
            <a:r>
              <a:rPr lang="ru-RU" i="1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25624"/>
            <a:ext cx="1213209" cy="12254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2" y="4057024"/>
            <a:ext cx="1182727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747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553</TotalTime>
  <Words>1513</Words>
  <Application>Microsoft Office PowerPoint</Application>
  <PresentationFormat>Широкий екран</PresentationFormat>
  <Paragraphs>47</Paragraphs>
  <Slides>14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20" baseType="lpstr">
      <vt:lpstr>Arial</vt:lpstr>
      <vt:lpstr>Book Antiqua</vt:lpstr>
      <vt:lpstr>Calibri</vt:lpstr>
      <vt:lpstr>Calibri Light</vt:lpstr>
      <vt:lpstr>Verdana</vt:lpstr>
      <vt:lpstr>Тема Office</vt:lpstr>
      <vt:lpstr>Дерев’яні основи.Види деревини</vt:lpstr>
      <vt:lpstr>ДЕРЕВИНА</vt:lpstr>
      <vt:lpstr>РОЗРІЗИ ДЕРЕВА</vt:lpstr>
      <vt:lpstr> ХВОЙНІ ПОРОДИ</vt:lpstr>
      <vt:lpstr>ХВОЙНІ ПОРОДИ</vt:lpstr>
      <vt:lpstr>ХВОЙНІ ПОРОДИ</vt:lpstr>
      <vt:lpstr>ХВОЙНІ ПОРОДИ</vt:lpstr>
      <vt:lpstr>ХВОЙНІ ПОРОДИ</vt:lpstr>
      <vt:lpstr>ЛИСТЯНІ ПОРОДИ ДЕРЕВ</vt:lpstr>
      <vt:lpstr>ЛИСТЯНІ ПОРОДИ ДЕРЕВ</vt:lpstr>
      <vt:lpstr>ЛИСТЯНІ ПОРОДИ ДЕРЕВ</vt:lpstr>
      <vt:lpstr>ЛИСТЯНІ ПОРОДИ</vt:lpstr>
      <vt:lpstr>ЛИСТЯНІ ПОРОДИ</vt:lpstr>
      <vt:lpstr>ЛИСТЯНІ ПОРОДИ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Дерев’яні основи.Види деревини</dc:title>
  <dc:creator>Света</dc:creator>
  <cp:lastModifiedBy>103K</cp:lastModifiedBy>
  <cp:revision>36</cp:revision>
  <dcterms:created xsi:type="dcterms:W3CDTF">2023-02-01T08:14:03Z</dcterms:created>
  <dcterms:modified xsi:type="dcterms:W3CDTF">2023-09-21T08:01:09Z</dcterms:modified>
</cp:coreProperties>
</file>