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1"/>
  </p:notesMasterIdLst>
  <p:sldIdLst>
    <p:sldId id="256" r:id="rId2"/>
    <p:sldId id="257" r:id="rId3"/>
    <p:sldId id="258" r:id="rId4"/>
    <p:sldId id="271" r:id="rId5"/>
    <p:sldId id="259" r:id="rId6"/>
    <p:sldId id="272" r:id="rId7"/>
    <p:sldId id="273" r:id="rId8"/>
    <p:sldId id="302" r:id="rId9"/>
    <p:sldId id="303" r:id="rId10"/>
    <p:sldId id="270" r:id="rId11"/>
    <p:sldId id="304" r:id="rId12"/>
    <p:sldId id="305" r:id="rId13"/>
    <p:sldId id="274" r:id="rId14"/>
    <p:sldId id="275" r:id="rId15"/>
    <p:sldId id="307" r:id="rId16"/>
    <p:sldId id="308" r:id="rId17"/>
    <p:sldId id="309" r:id="rId18"/>
    <p:sldId id="310" r:id="rId19"/>
    <p:sldId id="285" r:id="rId20"/>
    <p:sldId id="286" r:id="rId21"/>
    <p:sldId id="311" r:id="rId22"/>
    <p:sldId id="287" r:id="rId23"/>
    <p:sldId id="288" r:id="rId24"/>
    <p:sldId id="289" r:id="rId25"/>
    <p:sldId id="290" r:id="rId26"/>
    <p:sldId id="291" r:id="rId27"/>
    <p:sldId id="312" r:id="rId28"/>
    <p:sldId id="313" r:id="rId29"/>
    <p:sldId id="314" r:id="rId30"/>
    <p:sldId id="322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15" r:id="rId42"/>
    <p:sldId id="316" r:id="rId43"/>
    <p:sldId id="317" r:id="rId44"/>
    <p:sldId id="319" r:id="rId45"/>
    <p:sldId id="320" r:id="rId46"/>
    <p:sldId id="321" r:id="rId47"/>
    <p:sldId id="318" r:id="rId48"/>
    <p:sldId id="323" r:id="rId49"/>
    <p:sldId id="324" r:id="rId50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yryuha Games" initials="KG" lastIdx="1" clrIdx="0">
    <p:extLst>
      <p:ext uri="{19B8F6BF-5375-455C-9EA6-DF929625EA0E}">
        <p15:presenceInfo xmlns:p15="http://schemas.microsoft.com/office/powerpoint/2012/main" userId="8070f6a4a28a24a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B183"/>
    <a:srgbClr val="EED996"/>
    <a:srgbClr val="EF8535"/>
    <a:srgbClr val="FFF8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1" autoAdjust="0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5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err="1">
                <a:latin typeface="Franklin Gothic Book"/>
              </a:rPr>
              <a:t>Виробництво</a:t>
            </a:r>
            <a:r>
              <a:rPr lang="ru-RU" dirty="0">
                <a:latin typeface="Franklin Gothic Book"/>
              </a:rPr>
              <a:t> </a:t>
            </a:r>
            <a:r>
              <a:rPr lang="ru-RU" dirty="0" err="1">
                <a:latin typeface="Franklin Gothic Book"/>
              </a:rPr>
              <a:t>борошна</a:t>
            </a:r>
            <a:endParaRPr lang="ru-RU" dirty="0">
              <a:latin typeface="Franklin Gothic Book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UA"/>
        </a:p>
      </c:txPr>
    </c:title>
    <c:autoTitleDeleted val="0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Аркуш1!$B$1</c:f>
              <c:strCache>
                <c:ptCount val="1"/>
                <c:pt idx="0">
                  <c:v>Діаграма борошна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1-A74F-43F1-B9C8-80304D93E6BB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3-A74F-43F1-B9C8-80304D93E6BB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5-A74F-43F1-B9C8-80304D93E6BB}"/>
              </c:ext>
            </c:extLst>
          </c:dPt>
          <c:dLbls>
            <c:dLbl>
              <c:idx val="1"/>
              <c:layout>
                <c:manualLayout>
                  <c:x val="1.8790544044596343E-2"/>
                  <c:y val="6.881346943792290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74F-43F1-B9C8-80304D93E6BB}"/>
                </c:ext>
              </c:extLst>
            </c:dLbl>
            <c:dLbl>
              <c:idx val="2"/>
              <c:layout>
                <c:manualLayout>
                  <c:x val="5.7256090647928529E-3"/>
                  <c:y val="5.185632999787576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74F-43F1-B9C8-80304D93E6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UA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Аркуш1!$A$2:$A$4</c:f>
              <c:strCache>
                <c:ptCount val="3"/>
                <c:pt idx="0">
                  <c:v>Пшеничне борошно</c:v>
                </c:pt>
                <c:pt idx="1">
                  <c:v>Житнє борошно</c:v>
                </c:pt>
                <c:pt idx="2">
                  <c:v>Борошно з ячменю, кукурудзи, сої, гороху та інших культур</c:v>
                </c:pt>
              </c:strCache>
            </c:strRef>
          </c:cat>
          <c:val>
            <c:numRef>
              <c:f>Аркуш1!$B$2:$B$4</c:f>
              <c:numCache>
                <c:formatCode>General</c:formatCode>
                <c:ptCount val="3"/>
                <c:pt idx="0">
                  <c:v>94</c:v>
                </c:pt>
                <c:pt idx="1">
                  <c:v>4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DE-4158-9D4D-4203678AF36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Franklin Gothic Book"/>
                <a:ea typeface="+mn-ea"/>
                <a:cs typeface="+mn-cs"/>
              </a:defRPr>
            </a:pPr>
            <a:endParaRPr lang="ru-UA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Franklin Gothic Book"/>
                <a:ea typeface="+mn-ea"/>
                <a:cs typeface="+mn-cs"/>
              </a:defRPr>
            </a:pPr>
            <a:endParaRPr lang="ru-UA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Franklin Gothic Book"/>
                <a:ea typeface="+mn-ea"/>
                <a:cs typeface="+mn-cs"/>
              </a:defRPr>
            </a:pPr>
            <a:endParaRPr lang="ru-UA"/>
          </a:p>
        </c:txPr>
      </c:legendEntry>
      <c:layout>
        <c:manualLayout>
          <c:xMode val="edge"/>
          <c:yMode val="edge"/>
          <c:x val="0.65805851318601882"/>
          <c:y val="0.33753290982852341"/>
          <c:w val="0.30700584106876044"/>
          <c:h val="0.3297236581761529"/>
        </c:manualLayout>
      </c:layout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Franklin Gothic Book"/>
              <a:ea typeface="+mn-ea"/>
              <a:cs typeface="+mn-cs"/>
            </a:defRPr>
          </a:pPr>
          <a:endParaRPr lang="ru-U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U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2264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549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66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jpeg"/><Relationship Id="rId4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jp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chemeClr val="bg1"/>
          </a:solidFill>
          <a:ln/>
        </p:spPr>
        <p:txBody>
          <a:bodyPr/>
          <a:lstStyle/>
          <a:p>
            <a:endParaRPr lang="ru-UA" dirty="0"/>
          </a:p>
        </p:txBody>
      </p:sp>
      <p:sp>
        <p:nvSpPr>
          <p:cNvPr id="5" name="Text 2"/>
          <p:cNvSpPr/>
          <p:nvPr/>
        </p:nvSpPr>
        <p:spPr>
          <a:xfrm>
            <a:off x="831270" y="763864"/>
            <a:ext cx="12967860" cy="374677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6561"/>
              </a:lnSpc>
              <a:buNone/>
            </a:pPr>
            <a:r>
              <a:rPr lang="ru-RU" sz="6600" kern="0" spc="-157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Характеристика </a:t>
            </a:r>
            <a:r>
              <a:rPr lang="ru-RU" sz="6600" kern="0" spc="-157" dirty="0" err="1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основної</a:t>
            </a:r>
            <a:r>
              <a:rPr lang="ru-RU" sz="6600" kern="0" spc="-157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 </a:t>
            </a:r>
            <a:r>
              <a:rPr lang="ru-RU" sz="6600" kern="0" spc="-157" dirty="0" err="1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сировини</a:t>
            </a:r>
            <a:r>
              <a:rPr lang="ru-RU" sz="6600" kern="0" spc="-157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 . </a:t>
            </a:r>
            <a:r>
              <a:rPr lang="ru-RU" sz="6600" kern="0" spc="-157" dirty="0" err="1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Підготовка</a:t>
            </a:r>
            <a:r>
              <a:rPr lang="ru-RU" sz="6600" kern="0" spc="-157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 </a:t>
            </a:r>
            <a:r>
              <a:rPr lang="ru-RU" sz="6600" kern="0" spc="-157" dirty="0" err="1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її</a:t>
            </a:r>
            <a:r>
              <a:rPr lang="ru-RU" sz="6600" kern="0" spc="-157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 до </a:t>
            </a:r>
            <a:r>
              <a:rPr lang="ru-RU" sz="6600" kern="0" spc="-157" dirty="0" err="1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виробництва</a:t>
            </a:r>
            <a:r>
              <a:rPr lang="ru-RU" sz="6600" kern="0" spc="-157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.</a:t>
            </a:r>
            <a:endParaRPr lang="en-US" sz="6600" dirty="0"/>
          </a:p>
        </p:txBody>
      </p:sp>
      <p:pic>
        <p:nvPicPr>
          <p:cNvPr id="1026" name="Picture 2" descr="Вода - это - советы, обзор темы, интересные факты от экспертов в области  фильтров для воды интернет магазина Akvo">
            <a:extLst>
              <a:ext uri="{FF2B5EF4-FFF2-40B4-BE49-F238E27FC236}">
                <a16:creationId xmlns:a16="http://schemas.microsoft.com/office/drawing/2014/main" id="{16FC4129-97BC-4D53-B456-850E4A4CC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3369" y="3142376"/>
            <a:ext cx="3647225" cy="22705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ріжджі: свіжі або сухі - Два зайці">
            <a:extLst>
              <a:ext uri="{FF2B5EF4-FFF2-40B4-BE49-F238E27FC236}">
                <a16:creationId xmlns:a16="http://schemas.microsoft.com/office/drawing/2014/main" id="{90CCC85A-C106-4A8A-97FB-BC7D37114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008" y="3170886"/>
            <a:ext cx="3363841" cy="22705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Борошно пшеничне, борошно житнє. Висівки. Опт. — Купить в Шостке на  Flagma.ua #11213646">
            <a:extLst>
              <a:ext uri="{FF2B5EF4-FFF2-40B4-BE49-F238E27FC236}">
                <a16:creationId xmlns:a16="http://schemas.microsoft.com/office/drawing/2014/main" id="{3BECBCD3-3019-4A0A-97AC-9859E08062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65"/>
          <a:stretch/>
        </p:blipFill>
        <p:spPr bwMode="auto">
          <a:xfrm>
            <a:off x="1075819" y="3170886"/>
            <a:ext cx="3816669" cy="222934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Види солі, які використовуються при приготуванні їжі">
            <a:extLst>
              <a:ext uri="{FF2B5EF4-FFF2-40B4-BE49-F238E27FC236}">
                <a16:creationId xmlns:a16="http://schemas.microsoft.com/office/drawing/2014/main" id="{F40590E1-D823-4165-A6E1-66B3D862A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008" y="5767081"/>
            <a:ext cx="3363841" cy="213691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chemeClr val="bg1"/>
          </a:solidFill>
          <a:ln/>
        </p:spPr>
      </p:sp>
      <p:sp>
        <p:nvSpPr>
          <p:cNvPr id="5" name="Text 2"/>
          <p:cNvSpPr/>
          <p:nvPr/>
        </p:nvSpPr>
        <p:spPr>
          <a:xfrm>
            <a:off x="5686939" y="268968"/>
            <a:ext cx="2871948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План уроку</a:t>
            </a:r>
            <a:endParaRPr lang="en-US" sz="4374" i="1" dirty="0"/>
          </a:p>
        </p:txBody>
      </p:sp>
      <p:sp>
        <p:nvSpPr>
          <p:cNvPr id="6" name="Shape 3"/>
          <p:cNvSpPr/>
          <p:nvPr/>
        </p:nvSpPr>
        <p:spPr>
          <a:xfrm flipH="1">
            <a:off x="7315200" y="1770679"/>
            <a:ext cx="5818812" cy="597391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3200" dirty="0">
                <a:latin typeface="Franklin Gothic Book" panose="020B0503020102020204" pitchFamily="34" charset="0"/>
              </a:rPr>
              <a:t>Характеристика сировини</a:t>
            </a:r>
            <a:endParaRPr lang="ru-UA" sz="3200" dirty="0">
              <a:latin typeface="Franklin Gothic Book" panose="020B0503020102020204" pitchFamily="34" charset="0"/>
            </a:endParaRPr>
          </a:p>
        </p:txBody>
      </p:sp>
      <p:sp>
        <p:nvSpPr>
          <p:cNvPr id="7" name="Shape 3">
            <a:extLst>
              <a:ext uri="{FF2B5EF4-FFF2-40B4-BE49-F238E27FC236}">
                <a16:creationId xmlns:a16="http://schemas.microsoft.com/office/drawing/2014/main" id="{C896DA08-F99D-4A87-95E4-2CCBB6C5E79F}"/>
              </a:ext>
            </a:extLst>
          </p:cNvPr>
          <p:cNvSpPr/>
          <p:nvPr/>
        </p:nvSpPr>
        <p:spPr>
          <a:xfrm flipH="1">
            <a:off x="7315200" y="2807334"/>
            <a:ext cx="5818812" cy="597391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3200" dirty="0">
                <a:latin typeface="Franklin Gothic Book" panose="020B0503020102020204" pitchFamily="34" charset="0"/>
              </a:rPr>
              <a:t>Приймання</a:t>
            </a:r>
          </a:p>
        </p:txBody>
      </p:sp>
      <p:sp>
        <p:nvSpPr>
          <p:cNvPr id="8" name="Shape 3">
            <a:extLst>
              <a:ext uri="{FF2B5EF4-FFF2-40B4-BE49-F238E27FC236}">
                <a16:creationId xmlns:a16="http://schemas.microsoft.com/office/drawing/2014/main" id="{30666ED4-5E24-4A21-8B1D-86168A5DCB3E}"/>
              </a:ext>
            </a:extLst>
          </p:cNvPr>
          <p:cNvSpPr/>
          <p:nvPr/>
        </p:nvSpPr>
        <p:spPr>
          <a:xfrm flipH="1">
            <a:off x="7315200" y="3843989"/>
            <a:ext cx="5818812" cy="597391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3200" dirty="0">
                <a:latin typeface="Franklin Gothic Book" panose="020B0503020102020204" pitchFamily="34" charset="0"/>
              </a:rPr>
              <a:t>Зберігання</a:t>
            </a:r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id="{7149B83A-BD58-428B-83F9-EE3E7E480486}"/>
              </a:ext>
            </a:extLst>
          </p:cNvPr>
          <p:cNvSpPr/>
          <p:nvPr/>
        </p:nvSpPr>
        <p:spPr>
          <a:xfrm flipH="1">
            <a:off x="7315200" y="4880644"/>
            <a:ext cx="5818812" cy="597391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3200" dirty="0">
                <a:latin typeface="Franklin Gothic Book" panose="020B0503020102020204" pitchFamily="34" charset="0"/>
              </a:rPr>
              <a:t>Підготовка до виробництва</a:t>
            </a:r>
          </a:p>
        </p:txBody>
      </p:sp>
      <p:sp>
        <p:nvSpPr>
          <p:cNvPr id="10" name="Shape 3">
            <a:extLst>
              <a:ext uri="{FF2B5EF4-FFF2-40B4-BE49-F238E27FC236}">
                <a16:creationId xmlns:a16="http://schemas.microsoft.com/office/drawing/2014/main" id="{D632D57E-9FD1-46D2-9559-6B3E78706405}"/>
              </a:ext>
            </a:extLst>
          </p:cNvPr>
          <p:cNvSpPr/>
          <p:nvPr/>
        </p:nvSpPr>
        <p:spPr>
          <a:xfrm flipH="1">
            <a:off x="7315200" y="5917299"/>
            <a:ext cx="5818812" cy="597391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3200" dirty="0">
                <a:latin typeface="Franklin Gothic Book" panose="020B0503020102020204" pitchFamily="34" charset="0"/>
              </a:rPr>
              <a:t>Види устаткування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6B631BB-47BD-4BFA-88CD-B2BF0A5BDB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91" y="1414129"/>
            <a:ext cx="5231219" cy="52312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5802134-C815-4D74-A0EB-44A22B1ED7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827430" y="0"/>
            <a:ext cx="10975540" cy="82316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BF3039-9D8F-4B7F-B594-03E493A84D5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827430" y="0"/>
            <a:ext cx="10975539" cy="8231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63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chemeClr val="bg1"/>
          </a:solidFill>
          <a:ln/>
        </p:spPr>
      </p:sp>
      <p:graphicFrame>
        <p:nvGraphicFramePr>
          <p:cNvPr id="16" name="Діаграма 15">
            <a:extLst>
              <a:ext uri="{FF2B5EF4-FFF2-40B4-BE49-F238E27FC236}">
                <a16:creationId xmlns:a16="http://schemas.microsoft.com/office/drawing/2014/main" id="{6DBEB659-A631-432F-AE73-45C0DBA011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1931253"/>
              </p:ext>
            </p:extLst>
          </p:nvPr>
        </p:nvGraphicFramePr>
        <p:xfrm>
          <a:off x="612949" y="391885"/>
          <a:ext cx="13424598" cy="73955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852B1B-E2D5-4EBE-A1D5-B1C27C699D4A}"/>
              </a:ext>
            </a:extLst>
          </p:cNvPr>
          <p:cNvSpPr>
            <a:spLocks noGrp="1"/>
          </p:cNvSpPr>
          <p:nvPr/>
        </p:nvSpPr>
        <p:spPr>
          <a:xfrm>
            <a:off x="7669267" y="1590444"/>
            <a:ext cx="5860660" cy="9626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i="1" dirty="0">
                <a:latin typeface="Franklin Gothic Book"/>
              </a:rPr>
              <a:t>Борошно </a:t>
            </a:r>
            <a:r>
              <a:rPr lang="ru-RU" b="1" i="1" dirty="0" err="1">
                <a:latin typeface="Franklin Gothic Book"/>
              </a:rPr>
              <a:t>класифікують</a:t>
            </a:r>
            <a:r>
              <a:rPr lang="ru-RU" b="1" i="1" dirty="0">
                <a:latin typeface="Franklin Gothic Book"/>
              </a:rPr>
              <a:t> за:</a:t>
            </a:r>
            <a:endParaRPr lang="ru-UA" b="1" i="1" dirty="0">
              <a:latin typeface="Franklin Gothic Book"/>
            </a:endParaRPr>
          </a:p>
        </p:txBody>
      </p:sp>
      <p:sp>
        <p:nvSpPr>
          <p:cNvPr id="5" name="Shape 2">
            <a:extLst>
              <a:ext uri="{FF2B5EF4-FFF2-40B4-BE49-F238E27FC236}">
                <a16:creationId xmlns:a16="http://schemas.microsoft.com/office/drawing/2014/main" id="{3EB57259-9D8D-4E01-94F3-B2E3C5227262}"/>
              </a:ext>
            </a:extLst>
          </p:cNvPr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chemeClr val="bg1"/>
          </a:solidFill>
          <a:ln/>
        </p:spPr>
        <p:txBody>
          <a:bodyPr/>
          <a:lstStyle/>
          <a:p>
            <a:endParaRPr lang="ru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1539793-5D64-4A91-A062-E0FDD26E4413}"/>
              </a:ext>
            </a:extLst>
          </p:cNvPr>
          <p:cNvSpPr>
            <a:spLocks noGrp="1"/>
          </p:cNvSpPr>
          <p:nvPr/>
        </p:nvSpPr>
        <p:spPr>
          <a:xfrm>
            <a:off x="7591145" y="2615840"/>
            <a:ext cx="6016905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2400" dirty="0">
                <a:latin typeface="Franklin Gothic Book"/>
                <a:cs typeface="Times New Roman" panose="02020603050405020304" pitchFamily="18" charset="0"/>
              </a:rPr>
              <a:t>видом (визначається родом зерна, з якого виготовлене це борошно. Основними видами хлібопекарського борошна є  пшеничне та житнє)</a:t>
            </a:r>
            <a:endParaRPr lang="ru-UA" sz="2400" dirty="0">
              <a:latin typeface="Franklin Gothic Book"/>
              <a:cs typeface="Times New Roman" panose="02020603050405020304" pitchFamily="18" charset="0"/>
            </a:endParaRPr>
          </a:p>
          <a:p>
            <a:pPr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2400" dirty="0">
                <a:latin typeface="Franklin Gothic Book"/>
                <a:cs typeface="Times New Roman" panose="02020603050405020304" pitchFamily="18" charset="0"/>
              </a:rPr>
              <a:t>типом (залежить від його цільового призначення – хлібопекарське, макаронне, кондитерське)</a:t>
            </a:r>
            <a:endParaRPr lang="ru-UA" sz="2400" dirty="0">
              <a:latin typeface="Franklin Gothic Book"/>
              <a:cs typeface="Times New Roman" panose="02020603050405020304" pitchFamily="18" charset="0"/>
            </a:endParaRPr>
          </a:p>
          <a:p>
            <a:pPr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2400" dirty="0">
                <a:latin typeface="Franklin Gothic Book"/>
                <a:cs typeface="Times New Roman" panose="02020603050405020304" pitchFamily="18" charset="0"/>
              </a:rPr>
              <a:t>сортом (визначається кількістю борошна, отриманого зі 100 кг зерна)</a:t>
            </a:r>
            <a:endParaRPr lang="ru-UA" sz="2400" dirty="0">
              <a:latin typeface="Franklin Gothic Book"/>
              <a:cs typeface="Times New Roman" panose="02020603050405020304" pitchFamily="18" charset="0"/>
            </a:endParaRPr>
          </a:p>
          <a:p>
            <a:pPr>
              <a:buClr>
                <a:schemeClr val="accent2"/>
              </a:buClr>
              <a:buFont typeface="Wingdings 3" panose="05040102010807070707" pitchFamily="18" charset="2"/>
              <a:buChar char=""/>
            </a:pPr>
            <a:endParaRPr lang="ru-UA" sz="2400" dirty="0">
              <a:latin typeface="Franklin Gothic Book"/>
              <a:cs typeface="Times New Roman" panose="02020603050405020304" pitchFamily="18" charset="0"/>
            </a:endParaRPr>
          </a:p>
        </p:txBody>
      </p:sp>
      <p:pic>
        <p:nvPicPr>
          <p:cNvPr id="2050" name="Picture 2" descr="photo">
            <a:extLst>
              <a:ext uri="{FF2B5EF4-FFF2-40B4-BE49-F238E27FC236}">
                <a16:creationId xmlns:a16="http://schemas.microsoft.com/office/drawing/2014/main" id="{2FC77A2A-669E-4CDF-96DB-574717488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50" y="1583004"/>
            <a:ext cx="5558324" cy="43910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4403D04-77B6-40D6-AC02-19941AB261DC}"/>
              </a:ext>
            </a:extLst>
          </p:cNvPr>
          <p:cNvSpPr txBox="1"/>
          <p:nvPr/>
        </p:nvSpPr>
        <p:spPr>
          <a:xfrm>
            <a:off x="8078876" y="1590444"/>
            <a:ext cx="4360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1" dirty="0">
                <a:latin typeface="Franklin Gothic Book" panose="020B0503020102020204" pitchFamily="34" charset="0"/>
              </a:rPr>
              <a:t>Класифікація борошна</a:t>
            </a:r>
            <a:endParaRPr lang="ru-UA" sz="2800" b="1" i="1" dirty="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916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1">
            <a:extLst>
              <a:ext uri="{FF2B5EF4-FFF2-40B4-BE49-F238E27FC236}">
                <a16:creationId xmlns:a16="http://schemas.microsoft.com/office/drawing/2014/main" id="{142B7BE6-BF51-4C35-9CD6-3C7F002647B4}"/>
              </a:ext>
            </a:extLst>
          </p:cNvPr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06CECE2-97ED-49F2-B80E-B2AD74D2C7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827429" y="-2056"/>
            <a:ext cx="10975540" cy="823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784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1C29641-31BB-42C5-AA8A-9079109CAE00}"/>
              </a:ext>
            </a:extLst>
          </p:cNvPr>
          <p:cNvSpPr/>
          <p:nvPr/>
        </p:nvSpPr>
        <p:spPr>
          <a:xfrm>
            <a:off x="1364511" y="212651"/>
            <a:ext cx="12291238" cy="377762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Місце для вмісту 2">
            <a:extLst>
              <a:ext uri="{FF2B5EF4-FFF2-40B4-BE49-F238E27FC236}">
                <a16:creationId xmlns:a16="http://schemas.microsoft.com/office/drawing/2014/main" id="{36D536D6-A32E-4A7A-8DEA-8AA410A7B4BC}"/>
              </a:ext>
            </a:extLst>
          </p:cNvPr>
          <p:cNvSpPr>
            <a:spLocks noGrp="1"/>
          </p:cNvSpPr>
          <p:nvPr/>
        </p:nvSpPr>
        <p:spPr>
          <a:xfrm>
            <a:off x="7066744" y="212651"/>
            <a:ext cx="6589005" cy="377762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Борошно вищого сорту </a:t>
            </a:r>
          </a:p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uk-UA" sz="2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Одержують з м'яких скловидних і </a:t>
            </a:r>
            <a:r>
              <a:rPr lang="uk-UA" sz="22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напівскловидних</a:t>
            </a:r>
            <a:r>
              <a:rPr lang="uk-UA" sz="2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сортів пшениці. Складається з тонкоподрібнених частинок ендосперму, переважно його внутрішніх шарів. Воно майже не містить висівок і має білий колір зі слабким кремовим відтінком. Розмір частинок в основному 30-40 </a:t>
            </a:r>
            <a:r>
              <a:rPr lang="uk-UA" sz="22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мкм</a:t>
            </a:r>
            <a:r>
              <a:rPr lang="uk-UA" sz="2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. Вміст сирої клейковини не менше ніж 24 %.</a:t>
            </a:r>
            <a:endParaRPr lang="ru-UA" sz="22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pic>
        <p:nvPicPr>
          <p:cNvPr id="5" name="Picture 2" descr="Мука высшего сорта экспорт из Украины «УКР-ГРЕЙН»">
            <a:extLst>
              <a:ext uri="{FF2B5EF4-FFF2-40B4-BE49-F238E27FC236}">
                <a16:creationId xmlns:a16="http://schemas.microsoft.com/office/drawing/2014/main" id="{9E4E1294-8647-4986-8CA9-F823D85CFC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511" y="212650"/>
            <a:ext cx="5702233" cy="3777624"/>
          </a:xfrm>
          <a:custGeom>
            <a:avLst/>
            <a:gdLst>
              <a:gd name="connsiteX0" fmla="*/ 835042 w 7620000"/>
              <a:gd name="connsiteY0" fmla="*/ 0 h 5010150"/>
              <a:gd name="connsiteX1" fmla="*/ 7620000 w 7620000"/>
              <a:gd name="connsiteY1" fmla="*/ 0 h 5010150"/>
              <a:gd name="connsiteX2" fmla="*/ 7620000 w 7620000"/>
              <a:gd name="connsiteY2" fmla="*/ 5010150 h 5010150"/>
              <a:gd name="connsiteX3" fmla="*/ 835042 w 7620000"/>
              <a:gd name="connsiteY3" fmla="*/ 5010150 h 5010150"/>
              <a:gd name="connsiteX4" fmla="*/ 0 w 7620000"/>
              <a:gd name="connsiteY4" fmla="*/ 4175108 h 5010150"/>
              <a:gd name="connsiteX5" fmla="*/ 0 w 7620000"/>
              <a:gd name="connsiteY5" fmla="*/ 835042 h 5010150"/>
              <a:gd name="connsiteX6" fmla="*/ 835042 w 7620000"/>
              <a:gd name="connsiteY6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20000" h="5010150">
                <a:moveTo>
                  <a:pt x="835042" y="0"/>
                </a:moveTo>
                <a:lnTo>
                  <a:pt x="7620000" y="0"/>
                </a:lnTo>
                <a:lnTo>
                  <a:pt x="7620000" y="5010150"/>
                </a:lnTo>
                <a:lnTo>
                  <a:pt x="835042" y="5010150"/>
                </a:lnTo>
                <a:cubicBezTo>
                  <a:pt x="373861" y="5010150"/>
                  <a:pt x="0" y="4636289"/>
                  <a:pt x="0" y="4175108"/>
                </a:cubicBezTo>
                <a:lnTo>
                  <a:pt x="0" y="835042"/>
                </a:lnTo>
                <a:cubicBezTo>
                  <a:pt x="0" y="373861"/>
                  <a:pt x="373861" y="0"/>
                  <a:pt x="83504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7299904A-5DB0-4C61-B21C-326CC53E2CE3}"/>
              </a:ext>
            </a:extLst>
          </p:cNvPr>
          <p:cNvSpPr/>
          <p:nvPr/>
        </p:nvSpPr>
        <p:spPr>
          <a:xfrm>
            <a:off x="1364511" y="4239327"/>
            <a:ext cx="12291238" cy="3606968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Місце для вмісту 2">
            <a:extLst>
              <a:ext uri="{FF2B5EF4-FFF2-40B4-BE49-F238E27FC236}">
                <a16:creationId xmlns:a16="http://schemas.microsoft.com/office/drawing/2014/main" id="{3BD87E22-4A46-4008-9734-7659866C55D8}"/>
              </a:ext>
            </a:extLst>
          </p:cNvPr>
          <p:cNvSpPr>
            <a:spLocks noGrp="1"/>
          </p:cNvSpPr>
          <p:nvPr/>
        </p:nvSpPr>
        <p:spPr>
          <a:xfrm>
            <a:off x="7118599" y="4281323"/>
            <a:ext cx="6485294" cy="356497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Борошно першого сорту </a:t>
            </a:r>
          </a:p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uk-UA" sz="2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Виробляють із м'яких </a:t>
            </a:r>
            <a:r>
              <a:rPr lang="uk-UA" sz="26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напівскловидних</a:t>
            </a:r>
            <a:r>
              <a:rPr lang="uk-UA" sz="2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сортів пшениці. Складається з тонкоподрібнених частинок всього ендосперму і 2-3% (від маси борошна) подрібнених оболонок і алейронового шару. Частинки борошна менш однорідні за розміром, ніж у борошні вищого сорту. Крупність їх в основному 40-60 </a:t>
            </a:r>
            <a:r>
              <a:rPr lang="uk-UA" sz="26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мкм</a:t>
            </a:r>
            <a:r>
              <a:rPr lang="uk-UA" sz="2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. Колір борошна -  білий з жовтуватим відтінком порівняно з борошном вищого сорту. Вміст сирої клейковини 25%.</a:t>
            </a:r>
            <a:endParaRPr lang="ru-UA" sz="26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6D040AF-F5E6-44AC-BC79-61AF61D69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840" y="4239327"/>
            <a:ext cx="5858759" cy="3606967"/>
          </a:xfrm>
          <a:custGeom>
            <a:avLst/>
            <a:gdLst>
              <a:gd name="connsiteX0" fmla="*/ 835042 w 7620000"/>
              <a:gd name="connsiteY0" fmla="*/ 0 h 5010150"/>
              <a:gd name="connsiteX1" fmla="*/ 7620000 w 7620000"/>
              <a:gd name="connsiteY1" fmla="*/ 0 h 5010150"/>
              <a:gd name="connsiteX2" fmla="*/ 7620000 w 7620000"/>
              <a:gd name="connsiteY2" fmla="*/ 5010150 h 5010150"/>
              <a:gd name="connsiteX3" fmla="*/ 835042 w 7620000"/>
              <a:gd name="connsiteY3" fmla="*/ 5010150 h 5010150"/>
              <a:gd name="connsiteX4" fmla="*/ 0 w 7620000"/>
              <a:gd name="connsiteY4" fmla="*/ 4175108 h 5010150"/>
              <a:gd name="connsiteX5" fmla="*/ 0 w 7620000"/>
              <a:gd name="connsiteY5" fmla="*/ 835042 h 5010150"/>
              <a:gd name="connsiteX6" fmla="*/ 835042 w 7620000"/>
              <a:gd name="connsiteY6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20000" h="5010150">
                <a:moveTo>
                  <a:pt x="835042" y="0"/>
                </a:moveTo>
                <a:lnTo>
                  <a:pt x="7620000" y="0"/>
                </a:lnTo>
                <a:lnTo>
                  <a:pt x="7620000" y="5010150"/>
                </a:lnTo>
                <a:lnTo>
                  <a:pt x="835042" y="5010150"/>
                </a:lnTo>
                <a:cubicBezTo>
                  <a:pt x="373861" y="5010150"/>
                  <a:pt x="0" y="4636289"/>
                  <a:pt x="0" y="4175108"/>
                </a:cubicBezTo>
                <a:lnTo>
                  <a:pt x="0" y="835042"/>
                </a:lnTo>
                <a:cubicBezTo>
                  <a:pt x="0" y="373861"/>
                  <a:pt x="373861" y="0"/>
                  <a:pt x="835042" y="0"/>
                </a:cubicBez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2327017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1C29641-31BB-42C5-AA8A-9079109CAE00}"/>
              </a:ext>
            </a:extLst>
          </p:cNvPr>
          <p:cNvSpPr/>
          <p:nvPr/>
        </p:nvSpPr>
        <p:spPr>
          <a:xfrm>
            <a:off x="1364511" y="212651"/>
            <a:ext cx="12291238" cy="377762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Місце для вмісту 2">
            <a:extLst>
              <a:ext uri="{FF2B5EF4-FFF2-40B4-BE49-F238E27FC236}">
                <a16:creationId xmlns:a16="http://schemas.microsoft.com/office/drawing/2014/main" id="{36D536D6-A32E-4A7A-8DEA-8AA410A7B4BC}"/>
              </a:ext>
            </a:extLst>
          </p:cNvPr>
          <p:cNvSpPr>
            <a:spLocks noGrp="1"/>
          </p:cNvSpPr>
          <p:nvPr/>
        </p:nvSpPr>
        <p:spPr>
          <a:xfrm>
            <a:off x="7066744" y="212650"/>
            <a:ext cx="6589005" cy="3777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Борошно другого сорту</a:t>
            </a:r>
          </a:p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Одержують з м'яких і твердих сортів пшениці. Складається з частинок подрібненого ендосперму і 8-10% (від маси борошна) подрібнених периферійних частин зерна. Частинки борошна неоднорідні за розміром. Крупність їх від 30 до 200 </a:t>
            </a:r>
            <a:r>
              <a:rPr lang="uk-UA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мкм</a:t>
            </a:r>
            <a:r>
              <a:rPr lang="uk-UA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. Колір борошна білий з жовтуватим або сіруватим відтінком з помітними частинками оболонок зерна. Вміст сирої клейковини не менше ніж 21%.</a:t>
            </a:r>
            <a:endParaRPr lang="ru-UA" sz="20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7299904A-5DB0-4C61-B21C-326CC53E2CE3}"/>
              </a:ext>
            </a:extLst>
          </p:cNvPr>
          <p:cNvSpPr/>
          <p:nvPr/>
        </p:nvSpPr>
        <p:spPr>
          <a:xfrm>
            <a:off x="1364511" y="4239327"/>
            <a:ext cx="12291238" cy="3606968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Місце для вмісту 2">
            <a:extLst>
              <a:ext uri="{FF2B5EF4-FFF2-40B4-BE49-F238E27FC236}">
                <a16:creationId xmlns:a16="http://schemas.microsoft.com/office/drawing/2014/main" id="{3BD87E22-4A46-4008-9734-7659866C55D8}"/>
              </a:ext>
            </a:extLst>
          </p:cNvPr>
          <p:cNvSpPr>
            <a:spLocks noGrp="1"/>
          </p:cNvSpPr>
          <p:nvPr/>
        </p:nvSpPr>
        <p:spPr>
          <a:xfrm>
            <a:off x="7066744" y="4281323"/>
            <a:ext cx="6589005" cy="3564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24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Обойне борошно </a:t>
            </a:r>
            <a:endParaRPr lang="uk-UA" sz="24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  <a:p>
            <a:pPr marL="0" indent="0">
              <a:buClr>
                <a:schemeClr val="accent2"/>
              </a:buClr>
              <a:buNone/>
            </a:pPr>
            <a:r>
              <a:rPr lang="uk-UA" sz="24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uk-UA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Виготовляється з м'яких сортів пшениці.  Його одержують при обойному </a:t>
            </a:r>
            <a:r>
              <a:rPr lang="uk-UA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односортовому</a:t>
            </a:r>
            <a:r>
              <a:rPr lang="uk-UA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помелі, подрібнюючи все зерно, тому воно містить як ендосперм, так і периферійні частини зерна. При його виробництві оболонки не відсіюють. Борошно більш крупне, частинки неоднорідні за розміром. Крупність їх від 30 до 600 </a:t>
            </a:r>
            <a:r>
              <a:rPr lang="uk-UA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мкм</a:t>
            </a:r>
            <a:r>
              <a:rPr lang="uk-UA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і більше. Колір борошна - білий з жовтуватим або сіруватим відтінком і добре помітними подрібненими оболонками. Вміст сирої клейковини не менше ніж 18%. </a:t>
            </a:r>
            <a:endParaRPr lang="ru-UA" sz="20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62D0C76-7F27-4692-AD97-77D4805B9E38}"/>
              </a:ext>
            </a:extLst>
          </p:cNvPr>
          <p:cNvSpPr/>
          <p:nvPr/>
        </p:nvSpPr>
        <p:spPr>
          <a:xfrm>
            <a:off x="6207760" y="202153"/>
            <a:ext cx="858984" cy="3788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4E9BBD6-13FD-43DC-9564-0C4100AA6B0C}"/>
              </a:ext>
            </a:extLst>
          </p:cNvPr>
          <p:cNvSpPr/>
          <p:nvPr/>
        </p:nvSpPr>
        <p:spPr>
          <a:xfrm>
            <a:off x="1364511" y="212651"/>
            <a:ext cx="1724129" cy="3777622"/>
          </a:xfrm>
          <a:prstGeom prst="roundRect">
            <a:avLst>
              <a:gd name="adj" fmla="val 3503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35EA220-6A7F-4A03-B9C3-38E351CE3E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877112" y="202153"/>
            <a:ext cx="4780743" cy="3798619"/>
          </a:xfrm>
          <a:custGeom>
            <a:avLst/>
            <a:gdLst>
              <a:gd name="connsiteX0" fmla="*/ 835042 w 7620000"/>
              <a:gd name="connsiteY0" fmla="*/ 0 h 5010150"/>
              <a:gd name="connsiteX1" fmla="*/ 7620000 w 7620000"/>
              <a:gd name="connsiteY1" fmla="*/ 0 h 5010150"/>
              <a:gd name="connsiteX2" fmla="*/ 7620000 w 7620000"/>
              <a:gd name="connsiteY2" fmla="*/ 5010150 h 5010150"/>
              <a:gd name="connsiteX3" fmla="*/ 835042 w 7620000"/>
              <a:gd name="connsiteY3" fmla="*/ 5010150 h 5010150"/>
              <a:gd name="connsiteX4" fmla="*/ 0 w 7620000"/>
              <a:gd name="connsiteY4" fmla="*/ 4175108 h 5010150"/>
              <a:gd name="connsiteX5" fmla="*/ 0 w 7620000"/>
              <a:gd name="connsiteY5" fmla="*/ 835042 h 5010150"/>
              <a:gd name="connsiteX6" fmla="*/ 835042 w 7620000"/>
              <a:gd name="connsiteY6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20000" h="5010150">
                <a:moveTo>
                  <a:pt x="835042" y="0"/>
                </a:moveTo>
                <a:lnTo>
                  <a:pt x="7620000" y="0"/>
                </a:lnTo>
                <a:lnTo>
                  <a:pt x="7620000" y="5010150"/>
                </a:lnTo>
                <a:lnTo>
                  <a:pt x="835042" y="5010150"/>
                </a:lnTo>
                <a:cubicBezTo>
                  <a:pt x="373861" y="5010150"/>
                  <a:pt x="0" y="4636289"/>
                  <a:pt x="0" y="4175108"/>
                </a:cubicBezTo>
                <a:lnTo>
                  <a:pt x="0" y="835042"/>
                </a:lnTo>
                <a:cubicBezTo>
                  <a:pt x="0" y="373861"/>
                  <a:pt x="373861" y="0"/>
                  <a:pt x="835042" y="0"/>
                </a:cubicBezTo>
                <a:close/>
              </a:path>
            </a:pathLst>
          </a:custGeom>
          <a:noFill/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4BAEF58-8E52-40D9-8142-E044E639BB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643" b="15425"/>
          <a:stretch/>
        </p:blipFill>
        <p:spPr>
          <a:xfrm>
            <a:off x="1364511" y="4228827"/>
            <a:ext cx="5702233" cy="3617467"/>
          </a:xfrm>
          <a:custGeom>
            <a:avLst/>
            <a:gdLst>
              <a:gd name="connsiteX0" fmla="*/ 835042 w 7620000"/>
              <a:gd name="connsiteY0" fmla="*/ 0 h 5010150"/>
              <a:gd name="connsiteX1" fmla="*/ 7620000 w 7620000"/>
              <a:gd name="connsiteY1" fmla="*/ 0 h 5010150"/>
              <a:gd name="connsiteX2" fmla="*/ 7620000 w 7620000"/>
              <a:gd name="connsiteY2" fmla="*/ 5010150 h 5010150"/>
              <a:gd name="connsiteX3" fmla="*/ 835042 w 7620000"/>
              <a:gd name="connsiteY3" fmla="*/ 5010150 h 5010150"/>
              <a:gd name="connsiteX4" fmla="*/ 0 w 7620000"/>
              <a:gd name="connsiteY4" fmla="*/ 4175108 h 5010150"/>
              <a:gd name="connsiteX5" fmla="*/ 0 w 7620000"/>
              <a:gd name="connsiteY5" fmla="*/ 835042 h 5010150"/>
              <a:gd name="connsiteX6" fmla="*/ 835042 w 7620000"/>
              <a:gd name="connsiteY6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20000" h="5010150">
                <a:moveTo>
                  <a:pt x="835042" y="0"/>
                </a:moveTo>
                <a:lnTo>
                  <a:pt x="7620000" y="0"/>
                </a:lnTo>
                <a:lnTo>
                  <a:pt x="7620000" y="5010150"/>
                </a:lnTo>
                <a:lnTo>
                  <a:pt x="835042" y="5010150"/>
                </a:lnTo>
                <a:cubicBezTo>
                  <a:pt x="373861" y="5010150"/>
                  <a:pt x="0" y="4636289"/>
                  <a:pt x="0" y="4175108"/>
                </a:cubicBezTo>
                <a:lnTo>
                  <a:pt x="0" y="835042"/>
                </a:lnTo>
                <a:cubicBezTo>
                  <a:pt x="0" y="373861"/>
                  <a:pt x="373861" y="0"/>
                  <a:pt x="835042" y="0"/>
                </a:cubicBez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3265016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chemeClr val="bg1"/>
          </a:solidFill>
          <a:ln/>
        </p:spPr>
      </p:sp>
      <p:sp>
        <p:nvSpPr>
          <p:cNvPr id="8" name="Shape 1">
            <a:extLst>
              <a:ext uri="{FF2B5EF4-FFF2-40B4-BE49-F238E27FC236}">
                <a16:creationId xmlns:a16="http://schemas.microsoft.com/office/drawing/2014/main" id="{DC890FEA-76D6-4ECC-A9DA-99200C130A7C}"/>
              </a:ext>
            </a:extLst>
          </p:cNvPr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94443B4-79AF-416A-847B-E2926F9F17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827429" y="-2056"/>
            <a:ext cx="10975540" cy="823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895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1C29641-31BB-42C5-AA8A-9079109CAE00}"/>
              </a:ext>
            </a:extLst>
          </p:cNvPr>
          <p:cNvSpPr/>
          <p:nvPr/>
        </p:nvSpPr>
        <p:spPr>
          <a:xfrm>
            <a:off x="1364511" y="212651"/>
            <a:ext cx="12291238" cy="345558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Місце для вмісту 2">
            <a:extLst>
              <a:ext uri="{FF2B5EF4-FFF2-40B4-BE49-F238E27FC236}">
                <a16:creationId xmlns:a16="http://schemas.microsoft.com/office/drawing/2014/main" id="{36D536D6-A32E-4A7A-8DEA-8AA410A7B4BC}"/>
              </a:ext>
            </a:extLst>
          </p:cNvPr>
          <p:cNvSpPr>
            <a:spLocks noGrp="1"/>
          </p:cNvSpPr>
          <p:nvPr/>
        </p:nvSpPr>
        <p:spPr>
          <a:xfrm>
            <a:off x="7118599" y="212651"/>
            <a:ext cx="6485294" cy="34555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Сіяне борошно </a:t>
            </a:r>
          </a:p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Формується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в основному з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ендосперму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зерна жита.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Масова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частка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оболонок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ньому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складає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2-3%.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Колір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борошна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білий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з легким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сіруватим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відтінком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Розмір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частинок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до 200 мкм.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Вихід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при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односортовому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помелі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- 63%.</a:t>
            </a:r>
            <a:endParaRPr lang="ru-UA" sz="26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7299904A-5DB0-4C61-B21C-326CC53E2CE3}"/>
              </a:ext>
            </a:extLst>
          </p:cNvPr>
          <p:cNvSpPr/>
          <p:nvPr/>
        </p:nvSpPr>
        <p:spPr>
          <a:xfrm>
            <a:off x="1364511" y="4239327"/>
            <a:ext cx="12291238" cy="3606968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Місце для вмісту 2">
            <a:extLst>
              <a:ext uri="{FF2B5EF4-FFF2-40B4-BE49-F238E27FC236}">
                <a16:creationId xmlns:a16="http://schemas.microsoft.com/office/drawing/2014/main" id="{3BD87E22-4A46-4008-9734-7659866C55D8}"/>
              </a:ext>
            </a:extLst>
          </p:cNvPr>
          <p:cNvSpPr>
            <a:spLocks noGrp="1"/>
          </p:cNvSpPr>
          <p:nvPr/>
        </p:nvSpPr>
        <p:spPr>
          <a:xfrm>
            <a:off x="7118599" y="4281323"/>
            <a:ext cx="6485294" cy="3564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Обдирне борошно</a:t>
            </a:r>
          </a:p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Складається з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ендосперму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і 12-15%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периферійних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частин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Воно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більш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крупне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ніж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сіяне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дещо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темніше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Вихід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при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односортовому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помелі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87%.</a:t>
            </a:r>
            <a:endParaRPr lang="ru-UA" sz="29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EB6AD19-6811-4153-9317-B59804ADC0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r="20682"/>
          <a:stretch/>
        </p:blipFill>
        <p:spPr>
          <a:xfrm>
            <a:off x="1259840" y="179601"/>
            <a:ext cx="5806903" cy="3488632"/>
          </a:xfrm>
          <a:custGeom>
            <a:avLst/>
            <a:gdLst>
              <a:gd name="connsiteX0" fmla="*/ 835042 w 7620000"/>
              <a:gd name="connsiteY0" fmla="*/ 0 h 5010150"/>
              <a:gd name="connsiteX1" fmla="*/ 7620000 w 7620000"/>
              <a:gd name="connsiteY1" fmla="*/ 0 h 5010150"/>
              <a:gd name="connsiteX2" fmla="*/ 7620000 w 7620000"/>
              <a:gd name="connsiteY2" fmla="*/ 5010150 h 5010150"/>
              <a:gd name="connsiteX3" fmla="*/ 835042 w 7620000"/>
              <a:gd name="connsiteY3" fmla="*/ 5010150 h 5010150"/>
              <a:gd name="connsiteX4" fmla="*/ 0 w 7620000"/>
              <a:gd name="connsiteY4" fmla="*/ 4175108 h 5010150"/>
              <a:gd name="connsiteX5" fmla="*/ 0 w 7620000"/>
              <a:gd name="connsiteY5" fmla="*/ 835042 h 5010150"/>
              <a:gd name="connsiteX6" fmla="*/ 835042 w 7620000"/>
              <a:gd name="connsiteY6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20000" h="5010150">
                <a:moveTo>
                  <a:pt x="835042" y="0"/>
                </a:moveTo>
                <a:lnTo>
                  <a:pt x="7620000" y="0"/>
                </a:lnTo>
                <a:lnTo>
                  <a:pt x="7620000" y="5010150"/>
                </a:lnTo>
                <a:lnTo>
                  <a:pt x="835042" y="5010150"/>
                </a:lnTo>
                <a:cubicBezTo>
                  <a:pt x="373861" y="5010150"/>
                  <a:pt x="0" y="4636289"/>
                  <a:pt x="0" y="4175108"/>
                </a:cubicBezTo>
                <a:lnTo>
                  <a:pt x="0" y="835042"/>
                </a:lnTo>
                <a:cubicBezTo>
                  <a:pt x="0" y="373861"/>
                  <a:pt x="373861" y="0"/>
                  <a:pt x="835042" y="0"/>
                </a:cubicBezTo>
                <a:close/>
              </a:path>
            </a:pathLst>
          </a:custGeom>
          <a:noFill/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4DB8C46-3DFA-4EFC-A267-97443E00BB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839" y="4239326"/>
            <a:ext cx="5806903" cy="3606967"/>
          </a:xfrm>
          <a:custGeom>
            <a:avLst/>
            <a:gdLst>
              <a:gd name="connsiteX0" fmla="*/ 835042 w 7620000"/>
              <a:gd name="connsiteY0" fmla="*/ 0 h 5010150"/>
              <a:gd name="connsiteX1" fmla="*/ 7620000 w 7620000"/>
              <a:gd name="connsiteY1" fmla="*/ 0 h 5010150"/>
              <a:gd name="connsiteX2" fmla="*/ 7620000 w 7620000"/>
              <a:gd name="connsiteY2" fmla="*/ 5010150 h 5010150"/>
              <a:gd name="connsiteX3" fmla="*/ 835042 w 7620000"/>
              <a:gd name="connsiteY3" fmla="*/ 5010150 h 5010150"/>
              <a:gd name="connsiteX4" fmla="*/ 0 w 7620000"/>
              <a:gd name="connsiteY4" fmla="*/ 4175108 h 5010150"/>
              <a:gd name="connsiteX5" fmla="*/ 0 w 7620000"/>
              <a:gd name="connsiteY5" fmla="*/ 835042 h 5010150"/>
              <a:gd name="connsiteX6" fmla="*/ 835042 w 7620000"/>
              <a:gd name="connsiteY6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20000" h="5010150">
                <a:moveTo>
                  <a:pt x="835042" y="0"/>
                </a:moveTo>
                <a:lnTo>
                  <a:pt x="7620000" y="0"/>
                </a:lnTo>
                <a:lnTo>
                  <a:pt x="7620000" y="5010150"/>
                </a:lnTo>
                <a:lnTo>
                  <a:pt x="835042" y="5010150"/>
                </a:lnTo>
                <a:cubicBezTo>
                  <a:pt x="373861" y="5010150"/>
                  <a:pt x="0" y="4636289"/>
                  <a:pt x="0" y="4175108"/>
                </a:cubicBezTo>
                <a:lnTo>
                  <a:pt x="0" y="835042"/>
                </a:lnTo>
                <a:cubicBezTo>
                  <a:pt x="0" y="373861"/>
                  <a:pt x="373861" y="0"/>
                  <a:pt x="835042" y="0"/>
                </a:cubicBez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3964399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7299904A-5DB0-4C61-B21C-326CC53E2CE3}"/>
              </a:ext>
            </a:extLst>
          </p:cNvPr>
          <p:cNvSpPr/>
          <p:nvPr/>
        </p:nvSpPr>
        <p:spPr>
          <a:xfrm>
            <a:off x="1364511" y="2208509"/>
            <a:ext cx="12291238" cy="3606968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Місце для вмісту 2">
            <a:extLst>
              <a:ext uri="{FF2B5EF4-FFF2-40B4-BE49-F238E27FC236}">
                <a16:creationId xmlns:a16="http://schemas.microsoft.com/office/drawing/2014/main" id="{3BD87E22-4A46-4008-9734-7659866C55D8}"/>
              </a:ext>
            </a:extLst>
          </p:cNvPr>
          <p:cNvSpPr>
            <a:spLocks noGrp="1"/>
          </p:cNvSpPr>
          <p:nvPr/>
        </p:nvSpPr>
        <p:spPr>
          <a:xfrm>
            <a:off x="7066743" y="2208509"/>
            <a:ext cx="6589006" cy="3606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Обойне борошно</a:t>
            </a:r>
          </a:p>
          <a:p>
            <a:pPr algn="ctr">
              <a:buClr>
                <a:schemeClr val="accent2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Виробляють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при обойному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односортовому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помелі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Подрібнюють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всі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частини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зерна. Борошно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крупне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сірого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кольору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, з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масовою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часткою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оболонок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20-25%.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Вихід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95%.</a:t>
            </a:r>
            <a:endParaRPr lang="ru-UA" sz="29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pic>
        <p:nvPicPr>
          <p:cNvPr id="10" name="Picture 4" descr="Продам борошно житнє Сіяне, купити борошно житнє Сіяне, Київська обл —  Agro-Ukraine">
            <a:extLst>
              <a:ext uri="{FF2B5EF4-FFF2-40B4-BE49-F238E27FC236}">
                <a16:creationId xmlns:a16="http://schemas.microsoft.com/office/drawing/2014/main" id="{7D6E4AA3-4C76-444A-845A-4F6BC485F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009" y="2208509"/>
            <a:ext cx="5822734" cy="3606968"/>
          </a:xfrm>
          <a:custGeom>
            <a:avLst/>
            <a:gdLst>
              <a:gd name="connsiteX0" fmla="*/ 835042 w 7620000"/>
              <a:gd name="connsiteY0" fmla="*/ 0 h 5010150"/>
              <a:gd name="connsiteX1" fmla="*/ 7620000 w 7620000"/>
              <a:gd name="connsiteY1" fmla="*/ 0 h 5010150"/>
              <a:gd name="connsiteX2" fmla="*/ 7620000 w 7620000"/>
              <a:gd name="connsiteY2" fmla="*/ 5010150 h 5010150"/>
              <a:gd name="connsiteX3" fmla="*/ 835042 w 7620000"/>
              <a:gd name="connsiteY3" fmla="*/ 5010150 h 5010150"/>
              <a:gd name="connsiteX4" fmla="*/ 0 w 7620000"/>
              <a:gd name="connsiteY4" fmla="*/ 4175108 h 5010150"/>
              <a:gd name="connsiteX5" fmla="*/ 0 w 7620000"/>
              <a:gd name="connsiteY5" fmla="*/ 835042 h 5010150"/>
              <a:gd name="connsiteX6" fmla="*/ 835042 w 7620000"/>
              <a:gd name="connsiteY6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20000" h="5010150">
                <a:moveTo>
                  <a:pt x="835042" y="0"/>
                </a:moveTo>
                <a:lnTo>
                  <a:pt x="7620000" y="0"/>
                </a:lnTo>
                <a:lnTo>
                  <a:pt x="7620000" y="5010150"/>
                </a:lnTo>
                <a:lnTo>
                  <a:pt x="835042" y="5010150"/>
                </a:lnTo>
                <a:cubicBezTo>
                  <a:pt x="373861" y="5010150"/>
                  <a:pt x="0" y="4636289"/>
                  <a:pt x="0" y="4175108"/>
                </a:cubicBezTo>
                <a:lnTo>
                  <a:pt x="0" y="835042"/>
                </a:lnTo>
                <a:cubicBezTo>
                  <a:pt x="0" y="373861"/>
                  <a:pt x="373861" y="0"/>
                  <a:pt x="83504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549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>
            <a:extLst>
              <a:ext uri="{FF2B5EF4-FFF2-40B4-BE49-F238E27FC236}">
                <a16:creationId xmlns:a16="http://schemas.microsoft.com/office/drawing/2014/main" id="{D17B44BB-FAB2-4D65-8E1A-C71BF8C6B3B5}"/>
              </a:ext>
            </a:extLst>
          </p:cNvPr>
          <p:cNvSpPr/>
          <p:nvPr/>
        </p:nvSpPr>
        <p:spPr>
          <a:xfrm>
            <a:off x="1381760" y="375872"/>
            <a:ext cx="11866879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Хімічний склад пшеничного та житнього борошна</a:t>
            </a:r>
            <a:endParaRPr lang="en-US" sz="4374" i="1" dirty="0"/>
          </a:p>
        </p:txBody>
      </p:sp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id="{5AD4A5F1-59B3-4607-91AB-63D5CE4A70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384584"/>
              </p:ext>
            </p:extLst>
          </p:nvPr>
        </p:nvGraphicFramePr>
        <p:xfrm>
          <a:off x="1066800" y="1524000"/>
          <a:ext cx="12781279" cy="563879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25897">
                  <a:extLst>
                    <a:ext uri="{9D8B030D-6E8A-4147-A177-3AD203B41FA5}">
                      <a16:colId xmlns:a16="http://schemas.microsoft.com/office/drawing/2014/main" val="2232168438"/>
                    </a:ext>
                  </a:extLst>
                </a:gridCol>
                <a:gridCol w="1825897">
                  <a:extLst>
                    <a:ext uri="{9D8B030D-6E8A-4147-A177-3AD203B41FA5}">
                      <a16:colId xmlns:a16="http://schemas.microsoft.com/office/drawing/2014/main" val="3732578887"/>
                    </a:ext>
                  </a:extLst>
                </a:gridCol>
                <a:gridCol w="1825897">
                  <a:extLst>
                    <a:ext uri="{9D8B030D-6E8A-4147-A177-3AD203B41FA5}">
                      <a16:colId xmlns:a16="http://schemas.microsoft.com/office/drawing/2014/main" val="3369268491"/>
                    </a:ext>
                  </a:extLst>
                </a:gridCol>
                <a:gridCol w="1825897">
                  <a:extLst>
                    <a:ext uri="{9D8B030D-6E8A-4147-A177-3AD203B41FA5}">
                      <a16:colId xmlns:a16="http://schemas.microsoft.com/office/drawing/2014/main" val="2190934250"/>
                    </a:ext>
                  </a:extLst>
                </a:gridCol>
                <a:gridCol w="1825897">
                  <a:extLst>
                    <a:ext uri="{9D8B030D-6E8A-4147-A177-3AD203B41FA5}">
                      <a16:colId xmlns:a16="http://schemas.microsoft.com/office/drawing/2014/main" val="900028091"/>
                    </a:ext>
                  </a:extLst>
                </a:gridCol>
                <a:gridCol w="1825897">
                  <a:extLst>
                    <a:ext uri="{9D8B030D-6E8A-4147-A177-3AD203B41FA5}">
                      <a16:colId xmlns:a16="http://schemas.microsoft.com/office/drawing/2014/main" val="2309757746"/>
                    </a:ext>
                  </a:extLst>
                </a:gridCol>
                <a:gridCol w="1825897">
                  <a:extLst>
                    <a:ext uri="{9D8B030D-6E8A-4147-A177-3AD203B41FA5}">
                      <a16:colId xmlns:a16="http://schemas.microsoft.com/office/drawing/2014/main" val="822668023"/>
                    </a:ext>
                  </a:extLst>
                </a:gridCol>
              </a:tblGrid>
              <a:tr h="512618">
                <a:tc rowSpan="2">
                  <a:txBody>
                    <a:bodyPr/>
                    <a:lstStyle/>
                    <a:p>
                      <a:pPr algn="ctr"/>
                      <a:r>
                        <a:rPr lang="uk-UA" dirty="0"/>
                        <a:t>Вид і сорт борошна</a:t>
                      </a:r>
                      <a:endParaRPr lang="ru-UA" dirty="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uk-UA" dirty="0"/>
                        <a:t>Хімічний склад, г/100г</a:t>
                      </a:r>
                      <a:endParaRPr lang="ru-UA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uk-UA" dirty="0"/>
                        <a:t>Енергетична цінність, Ккал/100г</a:t>
                      </a:r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9278904"/>
                  </a:ext>
                </a:extLst>
              </a:tr>
              <a:tr h="512618">
                <a:tc vMerge="1">
                  <a:txBody>
                    <a:bodyPr/>
                    <a:lstStyle/>
                    <a:p>
                      <a:endParaRPr lang="ru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Вода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Білки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Жири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Вуглеводи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Інші речовини</a:t>
                      </a:r>
                      <a:endParaRPr lang="ru-UA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20819789"/>
                  </a:ext>
                </a:extLst>
              </a:tr>
              <a:tr h="512618">
                <a:tc gridSpan="7">
                  <a:txBody>
                    <a:bodyPr/>
                    <a:lstStyle/>
                    <a:p>
                      <a:pPr algn="l"/>
                      <a:r>
                        <a:rPr lang="uk-UA" dirty="0"/>
                        <a:t>Пшеничне:</a:t>
                      </a:r>
                      <a:endParaRPr lang="ru-UA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7736302"/>
                  </a:ext>
                </a:extLst>
              </a:tr>
              <a:tr h="512618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Вищого сорту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14,0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10,3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1,1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69,0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5,6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334</a:t>
                      </a:r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4879894"/>
                  </a:ext>
                </a:extLst>
              </a:tr>
              <a:tr h="512618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Першого сорту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14,0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10,6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1,3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67,8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6,3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331</a:t>
                      </a:r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1478571"/>
                  </a:ext>
                </a:extLst>
              </a:tr>
              <a:tr h="512618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Другого сорту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14,0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11,7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1,8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64,3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8,2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324</a:t>
                      </a:r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7988950"/>
                  </a:ext>
                </a:extLst>
              </a:tr>
              <a:tr h="512618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Обойне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14,0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11,5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2,2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58,7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13,6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298</a:t>
                      </a:r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4000584"/>
                  </a:ext>
                </a:extLst>
              </a:tr>
              <a:tr h="512618">
                <a:tc gridSpan="7">
                  <a:txBody>
                    <a:bodyPr/>
                    <a:lstStyle/>
                    <a:p>
                      <a:pPr algn="l"/>
                      <a:r>
                        <a:rPr lang="uk-UA" dirty="0"/>
                        <a:t>Житнє:</a:t>
                      </a:r>
                      <a:endParaRPr lang="ru-UA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149640"/>
                  </a:ext>
                </a:extLst>
              </a:tr>
              <a:tr h="512618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Сіяне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14,0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6,9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1,4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64,8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12,9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304</a:t>
                      </a:r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7825486"/>
                  </a:ext>
                </a:extLst>
              </a:tr>
              <a:tr h="512618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Обдирне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14,0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8,9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1,7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61,4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14,0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298</a:t>
                      </a:r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7394291"/>
                  </a:ext>
                </a:extLst>
              </a:tr>
              <a:tr h="512618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Обойне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14,0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10,7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1,9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58,6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14,8</a:t>
                      </a:r>
                      <a:endParaRPr lang="ru-U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293</a:t>
                      </a:r>
                      <a:endParaRPr lang="ru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20665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2767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1C29641-31BB-42C5-AA8A-9079109CAE00}"/>
              </a:ext>
            </a:extLst>
          </p:cNvPr>
          <p:cNvSpPr/>
          <p:nvPr/>
        </p:nvSpPr>
        <p:spPr>
          <a:xfrm>
            <a:off x="1119959" y="1809639"/>
            <a:ext cx="5950689" cy="534607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Місце для вмісту 2">
            <a:extLst>
              <a:ext uri="{FF2B5EF4-FFF2-40B4-BE49-F238E27FC236}">
                <a16:creationId xmlns:a16="http://schemas.microsoft.com/office/drawing/2014/main" id="{36D536D6-A32E-4A7A-8DEA-8AA410A7B4BC}"/>
              </a:ext>
            </a:extLst>
          </p:cNvPr>
          <p:cNvSpPr>
            <a:spLocks noGrp="1"/>
          </p:cNvSpPr>
          <p:nvPr/>
        </p:nvSpPr>
        <p:spPr>
          <a:xfrm>
            <a:off x="1201477" y="1811742"/>
            <a:ext cx="5869171" cy="406274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ВОДА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28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Знаходиться у зв’язаному стані до 14%. Вона сприяє утворенню клейковини, яка забезпечує еластичність і пружність пшеничного тіста.  Допомагає розчинити білки та крохмаль, що також впливає на властивості тіста.</a:t>
            </a:r>
            <a:endParaRPr lang="ru-UA" sz="28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95860EF6-4C49-4E48-A184-8E3D9E0183A5}"/>
              </a:ext>
            </a:extLst>
          </p:cNvPr>
          <p:cNvSpPr/>
          <p:nvPr/>
        </p:nvSpPr>
        <p:spPr>
          <a:xfrm>
            <a:off x="1381760" y="375872"/>
            <a:ext cx="11866879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Хімічний склад пшеничного та житнього борошна</a:t>
            </a:r>
            <a:endParaRPr lang="en-US" sz="4374" i="1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993EDE79-08E4-4985-923A-9DF9148D0ABE}"/>
              </a:ext>
            </a:extLst>
          </p:cNvPr>
          <p:cNvSpPr/>
          <p:nvPr/>
        </p:nvSpPr>
        <p:spPr>
          <a:xfrm>
            <a:off x="7559750" y="1809638"/>
            <a:ext cx="5950689" cy="534607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" name="Місце для вмісту 2">
            <a:extLst>
              <a:ext uri="{FF2B5EF4-FFF2-40B4-BE49-F238E27FC236}">
                <a16:creationId xmlns:a16="http://schemas.microsoft.com/office/drawing/2014/main" id="{6FFA7798-45ED-4BCF-B8D7-FDC58AE87DAA}"/>
              </a:ext>
            </a:extLst>
          </p:cNvPr>
          <p:cNvSpPr>
            <a:spLocks noGrp="1"/>
          </p:cNvSpPr>
          <p:nvPr/>
        </p:nvSpPr>
        <p:spPr>
          <a:xfrm>
            <a:off x="7751135" y="1809638"/>
            <a:ext cx="5759302" cy="525038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uk-UA" sz="46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БІЛКИ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Містяться у пшеничному борошні від 10,3 – 11,5%, у житньому від 6,9 – 10,7%. Білки пшеничного борошна поділяються на водорозчинні (альбуміни, глобуліни, </a:t>
            </a:r>
            <a:r>
              <a:rPr lang="uk-UA" sz="32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проламіни</a:t>
            </a: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) та нерозчинні у воді (</a:t>
            </a:r>
            <a:r>
              <a:rPr lang="uk-UA" sz="32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гліадин</a:t>
            </a: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, </a:t>
            </a:r>
            <a:r>
              <a:rPr lang="uk-UA" sz="32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глютенін</a:t>
            </a: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). У пшеничному тісті білки борошна набрякають та утворюють клейковину. Білки житнього борошна клейковини не утворюють, вони швидко набухають у воді та утворюють в’язкий колоїдний розчин.</a:t>
            </a:r>
            <a:endParaRPr lang="ru-UA" sz="32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8786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1C29641-31BB-42C5-AA8A-9079109CAE00}"/>
              </a:ext>
            </a:extLst>
          </p:cNvPr>
          <p:cNvSpPr/>
          <p:nvPr/>
        </p:nvSpPr>
        <p:spPr>
          <a:xfrm>
            <a:off x="1119959" y="1809639"/>
            <a:ext cx="5950689" cy="534607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95860EF6-4C49-4E48-A184-8E3D9E0183A5}"/>
              </a:ext>
            </a:extLst>
          </p:cNvPr>
          <p:cNvSpPr/>
          <p:nvPr/>
        </p:nvSpPr>
        <p:spPr>
          <a:xfrm>
            <a:off x="1381760" y="375872"/>
            <a:ext cx="11866879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Хімічний склад пшеничного та житнього борошна</a:t>
            </a:r>
            <a:endParaRPr lang="en-US" sz="4374" i="1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993EDE79-08E4-4985-923A-9DF9148D0ABE}"/>
              </a:ext>
            </a:extLst>
          </p:cNvPr>
          <p:cNvSpPr/>
          <p:nvPr/>
        </p:nvSpPr>
        <p:spPr>
          <a:xfrm>
            <a:off x="7559750" y="1809638"/>
            <a:ext cx="5950689" cy="534607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Місце для вмісту 2">
            <a:extLst>
              <a:ext uri="{FF2B5EF4-FFF2-40B4-BE49-F238E27FC236}">
                <a16:creationId xmlns:a16="http://schemas.microsoft.com/office/drawing/2014/main" id="{D2335CF9-F91B-49E3-B5C4-3F52171A5FA8}"/>
              </a:ext>
            </a:extLst>
          </p:cNvPr>
          <p:cNvSpPr>
            <a:spLocks noGrp="1"/>
          </p:cNvSpPr>
          <p:nvPr/>
        </p:nvSpPr>
        <p:spPr>
          <a:xfrm>
            <a:off x="1119960" y="1813846"/>
            <a:ext cx="5950690" cy="40627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ru-RU" sz="32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ВУГЛЕВОДИ	</a:t>
            </a:r>
          </a:p>
          <a:p>
            <a:pPr marL="0" indent="0" algn="ctr">
              <a:buClr>
                <a:schemeClr val="bg1"/>
              </a:buClr>
              <a:buNone/>
            </a:pPr>
            <a:endParaRPr lang="ru-RU" sz="3200" b="1" spc="6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  <a:p>
            <a:pPr marL="0" indent="0" algn="ctr">
              <a:buClr>
                <a:schemeClr val="bg1"/>
              </a:buClr>
              <a:buNone/>
            </a:pPr>
            <a:r>
              <a:rPr lang="ru-RU" sz="32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Складають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основну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частину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пшеничного та 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житнього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борошна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близько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70%) і 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містяться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у 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вигляді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крохмалю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цукрів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клітковини</a:t>
            </a:r>
            <a:r>
              <a:rPr lang="ru-RU" sz="2600" dirty="0"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Місце для вмісту 2">
            <a:extLst>
              <a:ext uri="{FF2B5EF4-FFF2-40B4-BE49-F238E27FC236}">
                <a16:creationId xmlns:a16="http://schemas.microsoft.com/office/drawing/2014/main" id="{4EE19E03-0B94-424A-BE8A-7A491616FCCC}"/>
              </a:ext>
            </a:extLst>
          </p:cNvPr>
          <p:cNvSpPr>
            <a:spLocks noGrp="1"/>
          </p:cNvSpPr>
          <p:nvPr/>
        </p:nvSpPr>
        <p:spPr>
          <a:xfrm>
            <a:off x="7559750" y="1813846"/>
            <a:ext cx="5950690" cy="53418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uk-UA" sz="35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КРОХМАЛЬ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ru-RU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Пшеничний</a:t>
            </a:r>
            <a:r>
              <a:rPr lang="ru-RU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крохмаль</a:t>
            </a:r>
            <a:r>
              <a:rPr lang="ru-RU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клейстеризується</a:t>
            </a:r>
            <a:r>
              <a:rPr lang="ru-RU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при </a:t>
            </a:r>
            <a:r>
              <a:rPr lang="en-US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t 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62-65°С, житній </a:t>
            </a:r>
            <a:r>
              <a:rPr lang="ru-RU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при </a:t>
            </a:r>
            <a:r>
              <a:rPr lang="en-US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t 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55-57°С. Діє на </a:t>
            </a:r>
            <a:r>
              <a:rPr lang="uk-UA" sz="2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водопоглинальну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здатність, процес бродіння. Бере участь у структуроутворенні тіста і хліба, впливає на процес черствіння.  Крохмаль жита утворює більш в’язкий клейстер, що повільніше старіє.</a:t>
            </a:r>
            <a:endParaRPr lang="ru-UA" sz="32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9875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1C29641-31BB-42C5-AA8A-9079109CAE00}"/>
              </a:ext>
            </a:extLst>
          </p:cNvPr>
          <p:cNvSpPr/>
          <p:nvPr/>
        </p:nvSpPr>
        <p:spPr>
          <a:xfrm>
            <a:off x="1119959" y="1809639"/>
            <a:ext cx="5950689" cy="534607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95860EF6-4C49-4E48-A184-8E3D9E0183A5}"/>
              </a:ext>
            </a:extLst>
          </p:cNvPr>
          <p:cNvSpPr/>
          <p:nvPr/>
        </p:nvSpPr>
        <p:spPr>
          <a:xfrm>
            <a:off x="1381760" y="375872"/>
            <a:ext cx="11866879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Хімічний склад пшеничного та житнього борошна</a:t>
            </a:r>
            <a:endParaRPr lang="en-US" sz="4374" i="1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993EDE79-08E4-4985-923A-9DF9148D0ABE}"/>
              </a:ext>
            </a:extLst>
          </p:cNvPr>
          <p:cNvSpPr/>
          <p:nvPr/>
        </p:nvSpPr>
        <p:spPr>
          <a:xfrm>
            <a:off x="7559750" y="1809638"/>
            <a:ext cx="5950689" cy="534607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" name="Місце для вмісту 2">
            <a:extLst>
              <a:ext uri="{FF2B5EF4-FFF2-40B4-BE49-F238E27FC236}">
                <a16:creationId xmlns:a16="http://schemas.microsoft.com/office/drawing/2014/main" id="{3A944EC6-B85F-40AC-BA3E-AE4EDB774BD9}"/>
              </a:ext>
            </a:extLst>
          </p:cNvPr>
          <p:cNvSpPr>
            <a:spLocks noGrp="1"/>
          </p:cNvSpPr>
          <p:nvPr/>
        </p:nvSpPr>
        <p:spPr>
          <a:xfrm>
            <a:off x="1381760" y="1894272"/>
            <a:ext cx="5688888" cy="5261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uk-UA" sz="35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ЦУКРИ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Пшеничного борошна містяться у вигляді моносахаридів (глюкоза, фруктоза) і дисахаридів (мальтоза, сахароза) і складають від 0,2 до 1%. Впливають на процеси бродіння тіста, </a:t>
            </a:r>
            <a:r>
              <a:rPr lang="uk-UA" sz="2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газоутворюючу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здатність, на збільшення об’єму виробів.  Житнє борошно містить більше цукрів від 3,6 до 5,7%.  До 80% всіх цукрів складає сахароза, решта глюкоза, фруктоза, мальтоза.</a:t>
            </a:r>
            <a:endParaRPr lang="ru-UA" sz="32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sp>
        <p:nvSpPr>
          <p:cNvPr id="12" name="Місце для вмісту 2">
            <a:extLst>
              <a:ext uri="{FF2B5EF4-FFF2-40B4-BE49-F238E27FC236}">
                <a16:creationId xmlns:a16="http://schemas.microsoft.com/office/drawing/2014/main" id="{A73CED63-E2AD-4D63-A845-4F1D47D3B14D}"/>
              </a:ext>
            </a:extLst>
          </p:cNvPr>
          <p:cNvSpPr>
            <a:spLocks noGrp="1"/>
          </p:cNvSpPr>
          <p:nvPr/>
        </p:nvSpPr>
        <p:spPr>
          <a:xfrm>
            <a:off x="7559750" y="1809640"/>
            <a:ext cx="5950690" cy="4878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uk-UA" sz="35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КЛІТКОВИНА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Міститься переважно в оболонках зерна і стінках клітин алейронового шару. Більший відсоток клітковини у борошні нижчих сортів. У зерні пшениці та жита її масова частка складає 1,7…2,5%. У тісті та </a:t>
            </a:r>
            <a:r>
              <a:rPr lang="uk-UA" sz="2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хлібі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вона бере участь у створенні їх структури.</a:t>
            </a:r>
            <a:endParaRPr lang="ru-UA" sz="32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142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1C29641-31BB-42C5-AA8A-9079109CAE00}"/>
              </a:ext>
            </a:extLst>
          </p:cNvPr>
          <p:cNvSpPr/>
          <p:nvPr/>
        </p:nvSpPr>
        <p:spPr>
          <a:xfrm>
            <a:off x="1119959" y="1809639"/>
            <a:ext cx="5950689" cy="534607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95860EF6-4C49-4E48-A184-8E3D9E0183A5}"/>
              </a:ext>
            </a:extLst>
          </p:cNvPr>
          <p:cNvSpPr/>
          <p:nvPr/>
        </p:nvSpPr>
        <p:spPr>
          <a:xfrm>
            <a:off x="1381760" y="375872"/>
            <a:ext cx="11866879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Хімічний склад пшеничного та житнього борошна</a:t>
            </a:r>
            <a:endParaRPr lang="en-US" sz="4374" i="1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993EDE79-08E4-4985-923A-9DF9148D0ABE}"/>
              </a:ext>
            </a:extLst>
          </p:cNvPr>
          <p:cNvSpPr/>
          <p:nvPr/>
        </p:nvSpPr>
        <p:spPr>
          <a:xfrm>
            <a:off x="7559750" y="1809638"/>
            <a:ext cx="5950689" cy="534607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Місце для вмісту 2">
            <a:extLst>
              <a:ext uri="{FF2B5EF4-FFF2-40B4-BE49-F238E27FC236}">
                <a16:creationId xmlns:a16="http://schemas.microsoft.com/office/drawing/2014/main" id="{42449765-F317-45B3-8BAF-E71699A1740A}"/>
              </a:ext>
            </a:extLst>
          </p:cNvPr>
          <p:cNvSpPr>
            <a:spLocks noGrp="1"/>
          </p:cNvSpPr>
          <p:nvPr/>
        </p:nvSpPr>
        <p:spPr>
          <a:xfrm>
            <a:off x="1119959" y="1894272"/>
            <a:ext cx="5950689" cy="46979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uk-UA" sz="38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ЖИРИ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У пшеничному і житньому борошні різних сортів міститься від 0,9 до 2,1%.  У вищих сортах  жирів менше, оскільки вони зосереджені у зародку і алейроновому шарі зерна. До складу жирів борошна входять ненасичені жирні кислоти, тому при зберіганні жир легко розщеплюється, що може викликати псування борошна (згіркнення).</a:t>
            </a:r>
            <a:endParaRPr lang="ru-UA" sz="32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sp>
        <p:nvSpPr>
          <p:cNvPr id="10" name="Місце для вмісту 2">
            <a:extLst>
              <a:ext uri="{FF2B5EF4-FFF2-40B4-BE49-F238E27FC236}">
                <a16:creationId xmlns:a16="http://schemas.microsoft.com/office/drawing/2014/main" id="{9683EE34-5504-4CC7-A97D-6FBC5D80701E}"/>
              </a:ext>
            </a:extLst>
          </p:cNvPr>
          <p:cNvSpPr>
            <a:spLocks noGrp="1"/>
          </p:cNvSpPr>
          <p:nvPr/>
        </p:nvSpPr>
        <p:spPr>
          <a:xfrm>
            <a:off x="7559750" y="1809639"/>
            <a:ext cx="5950689" cy="516531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uk-UA" sz="38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МІНЕРАЛЬНІ РЕЧОВИНИ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Сполуки, які залишаються в золі борошна після спалювання, називають мінеральними. Загальну їх кількість називають золою. Основну масу мінеральних речовин становлять </a:t>
            </a:r>
            <a:r>
              <a:rPr lang="uk-UA" sz="32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макроелементи</a:t>
            </a: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(99,9 %). Це фосфор, калій, магній, кальцій та ін. Поряд з </a:t>
            </a:r>
            <a:r>
              <a:rPr lang="uk-UA" sz="32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макроелементами</a:t>
            </a: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у борошні є мікроелементи: залізо, йод, мідь, фтор, цинк та ін.</a:t>
            </a:r>
            <a:endParaRPr lang="ru-UA" sz="32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1430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1C29641-31BB-42C5-AA8A-9079109CAE00}"/>
              </a:ext>
            </a:extLst>
          </p:cNvPr>
          <p:cNvSpPr/>
          <p:nvPr/>
        </p:nvSpPr>
        <p:spPr>
          <a:xfrm>
            <a:off x="1119959" y="1809639"/>
            <a:ext cx="5950689" cy="534607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95860EF6-4C49-4E48-A184-8E3D9E0183A5}"/>
              </a:ext>
            </a:extLst>
          </p:cNvPr>
          <p:cNvSpPr/>
          <p:nvPr/>
        </p:nvSpPr>
        <p:spPr>
          <a:xfrm>
            <a:off x="1381760" y="375872"/>
            <a:ext cx="11866879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Хімічний склад пшеничного та житнього борошна</a:t>
            </a:r>
            <a:endParaRPr lang="en-US" sz="4374" i="1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993EDE79-08E4-4985-923A-9DF9148D0ABE}"/>
              </a:ext>
            </a:extLst>
          </p:cNvPr>
          <p:cNvSpPr/>
          <p:nvPr/>
        </p:nvSpPr>
        <p:spPr>
          <a:xfrm>
            <a:off x="7559750" y="1809638"/>
            <a:ext cx="5950689" cy="534607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Місце для вмісту 2">
            <a:extLst>
              <a:ext uri="{FF2B5EF4-FFF2-40B4-BE49-F238E27FC236}">
                <a16:creationId xmlns:a16="http://schemas.microsoft.com/office/drawing/2014/main" id="{80579861-BB4A-484E-8EC7-E90B7A7813E5}"/>
              </a:ext>
            </a:extLst>
          </p:cNvPr>
          <p:cNvSpPr>
            <a:spLocks noGrp="1"/>
          </p:cNvSpPr>
          <p:nvPr/>
        </p:nvSpPr>
        <p:spPr>
          <a:xfrm>
            <a:off x="1119959" y="1809638"/>
            <a:ext cx="5950689" cy="46103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ВІТАМІНИ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У борошні містяться вітаміни групи В, </a:t>
            </a:r>
            <a:r>
              <a:rPr lang="en-US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PP, 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К, холін, біотин, </a:t>
            </a:r>
            <a:r>
              <a:rPr lang="uk-UA" sz="2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пантотенова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кислота, каротин, </a:t>
            </a:r>
            <a:r>
              <a:rPr lang="uk-UA" sz="2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ергостерол</a:t>
            </a:r>
            <a:r>
              <a:rPr lang="uk-UA" sz="2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. Вищі сорти борошна бідні на вітаміни, оскільки містяться в алейроновому шарі та зародку. </a:t>
            </a:r>
            <a:endParaRPr lang="ru-UA" sz="32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sp>
        <p:nvSpPr>
          <p:cNvPr id="10" name="Місце для вмісту 2">
            <a:extLst>
              <a:ext uri="{FF2B5EF4-FFF2-40B4-BE49-F238E27FC236}">
                <a16:creationId xmlns:a16="http://schemas.microsoft.com/office/drawing/2014/main" id="{FC6329D6-D32A-4D61-AA22-D2F18987EA09}"/>
              </a:ext>
            </a:extLst>
          </p:cNvPr>
          <p:cNvSpPr>
            <a:spLocks noGrp="1"/>
          </p:cNvSpPr>
          <p:nvPr/>
        </p:nvSpPr>
        <p:spPr>
          <a:xfrm>
            <a:off x="7666074" y="1809638"/>
            <a:ext cx="5844366" cy="534607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tx1"/>
              </a:buClr>
              <a:buFont typeface="Wingdings 3" panose="05040102010807070707" pitchFamily="18" charset="2"/>
              <a:buChar char=""/>
            </a:pPr>
            <a:r>
              <a:rPr lang="uk-UA" sz="4600" b="1" spc="6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ФЕРМЕНТИ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Це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речовини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білкової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природи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,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здатні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каталізувати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(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прискорювати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)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різні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реакції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.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Зосереджені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у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зародку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і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переферійних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частинах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зерна.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Амілази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розщеплюють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крохмаль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та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впливають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на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якість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виробів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.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Протеази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гідралізують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білки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,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підвищуючи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пластичність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тіста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та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його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об'єм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.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Ліпаза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розщеплює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жири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борошна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.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Поліфенолоксидаза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викликає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потемніння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тіста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, тому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її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активність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необхідно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знижувати</a:t>
            </a:r>
            <a:r>
              <a:rPr lang="ru-RU" sz="3400" dirty="0">
                <a:solidFill>
                  <a:schemeClr val="tx1"/>
                </a:solidFill>
                <a:latin typeface="Franklin Gothic Book"/>
                <a:cs typeface="Times New Roman" panose="02020603050405020304" pitchFamily="18" charset="0"/>
              </a:rPr>
              <a:t>.</a:t>
            </a:r>
            <a:endParaRPr lang="ru-UA" sz="3200" dirty="0">
              <a:solidFill>
                <a:schemeClr val="tx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8590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>
            <a:extLst>
              <a:ext uri="{FF2B5EF4-FFF2-40B4-BE49-F238E27FC236}">
                <a16:creationId xmlns:a16="http://schemas.microsoft.com/office/drawing/2014/main" id="{D03C6DC3-579A-479A-8586-367593D25631}"/>
              </a:ext>
            </a:extLst>
          </p:cNvPr>
          <p:cNvSpPr/>
          <p:nvPr/>
        </p:nvSpPr>
        <p:spPr>
          <a:xfrm>
            <a:off x="3168502" y="213076"/>
            <a:ext cx="8293395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Приймання та зберігання борошна</a:t>
            </a:r>
            <a:endParaRPr lang="en-US" sz="4374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DB7F1C-6520-48F0-8C7B-60DF5657B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055" y="1403498"/>
            <a:ext cx="6878084" cy="3868922"/>
          </a:xfrm>
          <a:prstGeom prst="roundRect">
            <a:avLst>
              <a:gd name="adj" fmla="val 14807"/>
            </a:avLst>
          </a:prstGeom>
          <a:ln>
            <a:noFill/>
          </a:ln>
          <a:effectLst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3F6E3F3-F8A7-4865-8A51-C0180C6FA30A}"/>
              </a:ext>
            </a:extLst>
          </p:cNvPr>
          <p:cNvSpPr txBox="1"/>
          <p:nvPr/>
        </p:nvSpPr>
        <p:spPr>
          <a:xfrm>
            <a:off x="1020724" y="6098900"/>
            <a:ext cx="1258894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UA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Партія</a:t>
            </a:r>
            <a:r>
              <a:rPr lang="ru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– </a:t>
            </a:r>
            <a:r>
              <a:rPr lang="ru-UA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це</a:t>
            </a:r>
            <a:r>
              <a:rPr lang="ru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UA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певна</a:t>
            </a:r>
            <a:r>
              <a:rPr lang="ru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UA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кількість</a:t>
            </a:r>
            <a:r>
              <a:rPr lang="ru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UA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борошна</a:t>
            </a:r>
            <a:r>
              <a:rPr lang="ru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одного виду і сорту, </a:t>
            </a:r>
            <a:r>
              <a:rPr lang="ru-UA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виробленого</a:t>
            </a:r>
            <a:r>
              <a:rPr lang="ru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з </a:t>
            </a:r>
            <a:r>
              <a:rPr lang="ru-UA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однієї</a:t>
            </a:r>
            <a:r>
              <a:rPr lang="ru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UA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помольної</a:t>
            </a:r>
            <a:r>
              <a:rPr lang="ru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UA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суміші</a:t>
            </a:r>
            <a:r>
              <a:rPr lang="ru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зерна. </a:t>
            </a:r>
            <a:endParaRPr lang="ru-UA" sz="2800" dirty="0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175D2B88-379C-499F-8B9F-689D8C11F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8399719" y="1403498"/>
            <a:ext cx="5422607" cy="3868922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9613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EC37A938-D2DF-4FF8-980B-C12CBAFD0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471" y="1145658"/>
            <a:ext cx="10259458" cy="3585830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20EB7A-CFDA-4611-AE98-79CDCC245735}"/>
              </a:ext>
            </a:extLst>
          </p:cNvPr>
          <p:cNvSpPr txBox="1"/>
          <p:nvPr/>
        </p:nvSpPr>
        <p:spPr>
          <a:xfrm>
            <a:off x="1020724" y="5365254"/>
            <a:ext cx="1258894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Склад для борошна повинен бути сухим, опалюватись, мати ефективну вентиляцію. Підлога повинна бути рівною, без тріщин, стійкою до механічної дії, стінки – гладкими, побіленими вапном, бажано облицьованими плиткою.</a:t>
            </a:r>
          </a:p>
        </p:txBody>
      </p:sp>
    </p:spTree>
    <p:extLst>
      <p:ext uri="{BB962C8B-B14F-4D97-AF65-F5344CB8AC3E}">
        <p14:creationId xmlns:p14="http://schemas.microsoft.com/office/powerpoint/2010/main" val="4919938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>
            <a:extLst>
              <a:ext uri="{FF2B5EF4-FFF2-40B4-BE49-F238E27FC236}">
                <a16:creationId xmlns:a16="http://schemas.microsoft.com/office/drawing/2014/main" id="{FA665098-188F-459E-9D19-BF66B53F952D}"/>
              </a:ext>
            </a:extLst>
          </p:cNvPr>
          <p:cNvSpPr/>
          <p:nvPr/>
        </p:nvSpPr>
        <p:spPr>
          <a:xfrm>
            <a:off x="3860800" y="137715"/>
            <a:ext cx="6908800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latin typeface="Bitter" pitchFamily="34" charset="0"/>
                <a:ea typeface="Bitter" pitchFamily="34" charset="-122"/>
                <a:cs typeface="Bitter" pitchFamily="34" charset="-120"/>
              </a:rPr>
              <a:t>Способи зберігання борошна</a:t>
            </a:r>
            <a:endParaRPr lang="en-US" sz="4374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ADE36F-6703-4C1A-B7A7-E1C39B867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826" y="2870789"/>
            <a:ext cx="4221127" cy="2814084"/>
          </a:xfrm>
          <a:prstGeom prst="roundRect">
            <a:avLst>
              <a:gd name="adj" fmla="val 14807"/>
            </a:avLst>
          </a:prstGeom>
          <a:ln>
            <a:noFill/>
          </a:ln>
          <a:effectLst/>
        </p:spPr>
      </p:pic>
      <p:pic>
        <p:nvPicPr>
          <p:cNvPr id="8" name="Picture 4" descr="Силоси для борошна — Агробізнес сьогодні">
            <a:extLst>
              <a:ext uri="{FF2B5EF4-FFF2-40B4-BE49-F238E27FC236}">
                <a16:creationId xmlns:a16="http://schemas.microsoft.com/office/drawing/2014/main" id="{438E630A-9778-4EF4-BD75-24F44D636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434" y="2875626"/>
            <a:ext cx="4049235" cy="2809247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Безтарне зберігання борошна та цукру від ⚡️ТЕХНІК⚡️ Купити обладнання для  безтарного зберігання борошна та цукру в Києві">
            <a:extLst>
              <a:ext uri="{FF2B5EF4-FFF2-40B4-BE49-F238E27FC236}">
                <a16:creationId xmlns:a16="http://schemas.microsoft.com/office/drawing/2014/main" id="{AD8795AA-5390-4D23-907A-5D87CD488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150" y="2875626"/>
            <a:ext cx="3753292" cy="2814969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25BC1DD-D7C6-4DB9-AC31-29DD46464909}"/>
              </a:ext>
            </a:extLst>
          </p:cNvPr>
          <p:cNvSpPr txBox="1"/>
          <p:nvPr/>
        </p:nvSpPr>
        <p:spPr>
          <a:xfrm>
            <a:off x="1956389" y="2207729"/>
            <a:ext cx="249865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Тарний спосіб</a:t>
            </a: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B6DDDE4A-51A3-40EC-8CBA-D11C84D023E3}"/>
              </a:ext>
            </a:extLst>
          </p:cNvPr>
          <p:cNvCxnSpPr>
            <a:cxnSpLocks/>
          </p:cNvCxnSpPr>
          <p:nvPr/>
        </p:nvCxnSpPr>
        <p:spPr>
          <a:xfrm flipH="1" flipV="1">
            <a:off x="7534050" y="2464502"/>
            <a:ext cx="1" cy="4062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4B808143-4BE9-4BC0-9144-BE70B6DC35C1}"/>
              </a:ext>
            </a:extLst>
          </p:cNvPr>
          <p:cNvCxnSpPr/>
          <p:nvPr/>
        </p:nvCxnSpPr>
        <p:spPr>
          <a:xfrm flipH="1" flipV="1">
            <a:off x="11734796" y="2469339"/>
            <a:ext cx="1" cy="4062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C4745098-BF5C-4F43-BED5-293EF1DB1FB4}"/>
              </a:ext>
            </a:extLst>
          </p:cNvPr>
          <p:cNvCxnSpPr>
            <a:cxnSpLocks/>
          </p:cNvCxnSpPr>
          <p:nvPr/>
        </p:nvCxnSpPr>
        <p:spPr>
          <a:xfrm>
            <a:off x="7519035" y="2459665"/>
            <a:ext cx="4231005" cy="967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65648276-0590-432C-8108-3E431D917C3E}"/>
              </a:ext>
            </a:extLst>
          </p:cNvPr>
          <p:cNvCxnSpPr/>
          <p:nvPr/>
        </p:nvCxnSpPr>
        <p:spPr>
          <a:xfrm flipH="1" flipV="1">
            <a:off x="9642045" y="2053378"/>
            <a:ext cx="1" cy="4062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F9DAB45F-2387-47BB-9A5B-D53A09FAEC25}"/>
              </a:ext>
            </a:extLst>
          </p:cNvPr>
          <p:cNvSpPr txBox="1"/>
          <p:nvPr/>
        </p:nvSpPr>
        <p:spPr>
          <a:xfrm>
            <a:off x="8123361" y="1442819"/>
            <a:ext cx="30373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Безтарний спосіб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6821C2-7F72-4A53-B9F6-8A699AF6D684}"/>
              </a:ext>
            </a:extLst>
          </p:cNvPr>
          <p:cNvSpPr txBox="1"/>
          <p:nvPr/>
        </p:nvSpPr>
        <p:spPr>
          <a:xfrm>
            <a:off x="6015366" y="5829550"/>
            <a:ext cx="30373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Відкритий тип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1F54A2C-9E6A-404A-B44F-6CD90B1228A1}"/>
              </a:ext>
            </a:extLst>
          </p:cNvPr>
          <p:cNvSpPr txBox="1"/>
          <p:nvPr/>
        </p:nvSpPr>
        <p:spPr>
          <a:xfrm>
            <a:off x="10216112" y="5829550"/>
            <a:ext cx="30373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Закритий тип</a:t>
            </a:r>
          </a:p>
        </p:txBody>
      </p:sp>
    </p:spTree>
    <p:extLst>
      <p:ext uri="{BB962C8B-B14F-4D97-AF65-F5344CB8AC3E}">
        <p14:creationId xmlns:p14="http://schemas.microsoft.com/office/powerpoint/2010/main" val="12854743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D20EB7A-CFDA-4611-AE98-79CDCC245735}"/>
              </a:ext>
            </a:extLst>
          </p:cNvPr>
          <p:cNvSpPr txBox="1"/>
          <p:nvPr/>
        </p:nvSpPr>
        <p:spPr>
          <a:xfrm>
            <a:off x="1020725" y="421114"/>
            <a:ext cx="125889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Тарний спосіб зберігання</a:t>
            </a:r>
            <a:endParaRPr lang="ru-UA" sz="28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234107-BF6D-499D-88F6-19EE8C668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84" y="1645821"/>
            <a:ext cx="6937154" cy="3902149"/>
          </a:xfrm>
          <a:prstGeom prst="roundRect">
            <a:avLst>
              <a:gd name="adj" fmla="val 14807"/>
            </a:avLst>
          </a:prstGeom>
          <a:ln>
            <a:noFill/>
          </a:ln>
          <a:effectLst/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6D32EABB-548B-4D13-A284-6898302F72C5}"/>
              </a:ext>
            </a:extLst>
          </p:cNvPr>
          <p:cNvPicPr>
            <a:picLocks noGrp="1"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5000" contras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2648"/>
          <a:stretch/>
        </p:blipFill>
        <p:spPr bwMode="auto">
          <a:xfrm>
            <a:off x="8442252" y="1645821"/>
            <a:ext cx="5507664" cy="4638897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72156-CDD0-4958-A5D3-10861D642D8E}"/>
              </a:ext>
            </a:extLst>
          </p:cNvPr>
          <p:cNvSpPr txBox="1"/>
          <p:nvPr/>
        </p:nvSpPr>
        <p:spPr>
          <a:xfrm>
            <a:off x="8660219" y="6339874"/>
            <a:ext cx="507173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i="1" dirty="0"/>
              <a:t>Укладання мішків з борошном у штабелі: </a:t>
            </a:r>
            <a:br>
              <a:rPr lang="uk-UA" sz="1800" i="1" dirty="0"/>
            </a:br>
            <a:r>
              <a:rPr lang="uk-UA" sz="1800" i="1" dirty="0"/>
              <a:t>а-трійником; б-п’ятериком; в-у клітинку</a:t>
            </a:r>
            <a:endParaRPr lang="ru-UA" i="1" dirty="0"/>
          </a:p>
        </p:txBody>
      </p:sp>
    </p:spTree>
    <p:extLst>
      <p:ext uri="{BB962C8B-B14F-4D97-AF65-F5344CB8AC3E}">
        <p14:creationId xmlns:p14="http://schemas.microsoft.com/office/powerpoint/2010/main" val="377969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D20EB7A-CFDA-4611-AE98-79CDCC245735}"/>
              </a:ext>
            </a:extLst>
          </p:cNvPr>
          <p:cNvSpPr txBox="1"/>
          <p:nvPr/>
        </p:nvSpPr>
        <p:spPr>
          <a:xfrm>
            <a:off x="1020725" y="421114"/>
            <a:ext cx="125889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Безтарний спосіб зберігання</a:t>
            </a:r>
            <a:endParaRPr lang="ru-UA" sz="2800" dirty="0"/>
          </a:p>
        </p:txBody>
      </p:sp>
      <p:pic>
        <p:nvPicPr>
          <p:cNvPr id="14338" name="Picture 2" descr="Купить Металеві силоса з лійкою (конусне дно) для сипких продуктів с  доставкой по Украине">
            <a:extLst>
              <a:ext uri="{FF2B5EF4-FFF2-40B4-BE49-F238E27FC236}">
                <a16:creationId xmlns:a16="http://schemas.microsoft.com/office/drawing/2014/main" id="{E5F64965-9930-4C10-B7DD-98FB11729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25" y="1241783"/>
            <a:ext cx="4430461" cy="5286546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FB8F98-1B98-4B30-AC7F-801749F0EB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072"/>
          <a:stretch/>
        </p:blipFill>
        <p:spPr>
          <a:xfrm>
            <a:off x="6102394" y="1241783"/>
            <a:ext cx="8108693" cy="5286546"/>
          </a:xfrm>
          <a:prstGeom prst="roundRect">
            <a:avLst>
              <a:gd name="adj" fmla="val 14807"/>
            </a:avLst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966621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6FA0EE2-F416-4E81-9814-473F42D1B9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88" y="3308675"/>
            <a:ext cx="3644309" cy="364430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79090B9-FA67-4DDB-BBC9-FFF41755D4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3045" y="3437411"/>
            <a:ext cx="3644310" cy="364431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F1FCBAA-BD4C-4EB3-9E40-BF1B865057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6415" y="3308675"/>
            <a:ext cx="3644311" cy="364431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B85F5C5-C988-40B7-8131-6F0D48AAD0D5}"/>
              </a:ext>
            </a:extLst>
          </p:cNvPr>
          <p:cNvSpPr txBox="1"/>
          <p:nvPr/>
        </p:nvSpPr>
        <p:spPr>
          <a:xfrm>
            <a:off x="1020725" y="421114"/>
            <a:ext cx="1258894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Транспортування борошна у складі та на виробництві може здійснюватися механічним, пневматичним високого тиску (аерозольним) або пневматичним низького чи середнього тиску транспортом. 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застосуванні механічного транспортування борошна використовують такі засоби, як шнеки, ланцюгові транспортери із заглибленими скребками (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редлери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і ковшеві елеватори (норії).</a:t>
            </a:r>
            <a:endParaRPr lang="ru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BCA3A9-9A5C-4173-9CFD-B2F14A902F26}"/>
              </a:ext>
            </a:extLst>
          </p:cNvPr>
          <p:cNvSpPr txBox="1"/>
          <p:nvPr/>
        </p:nvSpPr>
        <p:spPr>
          <a:xfrm>
            <a:off x="622188" y="6839723"/>
            <a:ext cx="34861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i="1" dirty="0"/>
              <a:t>ТРАНСПОРТЕР ШНЕКОВИЙ</a:t>
            </a:r>
            <a:endParaRPr lang="ru-UA" i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747BE39-CD7C-4D65-9B50-E3BFA980F5AA}"/>
              </a:ext>
            </a:extLst>
          </p:cNvPr>
          <p:cNvSpPr txBox="1"/>
          <p:nvPr/>
        </p:nvSpPr>
        <p:spPr>
          <a:xfrm>
            <a:off x="5651206" y="6849488"/>
            <a:ext cx="34861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i="1" dirty="0"/>
              <a:t>ТРАНСПОРТЕР СКРЕБКОВИЙ</a:t>
            </a:r>
            <a:endParaRPr lang="ru-UA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48721C0-F11F-4CD4-AF6D-C875F43BDB4D}"/>
              </a:ext>
            </a:extLst>
          </p:cNvPr>
          <p:cNvSpPr txBox="1"/>
          <p:nvPr/>
        </p:nvSpPr>
        <p:spPr>
          <a:xfrm>
            <a:off x="10676415" y="6839723"/>
            <a:ext cx="34861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i="1" dirty="0"/>
              <a:t>НОРІЇ</a:t>
            </a:r>
            <a:endParaRPr lang="ru-UA" i="1" dirty="0"/>
          </a:p>
        </p:txBody>
      </p:sp>
    </p:spTree>
    <p:extLst>
      <p:ext uri="{BB962C8B-B14F-4D97-AF65-F5344CB8AC3E}">
        <p14:creationId xmlns:p14="http://schemas.microsoft.com/office/powerpoint/2010/main" val="33145881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95DAEAD-2333-48CA-AAB1-DADC9B3F483C}"/>
              </a:ext>
            </a:extLst>
          </p:cNvPr>
          <p:cNvSpPr txBox="1"/>
          <p:nvPr/>
        </p:nvSpPr>
        <p:spPr>
          <a:xfrm>
            <a:off x="2135663" y="701100"/>
            <a:ext cx="10407966" cy="468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UA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хлібопекарських</a:t>
            </a:r>
            <a:r>
              <a:rPr lang="ru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підприємствах</a:t>
            </a:r>
            <a:r>
              <a:rPr lang="ru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перевагу</a:t>
            </a:r>
            <a:r>
              <a:rPr lang="ru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надають</a:t>
            </a:r>
            <a:r>
              <a:rPr lang="ru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аерозольтранспорту</a:t>
            </a:r>
            <a:r>
              <a:rPr lang="uk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UA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89B5653F-55AB-4019-8545-7DB0B95CB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62" y="1334055"/>
            <a:ext cx="8911192" cy="4588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796F778-9AE5-4991-820C-1C3657E6BD83}"/>
              </a:ext>
            </a:extLst>
          </p:cNvPr>
          <p:cNvSpPr txBox="1"/>
          <p:nvPr/>
        </p:nvSpPr>
        <p:spPr>
          <a:xfrm>
            <a:off x="1712949" y="5891110"/>
            <a:ext cx="1040796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ctr"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800" i="1" dirty="0"/>
              <a:t>Машино-</a:t>
            </a:r>
            <a:r>
              <a:rPr lang="ru-RU" sz="1800" i="1" dirty="0" err="1"/>
              <a:t>апаратурна</a:t>
            </a:r>
            <a:r>
              <a:rPr lang="ru-RU" sz="1800" i="1" dirty="0"/>
              <a:t> схема складу з </a:t>
            </a:r>
            <a:r>
              <a:rPr lang="ru-RU" sz="1800" i="1" dirty="0" err="1"/>
              <a:t>установкою</a:t>
            </a:r>
            <a:r>
              <a:rPr lang="ru-RU" sz="1800" i="1" dirty="0"/>
              <a:t> </a:t>
            </a:r>
            <a:r>
              <a:rPr lang="ru-RU" sz="1800" i="1" dirty="0" err="1"/>
              <a:t>аерозольтранспорту</a:t>
            </a:r>
            <a:r>
              <a:rPr lang="ru-RU" sz="1800" i="1" dirty="0"/>
              <a:t>:</a:t>
            </a:r>
          </a:p>
          <a:p>
            <a:r>
              <a:rPr lang="ru-RU" sz="1800" i="1" dirty="0"/>
              <a:t>1 ~ </a:t>
            </a:r>
            <a:r>
              <a:rPr lang="ru-RU" sz="1800" i="1" dirty="0" err="1"/>
              <a:t>автоборошновіз</a:t>
            </a:r>
            <a:r>
              <a:rPr lang="ru-RU" sz="1800" i="1" dirty="0"/>
              <a:t>, 2 — </a:t>
            </a:r>
            <a:r>
              <a:rPr lang="ru-RU" sz="1800" i="1" dirty="0" err="1"/>
              <a:t>борошноприймач</a:t>
            </a:r>
            <a:r>
              <a:rPr lang="ru-RU" sz="1800" i="1" dirty="0"/>
              <a:t>, З — щиток </a:t>
            </a:r>
            <a:r>
              <a:rPr lang="ru-RU" sz="1800" i="1" dirty="0" err="1"/>
              <a:t>приймальний</a:t>
            </a:r>
            <a:r>
              <a:rPr lang="ru-RU" sz="1800" i="1" dirty="0"/>
              <a:t>, 4 — </a:t>
            </a:r>
            <a:r>
              <a:rPr lang="ru-RU" sz="1800" i="1" dirty="0" err="1"/>
              <a:t>перемикач</a:t>
            </a:r>
            <a:r>
              <a:rPr lang="ru-RU" sz="1800" i="1" dirty="0"/>
              <a:t>,</a:t>
            </a:r>
          </a:p>
          <a:p>
            <a:r>
              <a:rPr lang="ru-RU" sz="1800" i="1" dirty="0"/>
              <a:t>5 — </a:t>
            </a:r>
            <a:r>
              <a:rPr lang="ru-RU" sz="1800" i="1" dirty="0" err="1"/>
              <a:t>трубопровід</a:t>
            </a:r>
            <a:r>
              <a:rPr lang="ru-RU" sz="1800" i="1" dirty="0"/>
              <a:t>, 6 — силос, 7 — </a:t>
            </a:r>
            <a:r>
              <a:rPr lang="ru-RU" sz="1800" i="1" dirty="0" err="1"/>
              <a:t>фільтр</a:t>
            </a:r>
            <a:r>
              <a:rPr lang="ru-RU" sz="1800" i="1" dirty="0"/>
              <a:t> </a:t>
            </a:r>
            <a:r>
              <a:rPr lang="ru-RU" sz="1800" i="1" dirty="0" err="1"/>
              <a:t>повітряний</a:t>
            </a:r>
            <a:r>
              <a:rPr lang="ru-RU" sz="1800" i="1" dirty="0"/>
              <a:t>, 8 — </a:t>
            </a:r>
            <a:r>
              <a:rPr lang="ru-RU" sz="1800" i="1" dirty="0" err="1"/>
              <a:t>фільтр-розвантажувач</a:t>
            </a:r>
            <a:r>
              <a:rPr lang="ru-RU" sz="1800" i="1" dirty="0"/>
              <a:t>,</a:t>
            </a:r>
          </a:p>
          <a:p>
            <a:r>
              <a:rPr lang="ru-RU" sz="1800" i="1" dirty="0"/>
              <a:t>9 — </a:t>
            </a:r>
            <a:r>
              <a:rPr lang="ru-RU" sz="1800" i="1" dirty="0" err="1"/>
              <a:t>просіювач</a:t>
            </a:r>
            <a:r>
              <a:rPr lang="ru-RU" sz="1800" i="1" dirty="0"/>
              <a:t>, 10 — </a:t>
            </a:r>
            <a:r>
              <a:rPr lang="ru-RU" sz="1800" i="1" dirty="0" err="1"/>
              <a:t>живильник</a:t>
            </a:r>
            <a:r>
              <a:rPr lang="ru-RU" sz="1800" i="1" dirty="0"/>
              <a:t> </a:t>
            </a:r>
            <a:r>
              <a:rPr lang="ru-RU" sz="1800" i="1" dirty="0" err="1"/>
              <a:t>шнековий</a:t>
            </a:r>
            <a:r>
              <a:rPr lang="ru-RU" sz="1800" i="1" dirty="0"/>
              <a:t>, 11 — силос </a:t>
            </a:r>
            <a:r>
              <a:rPr lang="ru-RU" sz="1800" i="1" dirty="0" err="1"/>
              <a:t>виробничий</a:t>
            </a:r>
            <a:r>
              <a:rPr lang="ru-RU" sz="1800" i="1" dirty="0"/>
              <a:t>, 12 —датчик</a:t>
            </a:r>
          </a:p>
          <a:p>
            <a:r>
              <a:rPr lang="ru-RU" sz="1800" i="1" dirty="0" err="1"/>
              <a:t>електронно-тензометричного</a:t>
            </a:r>
            <a:r>
              <a:rPr lang="ru-RU" sz="1800" i="1" dirty="0"/>
              <a:t> пристрою, 13 — </a:t>
            </a:r>
            <a:r>
              <a:rPr lang="ru-RU" sz="1800" i="1" dirty="0" err="1"/>
              <a:t>живильник</a:t>
            </a:r>
            <a:r>
              <a:rPr lang="ru-RU" sz="1800" i="1" dirty="0"/>
              <a:t> </a:t>
            </a:r>
            <a:r>
              <a:rPr lang="ru-RU" sz="1800" i="1" dirty="0" err="1"/>
              <a:t>роторний</a:t>
            </a:r>
            <a:r>
              <a:rPr lang="ru-RU" sz="1800" i="1" dirty="0"/>
              <a:t> (</a:t>
            </a:r>
            <a:r>
              <a:rPr lang="ru-RU" sz="1800" i="1" dirty="0" err="1"/>
              <a:t>шлюзовий</a:t>
            </a:r>
            <a:r>
              <a:rPr lang="ru-RU" sz="1800" i="1" dirty="0"/>
              <a:t>),</a:t>
            </a:r>
          </a:p>
          <a:p>
            <a:r>
              <a:rPr lang="ru-RU" sz="1800" i="1" dirty="0"/>
              <a:t>14 — сопло </a:t>
            </a:r>
            <a:r>
              <a:rPr lang="ru-RU" sz="1800" i="1" dirty="0" err="1"/>
              <a:t>ультразвукове</a:t>
            </a:r>
            <a:r>
              <a:rPr lang="ru-RU" sz="1800" i="1" dirty="0"/>
              <a:t> (</a:t>
            </a:r>
            <a:r>
              <a:rPr lang="ru-RU" sz="1800" i="1" dirty="0" err="1"/>
              <a:t>аеродинамічне</a:t>
            </a:r>
            <a:r>
              <a:rPr lang="ru-RU" sz="1800" i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658365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>
            <a:extLst>
              <a:ext uri="{FF2B5EF4-FFF2-40B4-BE49-F238E27FC236}">
                <a16:creationId xmlns:a16="http://schemas.microsoft.com/office/drawing/2014/main" id="{7A93682D-EB96-4C90-8FD9-112D4201B802}"/>
              </a:ext>
            </a:extLst>
          </p:cNvPr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3C6E05-C7BB-4478-8142-4E50414889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902793" y="0"/>
            <a:ext cx="10972799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9588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>
            <a:extLst>
              <a:ext uri="{FF2B5EF4-FFF2-40B4-BE49-F238E27FC236}">
                <a16:creationId xmlns:a16="http://schemas.microsoft.com/office/drawing/2014/main" id="{4775CA5B-FD05-41D7-BEC8-C75FC90A27B7}"/>
              </a:ext>
            </a:extLst>
          </p:cNvPr>
          <p:cNvSpPr/>
          <p:nvPr/>
        </p:nvSpPr>
        <p:spPr>
          <a:xfrm>
            <a:off x="4425152" y="213076"/>
            <a:ext cx="5780096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3600" i="1" kern="0" spc="-131" dirty="0">
                <a:solidFill>
                  <a:srgbClr val="2C3F42"/>
                </a:solidFill>
                <a:ea typeface="Bitter" pitchFamily="34" charset="-122"/>
              </a:rPr>
              <a:t>Шкідники зберігання борошна</a:t>
            </a:r>
            <a:endParaRPr lang="en-US" sz="3600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D05FBA-9F29-4886-ABDD-EDF643802F1A}"/>
              </a:ext>
            </a:extLst>
          </p:cNvPr>
          <p:cNvSpPr txBox="1"/>
          <p:nvPr/>
        </p:nvSpPr>
        <p:spPr>
          <a:xfrm>
            <a:off x="3168502" y="6733669"/>
            <a:ext cx="82933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ctr">
              <a:defRPr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а — жук великий </a:t>
            </a:r>
            <a:r>
              <a:rPr lang="ru-RU" dirty="0" err="1"/>
              <a:t>борошняний</a:t>
            </a:r>
            <a:r>
              <a:rPr lang="ru-RU" dirty="0"/>
              <a:t> хрущак з личинкою і </a:t>
            </a:r>
            <a:r>
              <a:rPr lang="ru-RU" dirty="0" err="1"/>
              <a:t>лялечкою</a:t>
            </a:r>
            <a:r>
              <a:rPr lang="ru-RU" dirty="0"/>
              <a:t>; </a:t>
            </a:r>
          </a:p>
          <a:p>
            <a:r>
              <a:rPr lang="ru-RU" dirty="0"/>
              <a:t>б, в — </a:t>
            </a:r>
            <a:r>
              <a:rPr lang="ru-RU" dirty="0" err="1"/>
              <a:t>метелики</a:t>
            </a:r>
            <a:r>
              <a:rPr lang="ru-RU" dirty="0"/>
              <a:t>: </a:t>
            </a:r>
            <a:r>
              <a:rPr lang="ru-RU" dirty="0" err="1"/>
              <a:t>млинова</a:t>
            </a:r>
            <a:r>
              <a:rPr lang="ru-RU" dirty="0"/>
              <a:t> </a:t>
            </a:r>
            <a:r>
              <a:rPr lang="ru-RU" dirty="0" err="1"/>
              <a:t>вогнівка</a:t>
            </a:r>
            <a:r>
              <a:rPr lang="ru-RU" dirty="0"/>
              <a:t> і </a:t>
            </a:r>
            <a:r>
              <a:rPr lang="ru-RU" dirty="0" err="1"/>
              <a:t>борошняна</a:t>
            </a:r>
            <a:r>
              <a:rPr lang="ru-RU" dirty="0"/>
              <a:t> </a:t>
            </a:r>
            <a:r>
              <a:rPr lang="ru-RU" dirty="0" err="1"/>
              <a:t>вогнівка</a:t>
            </a:r>
            <a:r>
              <a:rPr lang="ru-RU" dirty="0"/>
              <a:t>;</a:t>
            </a:r>
          </a:p>
          <a:p>
            <a:r>
              <a:rPr lang="ru-RU" dirty="0"/>
              <a:t>г — </a:t>
            </a:r>
            <a:r>
              <a:rPr lang="ru-RU" dirty="0" err="1"/>
              <a:t>борошняний</a:t>
            </a:r>
            <a:r>
              <a:rPr lang="ru-RU" dirty="0"/>
              <a:t> </a:t>
            </a:r>
            <a:r>
              <a:rPr lang="ru-RU" dirty="0" err="1"/>
              <a:t>кліщ</a:t>
            </a:r>
            <a:endParaRPr lang="ru-RU" dirty="0"/>
          </a:p>
        </p:txBody>
      </p:sp>
      <p:pic>
        <p:nvPicPr>
          <p:cNvPr id="2052" name="Picture 4" descr="Борошняний хрущак ( Tenebrio molitor). Опис та заходи боротьби | ІАС  &quot;Аграрії разом&quot;">
            <a:extLst>
              <a:ext uri="{FF2B5EF4-FFF2-40B4-BE49-F238E27FC236}">
                <a16:creationId xmlns:a16="http://schemas.microsoft.com/office/drawing/2014/main" id="{5ECC14DF-15A9-42EE-BAD8-CCB9CD6622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8" t="3117" r="26186" b="2869"/>
          <a:stretch/>
        </p:blipFill>
        <p:spPr bwMode="auto">
          <a:xfrm rot="16200000">
            <a:off x="1136731" y="807335"/>
            <a:ext cx="2277278" cy="3466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Млинова вогнівка Ephestia kuehniella - БіоХімТех">
            <a:extLst>
              <a:ext uri="{FF2B5EF4-FFF2-40B4-BE49-F238E27FC236}">
                <a16:creationId xmlns:a16="http://schemas.microsoft.com/office/drawing/2014/main" id="{3FA08807-5664-449A-87DA-1B5630D1C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152" y="3194021"/>
            <a:ext cx="2985829" cy="22772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Борошняна вогнівка ( Pyralis farinalis). Опис та заходи боротьби | ІАС  &quot;Аграрії разом&quot;">
            <a:extLst>
              <a:ext uri="{FF2B5EF4-FFF2-40B4-BE49-F238E27FC236}">
                <a16:creationId xmlns:a16="http://schemas.microsoft.com/office/drawing/2014/main" id="{F57915A8-4ED9-4496-9947-4B4EC76D3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332" y="1401802"/>
            <a:ext cx="2538591" cy="27129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ліщ борошняний - один з найпоширеніших видів групи комірних кліщів">
            <a:extLst>
              <a:ext uri="{FF2B5EF4-FFF2-40B4-BE49-F238E27FC236}">
                <a16:creationId xmlns:a16="http://schemas.microsoft.com/office/drawing/2014/main" id="{DC0FD101-BD62-4A0C-AA02-2531B95F5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5739" y="2096581"/>
            <a:ext cx="2763031" cy="29704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0A64CBD-637A-4A39-B490-C7F362954F2C}"/>
              </a:ext>
            </a:extLst>
          </p:cNvPr>
          <p:cNvSpPr txBox="1"/>
          <p:nvPr/>
        </p:nvSpPr>
        <p:spPr>
          <a:xfrm>
            <a:off x="1961710" y="3745468"/>
            <a:ext cx="6273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ctr">
              <a:defRPr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а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E959F5-83E5-4E18-99FB-A9621F238045}"/>
              </a:ext>
            </a:extLst>
          </p:cNvPr>
          <p:cNvSpPr txBox="1"/>
          <p:nvPr/>
        </p:nvSpPr>
        <p:spPr>
          <a:xfrm>
            <a:off x="5604406" y="5548486"/>
            <a:ext cx="6273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ctr">
              <a:defRPr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б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EB07AB-5DDA-4FFA-8C3E-157A1A2A9EE6}"/>
              </a:ext>
            </a:extLst>
          </p:cNvPr>
          <p:cNvSpPr txBox="1"/>
          <p:nvPr/>
        </p:nvSpPr>
        <p:spPr>
          <a:xfrm>
            <a:off x="9059700" y="4147994"/>
            <a:ext cx="6273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ctr">
              <a:defRPr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в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0083FA0-90A4-4CA9-AB7C-9072EEE7238F}"/>
              </a:ext>
            </a:extLst>
          </p:cNvPr>
          <p:cNvSpPr txBox="1"/>
          <p:nvPr/>
        </p:nvSpPr>
        <p:spPr>
          <a:xfrm>
            <a:off x="12403594" y="5101967"/>
            <a:ext cx="6273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ctr">
              <a:defRPr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г </a:t>
            </a:r>
          </a:p>
        </p:txBody>
      </p:sp>
    </p:spTree>
    <p:extLst>
      <p:ext uri="{BB962C8B-B14F-4D97-AF65-F5344CB8AC3E}">
        <p14:creationId xmlns:p14="http://schemas.microsoft.com/office/powerpoint/2010/main" val="17315874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>
            <a:extLst>
              <a:ext uri="{FF2B5EF4-FFF2-40B4-BE49-F238E27FC236}">
                <a16:creationId xmlns:a16="http://schemas.microsoft.com/office/drawing/2014/main" id="{13C309F6-5FD2-4B83-A65B-DC02617849DD}"/>
              </a:ext>
            </a:extLst>
          </p:cNvPr>
          <p:cNvSpPr/>
          <p:nvPr/>
        </p:nvSpPr>
        <p:spPr>
          <a:xfrm>
            <a:off x="2819636" y="218250"/>
            <a:ext cx="8991128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uk-UA" sz="4374" i="1" kern="0" spc="-131" dirty="0">
                <a:solidFill>
                  <a:srgbClr val="2C3F42"/>
                </a:solidFill>
                <a:ea typeface="Bitter" pitchFamily="34" charset="-122"/>
              </a:rPr>
              <a:t>Підготовка борошна до виробництва</a:t>
            </a:r>
            <a:endParaRPr lang="en-US" sz="4374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43E2CF-2D46-4D63-B85C-678B7E4031F0}"/>
              </a:ext>
            </a:extLst>
          </p:cNvPr>
          <p:cNvSpPr txBox="1"/>
          <p:nvPr/>
        </p:nvSpPr>
        <p:spPr>
          <a:xfrm>
            <a:off x="3125971" y="1251841"/>
            <a:ext cx="805947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Складається із змішування окремих партій, просіювання та видалення металомагнітних домішок.</a:t>
            </a:r>
            <a:endParaRPr lang="ru-UA" sz="2400" b="1" i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A79781C-7553-4F5A-976C-C27CF66C76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0935" y="2694225"/>
            <a:ext cx="5138370" cy="4727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6F3D3E3-0A8E-4DF6-8650-19D3E3AFD417}"/>
              </a:ext>
            </a:extLst>
          </p:cNvPr>
          <p:cNvSpPr txBox="1"/>
          <p:nvPr/>
        </p:nvSpPr>
        <p:spPr>
          <a:xfrm>
            <a:off x="9787752" y="7421525"/>
            <a:ext cx="226473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000" i="1">
                <a:effectLst/>
                <a:latin typeface="Times New Roman" panose="02020603050405020304" pitchFamily="18" charset="0"/>
                <a:ea typeface="Calibri" panose="020F0502020204030204" pitchFamily="34" charset="0"/>
              </a:defRPr>
            </a:lvl1pPr>
          </a:lstStyle>
          <a:p>
            <a:r>
              <a:rPr lang="ru-RU" i="0" dirty="0"/>
              <a:t>Б</a:t>
            </a:r>
            <a:r>
              <a:rPr lang="ru-UA" i="0" dirty="0"/>
              <a:t>орошнозмішувач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B63E0-62DC-4F20-B829-8E1D92DA55AF}"/>
              </a:ext>
            </a:extLst>
          </p:cNvPr>
          <p:cNvSpPr txBox="1"/>
          <p:nvPr/>
        </p:nvSpPr>
        <p:spPr>
          <a:xfrm>
            <a:off x="2380402" y="2401002"/>
            <a:ext cx="22647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000" i="1">
                <a:effectLst/>
                <a:latin typeface="Times New Roman" panose="02020603050405020304" pitchFamily="18" charset="0"/>
                <a:ea typeface="Calibri" panose="020F0502020204030204" pitchFamily="34" charset="0"/>
              </a:defRPr>
            </a:lvl1pPr>
          </a:lstStyle>
          <a:p>
            <a:r>
              <a:rPr lang="ru-RU" sz="2800" b="1" i="0" dirty="0" err="1"/>
              <a:t>Зм</a:t>
            </a:r>
            <a:r>
              <a:rPr lang="uk-UA" sz="2800" b="1" i="0" dirty="0" err="1"/>
              <a:t>ішування</a:t>
            </a:r>
            <a:endParaRPr lang="ru-UA" sz="2800" b="1" i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EF5DD5-31E2-4C60-915D-48C1C26B7AC8}"/>
              </a:ext>
            </a:extLst>
          </p:cNvPr>
          <p:cNvSpPr txBox="1"/>
          <p:nvPr/>
        </p:nvSpPr>
        <p:spPr>
          <a:xfrm>
            <a:off x="783221" y="3233850"/>
            <a:ext cx="6861587" cy="39750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ctr" defTabSz="457200">
              <a:spcBef>
                <a:spcPts val="1000"/>
              </a:spcBef>
              <a:spcAft>
                <a:spcPts val="0"/>
              </a:spcAft>
              <a:buClr>
                <a:schemeClr val="bg1"/>
              </a:buClr>
              <a:buFont typeface="Wingdings 3" panose="05040102010807070707" pitchFamily="18" charset="2"/>
              <a:buChar char=""/>
              <a:defRPr sz="3200" b="1" spc="600">
                <a:latin typeface="Franklin Gothic Book"/>
                <a:cs typeface="Times New Roman" panose="02020603050405020304" pitchFamily="18" charset="0"/>
              </a:defRPr>
            </a:lvl1pPr>
            <a:lvl2pPr marL="742950" indent="-28575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29718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34290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38862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pPr algn="l">
              <a:buClr>
                <a:schemeClr val="accent2"/>
              </a:buClr>
            </a:pPr>
            <a:r>
              <a:rPr lang="ru-RU" sz="2400" b="0" spc="0" dirty="0">
                <a:latin typeface="Times New Roman" panose="02020603050405020304" pitchFamily="18" charset="0"/>
              </a:rPr>
              <a:t>Борошно одного сорту </a:t>
            </a:r>
            <a:r>
              <a:rPr lang="ru-RU" sz="2400" b="0" spc="0" dirty="0" err="1">
                <a:latin typeface="Times New Roman" panose="02020603050405020304" pitchFamily="18" charset="0"/>
              </a:rPr>
              <a:t>може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мати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різні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хлібопекарські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властивості</a:t>
            </a:r>
            <a:r>
              <a:rPr lang="ru-RU" sz="2400" b="0" spc="0" dirty="0">
                <a:latin typeface="Times New Roman" panose="02020603050405020304" pitchFamily="18" charset="0"/>
              </a:rPr>
              <a:t>. Тому </a:t>
            </a:r>
            <a:r>
              <a:rPr lang="ru-RU" sz="2400" b="0" spc="0" dirty="0" err="1">
                <a:latin typeface="Times New Roman" panose="02020603050405020304" pitchFamily="18" charset="0"/>
              </a:rPr>
              <a:t>складають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суміш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борошна</a:t>
            </a:r>
            <a:r>
              <a:rPr lang="ru-RU" sz="2400" b="0" spc="0" dirty="0">
                <a:latin typeface="Times New Roman" panose="02020603050405020304" pitchFamily="18" charset="0"/>
              </a:rPr>
              <a:t> з </a:t>
            </a:r>
            <a:r>
              <a:rPr lang="ru-RU" sz="2400" b="0" spc="0" dirty="0" err="1">
                <a:latin typeface="Times New Roman" panose="02020603050405020304" pitchFamily="18" charset="0"/>
              </a:rPr>
              <a:t>двох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або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більше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партій</a:t>
            </a:r>
            <a:r>
              <a:rPr lang="ru-RU" sz="2400" b="0" spc="0" dirty="0">
                <a:latin typeface="Times New Roman" panose="02020603050405020304" pitchFamily="18" charset="0"/>
              </a:rPr>
              <a:t>, </a:t>
            </a:r>
            <a:r>
              <a:rPr lang="ru-RU" sz="2400" b="0" spc="0" dirty="0" err="1">
                <a:latin typeface="Times New Roman" panose="02020603050405020304" pitchFamily="18" charset="0"/>
              </a:rPr>
              <a:t>щоб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покращити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якість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однієї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партії</a:t>
            </a:r>
            <a:r>
              <a:rPr lang="ru-RU" sz="2400" b="0" spc="0" dirty="0">
                <a:latin typeface="Times New Roman" panose="02020603050405020304" pitchFamily="18" charset="0"/>
              </a:rPr>
              <a:t> за </a:t>
            </a:r>
            <a:r>
              <a:rPr lang="ru-RU" sz="2400" b="0" spc="0" dirty="0" err="1">
                <a:latin typeface="Times New Roman" panose="02020603050405020304" pitchFamily="18" charset="0"/>
              </a:rPr>
              <a:t>рахунок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іншої</a:t>
            </a:r>
            <a:r>
              <a:rPr lang="ru-RU" sz="2400" b="0" spc="0" dirty="0">
                <a:latin typeface="Times New Roman" panose="02020603050405020304" pitchFamily="18" charset="0"/>
              </a:rPr>
              <a:t>. </a:t>
            </a:r>
            <a:r>
              <a:rPr lang="ru-RU" sz="2400" b="0" spc="0" dirty="0" err="1">
                <a:latin typeface="Times New Roman" panose="02020603050405020304" pitchFamily="18" charset="0"/>
              </a:rPr>
              <a:t>Слабке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борошно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змішують</a:t>
            </a:r>
            <a:r>
              <a:rPr lang="ru-RU" sz="2400" b="0" spc="0" dirty="0">
                <a:latin typeface="Times New Roman" panose="02020603050405020304" pitchFamily="18" charset="0"/>
              </a:rPr>
              <a:t> з </a:t>
            </a:r>
            <a:r>
              <a:rPr lang="ru-RU" sz="2400" b="0" spc="0" dirty="0" err="1">
                <a:latin typeface="Times New Roman" panose="02020603050405020304" pitchFamily="18" charset="0"/>
              </a:rPr>
              <a:t>сильним</a:t>
            </a:r>
            <a:r>
              <a:rPr lang="ru-RU" sz="2400" b="0" spc="0" dirty="0">
                <a:latin typeface="Times New Roman" panose="02020603050405020304" pitchFamily="18" charset="0"/>
              </a:rPr>
              <a:t>, а </a:t>
            </a:r>
            <a:r>
              <a:rPr lang="ru-RU" sz="2400" b="0" spc="0" dirty="0" err="1">
                <a:latin typeface="Times New Roman" panose="02020603050405020304" pitchFamily="18" charset="0"/>
              </a:rPr>
              <a:t>борошно</a:t>
            </a:r>
            <a:r>
              <a:rPr lang="ru-RU" sz="2400" b="0" spc="0" dirty="0">
                <a:latin typeface="Times New Roman" panose="02020603050405020304" pitchFamily="18" charset="0"/>
              </a:rPr>
              <a:t>, </a:t>
            </a:r>
            <a:r>
              <a:rPr lang="ru-RU" sz="2400" b="0" spc="0" dirty="0" err="1">
                <a:latin typeface="Times New Roman" panose="02020603050405020304" pitchFamily="18" charset="0"/>
              </a:rPr>
              <a:t>що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здатне</a:t>
            </a:r>
            <a:r>
              <a:rPr lang="ru-RU" sz="2400" b="0" spc="0" dirty="0">
                <a:latin typeface="Times New Roman" panose="02020603050405020304" pitchFamily="18" charset="0"/>
              </a:rPr>
              <a:t> до </a:t>
            </a:r>
            <a:r>
              <a:rPr lang="ru-RU" sz="2400" b="0" spc="0" dirty="0" err="1">
                <a:latin typeface="Times New Roman" panose="02020603050405020304" pitchFamily="18" charset="0"/>
              </a:rPr>
              <a:t>потемніння</a:t>
            </a:r>
            <a:r>
              <a:rPr lang="ru-RU" sz="2400" b="0" spc="0" dirty="0">
                <a:latin typeface="Times New Roman" panose="02020603050405020304" pitchFamily="18" charset="0"/>
              </a:rPr>
              <a:t> з </a:t>
            </a:r>
            <a:r>
              <a:rPr lang="ru-RU" sz="2400" b="0" spc="0" dirty="0" err="1">
                <a:latin typeface="Times New Roman" panose="02020603050405020304" pitchFamily="18" charset="0"/>
              </a:rPr>
              <a:t>борошном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нормальної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якості</a:t>
            </a:r>
            <a:r>
              <a:rPr lang="ru-RU" sz="2400" b="0" spc="0" dirty="0">
                <a:latin typeface="Times New Roman" panose="02020603050405020304" pitchFamily="18" charset="0"/>
              </a:rPr>
              <a:t>. </a:t>
            </a:r>
            <a:r>
              <a:rPr lang="ru-RU" sz="2400" b="0" spc="0" dirty="0" err="1">
                <a:latin typeface="Times New Roman" panose="02020603050405020304" pitchFamily="18" charset="0"/>
              </a:rPr>
              <a:t>Суміш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готують</a:t>
            </a:r>
            <a:r>
              <a:rPr lang="ru-RU" sz="2400" b="0" spc="0" dirty="0">
                <a:latin typeface="Times New Roman" panose="02020603050405020304" pitchFamily="18" charset="0"/>
              </a:rPr>
              <a:t> у </a:t>
            </a:r>
            <a:r>
              <a:rPr lang="ru-RU" sz="2400" b="0" spc="0" dirty="0" err="1">
                <a:latin typeface="Times New Roman" panose="02020603050405020304" pitchFamily="18" charset="0"/>
              </a:rPr>
              <a:t>співвідношенні</a:t>
            </a:r>
            <a:r>
              <a:rPr lang="ru-RU" sz="2400" b="0" spc="0" dirty="0">
                <a:latin typeface="Times New Roman" panose="02020603050405020304" pitchFamily="18" charset="0"/>
              </a:rPr>
              <a:t> 1:1, 1:2, 1:3 на борошнозмішувачах.</a:t>
            </a:r>
            <a:endParaRPr lang="ru-UA" sz="2400" b="0" spc="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9188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76DB5BC-7983-4C01-ADB0-F2E54DD09D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239" r="9239"/>
          <a:stretch/>
        </p:blipFill>
        <p:spPr>
          <a:xfrm>
            <a:off x="8467893" y="1518009"/>
            <a:ext cx="5138370" cy="4727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1650D41-27B0-4EE4-9E67-4D5170D0B94A}"/>
              </a:ext>
            </a:extLst>
          </p:cNvPr>
          <p:cNvSpPr txBox="1"/>
          <p:nvPr/>
        </p:nvSpPr>
        <p:spPr>
          <a:xfrm>
            <a:off x="10332912" y="6245309"/>
            <a:ext cx="140833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000" i="1">
                <a:effectLst/>
                <a:latin typeface="Times New Roman" panose="02020603050405020304" pitchFamily="18" charset="0"/>
                <a:ea typeface="Calibri" panose="020F0502020204030204" pitchFamily="34" charset="0"/>
              </a:defRPr>
            </a:lvl1pPr>
          </a:lstStyle>
          <a:p>
            <a:r>
              <a:rPr lang="ru-RU" i="0" dirty="0" err="1"/>
              <a:t>Просіювач</a:t>
            </a:r>
            <a:endParaRPr lang="ru-UA" i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B48FF9-8C72-4746-922B-8271A8295194}"/>
              </a:ext>
            </a:extLst>
          </p:cNvPr>
          <p:cNvSpPr txBox="1"/>
          <p:nvPr/>
        </p:nvSpPr>
        <p:spPr>
          <a:xfrm>
            <a:off x="1644829" y="901810"/>
            <a:ext cx="513837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000" i="1">
                <a:effectLst/>
                <a:latin typeface="Times New Roman" panose="02020603050405020304" pitchFamily="18" charset="0"/>
                <a:ea typeface="Calibri" panose="020F0502020204030204" pitchFamily="34" charset="0"/>
              </a:defRPr>
            </a:lvl1pPr>
          </a:lstStyle>
          <a:p>
            <a:r>
              <a:rPr lang="ru-RU" sz="2800" b="1" i="0" dirty="0" err="1"/>
              <a:t>Просіювання</a:t>
            </a:r>
            <a:r>
              <a:rPr lang="ru-RU" sz="2800" b="1" i="0" dirty="0"/>
              <a:t> та </a:t>
            </a:r>
            <a:r>
              <a:rPr lang="ru-RU" sz="2800" b="1" i="0" dirty="0" err="1"/>
              <a:t>видалення</a:t>
            </a:r>
            <a:r>
              <a:rPr lang="ru-RU" sz="2800" b="1" i="0" dirty="0"/>
              <a:t> </a:t>
            </a:r>
            <a:r>
              <a:rPr lang="ru-RU" sz="2800" b="1" i="0" dirty="0" err="1"/>
              <a:t>металомагнітних</a:t>
            </a:r>
            <a:r>
              <a:rPr lang="ru-RU" sz="2800" b="1" i="0" dirty="0"/>
              <a:t> </a:t>
            </a:r>
            <a:r>
              <a:rPr lang="ru-RU" sz="2800" b="1" i="0" dirty="0" err="1"/>
              <a:t>домішок</a:t>
            </a:r>
            <a:endParaRPr lang="ru-UA" sz="2800" b="1" i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DC7B67-72D1-4BF3-BED3-303FBCE0FF8A}"/>
              </a:ext>
            </a:extLst>
          </p:cNvPr>
          <p:cNvSpPr txBox="1"/>
          <p:nvPr/>
        </p:nvSpPr>
        <p:spPr>
          <a:xfrm>
            <a:off x="783221" y="2127287"/>
            <a:ext cx="6861587" cy="5772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ctr" defTabSz="457200">
              <a:spcBef>
                <a:spcPts val="1000"/>
              </a:spcBef>
              <a:spcAft>
                <a:spcPts val="0"/>
              </a:spcAft>
              <a:buClr>
                <a:schemeClr val="bg1"/>
              </a:buClr>
              <a:buFont typeface="Wingdings 3" panose="05040102010807070707" pitchFamily="18" charset="2"/>
              <a:buChar char=""/>
              <a:defRPr sz="3200" b="1" spc="600">
                <a:latin typeface="Franklin Gothic Book"/>
                <a:cs typeface="Times New Roman" panose="02020603050405020304" pitchFamily="18" charset="0"/>
              </a:defRPr>
            </a:lvl1pPr>
            <a:lvl2pPr marL="742950" indent="-28575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29718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34290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3886200" indent="-228600" defTabSz="45720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pPr marL="0" indent="0" algn="l">
              <a:buClr>
                <a:schemeClr val="accent2"/>
              </a:buClr>
              <a:buNone/>
            </a:pPr>
            <a:r>
              <a:rPr lang="ru-RU" sz="2400" b="0" spc="0" dirty="0">
                <a:latin typeface="Times New Roman" panose="02020603050405020304" pitchFamily="18" charset="0"/>
              </a:rPr>
              <a:t>Мета </a:t>
            </a:r>
            <a:r>
              <a:rPr lang="ru-RU" sz="2400" b="0" spc="0" dirty="0" err="1">
                <a:latin typeface="Times New Roman" panose="02020603050405020304" pitchFamily="18" charset="0"/>
              </a:rPr>
              <a:t>просіювання</a:t>
            </a:r>
            <a:r>
              <a:rPr lang="ru-RU" sz="2400" b="0" spc="0" dirty="0">
                <a:latin typeface="Times New Roman" panose="02020603050405020304" pitchFamily="18" charset="0"/>
              </a:rPr>
              <a:t> – </a:t>
            </a:r>
            <a:r>
              <a:rPr lang="ru-RU" sz="2400" b="0" spc="0" dirty="0" err="1">
                <a:latin typeface="Times New Roman" panose="02020603050405020304" pitchFamily="18" charset="0"/>
              </a:rPr>
              <a:t>видалення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випадкових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домішок</a:t>
            </a:r>
            <a:r>
              <a:rPr lang="ru-RU" sz="2400" b="0" spc="0" dirty="0">
                <a:latin typeface="Times New Roman" panose="02020603050405020304" pitchFamily="18" charset="0"/>
              </a:rPr>
              <a:t> та </a:t>
            </a:r>
            <a:r>
              <a:rPr lang="ru-RU" sz="2400" b="0" spc="0" dirty="0" err="1">
                <a:latin typeface="Times New Roman" panose="02020603050405020304" pitchFamily="18" charset="0"/>
              </a:rPr>
              <a:t>насичення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борошна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повітрям</a:t>
            </a:r>
            <a:r>
              <a:rPr lang="ru-RU" sz="2400" b="0" spc="0" dirty="0">
                <a:latin typeface="Times New Roman" panose="02020603050405020304" pitchFamily="18" charset="0"/>
              </a:rPr>
              <a:t>. При </a:t>
            </a:r>
            <a:r>
              <a:rPr lang="ru-RU" sz="2400" b="0" spc="0" dirty="0" err="1">
                <a:latin typeface="Times New Roman" panose="02020603050405020304" pitchFamily="18" charset="0"/>
              </a:rPr>
              <a:t>просіюванні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розрізняють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дві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фракції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борошна</a:t>
            </a:r>
            <a:r>
              <a:rPr lang="ru-RU" sz="2400" b="0" spc="0" dirty="0">
                <a:latin typeface="Times New Roman" panose="02020603050405020304" pitchFamily="18" charset="0"/>
              </a:rPr>
              <a:t>:</a:t>
            </a:r>
          </a:p>
          <a:p>
            <a:pPr algn="l">
              <a:buClr>
                <a:schemeClr val="accent2"/>
              </a:buClr>
            </a:pPr>
            <a:r>
              <a:rPr lang="ru-RU" sz="2400" b="0" spc="0" dirty="0" err="1">
                <a:latin typeface="Times New Roman" panose="02020603050405020304" pitchFamily="18" charset="0"/>
              </a:rPr>
              <a:t>Прохід</a:t>
            </a:r>
            <a:r>
              <a:rPr lang="ru-RU" sz="2400" b="0" spc="0" dirty="0">
                <a:latin typeface="Times New Roman" panose="02020603050405020304" pitchFamily="18" charset="0"/>
              </a:rPr>
              <a:t> - </a:t>
            </a:r>
            <a:r>
              <a:rPr lang="ru-RU" sz="2400" b="0" spc="0" dirty="0" err="1">
                <a:latin typeface="Times New Roman" panose="02020603050405020304" pitchFamily="18" charset="0"/>
              </a:rPr>
              <a:t>часточки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борошна</a:t>
            </a:r>
            <a:r>
              <a:rPr lang="ru-RU" sz="2400" b="0" spc="0" dirty="0">
                <a:latin typeface="Times New Roman" panose="02020603050405020304" pitchFamily="18" charset="0"/>
              </a:rPr>
              <a:t>, </a:t>
            </a:r>
            <a:r>
              <a:rPr lang="ru-RU" sz="2400" b="0" spc="0" dirty="0" err="1">
                <a:latin typeface="Times New Roman" panose="02020603050405020304" pitchFamily="18" charset="0"/>
              </a:rPr>
              <a:t>що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пройшли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крізь</a:t>
            </a:r>
            <a:r>
              <a:rPr lang="ru-RU" sz="2400" b="0" spc="0" dirty="0">
                <a:latin typeface="Times New Roman" panose="02020603050405020304" pitchFamily="18" charset="0"/>
              </a:rPr>
              <a:t> отвори сита</a:t>
            </a:r>
          </a:p>
          <a:p>
            <a:pPr algn="l">
              <a:buClr>
                <a:schemeClr val="accent2"/>
              </a:buClr>
            </a:pPr>
            <a:r>
              <a:rPr lang="ru-RU" sz="2400" b="0" spc="0" dirty="0" err="1">
                <a:latin typeface="Times New Roman" panose="02020603050405020304" pitchFamily="18" charset="0"/>
              </a:rPr>
              <a:t>Схід</a:t>
            </a:r>
            <a:r>
              <a:rPr lang="ru-RU" sz="2400" b="0" spc="0" dirty="0">
                <a:latin typeface="Times New Roman" panose="02020603050405020304" pitchFamily="18" charset="0"/>
              </a:rPr>
              <a:t> - </a:t>
            </a:r>
            <a:r>
              <a:rPr lang="ru-RU" sz="2400" b="0" spc="0" dirty="0" err="1">
                <a:latin typeface="Times New Roman" panose="02020603050405020304" pitchFamily="18" charset="0"/>
              </a:rPr>
              <a:t>залишок</a:t>
            </a:r>
            <a:r>
              <a:rPr lang="ru-RU" sz="2400" b="0" spc="0" dirty="0">
                <a:latin typeface="Times New Roman" panose="02020603050405020304" pitchFamily="18" charset="0"/>
              </a:rPr>
              <a:t> на </a:t>
            </a:r>
            <a:r>
              <a:rPr lang="ru-RU" sz="2400" b="0" spc="0" dirty="0" err="1">
                <a:latin typeface="Times New Roman" panose="02020603050405020304" pitchFamily="18" charset="0"/>
              </a:rPr>
              <a:t>ситі</a:t>
            </a:r>
            <a:r>
              <a:rPr lang="ru-RU" sz="2400" b="0" spc="0" dirty="0">
                <a:latin typeface="Times New Roman" panose="02020603050405020304" pitchFamily="18" charset="0"/>
              </a:rPr>
              <a:t>, </a:t>
            </a:r>
            <a:r>
              <a:rPr lang="ru-RU" sz="2400" b="0" spc="0" dirty="0" err="1">
                <a:latin typeface="Times New Roman" panose="02020603050405020304" pitchFamily="18" charset="0"/>
              </a:rPr>
              <a:t>який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іде</a:t>
            </a:r>
            <a:r>
              <a:rPr lang="ru-RU" sz="2400" b="0" spc="0" dirty="0">
                <a:latin typeface="Times New Roman" panose="02020603050405020304" pitchFamily="18" charset="0"/>
              </a:rPr>
              <a:t> у </a:t>
            </a:r>
            <a:r>
              <a:rPr lang="ru-RU" sz="2400" b="0" spc="0" dirty="0" err="1">
                <a:latin typeface="Times New Roman" panose="02020603050405020304" pitchFamily="18" charset="0"/>
              </a:rPr>
              <a:t>відходи</a:t>
            </a:r>
            <a:r>
              <a:rPr lang="ru-RU" sz="2400" b="0" spc="0" dirty="0">
                <a:latin typeface="Times New Roman" panose="02020603050405020304" pitchFamily="18" charset="0"/>
              </a:rPr>
              <a:t>.</a:t>
            </a:r>
          </a:p>
          <a:p>
            <a:pPr marL="0" indent="0" algn="l">
              <a:buClr>
                <a:schemeClr val="accent2"/>
              </a:buClr>
              <a:buNone/>
            </a:pPr>
            <a:r>
              <a:rPr lang="ru-RU" sz="2400" b="0" spc="0" dirty="0">
                <a:latin typeface="Times New Roman" panose="02020603050405020304" pitchFamily="18" charset="0"/>
              </a:rPr>
              <a:t>Для </a:t>
            </a:r>
            <a:r>
              <a:rPr lang="ru-RU" sz="2400" b="0" spc="0" dirty="0" err="1">
                <a:latin typeface="Times New Roman" panose="02020603050405020304" pitchFamily="18" charset="0"/>
              </a:rPr>
              <a:t>вилучення</a:t>
            </a:r>
            <a:r>
              <a:rPr lang="ru-RU" sz="2400" b="0" spc="0" dirty="0">
                <a:latin typeface="Times New Roman" panose="02020603050405020304" pitchFamily="18" charset="0"/>
              </a:rPr>
              <a:t> у борошні </a:t>
            </a:r>
            <a:r>
              <a:rPr lang="ru-RU" sz="2400" b="0" spc="0" dirty="0" err="1">
                <a:latin typeface="Times New Roman" panose="02020603050405020304" pitchFamily="18" charset="0"/>
              </a:rPr>
              <a:t>металомагнітних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домішок</a:t>
            </a:r>
            <a:r>
              <a:rPr lang="ru-RU" sz="2400" b="0" spc="0" dirty="0">
                <a:latin typeface="Times New Roman" panose="02020603050405020304" pitchFamily="18" charset="0"/>
              </a:rPr>
              <a:t> у </a:t>
            </a:r>
            <a:r>
              <a:rPr lang="ru-RU" sz="2400" b="0" spc="0" dirty="0" err="1">
                <a:latin typeface="Times New Roman" panose="02020603050405020304" pitchFamily="18" charset="0"/>
              </a:rPr>
              <a:t>вихідних</a:t>
            </a:r>
            <a:r>
              <a:rPr lang="ru-RU" sz="2400" b="0" spc="0" dirty="0">
                <a:latin typeface="Times New Roman" panose="02020603050405020304" pitchFamily="18" charset="0"/>
              </a:rPr>
              <a:t> каналах машин для </a:t>
            </a:r>
            <a:r>
              <a:rPr lang="ru-RU" sz="2400" b="0" spc="0" dirty="0" err="1">
                <a:latin typeface="Times New Roman" panose="02020603050405020304" pitchFamily="18" charset="0"/>
              </a:rPr>
              <a:t>просіювання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встановленні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магнітні</a:t>
            </a:r>
            <a:r>
              <a:rPr lang="ru-RU" sz="2400" b="0" spc="0" dirty="0">
                <a:latin typeface="Times New Roman" panose="02020603050405020304" pitchFamily="18" charset="0"/>
              </a:rPr>
              <a:t> </a:t>
            </a:r>
            <a:r>
              <a:rPr lang="ru-RU" sz="2400" b="0" spc="0" dirty="0" err="1">
                <a:latin typeface="Times New Roman" panose="02020603050405020304" pitchFamily="18" charset="0"/>
              </a:rPr>
              <a:t>уловлювачі</a:t>
            </a:r>
            <a:r>
              <a:rPr lang="ru-RU" sz="2400" b="0" spc="0" dirty="0">
                <a:latin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911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>
            <a:extLst>
              <a:ext uri="{FF2B5EF4-FFF2-40B4-BE49-F238E27FC236}">
                <a16:creationId xmlns:a16="http://schemas.microsoft.com/office/drawing/2014/main" id="{272783E9-E123-4BDC-907E-2F0EE072AB5F}"/>
              </a:ext>
            </a:extLst>
          </p:cNvPr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7B9457-6ECC-49E1-A610-40D9D1ACC2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3" r="73"/>
          <a:stretch/>
        </p:blipFill>
        <p:spPr>
          <a:xfrm>
            <a:off x="1916176" y="0"/>
            <a:ext cx="10917322" cy="819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6661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1">
            <a:extLst>
              <a:ext uri="{FF2B5EF4-FFF2-40B4-BE49-F238E27FC236}">
                <a16:creationId xmlns:a16="http://schemas.microsoft.com/office/drawing/2014/main" id="{8A28D6D2-93CF-4DF1-A92A-CA1FE99B84B6}"/>
              </a:ext>
            </a:extLst>
          </p:cNvPr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5D985E7-648F-4FA4-B3A6-109B62630D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743"/>
          <a:stretch/>
        </p:blipFill>
        <p:spPr>
          <a:xfrm>
            <a:off x="1827429" y="0"/>
            <a:ext cx="10975540" cy="72649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4416D51-AF95-4CA2-ADCB-4E16D761A3FF}"/>
              </a:ext>
            </a:extLst>
          </p:cNvPr>
          <p:cNvSpPr txBox="1"/>
          <p:nvPr/>
        </p:nvSpPr>
        <p:spPr>
          <a:xfrm>
            <a:off x="2615843" y="6162289"/>
            <a:ext cx="9499957" cy="863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хлібопекарському виробництві використовують дріжджі пресовані, сушені та дріжджове молоко.</a:t>
            </a:r>
            <a:endParaRPr lang="ru-UA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5356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9B53768-1572-43FA-BCD3-D999AFFC8F08}"/>
              </a:ext>
            </a:extLst>
          </p:cNvPr>
          <p:cNvSpPr/>
          <p:nvPr/>
        </p:nvSpPr>
        <p:spPr>
          <a:xfrm>
            <a:off x="1346921" y="1669768"/>
            <a:ext cx="11574658" cy="4101112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4" name="Рисунок 3" descr="Дріжджі пресовані: склад, як зробити, рецепти">
            <a:extLst>
              <a:ext uri="{FF2B5EF4-FFF2-40B4-BE49-F238E27FC236}">
                <a16:creationId xmlns:a16="http://schemas.microsoft.com/office/drawing/2014/main" id="{E10A2C79-89D5-4BC3-A6EA-5BD923F09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921" y="1669768"/>
            <a:ext cx="5871748" cy="4101112"/>
          </a:xfrm>
          <a:custGeom>
            <a:avLst/>
            <a:gdLst>
              <a:gd name="connsiteX0" fmla="*/ 598045 w 5076824"/>
              <a:gd name="connsiteY0" fmla="*/ 0 h 3588196"/>
              <a:gd name="connsiteX1" fmla="*/ 5076824 w 5076824"/>
              <a:gd name="connsiteY1" fmla="*/ 0 h 3588196"/>
              <a:gd name="connsiteX2" fmla="*/ 5076824 w 5076824"/>
              <a:gd name="connsiteY2" fmla="*/ 3588196 h 3588196"/>
              <a:gd name="connsiteX3" fmla="*/ 598045 w 5076824"/>
              <a:gd name="connsiteY3" fmla="*/ 3588196 h 3588196"/>
              <a:gd name="connsiteX4" fmla="*/ 0 w 5076824"/>
              <a:gd name="connsiteY4" fmla="*/ 2990151 h 3588196"/>
              <a:gd name="connsiteX5" fmla="*/ 0 w 5076824"/>
              <a:gd name="connsiteY5" fmla="*/ 598045 h 3588196"/>
              <a:gd name="connsiteX6" fmla="*/ 598045 w 5076824"/>
              <a:gd name="connsiteY6" fmla="*/ 0 h 358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6824" h="3588196">
                <a:moveTo>
                  <a:pt x="598045" y="0"/>
                </a:moveTo>
                <a:lnTo>
                  <a:pt x="5076824" y="0"/>
                </a:lnTo>
                <a:lnTo>
                  <a:pt x="5076824" y="3588196"/>
                </a:lnTo>
                <a:lnTo>
                  <a:pt x="598045" y="3588196"/>
                </a:lnTo>
                <a:cubicBezTo>
                  <a:pt x="267754" y="3588196"/>
                  <a:pt x="0" y="3320442"/>
                  <a:pt x="0" y="2990151"/>
                </a:cubicBezTo>
                <a:lnTo>
                  <a:pt x="0" y="598045"/>
                </a:lnTo>
                <a:cubicBezTo>
                  <a:pt x="0" y="267754"/>
                  <a:pt x="267754" y="0"/>
                  <a:pt x="59804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Місце для вмісту 2">
            <a:extLst>
              <a:ext uri="{FF2B5EF4-FFF2-40B4-BE49-F238E27FC236}">
                <a16:creationId xmlns:a16="http://schemas.microsoft.com/office/drawing/2014/main" id="{633AC638-E111-4810-93F4-710963E72505}"/>
              </a:ext>
            </a:extLst>
          </p:cNvPr>
          <p:cNvSpPr>
            <a:spLocks noGrp="1"/>
          </p:cNvSpPr>
          <p:nvPr/>
        </p:nvSpPr>
        <p:spPr>
          <a:xfrm>
            <a:off x="7218669" y="1921163"/>
            <a:ext cx="5702910" cy="384971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bg1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ПРЕСОВАНІ ДРІЖДЖІ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Хімічний склад: 75% води, 25 % сухі речовини. В середньому в сухих речовинах міститься, %: білків-50, вуглеводів- 40,8, жири – 1,6, золи -7,6, азотисті речовини, ферменти, вітаміни.</a:t>
            </a:r>
            <a:endParaRPr lang="ru-UA" sz="32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2585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A5A2A9A-1E6B-47F7-A864-B9B62EDC6E6E}"/>
              </a:ext>
            </a:extLst>
          </p:cNvPr>
          <p:cNvSpPr txBox="1"/>
          <p:nvPr/>
        </p:nvSpPr>
        <p:spPr>
          <a:xfrm>
            <a:off x="1339703" y="560707"/>
            <a:ext cx="12174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Приймання та зберігання</a:t>
            </a:r>
            <a:endParaRPr lang="ru-UA" sz="2800" dirty="0"/>
          </a:p>
        </p:txBody>
      </p:sp>
      <p:pic>
        <p:nvPicPr>
          <p:cNvPr id="2050" name="Picture 2" descr="Дріжджі Львівські дріжджі Класичні пресовані 1кг - замовити найкращі з  Auchan">
            <a:extLst>
              <a:ext uri="{FF2B5EF4-FFF2-40B4-BE49-F238E27FC236}">
                <a16:creationId xmlns:a16="http://schemas.microsoft.com/office/drawing/2014/main" id="{9606DA29-B15F-40E4-943D-FEDE1EA03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5028" y="4635003"/>
            <a:ext cx="3346012" cy="334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AC887CE-B87A-413A-A681-3D4503F9C3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9266"/>
          <a:stretch/>
        </p:blipFill>
        <p:spPr>
          <a:xfrm>
            <a:off x="10398642" y="1514467"/>
            <a:ext cx="3283957" cy="2651271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13AC74D-C0BB-4E59-BCF0-B104EC1E0DED}"/>
              </a:ext>
            </a:extLst>
          </p:cNvPr>
          <p:cNvSpPr/>
          <p:nvPr/>
        </p:nvSpPr>
        <p:spPr>
          <a:xfrm>
            <a:off x="830940" y="1907202"/>
            <a:ext cx="8112039" cy="4101112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A28D8C-FC14-4369-84A1-64DDA9CDD58F}"/>
              </a:ext>
            </a:extLst>
          </p:cNvPr>
          <p:cNvSpPr txBox="1"/>
          <p:nvPr/>
        </p:nvSpPr>
        <p:spPr>
          <a:xfrm>
            <a:off x="1229360" y="2101865"/>
            <a:ext cx="7315200" cy="3234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Надходять на виробництво охолодженими до температури 0-4°С у вигляді загорнутих у папір брусків по 500 і 1000 г, упаковані у полімерні, картонні або дощані ящики. Зберігаються при температурі від 0 до 4°С в холодильних камерах або шафах. Гарантійний термін зберігання 12 діб. Запас дріжджів рекомендується мати не менше ніж на 3 доби.</a:t>
            </a:r>
            <a:endParaRPr lang="ru-UA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0779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6C82FD55-BFAC-4BBF-989E-73CE9CD78C3B}"/>
              </a:ext>
            </a:extLst>
          </p:cNvPr>
          <p:cNvSpPr/>
          <p:nvPr/>
        </p:nvSpPr>
        <p:spPr>
          <a:xfrm>
            <a:off x="6786880" y="1785646"/>
            <a:ext cx="7540899" cy="4101112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4098" name="Picture 2" descr="прессованные дрожжи (свежие дрожжи) | Учреждение G+E">
            <a:extLst>
              <a:ext uri="{FF2B5EF4-FFF2-40B4-BE49-F238E27FC236}">
                <a16:creationId xmlns:a16="http://schemas.microsoft.com/office/drawing/2014/main" id="{7B57897F-17C8-4A51-AC3B-0921641DF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431" y="1785646"/>
            <a:ext cx="6717030" cy="4101112"/>
          </a:xfrm>
          <a:custGeom>
            <a:avLst/>
            <a:gdLst>
              <a:gd name="connsiteX0" fmla="*/ 598045 w 5076824"/>
              <a:gd name="connsiteY0" fmla="*/ 0 h 3588196"/>
              <a:gd name="connsiteX1" fmla="*/ 5076824 w 5076824"/>
              <a:gd name="connsiteY1" fmla="*/ 0 h 3588196"/>
              <a:gd name="connsiteX2" fmla="*/ 5076824 w 5076824"/>
              <a:gd name="connsiteY2" fmla="*/ 3588196 h 3588196"/>
              <a:gd name="connsiteX3" fmla="*/ 598045 w 5076824"/>
              <a:gd name="connsiteY3" fmla="*/ 3588196 h 3588196"/>
              <a:gd name="connsiteX4" fmla="*/ 0 w 5076824"/>
              <a:gd name="connsiteY4" fmla="*/ 2990151 h 3588196"/>
              <a:gd name="connsiteX5" fmla="*/ 0 w 5076824"/>
              <a:gd name="connsiteY5" fmla="*/ 598045 h 3588196"/>
              <a:gd name="connsiteX6" fmla="*/ 598045 w 5076824"/>
              <a:gd name="connsiteY6" fmla="*/ 0 h 358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6824" h="3588196">
                <a:moveTo>
                  <a:pt x="598045" y="0"/>
                </a:moveTo>
                <a:lnTo>
                  <a:pt x="5076824" y="0"/>
                </a:lnTo>
                <a:lnTo>
                  <a:pt x="5076824" y="3588196"/>
                </a:lnTo>
                <a:lnTo>
                  <a:pt x="598045" y="3588196"/>
                </a:lnTo>
                <a:cubicBezTo>
                  <a:pt x="267754" y="3588196"/>
                  <a:pt x="0" y="3320442"/>
                  <a:pt x="0" y="2990151"/>
                </a:cubicBezTo>
                <a:lnTo>
                  <a:pt x="0" y="598045"/>
                </a:lnTo>
                <a:cubicBezTo>
                  <a:pt x="0" y="267754"/>
                  <a:pt x="267754" y="0"/>
                  <a:pt x="59804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21402F-94E5-4250-BF9A-B7AE71BEB6EC}"/>
              </a:ext>
            </a:extLst>
          </p:cNvPr>
          <p:cNvSpPr txBox="1"/>
          <p:nvPr/>
        </p:nvSpPr>
        <p:spPr>
          <a:xfrm>
            <a:off x="7924800" y="2248036"/>
            <a:ext cx="6136640" cy="32967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Вимоги до якості: колір – сірий з жовтуватим відтінком; консистенція – щільна; запах- притаманний дріжджам. Вологість -75 %, підйомна сила не більше 70 хв, кислотність не більше 120 мг оцтової кислоти на 100 г дріжджів.</a:t>
            </a:r>
            <a:endParaRPr lang="ru-UA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9395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183FA4-1838-419E-A07A-E705E6E5BBDA}"/>
              </a:ext>
            </a:extLst>
          </p:cNvPr>
          <p:cNvSpPr txBox="1"/>
          <p:nvPr/>
        </p:nvSpPr>
        <p:spPr>
          <a:xfrm>
            <a:off x="1020725" y="421114"/>
            <a:ext cx="125889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Підготовка до виробництва пресованих дріжджів</a:t>
            </a:r>
            <a:endParaRPr lang="ru-UA" sz="2800" dirty="0"/>
          </a:p>
        </p:txBody>
      </p:sp>
      <p:pic>
        <p:nvPicPr>
          <p:cNvPr id="5122" name="Picture 2" descr="Droždie a jeho využitie v domácnosti, záhrade... | LepšíDeň.sk">
            <a:extLst>
              <a:ext uri="{FF2B5EF4-FFF2-40B4-BE49-F238E27FC236}">
                <a16:creationId xmlns:a16="http://schemas.microsoft.com/office/drawing/2014/main" id="{E9F96422-F549-4A4F-B81E-339B4955D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486" y="4332246"/>
            <a:ext cx="4374234" cy="2974480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5CC527-5B10-49F5-B649-AD3BD98EFE19}"/>
              </a:ext>
            </a:extLst>
          </p:cNvPr>
          <p:cNvSpPr txBox="1"/>
          <p:nvPr/>
        </p:nvSpPr>
        <p:spPr>
          <a:xfrm>
            <a:off x="813436" y="1654547"/>
            <a:ext cx="10779760" cy="2048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Звільняють від упаковки,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подрібнюють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готують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дріжджову суспензію при співвідношенні дріжджів і води 1:3 або 1:4. Температура суспензії має бути 26-32°С, але не вище 37°С. Суспензію готують у ємкостях з мішалкою. Перед подачею на виробництво суспензію необхідно пропустити крізь сито з отворами не більше 2,5 мм.</a:t>
            </a:r>
            <a:endParaRPr lang="ru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Мешалка пропеллерная: продажа, цена в Славянске. Оборудование для  производства гончарных изделий от &quot;ЧАО &quot;КЕРАММАШ&quot;&quot; - 854500173">
            <a:extLst>
              <a:ext uri="{FF2B5EF4-FFF2-40B4-BE49-F238E27FC236}">
                <a16:creationId xmlns:a16="http://schemas.microsoft.com/office/drawing/2014/main" id="{3E999940-806C-4A14-BE07-E4184524F1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6000" r="90000">
                        <a14:foregroundMark x1="66444" y1="42000" x2="82667" y2="61833"/>
                        <a14:foregroundMark x1="74444" y1="36833" x2="88444" y2="39833"/>
                        <a14:foregroundMark x1="88444" y1="39833" x2="88444" y2="40000"/>
                        <a14:foregroundMark x1="6000" y1="37000" x2="12000" y2="46500"/>
                        <a14:foregroundMark x1="30000" y1="68667" x2="43556" y2="82167"/>
                        <a14:foregroundMark x1="42222" y1="12000" x2="60000" y2="13667"/>
                        <a14:foregroundMark x1="60000" y1="13667" x2="61333" y2="14167"/>
                        <a14:foregroundMark x1="65111" y1="13167" x2="43556" y2="11667"/>
                        <a14:foregroundMark x1="42222" y1="11667" x2="46889" y2="17167"/>
                        <a14:foregroundMark x1="37333" y1="13500" x2="37111" y2="14833"/>
                        <a14:foregroundMark x1="60889" y1="76833" x2="72667" y2="69000"/>
                        <a14:foregroundMark x1="65111" y1="74667" x2="56000" y2="80167"/>
                        <a14:foregroundMark x1="66222" y1="76167" x2="50667" y2="82500"/>
                        <a14:foregroundMark x1="61333" y1="78667" x2="52889" y2="82333"/>
                        <a14:foregroundMark x1="66667" y1="77500" x2="53111" y2="83167"/>
                        <a14:foregroundMark x1="89556" y1="65000" x2="78889" y2="69333"/>
                        <a14:foregroundMark x1="78889" y1="69333" x2="76444" y2="71333"/>
                        <a14:foregroundMark x1="87778" y1="66333" x2="78222" y2="71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469" b="6219"/>
          <a:stretch/>
        </p:blipFill>
        <p:spPr bwMode="auto">
          <a:xfrm>
            <a:off x="9641840" y="3376813"/>
            <a:ext cx="3642714" cy="433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5526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9B53768-1572-43FA-BCD3-D999AFFC8F08}"/>
              </a:ext>
            </a:extLst>
          </p:cNvPr>
          <p:cNvSpPr/>
          <p:nvPr/>
        </p:nvSpPr>
        <p:spPr>
          <a:xfrm>
            <a:off x="1793961" y="1669768"/>
            <a:ext cx="11574658" cy="4101112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Місце для вмісту 2">
            <a:extLst>
              <a:ext uri="{FF2B5EF4-FFF2-40B4-BE49-F238E27FC236}">
                <a16:creationId xmlns:a16="http://schemas.microsoft.com/office/drawing/2014/main" id="{633AC638-E111-4810-93F4-710963E72505}"/>
              </a:ext>
            </a:extLst>
          </p:cNvPr>
          <p:cNvSpPr>
            <a:spLocks noGrp="1"/>
          </p:cNvSpPr>
          <p:nvPr/>
        </p:nvSpPr>
        <p:spPr>
          <a:xfrm>
            <a:off x="7581290" y="1679928"/>
            <a:ext cx="5787329" cy="43170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bg1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СУШЕНІ ДРІЖДЖІ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</a:t>
            </a:r>
            <a:r>
              <a:rPr lang="uk-UA" sz="24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Транспортабельні, здатні зберігати свої властивості протягом 5-12 місяців при температурі не вище 15°С. Для приготування однакової кількості тіста їх необхідно витратити в 1,5-2 рази більше, ніж пресовані, у перерахунку на СР.</a:t>
            </a:r>
            <a:endParaRPr lang="ru-UA" sz="32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pic>
        <p:nvPicPr>
          <p:cNvPr id="7" name="Picture 6" descr="Які дріжджі кращі: сухі чи живі ▶️ Яка різниця між сухими та живими  дріжджами">
            <a:extLst>
              <a:ext uri="{FF2B5EF4-FFF2-40B4-BE49-F238E27FC236}">
                <a16:creationId xmlns:a16="http://schemas.microsoft.com/office/drawing/2014/main" id="{B8997CE7-0473-49B0-895E-191D7E25A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776" y="1679928"/>
            <a:ext cx="6547514" cy="4101112"/>
          </a:xfrm>
          <a:custGeom>
            <a:avLst/>
            <a:gdLst>
              <a:gd name="connsiteX0" fmla="*/ 598045 w 5076824"/>
              <a:gd name="connsiteY0" fmla="*/ 0 h 3588196"/>
              <a:gd name="connsiteX1" fmla="*/ 5076824 w 5076824"/>
              <a:gd name="connsiteY1" fmla="*/ 0 h 3588196"/>
              <a:gd name="connsiteX2" fmla="*/ 5076824 w 5076824"/>
              <a:gd name="connsiteY2" fmla="*/ 3588196 h 3588196"/>
              <a:gd name="connsiteX3" fmla="*/ 598045 w 5076824"/>
              <a:gd name="connsiteY3" fmla="*/ 3588196 h 3588196"/>
              <a:gd name="connsiteX4" fmla="*/ 0 w 5076824"/>
              <a:gd name="connsiteY4" fmla="*/ 2990151 h 3588196"/>
              <a:gd name="connsiteX5" fmla="*/ 0 w 5076824"/>
              <a:gd name="connsiteY5" fmla="*/ 598045 h 3588196"/>
              <a:gd name="connsiteX6" fmla="*/ 598045 w 5076824"/>
              <a:gd name="connsiteY6" fmla="*/ 0 h 358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6824" h="3588196">
                <a:moveTo>
                  <a:pt x="598045" y="0"/>
                </a:moveTo>
                <a:lnTo>
                  <a:pt x="5076824" y="0"/>
                </a:lnTo>
                <a:lnTo>
                  <a:pt x="5076824" y="3588196"/>
                </a:lnTo>
                <a:lnTo>
                  <a:pt x="598045" y="3588196"/>
                </a:lnTo>
                <a:cubicBezTo>
                  <a:pt x="267754" y="3588196"/>
                  <a:pt x="0" y="3320442"/>
                  <a:pt x="0" y="2990151"/>
                </a:cubicBezTo>
                <a:lnTo>
                  <a:pt x="0" y="598045"/>
                </a:lnTo>
                <a:cubicBezTo>
                  <a:pt x="0" y="267754"/>
                  <a:pt x="267754" y="0"/>
                  <a:pt x="59804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4621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13AC74D-C0BB-4E59-BCF0-B104EC1E0DED}"/>
              </a:ext>
            </a:extLst>
          </p:cNvPr>
          <p:cNvSpPr/>
          <p:nvPr/>
        </p:nvSpPr>
        <p:spPr>
          <a:xfrm>
            <a:off x="432522" y="2279341"/>
            <a:ext cx="7616326" cy="3993867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A28D8C-FC14-4369-84A1-64DDA9CDD58F}"/>
              </a:ext>
            </a:extLst>
          </p:cNvPr>
          <p:cNvSpPr txBox="1"/>
          <p:nvPr/>
        </p:nvSpPr>
        <p:spPr>
          <a:xfrm>
            <a:off x="830941" y="2474005"/>
            <a:ext cx="6962724" cy="2835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Сушені дріжджі виробляють вищого і першого сорту у вигляді вермішелі, гранул або дрібних зерен світло-жовтого чи світло-коричневого кольору. Підйомна сила сушених дріжджів вищого сорту має бути не більше 70 хв., першого - 90 хв. </a:t>
            </a:r>
            <a:endParaRPr lang="ru-UA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Baker Yeast Granule at Rs 266/kilogram | Bakery Yeast in Aluva | ID:  20389850491">
            <a:extLst>
              <a:ext uri="{FF2B5EF4-FFF2-40B4-BE49-F238E27FC236}">
                <a16:creationId xmlns:a16="http://schemas.microsoft.com/office/drawing/2014/main" id="{F202ABB5-7845-4915-9BFE-535E19675B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05" b="19033"/>
          <a:stretch/>
        </p:blipFill>
        <p:spPr bwMode="auto">
          <a:xfrm>
            <a:off x="8962531" y="1221795"/>
            <a:ext cx="4762500" cy="3027177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упить Дрожжи сухие хлебопекарные в интернет-магазине &quot;ВПК-УКРАЇНА&quot;,  1637647818">
            <a:extLst>
              <a:ext uri="{FF2B5EF4-FFF2-40B4-BE49-F238E27FC236}">
                <a16:creationId xmlns:a16="http://schemas.microsoft.com/office/drawing/2014/main" id="{8FFAF551-321B-48B8-82AF-1411448582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83" b="16456"/>
          <a:stretch/>
        </p:blipFill>
        <p:spPr bwMode="auto">
          <a:xfrm>
            <a:off x="9562827" y="4526433"/>
            <a:ext cx="3561907" cy="3493548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2673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Saf-Instant Dry Yeast - World Lanka Food">
            <a:extLst>
              <a:ext uri="{FF2B5EF4-FFF2-40B4-BE49-F238E27FC236}">
                <a16:creationId xmlns:a16="http://schemas.microsoft.com/office/drawing/2014/main" id="{6854B9A3-481A-4866-9962-E183545F2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616" y="2608348"/>
            <a:ext cx="4517212" cy="416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5CC527-5B10-49F5-B649-AD3BD98EFE19}"/>
              </a:ext>
            </a:extLst>
          </p:cNvPr>
          <p:cNvSpPr txBox="1"/>
          <p:nvPr/>
        </p:nvSpPr>
        <p:spPr>
          <a:xfrm>
            <a:off x="1470719" y="789828"/>
            <a:ext cx="11968834" cy="863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Надходять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дріжджі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упакованими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жестяні банки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місткістю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100-2000 г, у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пакети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полімерних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матеріалів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- 10-2000 г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паперові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мішки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10-25 кг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 ящики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10-20 кг.</a:t>
            </a:r>
            <a:endParaRPr lang="ru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Львівські Дріжджі сухі 100г (Ящик 30шт): продаж, ціна у Одесі. Дріжджі та  розпушувач тіста від &quot;Интернет-магазин Роял Кофе Лидер Продаж кофе и чая  оптом и в розницу&quot; - 1416847417">
            <a:extLst>
              <a:ext uri="{FF2B5EF4-FFF2-40B4-BE49-F238E27FC236}">
                <a16:creationId xmlns:a16="http://schemas.microsoft.com/office/drawing/2014/main" id="{33062F71-0094-4A8E-B831-575730F0B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839" y="3226712"/>
            <a:ext cx="3575280" cy="2681460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puto Dried Yeast Tin 100g - Italicatessen">
            <a:extLst>
              <a:ext uri="{FF2B5EF4-FFF2-40B4-BE49-F238E27FC236}">
                <a16:creationId xmlns:a16="http://schemas.microsoft.com/office/drawing/2014/main" id="{4B88151B-5627-440A-B683-7E92CFB94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9" y="2602579"/>
            <a:ext cx="3848986" cy="424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af Instant Yeast #15909 - 1lb/20ct | Stover &amp; Company">
            <a:extLst>
              <a:ext uri="{FF2B5EF4-FFF2-40B4-BE49-F238E27FC236}">
                <a16:creationId xmlns:a16="http://schemas.microsoft.com/office/drawing/2014/main" id="{9D6884F6-DD19-4101-BA81-C9756EA62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732" y="2967008"/>
            <a:ext cx="3308037" cy="330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5950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9B53768-1572-43FA-BCD3-D999AFFC8F08}"/>
              </a:ext>
            </a:extLst>
          </p:cNvPr>
          <p:cNvSpPr/>
          <p:nvPr/>
        </p:nvSpPr>
        <p:spPr>
          <a:xfrm>
            <a:off x="1793961" y="1669768"/>
            <a:ext cx="11574658" cy="4101112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Місце для вмісту 2">
            <a:extLst>
              <a:ext uri="{FF2B5EF4-FFF2-40B4-BE49-F238E27FC236}">
                <a16:creationId xmlns:a16="http://schemas.microsoft.com/office/drawing/2014/main" id="{633AC638-E111-4810-93F4-710963E72505}"/>
              </a:ext>
            </a:extLst>
          </p:cNvPr>
          <p:cNvSpPr>
            <a:spLocks noGrp="1"/>
          </p:cNvSpPr>
          <p:nvPr/>
        </p:nvSpPr>
        <p:spPr>
          <a:xfrm>
            <a:off x="6858000" y="1669768"/>
            <a:ext cx="6368902" cy="431707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bg1"/>
              </a:buClr>
              <a:buFont typeface="Wingdings 3" panose="05040102010807070707" pitchFamily="18" charset="2"/>
              <a:buChar char=""/>
            </a:pPr>
            <a:r>
              <a:rPr lang="uk-UA" sz="3200" b="1" spc="6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ДРІЖДЖОВЕ МОЛОКО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	</a:t>
            </a:r>
          </a:p>
          <a:p>
            <a:pPr marL="0" indent="0">
              <a:buClr>
                <a:schemeClr val="accent2"/>
              </a:buClr>
              <a:buNone/>
            </a:pPr>
            <a:r>
              <a:rPr lang="uk-UA" sz="32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	Дріжджове молоко є напівфабрикатом дріжджового виробництва, суспензія дріжджів у воді, яку одержують на стадії сепарування після вирощування в ньому дріжджів. Дріжджові клітини знаходяться в ньому в активнішому стані, ніж у пресованих дріжджах. Доставляють охолодженим  до 3-10°С в автоцистернах з термоізоляцією. </a:t>
            </a:r>
            <a:endParaRPr lang="ru-UA" sz="3200" dirty="0">
              <a:solidFill>
                <a:schemeClr val="bg1"/>
              </a:solidFill>
              <a:latin typeface="Franklin Gothic Book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072D70B-A8A7-4685-80E5-16935FAFA6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780" y="1679928"/>
            <a:ext cx="5372935" cy="4097791"/>
          </a:xfrm>
          <a:custGeom>
            <a:avLst/>
            <a:gdLst>
              <a:gd name="connsiteX0" fmla="*/ 598045 w 5076824"/>
              <a:gd name="connsiteY0" fmla="*/ 0 h 3588196"/>
              <a:gd name="connsiteX1" fmla="*/ 5076824 w 5076824"/>
              <a:gd name="connsiteY1" fmla="*/ 0 h 3588196"/>
              <a:gd name="connsiteX2" fmla="*/ 5076824 w 5076824"/>
              <a:gd name="connsiteY2" fmla="*/ 3588196 h 3588196"/>
              <a:gd name="connsiteX3" fmla="*/ 598045 w 5076824"/>
              <a:gd name="connsiteY3" fmla="*/ 3588196 h 3588196"/>
              <a:gd name="connsiteX4" fmla="*/ 0 w 5076824"/>
              <a:gd name="connsiteY4" fmla="*/ 2990151 h 3588196"/>
              <a:gd name="connsiteX5" fmla="*/ 0 w 5076824"/>
              <a:gd name="connsiteY5" fmla="*/ 598045 h 3588196"/>
              <a:gd name="connsiteX6" fmla="*/ 598045 w 5076824"/>
              <a:gd name="connsiteY6" fmla="*/ 0 h 358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6824" h="3588196">
                <a:moveTo>
                  <a:pt x="598045" y="0"/>
                </a:moveTo>
                <a:lnTo>
                  <a:pt x="5076824" y="0"/>
                </a:lnTo>
                <a:lnTo>
                  <a:pt x="5076824" y="3588196"/>
                </a:lnTo>
                <a:lnTo>
                  <a:pt x="598045" y="3588196"/>
                </a:lnTo>
                <a:cubicBezTo>
                  <a:pt x="267754" y="3588196"/>
                  <a:pt x="0" y="3320442"/>
                  <a:pt x="0" y="2990151"/>
                </a:cubicBezTo>
                <a:lnTo>
                  <a:pt x="0" y="598045"/>
                </a:lnTo>
                <a:cubicBezTo>
                  <a:pt x="0" y="267754"/>
                  <a:pt x="267754" y="0"/>
                  <a:pt x="598045" y="0"/>
                </a:cubicBez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28596551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A5A2A9A-1E6B-47F7-A864-B9B62EDC6E6E}"/>
              </a:ext>
            </a:extLst>
          </p:cNvPr>
          <p:cNvSpPr txBox="1"/>
          <p:nvPr/>
        </p:nvSpPr>
        <p:spPr>
          <a:xfrm>
            <a:off x="1020725" y="421114"/>
            <a:ext cx="125889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З</a:t>
            </a: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берігання та підготовка дріжджового молока</a:t>
            </a:r>
            <a:endParaRPr lang="ru-UA" sz="2800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13AC74D-C0BB-4E59-BCF0-B104EC1E0DED}"/>
              </a:ext>
            </a:extLst>
          </p:cNvPr>
          <p:cNvSpPr/>
          <p:nvPr/>
        </p:nvSpPr>
        <p:spPr>
          <a:xfrm>
            <a:off x="1020725" y="1774633"/>
            <a:ext cx="7616326" cy="515213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A28D8C-FC14-4369-84A1-64DDA9CDD58F}"/>
              </a:ext>
            </a:extLst>
          </p:cNvPr>
          <p:cNvSpPr txBox="1"/>
          <p:nvPr/>
        </p:nvSpPr>
        <p:spPr>
          <a:xfrm>
            <a:off x="1312813" y="2030490"/>
            <a:ext cx="7217907" cy="375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хлібозаводах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зберігається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температурі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2-15</a:t>
            </a:r>
            <a:r>
              <a:rPr lang="uk-UA" sz="28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°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в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стальних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ємкостях з водяною сорочкою і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мішалкою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Термін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зберігання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дріжджового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молока при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температурі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5-10</a:t>
            </a:r>
            <a:r>
              <a:rPr lang="uk-UA" sz="28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 ° 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– 2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доби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при 0 – 4 </a:t>
            </a:r>
            <a:r>
              <a:rPr lang="uk-UA" sz="2800" dirty="0">
                <a:solidFill>
                  <a:schemeClr val="bg1"/>
                </a:solidFill>
                <a:latin typeface="Franklin Gothic Book"/>
                <a:cs typeface="Times New Roman" panose="02020603050405020304" pitchFamily="18" charset="0"/>
              </a:rPr>
              <a:t>°С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3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доби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Перед пуском на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виробництво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дріжджове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молоко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доцільно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пропустити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через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дротяне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сито з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розміром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вічок не </a:t>
            </a:r>
            <a:r>
              <a:rPr lang="ru-RU" sz="2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більше</a:t>
            </a:r>
            <a:r>
              <a:rPr lang="ru-RU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2,5 мм. </a:t>
            </a:r>
            <a:endParaRPr lang="ru-UA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Емкость для хранения дрожжей — СтилПром">
            <a:extLst>
              <a:ext uri="{FF2B5EF4-FFF2-40B4-BE49-F238E27FC236}">
                <a16:creationId xmlns:a16="http://schemas.microsoft.com/office/drawing/2014/main" id="{C2EDC076-96A2-4930-BA99-5D2D70766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320" y="1695228"/>
            <a:ext cx="5152139" cy="515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3964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486594-9736-4BD3-8158-942B02AA8C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236" y="2408274"/>
            <a:ext cx="6220047" cy="3732028"/>
          </a:xfrm>
          <a:prstGeom prst="roundRect">
            <a:avLst>
              <a:gd name="adj" fmla="val 14807"/>
            </a:avLst>
          </a:prstGeom>
          <a:ln>
            <a:noFill/>
          </a:ln>
          <a:effectLst/>
        </p:spPr>
      </p:pic>
      <p:sp>
        <p:nvSpPr>
          <p:cNvPr id="5" name="Text 2">
            <a:extLst>
              <a:ext uri="{FF2B5EF4-FFF2-40B4-BE49-F238E27FC236}">
                <a16:creationId xmlns:a16="http://schemas.microsoft.com/office/drawing/2014/main" id="{68BE2C5B-9A89-496A-97FF-1D7438F960E5}"/>
              </a:ext>
            </a:extLst>
          </p:cNvPr>
          <p:cNvSpPr/>
          <p:nvPr/>
        </p:nvSpPr>
        <p:spPr>
          <a:xfrm>
            <a:off x="6694199" y="250148"/>
            <a:ext cx="1242001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468"/>
              </a:lnSpc>
              <a:buNone/>
            </a:pPr>
            <a:r>
              <a:rPr lang="uk-UA" sz="3600" i="1" kern="0" spc="-131" dirty="0">
                <a:solidFill>
                  <a:srgbClr val="2C3F42"/>
                </a:solidFill>
                <a:ea typeface="Bitter" pitchFamily="34" charset="-122"/>
              </a:rPr>
              <a:t>Вода</a:t>
            </a:r>
            <a:endParaRPr lang="en-US" sz="3600" i="1" dirty="0"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858C477F-5F15-445A-9844-36D0178BD7F4}"/>
              </a:ext>
            </a:extLst>
          </p:cNvPr>
          <p:cNvSpPr/>
          <p:nvPr/>
        </p:nvSpPr>
        <p:spPr>
          <a:xfrm>
            <a:off x="7655444" y="1217285"/>
            <a:ext cx="6443328" cy="579502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61DBA2-CC47-4C30-A10F-1946802521A0}"/>
              </a:ext>
            </a:extLst>
          </p:cNvPr>
          <p:cNvSpPr txBox="1"/>
          <p:nvPr/>
        </p:nvSpPr>
        <p:spPr>
          <a:xfrm>
            <a:off x="8053158" y="1456639"/>
            <a:ext cx="597118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 хлібопекарському виробництві використовують питну воду міських водопроводів або артезіанських свердловин, яка відповідає вимогам стандарту на питну воду.</a:t>
            </a:r>
            <a:endParaRPr lang="ru-UA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F7F323-C1CC-41B5-B9B5-95B0891B432B}"/>
              </a:ext>
            </a:extLst>
          </p:cNvPr>
          <p:cNvSpPr txBox="1"/>
          <p:nvPr/>
        </p:nvSpPr>
        <p:spPr>
          <a:xfrm>
            <a:off x="8261498" y="3877547"/>
            <a:ext cx="523121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 вимогами стандартів вода повинна бути: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прозорою,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безкольоровою,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без сторонніх присмаків та запахів,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 містити шкідливих домішок і патогенних мікроорганізмів. </a:t>
            </a:r>
            <a:endParaRPr lang="ru-UA" sz="2400" dirty="0"/>
          </a:p>
        </p:txBody>
      </p:sp>
    </p:spTree>
    <p:extLst>
      <p:ext uri="{BB962C8B-B14F-4D97-AF65-F5344CB8AC3E}">
        <p14:creationId xmlns:p14="http://schemas.microsoft.com/office/powerpoint/2010/main" val="74668574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486594-9736-4BD3-8158-942B02AA8C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236" y="2408274"/>
            <a:ext cx="6220047" cy="3732028"/>
          </a:xfrm>
          <a:prstGeom prst="roundRect">
            <a:avLst>
              <a:gd name="adj" fmla="val 14807"/>
            </a:avLst>
          </a:prstGeom>
          <a:ln>
            <a:noFill/>
          </a:ln>
          <a:effectLst/>
        </p:spPr>
      </p:pic>
      <p:sp>
        <p:nvSpPr>
          <p:cNvPr id="5" name="Text 2">
            <a:extLst>
              <a:ext uri="{FF2B5EF4-FFF2-40B4-BE49-F238E27FC236}">
                <a16:creationId xmlns:a16="http://schemas.microsoft.com/office/drawing/2014/main" id="{68BE2C5B-9A89-496A-97FF-1D7438F960E5}"/>
              </a:ext>
            </a:extLst>
          </p:cNvPr>
          <p:cNvSpPr/>
          <p:nvPr/>
        </p:nvSpPr>
        <p:spPr>
          <a:xfrm>
            <a:off x="6694199" y="250148"/>
            <a:ext cx="1242001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468"/>
              </a:lnSpc>
              <a:buNone/>
            </a:pPr>
            <a:r>
              <a:rPr lang="uk-UA" sz="3600" i="1" kern="0" spc="-131" dirty="0">
                <a:solidFill>
                  <a:srgbClr val="2C3F42"/>
                </a:solidFill>
                <a:ea typeface="Bitter" pitchFamily="34" charset="-122"/>
              </a:rPr>
              <a:t>Вода</a:t>
            </a:r>
            <a:endParaRPr lang="en-US" sz="3600" i="1" dirty="0"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858C477F-5F15-445A-9844-36D0178BD7F4}"/>
              </a:ext>
            </a:extLst>
          </p:cNvPr>
          <p:cNvSpPr/>
          <p:nvPr/>
        </p:nvSpPr>
        <p:spPr>
          <a:xfrm>
            <a:off x="7655444" y="1217285"/>
            <a:ext cx="6443328" cy="579502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61DBA2-CC47-4C30-A10F-1946802521A0}"/>
              </a:ext>
            </a:extLst>
          </p:cNvPr>
          <p:cNvSpPr txBox="1"/>
          <p:nvPr/>
        </p:nvSpPr>
        <p:spPr>
          <a:xfrm>
            <a:off x="8053158" y="1456639"/>
            <a:ext cx="59711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Хімічний склад води</a:t>
            </a:r>
            <a:endParaRPr lang="ru-UA" sz="2400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F7F323-C1CC-41B5-B9B5-95B0891B432B}"/>
              </a:ext>
            </a:extLst>
          </p:cNvPr>
          <p:cNvSpPr txBox="1"/>
          <p:nvPr/>
        </p:nvSpPr>
        <p:spPr>
          <a:xfrm>
            <a:off x="8261498" y="2374313"/>
            <a:ext cx="550766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Вода містить залізо, магній, марганець, мідь, сульфати, хлориди, карбонати, які впливають на смакові якості води. Солі кальцію і магнію обумовлюють жорсткість води. </a:t>
            </a:r>
            <a:endParaRPr lang="ru-UA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BF6101-9ECD-4BAA-83D1-B71F11EB73F8}"/>
              </a:ext>
            </a:extLst>
          </p:cNvPr>
          <p:cNvSpPr txBox="1"/>
          <p:nvPr/>
        </p:nvSpPr>
        <p:spPr>
          <a:xfrm>
            <a:off x="8261498" y="4769315"/>
            <a:ext cx="550766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Зберігають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у баках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холодної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гарячої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води. Перед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приготуванням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напівфабрикатів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холодну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і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гарячу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воду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змішують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у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певній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пропорції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для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доведення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до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необхідної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температури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UA" sz="2400" dirty="0"/>
          </a:p>
        </p:txBody>
      </p:sp>
    </p:spTree>
    <p:extLst>
      <p:ext uri="{BB962C8B-B14F-4D97-AF65-F5344CB8AC3E}">
        <p14:creationId xmlns:p14="http://schemas.microsoft.com/office/powerpoint/2010/main" val="13751046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>
            <a:extLst>
              <a:ext uri="{FF2B5EF4-FFF2-40B4-BE49-F238E27FC236}">
                <a16:creationId xmlns:a16="http://schemas.microsoft.com/office/drawing/2014/main" id="{4BC2C7BC-114D-4B94-A4F0-CE5EF5A0CD5A}"/>
              </a:ext>
            </a:extLst>
          </p:cNvPr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52197D9-1D17-43E9-92A3-B14652161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-1"/>
            <a:ext cx="109728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4934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>
            <a:extLst>
              <a:ext uri="{FF2B5EF4-FFF2-40B4-BE49-F238E27FC236}">
                <a16:creationId xmlns:a16="http://schemas.microsoft.com/office/drawing/2014/main" id="{0BB618F3-1906-4047-A805-737D0B2F751D}"/>
              </a:ext>
            </a:extLst>
          </p:cNvPr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977949F-DDED-4E43-8C6E-650A0A013C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1" y="1"/>
            <a:ext cx="10972798" cy="82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1170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>
            <a:extLst>
              <a:ext uri="{FF2B5EF4-FFF2-40B4-BE49-F238E27FC236}">
                <a16:creationId xmlns:a16="http://schemas.microsoft.com/office/drawing/2014/main" id="{C0ABFFBC-8F06-42EF-A782-69AA3310ECD2}"/>
              </a:ext>
            </a:extLst>
          </p:cNvPr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8535"/>
          </a:solidFill>
          <a:ln/>
        </p:spPr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622372-1C31-422B-A376-5EFE19A9FB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828802" y="1"/>
            <a:ext cx="10972796" cy="8229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4929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2C0A86F1-C096-4124-ADF4-E9785259B87D}"/>
              </a:ext>
            </a:extLst>
          </p:cNvPr>
          <p:cNvSpPr/>
          <p:nvPr/>
        </p:nvSpPr>
        <p:spPr>
          <a:xfrm>
            <a:off x="1631357" y="312131"/>
            <a:ext cx="11367685" cy="240980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4747ED-B40C-477F-8B63-D3F180F9EFC9}"/>
              </a:ext>
            </a:extLst>
          </p:cNvPr>
          <p:cNvSpPr txBox="1"/>
          <p:nvPr/>
        </p:nvSpPr>
        <p:spPr>
          <a:xfrm>
            <a:off x="1847898" y="492649"/>
            <a:ext cx="11151144" cy="2048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остачають на хлібозаводи в мішках чи насипом у самоскидах і зберігають в окремих сухих приміщеннях з відносною вологістю повітря не вище 75% у засіках або ящиках з кришками у кількості з розрахунку 15-добової потреби.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С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іль здебільшого зберігають у вигляді розчину у металевих або залізобетонних ємкостях.</a:t>
            </a:r>
            <a:endParaRPr lang="ru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51E67CE-3A66-4F61-99CC-794311927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28" y="3187326"/>
            <a:ext cx="4752753" cy="3223951"/>
          </a:xfrm>
          <a:prstGeom prst="roundRect">
            <a:avLst>
              <a:gd name="adj" fmla="val 14807"/>
            </a:avLst>
          </a:prstGeom>
          <a:ln>
            <a:noFill/>
          </a:ln>
          <a:effectLst/>
        </p:spPr>
      </p:pic>
      <p:pic>
        <p:nvPicPr>
          <p:cNvPr id="2050" name="Picture 2" descr="Road salt loaded into dump truck | Politically Speaking">
            <a:extLst>
              <a:ext uri="{FF2B5EF4-FFF2-40B4-BE49-F238E27FC236}">
                <a16:creationId xmlns:a16="http://schemas.microsoft.com/office/drawing/2014/main" id="{AB4C0907-CBF3-4490-B40F-C364D1AA3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817" y="3187325"/>
            <a:ext cx="4717977" cy="3223951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9F9591E-431F-4164-BB87-4EE4A1F3D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l="352" r="352"/>
          <a:stretch/>
        </p:blipFill>
        <p:spPr bwMode="auto">
          <a:xfrm>
            <a:off x="10442348" y="3187324"/>
            <a:ext cx="3691424" cy="3223951"/>
          </a:xfrm>
          <a:prstGeom prst="roundRect">
            <a:avLst>
              <a:gd name="adj" fmla="val 14807"/>
            </a:avLst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5839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D30F548E-267B-41E7-8AF4-E2D51835FF6C}"/>
              </a:ext>
            </a:extLst>
          </p:cNvPr>
          <p:cNvSpPr/>
          <p:nvPr/>
        </p:nvSpPr>
        <p:spPr>
          <a:xfrm>
            <a:off x="7145082" y="2105247"/>
            <a:ext cx="6443328" cy="378518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C83996-45CE-4338-9F25-C3351D2A0B81}"/>
              </a:ext>
            </a:extLst>
          </p:cNvPr>
          <p:cNvSpPr txBox="1"/>
          <p:nvPr/>
        </p:nvSpPr>
        <p:spPr>
          <a:xfrm>
            <a:off x="7570380" y="2380699"/>
            <a:ext cx="5794745" cy="3234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Сіль добре розчиняється у воді. З підвищенням температури розчинність солі практично не міняється. Насичений розчин солі містить 26-28% солі.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забезпечення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правильності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дозування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солі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рекомендується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готувати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розчин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стабільною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густиною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яку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перевіряють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ареометром.</a:t>
            </a:r>
            <a:endParaRPr lang="ru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8878C6-BF49-44FF-90DC-ED793343B2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350334" y="1602796"/>
            <a:ext cx="5024008" cy="50240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 2">
            <a:extLst>
              <a:ext uri="{FF2B5EF4-FFF2-40B4-BE49-F238E27FC236}">
                <a16:creationId xmlns:a16="http://schemas.microsoft.com/office/drawing/2014/main" id="{4B108732-19D7-448C-9A20-91EE394F592D}"/>
              </a:ext>
            </a:extLst>
          </p:cNvPr>
          <p:cNvSpPr/>
          <p:nvPr/>
        </p:nvSpPr>
        <p:spPr>
          <a:xfrm>
            <a:off x="6694199" y="250148"/>
            <a:ext cx="1242001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468"/>
              </a:lnSpc>
              <a:buNone/>
            </a:pPr>
            <a:r>
              <a:rPr lang="uk-UA" sz="3600" i="1" kern="0" spc="-131" dirty="0">
                <a:solidFill>
                  <a:srgbClr val="2C3F42"/>
                </a:solidFill>
                <a:ea typeface="Bitter" pitchFamily="34" charset="-122"/>
              </a:rPr>
              <a:t>Сіль</a:t>
            </a:r>
            <a:endParaRPr lang="en-US" sz="3600" i="1" dirty="0"/>
          </a:p>
        </p:txBody>
      </p:sp>
    </p:spTree>
    <p:extLst>
      <p:ext uri="{BB962C8B-B14F-4D97-AF65-F5344CB8AC3E}">
        <p14:creationId xmlns:p14="http://schemas.microsoft.com/office/powerpoint/2010/main" val="16032835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FE33D08-B5B8-4D9F-B538-5E4C16B47C5B}"/>
              </a:ext>
            </a:extLst>
          </p:cNvPr>
          <p:cNvSpPr/>
          <p:nvPr/>
        </p:nvSpPr>
        <p:spPr>
          <a:xfrm>
            <a:off x="7878724" y="1200484"/>
            <a:ext cx="5619306" cy="573151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" name="Text 2">
            <a:extLst>
              <a:ext uri="{FF2B5EF4-FFF2-40B4-BE49-F238E27FC236}">
                <a16:creationId xmlns:a16="http://schemas.microsoft.com/office/drawing/2014/main" id="{F123AC1B-D15D-42B5-A175-A53957BC83DD}"/>
              </a:ext>
            </a:extLst>
          </p:cNvPr>
          <p:cNvSpPr/>
          <p:nvPr/>
        </p:nvSpPr>
        <p:spPr>
          <a:xfrm>
            <a:off x="5367285" y="154455"/>
            <a:ext cx="3895829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468"/>
              </a:lnSpc>
              <a:buNone/>
            </a:pPr>
            <a:r>
              <a:rPr lang="uk-UA" sz="3600" i="1" kern="0" spc="-131" dirty="0">
                <a:solidFill>
                  <a:srgbClr val="2C3F42"/>
                </a:solidFill>
                <a:ea typeface="Bitter" pitchFamily="34" charset="-122"/>
              </a:rPr>
              <a:t>Вплив солі на тісто</a:t>
            </a:r>
            <a:endParaRPr lang="en-US" sz="3600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964BF9-C6A6-4441-BE9E-9DA08C6F1D25}"/>
              </a:ext>
            </a:extLst>
          </p:cNvPr>
          <p:cNvSpPr txBox="1"/>
          <p:nvPr/>
        </p:nvSpPr>
        <p:spPr>
          <a:xfrm>
            <a:off x="7878724" y="1275694"/>
            <a:ext cx="5619306" cy="5508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Надає смаку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Покращує структурно-механічні властивості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Зменшує липкість тіста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 її дією укріплюється клейковина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Пригнічує життєдіяльність дріжджових клітин і молочнокислих бактерій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Недосолене тісто має слабку консистенцію, пересолене надмірно тугу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Застосовується для консервування напівфабрикатів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рідких напівфабрикатах сіль знижує їх в’язкість, зменшується піноутворення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Підвищує </a:t>
            </a:r>
            <a:r>
              <a:rPr lang="uk-UA" sz="2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температуру клейстеризації </a:t>
            </a: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крохмалю</a:t>
            </a:r>
            <a:endParaRPr lang="ru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CA0CE03-C34B-4874-A016-C7E5C8C8F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1251" y="2340868"/>
            <a:ext cx="4219548" cy="354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5358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47164E5-F47F-4A37-B03E-9C289DD66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57704" y="3721430"/>
            <a:ext cx="3858566" cy="3858566"/>
          </a:xfrm>
          <a:prstGeom prst="rect">
            <a:avLst/>
          </a:prstGeom>
        </p:spPr>
      </p:pic>
      <p:sp>
        <p:nvSpPr>
          <p:cNvPr id="3" name="Shape 3">
            <a:extLst>
              <a:ext uri="{FF2B5EF4-FFF2-40B4-BE49-F238E27FC236}">
                <a16:creationId xmlns:a16="http://schemas.microsoft.com/office/drawing/2014/main" id="{EBC96B3E-F8D0-4D75-A7DE-AB9DB16F3184}"/>
              </a:ext>
            </a:extLst>
          </p:cNvPr>
          <p:cNvSpPr/>
          <p:nvPr/>
        </p:nvSpPr>
        <p:spPr>
          <a:xfrm flipH="1">
            <a:off x="230296" y="1163935"/>
            <a:ext cx="5818812" cy="865833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2400" dirty="0">
                <a:latin typeface="Franklin Gothic Book" panose="020B0503020102020204" pitchFamily="34" charset="0"/>
              </a:rPr>
              <a:t>1. Борошно має сторонні та металомагнітні домішки. Ваші дії?</a:t>
            </a:r>
            <a:endParaRPr lang="ru-UA" sz="2400" dirty="0">
              <a:latin typeface="Franklin Gothic Book" panose="020B0503020102020204" pitchFamily="34" charset="0"/>
            </a:endParaRPr>
          </a:p>
        </p:txBody>
      </p:sp>
      <p:sp>
        <p:nvSpPr>
          <p:cNvPr id="4" name="Shape 3">
            <a:extLst>
              <a:ext uri="{FF2B5EF4-FFF2-40B4-BE49-F238E27FC236}">
                <a16:creationId xmlns:a16="http://schemas.microsoft.com/office/drawing/2014/main" id="{58131604-84E2-43A3-B6DA-711C3DAC78B9}"/>
              </a:ext>
            </a:extLst>
          </p:cNvPr>
          <p:cNvSpPr/>
          <p:nvPr/>
        </p:nvSpPr>
        <p:spPr>
          <a:xfrm flipH="1">
            <a:off x="230296" y="2469032"/>
            <a:ext cx="5818812" cy="1186894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2400" dirty="0">
                <a:latin typeface="Franklin Gothic Book" panose="020B0503020102020204" pitchFamily="34" charset="0"/>
              </a:rPr>
              <a:t>2. Під час замішування тіста було виявлено, що сіль не розчинилася повністю. Яка причина?</a:t>
            </a:r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0A333709-6979-4DE3-B99F-7826314D1273}"/>
              </a:ext>
            </a:extLst>
          </p:cNvPr>
          <p:cNvSpPr/>
          <p:nvPr/>
        </p:nvSpPr>
        <p:spPr>
          <a:xfrm flipH="1">
            <a:off x="230296" y="4095190"/>
            <a:ext cx="5818812" cy="874284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2400" dirty="0">
                <a:latin typeface="Franklin Gothic Book" panose="020B0503020102020204" pitchFamily="34" charset="0"/>
              </a:rPr>
              <a:t>3. Дріжджі мають низьку підйомну силу. Як виправити ситуацію?</a:t>
            </a:r>
          </a:p>
        </p:txBody>
      </p:sp>
      <p:sp>
        <p:nvSpPr>
          <p:cNvPr id="6" name="Shape 3">
            <a:extLst>
              <a:ext uri="{FF2B5EF4-FFF2-40B4-BE49-F238E27FC236}">
                <a16:creationId xmlns:a16="http://schemas.microsoft.com/office/drawing/2014/main" id="{C8FFC8BC-8188-4CB7-BD6E-3E92A8E04FB9}"/>
              </a:ext>
            </a:extLst>
          </p:cNvPr>
          <p:cNvSpPr/>
          <p:nvPr/>
        </p:nvSpPr>
        <p:spPr>
          <a:xfrm flipH="1">
            <a:off x="8581294" y="1163935"/>
            <a:ext cx="5818812" cy="1258907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2400" dirty="0">
                <a:latin typeface="Franklin Gothic Book" panose="020B0503020102020204" pitchFamily="34" charset="0"/>
              </a:rPr>
              <a:t>5. Перед подачею на виробництво дріжджова суспензія має грудочки. Як виправити ситуацію?</a:t>
            </a:r>
          </a:p>
        </p:txBody>
      </p:sp>
      <p:sp>
        <p:nvSpPr>
          <p:cNvPr id="7" name="Shape 3">
            <a:extLst>
              <a:ext uri="{FF2B5EF4-FFF2-40B4-BE49-F238E27FC236}">
                <a16:creationId xmlns:a16="http://schemas.microsoft.com/office/drawing/2014/main" id="{83121961-7198-49CE-8DB7-E9941C43C42A}"/>
              </a:ext>
            </a:extLst>
          </p:cNvPr>
          <p:cNvSpPr/>
          <p:nvPr/>
        </p:nvSpPr>
        <p:spPr>
          <a:xfrm flipH="1">
            <a:off x="8581294" y="2769189"/>
            <a:ext cx="5818812" cy="1904483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2400" dirty="0">
                <a:latin typeface="Franklin Gothic Book" panose="020B0503020102020204" pitchFamily="34" charset="0"/>
              </a:rPr>
              <a:t>   6. Борошно надійшло на виробництво з різними хлібопекарськими властивостями. Як вирішити дану ситуацію, щоб покращити якість борошна?</a:t>
            </a:r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5681A5A9-AB30-4E29-B3A8-60CDA208E4FC}"/>
              </a:ext>
            </a:extLst>
          </p:cNvPr>
          <p:cNvSpPr/>
          <p:nvPr/>
        </p:nvSpPr>
        <p:spPr>
          <a:xfrm>
            <a:off x="5367285" y="154455"/>
            <a:ext cx="3895829" cy="823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468"/>
              </a:lnSpc>
              <a:buNone/>
            </a:pPr>
            <a:r>
              <a:rPr lang="uk-UA" sz="3600" i="1" kern="0" spc="-131" dirty="0">
                <a:solidFill>
                  <a:srgbClr val="2C3F42"/>
                </a:solidFill>
                <a:ea typeface="Bitter" pitchFamily="34" charset="-122"/>
              </a:rPr>
              <a:t>Виробничі ситуації</a:t>
            </a:r>
            <a:endParaRPr lang="en-US" sz="3600" i="1" dirty="0"/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id="{195244AB-2611-4E00-8821-296C9DBD8DAD}"/>
              </a:ext>
            </a:extLst>
          </p:cNvPr>
          <p:cNvSpPr/>
          <p:nvPr/>
        </p:nvSpPr>
        <p:spPr>
          <a:xfrm flipH="1">
            <a:off x="230296" y="5343234"/>
            <a:ext cx="5818812" cy="874284"/>
          </a:xfrm>
          <a:prstGeom prst="homePlate">
            <a:avLst/>
          </a:prstGeom>
          <a:solidFill>
            <a:srgbClr val="FCE2CF"/>
          </a:solidFill>
          <a:ln w="13811">
            <a:solidFill>
              <a:srgbClr val="E2C8B5"/>
            </a:solidFill>
            <a:prstDash val="solid"/>
          </a:ln>
        </p:spPr>
        <p:txBody>
          <a:bodyPr/>
          <a:lstStyle/>
          <a:p>
            <a:pPr algn="ctr"/>
            <a:r>
              <a:rPr lang="uk-UA" sz="2400" dirty="0">
                <a:latin typeface="Franklin Gothic Book" panose="020B0503020102020204" pitchFamily="34" charset="0"/>
              </a:rPr>
              <a:t>4. Тісто має надмірно тугу консистенцію. Яка причина?</a:t>
            </a:r>
          </a:p>
        </p:txBody>
      </p:sp>
    </p:spTree>
    <p:extLst>
      <p:ext uri="{BB962C8B-B14F-4D97-AF65-F5344CB8AC3E}">
        <p14:creationId xmlns:p14="http://schemas.microsoft.com/office/powerpoint/2010/main" val="358172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1282</TotalTime>
  <Words>2293</Words>
  <Application>Microsoft Office PowerPoint</Application>
  <PresentationFormat>Произвольный</PresentationFormat>
  <Paragraphs>228</Paragraphs>
  <Slides>49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7" baseType="lpstr">
      <vt:lpstr>Arial</vt:lpstr>
      <vt:lpstr>Bitter</vt:lpstr>
      <vt:lpstr>Calibri</vt:lpstr>
      <vt:lpstr>Franklin Gothic Book</vt:lpstr>
      <vt:lpstr>Times New Roman</vt:lpstr>
      <vt:lpstr>Wingdings</vt:lpstr>
      <vt:lpstr>Wingdings 3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Kyryuha Games</cp:lastModifiedBy>
  <cp:revision>147</cp:revision>
  <dcterms:created xsi:type="dcterms:W3CDTF">2024-01-20T18:14:02Z</dcterms:created>
  <dcterms:modified xsi:type="dcterms:W3CDTF">2024-01-29T21:09:41Z</dcterms:modified>
</cp:coreProperties>
</file>