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70" r:id="rId2"/>
    <p:sldId id="278" r:id="rId3"/>
    <p:sldId id="256" r:id="rId4"/>
    <p:sldId id="259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60" r:id="rId14"/>
    <p:sldId id="261" r:id="rId15"/>
    <p:sldId id="257" r:id="rId16"/>
    <p:sldId id="271" r:id="rId17"/>
    <p:sldId id="272" r:id="rId18"/>
    <p:sldId id="273" r:id="rId19"/>
    <p:sldId id="275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52" d="100"/>
          <a:sy n="152" d="100"/>
        </p:scale>
        <p:origin x="-23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93FB5-CB4E-4A8F-B79A-DCAC687691F0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3932-AFD1-48F9-B017-7AF1B62EE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93FB5-CB4E-4A8F-B79A-DCAC687691F0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3932-AFD1-48F9-B017-7AF1B62EE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93FB5-CB4E-4A8F-B79A-DCAC687691F0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3932-AFD1-48F9-B017-7AF1B62EE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93FB5-CB4E-4A8F-B79A-DCAC687691F0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3932-AFD1-48F9-B017-7AF1B62EE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93FB5-CB4E-4A8F-B79A-DCAC687691F0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3932-AFD1-48F9-B017-7AF1B62EE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93FB5-CB4E-4A8F-B79A-DCAC687691F0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3932-AFD1-48F9-B017-7AF1B62EE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93FB5-CB4E-4A8F-B79A-DCAC687691F0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3932-AFD1-48F9-B017-7AF1B62EE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93FB5-CB4E-4A8F-B79A-DCAC687691F0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3932-AFD1-48F9-B017-7AF1B62EE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93FB5-CB4E-4A8F-B79A-DCAC687691F0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1513932-AFD1-48F9-B017-7AF1B62EEC3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93FB5-CB4E-4A8F-B79A-DCAC687691F0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3932-AFD1-48F9-B017-7AF1B62EE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93FB5-CB4E-4A8F-B79A-DCAC687691F0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513932-AFD1-48F9-B017-7AF1B62EEC3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C493FB5-CB4E-4A8F-B79A-DCAC687691F0}" type="datetimeFigureOut">
              <a:rPr lang="ru-RU" smtClean="0"/>
              <a:pPr/>
              <a:t>08.11.2022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1513932-AFD1-48F9-B017-7AF1B62EEC3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avtotachki.com/uk/chto-takoe-sistema-common-rail/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60648"/>
            <a:ext cx="8571728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Система живлення</a:t>
            </a:r>
            <a:br>
              <a:rPr lang="uk-UA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Common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Rail</a:t>
            </a:r>
            <a:r>
              <a:rPr lang="uk-UA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Изучаем Common Rail: всё путем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36"/>
          <a:stretch/>
        </p:blipFill>
        <p:spPr bwMode="auto">
          <a:xfrm>
            <a:off x="0" y="1556792"/>
            <a:ext cx="9144000" cy="518457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139;p1"/>
          <p:cNvSpPr txBox="1">
            <a:spLocks/>
          </p:cNvSpPr>
          <p:nvPr/>
        </p:nvSpPr>
        <p:spPr>
          <a:xfrm>
            <a:off x="5056967" y="5013176"/>
            <a:ext cx="4009753" cy="150706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anchor="ctr" anchorCtr="0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  <a:buClr>
                <a:schemeClr val="dk1"/>
              </a:buClr>
              <a:buSzPts val="5400"/>
              <a:buFont typeface="Century Gothic"/>
              <a:buNone/>
            </a:pPr>
            <a:r>
              <a:rPr lang="uk-UA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Підготував:</a:t>
            </a:r>
            <a:br>
              <a:rPr lang="uk-UA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r>
              <a:rPr lang="uk-UA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викладач спеціальних дисциплін</a:t>
            </a:r>
            <a:br>
              <a:rPr lang="uk-UA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r>
              <a:rPr lang="uk-UA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відділення механізації та транспорту </a:t>
            </a:r>
            <a:br>
              <a:rPr lang="uk-UA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r>
              <a:rPr lang="uk-UA" sz="18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Хомич Петро Васильович </a:t>
            </a:r>
            <a:endParaRPr lang="uk-UA" sz="18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Picture 3" descr="H:\мотодичка\imgonline-com-ua-Transparent-backgr-F2NqeG3AITg8nE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8620"/>
            <a:ext cx="1487238" cy="1398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153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851648" cy="923528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FFC000"/>
                </a:solidFill>
              </a:rPr>
              <a:t>Мета уроку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3568" y="1340768"/>
            <a:ext cx="7992888" cy="430887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навчальна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вивчити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загальну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будову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принцип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дії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системи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живлення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Common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Rail</a:t>
            </a:r>
            <a:r>
              <a:rPr lang="uk-UA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сформувати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учнів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поняття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призначення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її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основних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частин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будову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принцип </a:t>
            </a:r>
            <a:r>
              <a:rPr lang="ru-RU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роботи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розвиваюча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ru-RU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зумовлювати</a:t>
            </a:r>
            <a:r>
              <a:rPr lang="ru-RU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розвиток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творчого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мислення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шляхом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аналізу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</a:p>
          <a:p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узагальнювати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систематизувати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 </a:t>
            </a:r>
          </a:p>
          <a:p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розвинути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технічний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кругозір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учнів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уміння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спілкуватись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мовою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техніки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ru-RU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виховна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виховувати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учнів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прагнення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глибокого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засвоєння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нових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знань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любов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обраної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професії</a:t>
            </a:r>
            <a:r>
              <a:rPr lang="ru-R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defRPr/>
            </a:pPr>
            <a:r>
              <a:rPr lang="uk-UA" altLang="uk-UA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altLang="uk-UA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37147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16632"/>
            <a:ext cx="8280920" cy="57606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 algn="ctr"/>
            <a:r>
              <a:rPr lang="ru-RU" sz="3600" i="1" u="sng" dirty="0" err="1">
                <a:effectLst/>
                <a:hlinkClick r:id="rId2"/>
              </a:rPr>
              <a:t>Що</a:t>
            </a:r>
            <a:r>
              <a:rPr lang="ru-RU" sz="3600" i="1" u="sng" dirty="0">
                <a:effectLst/>
                <a:hlinkClick r:id="rId2"/>
              </a:rPr>
              <a:t> </a:t>
            </a:r>
            <a:r>
              <a:rPr lang="ru-RU" sz="3600" i="1" u="sng" dirty="0" err="1">
                <a:effectLst/>
                <a:hlinkClick r:id="rId2"/>
              </a:rPr>
              <a:t>таке</a:t>
            </a:r>
            <a:r>
              <a:rPr lang="ru-RU" sz="3600" i="1" u="sng" dirty="0">
                <a:effectLst/>
                <a:hlinkClick r:id="rId2"/>
              </a:rPr>
              <a:t> </a:t>
            </a:r>
            <a:r>
              <a:rPr lang="ru-RU" sz="3600" i="1" u="sng" dirty="0" err="1">
                <a:effectLst/>
                <a:hlinkClick r:id="rId2"/>
              </a:rPr>
              <a:t>паливна</a:t>
            </a:r>
            <a:r>
              <a:rPr lang="ru-RU" sz="3600" i="1" u="sng" dirty="0">
                <a:effectLst/>
                <a:hlinkClick r:id="rId2"/>
              </a:rPr>
              <a:t> система </a:t>
            </a:r>
            <a:r>
              <a:rPr lang="ru-RU" sz="3600" i="1" u="sng" dirty="0" err="1">
                <a:effectLst/>
                <a:hlinkClick r:id="rId2"/>
              </a:rPr>
              <a:t>Common</a:t>
            </a:r>
            <a:r>
              <a:rPr lang="ru-RU" sz="3600" i="1" u="sng" dirty="0">
                <a:effectLst/>
                <a:hlinkClick r:id="rId2"/>
              </a:rPr>
              <a:t> </a:t>
            </a:r>
            <a:r>
              <a:rPr lang="ru-RU" sz="3600" i="1" u="sng" dirty="0" err="1" smtClean="0">
                <a:effectLst/>
                <a:hlinkClick r:id="rId2"/>
              </a:rPr>
              <a:t>Rail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764704"/>
            <a:ext cx="8640960" cy="259228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ru-RU" b="1" dirty="0" smtClean="0">
                <a:solidFill>
                  <a:schemeClr val="bg1"/>
                </a:solidFill>
              </a:rPr>
              <a:t>Словник </a:t>
            </a:r>
            <a:r>
              <a:rPr lang="ru-RU" b="1" dirty="0">
                <a:solidFill>
                  <a:schemeClr val="bg1"/>
                </a:solidFill>
              </a:rPr>
              <a:t>переводить </a:t>
            </a:r>
            <a:r>
              <a:rPr lang="ru-RU" b="1" dirty="0" err="1">
                <a:solidFill>
                  <a:schemeClr val="bg1"/>
                </a:solidFill>
              </a:rPr>
              <a:t>поняття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Common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Rail</a:t>
            </a:r>
            <a:r>
              <a:rPr lang="ru-RU" b="1" dirty="0">
                <a:solidFill>
                  <a:schemeClr val="bg1"/>
                </a:solidFill>
              </a:rPr>
              <a:t>, як «</a:t>
            </a:r>
            <a:r>
              <a:rPr lang="ru-RU" b="1" dirty="0" err="1">
                <a:solidFill>
                  <a:schemeClr val="bg1"/>
                </a:solidFill>
              </a:rPr>
              <a:t>акумуляторна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паливна</a:t>
            </a:r>
            <a:r>
              <a:rPr lang="ru-RU" b="1" dirty="0">
                <a:solidFill>
                  <a:schemeClr val="bg1"/>
                </a:solidFill>
              </a:rPr>
              <a:t> система». </a:t>
            </a:r>
            <a:r>
              <a:rPr lang="ru-RU" b="1" dirty="0" err="1">
                <a:solidFill>
                  <a:schemeClr val="bg1"/>
                </a:solidFill>
              </a:rPr>
              <a:t>Її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особливість</a:t>
            </a:r>
            <a:r>
              <a:rPr lang="ru-RU" b="1" dirty="0">
                <a:solidFill>
                  <a:schemeClr val="bg1"/>
                </a:solidFill>
              </a:rPr>
              <a:t> в тому, </a:t>
            </a:r>
            <a:r>
              <a:rPr lang="ru-RU" b="1" dirty="0" err="1">
                <a:solidFill>
                  <a:schemeClr val="bg1"/>
                </a:solidFill>
              </a:rPr>
              <a:t>що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паркан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порції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дизпалива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виробляється</a:t>
            </a:r>
            <a:r>
              <a:rPr lang="ru-RU" b="1" dirty="0">
                <a:solidFill>
                  <a:schemeClr val="bg1"/>
                </a:solidFill>
              </a:rPr>
              <a:t> з резервуара, в </a:t>
            </a:r>
            <a:r>
              <a:rPr lang="ru-RU" b="1" dirty="0" err="1">
                <a:solidFill>
                  <a:schemeClr val="bg1"/>
                </a:solidFill>
              </a:rPr>
              <a:t>якому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паливо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знаходиться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під</a:t>
            </a:r>
            <a:r>
              <a:rPr lang="ru-RU" b="1" dirty="0">
                <a:solidFill>
                  <a:schemeClr val="bg1"/>
                </a:solidFill>
              </a:rPr>
              <a:t> великим </a:t>
            </a:r>
            <a:r>
              <a:rPr lang="ru-RU" b="1" dirty="0" err="1">
                <a:solidFill>
                  <a:schemeClr val="bg1"/>
                </a:solidFill>
              </a:rPr>
              <a:t>тиском</a:t>
            </a:r>
            <a:r>
              <a:rPr lang="ru-RU" b="1" dirty="0">
                <a:solidFill>
                  <a:schemeClr val="bg1"/>
                </a:solidFill>
              </a:rPr>
              <a:t>. Рампа </a:t>
            </a:r>
            <a:r>
              <a:rPr lang="ru-RU" b="1" dirty="0" err="1">
                <a:solidFill>
                  <a:schemeClr val="bg1"/>
                </a:solidFill>
              </a:rPr>
              <a:t>розташована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між</a:t>
            </a:r>
            <a:r>
              <a:rPr lang="ru-RU" b="1" dirty="0">
                <a:solidFill>
                  <a:schemeClr val="bg1"/>
                </a:solidFill>
              </a:rPr>
              <a:t>  </a:t>
            </a:r>
            <a:r>
              <a:rPr lang="ru-RU" b="1" dirty="0" smtClean="0">
                <a:solidFill>
                  <a:schemeClr val="bg1"/>
                </a:solidFill>
              </a:rPr>
              <a:t>ПНВТ </a:t>
            </a:r>
            <a:r>
              <a:rPr lang="ru-RU" b="1" dirty="0">
                <a:solidFill>
                  <a:schemeClr val="bg1"/>
                </a:solidFill>
              </a:rPr>
              <a:t>і форсунками. </a:t>
            </a:r>
            <a:r>
              <a:rPr lang="ru-RU" b="1" dirty="0" err="1">
                <a:solidFill>
                  <a:schemeClr val="bg1"/>
                </a:solidFill>
              </a:rPr>
              <a:t>Впорскування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здійснюється</a:t>
            </a:r>
            <a:r>
              <a:rPr lang="ru-RU" b="1" dirty="0">
                <a:solidFill>
                  <a:schemeClr val="bg1"/>
                </a:solidFill>
              </a:rPr>
              <a:t> за </a:t>
            </a:r>
            <a:r>
              <a:rPr lang="ru-RU" b="1" dirty="0" err="1">
                <a:solidFill>
                  <a:schemeClr val="bg1"/>
                </a:solidFill>
              </a:rPr>
              <a:t>рахунок</a:t>
            </a:r>
            <a:r>
              <a:rPr lang="ru-RU" b="1" dirty="0">
                <a:solidFill>
                  <a:schemeClr val="bg1"/>
                </a:solidFill>
              </a:rPr>
              <a:t> того, </a:t>
            </a:r>
            <a:r>
              <a:rPr lang="ru-RU" b="1" dirty="0" err="1">
                <a:solidFill>
                  <a:schemeClr val="bg1"/>
                </a:solidFill>
              </a:rPr>
              <a:t>що</a:t>
            </a:r>
            <a:r>
              <a:rPr lang="ru-RU" b="1" dirty="0">
                <a:solidFill>
                  <a:schemeClr val="bg1"/>
                </a:solidFill>
              </a:rPr>
              <a:t> форсунка </a:t>
            </a:r>
            <a:r>
              <a:rPr lang="ru-RU" b="1" dirty="0" err="1">
                <a:solidFill>
                  <a:schemeClr val="bg1"/>
                </a:solidFill>
              </a:rPr>
              <a:t>відкриває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smtClean="0">
                <a:solidFill>
                  <a:schemeClr val="bg1"/>
                </a:solidFill>
              </a:rPr>
              <a:t>клапан</a:t>
            </a:r>
            <a:r>
              <a:rPr lang="ru-RU" b="1" dirty="0">
                <a:solidFill>
                  <a:schemeClr val="bg1"/>
                </a:solidFill>
              </a:rPr>
              <a:t>, і </a:t>
            </a:r>
            <a:r>
              <a:rPr lang="ru-RU" b="1" dirty="0" err="1">
                <a:solidFill>
                  <a:schemeClr val="bg1"/>
                </a:solidFill>
              </a:rPr>
              <a:t>паливо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під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тиском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вивільняється</a:t>
            </a:r>
            <a:r>
              <a:rPr lang="ru-RU" b="1" dirty="0">
                <a:solidFill>
                  <a:schemeClr val="bg1"/>
                </a:solidFill>
              </a:rPr>
              <a:t> в </a:t>
            </a:r>
            <a:r>
              <a:rPr lang="ru-RU" b="1" dirty="0" err="1">
                <a:solidFill>
                  <a:schemeClr val="bg1"/>
                </a:solidFill>
              </a:rPr>
              <a:t>циліндр</a:t>
            </a:r>
            <a:r>
              <a:rPr lang="ru-RU" b="1" dirty="0" smtClean="0">
                <a:solidFill>
                  <a:schemeClr val="bg1"/>
                </a:solidFill>
              </a:rPr>
              <a:t>.</a:t>
            </a:r>
            <a:r>
              <a:rPr lang="ru-RU" b="1" dirty="0">
                <a:solidFill>
                  <a:schemeClr val="bg1"/>
                </a:solidFill>
              </a:rPr>
              <a:t> Даний тип </a:t>
            </a:r>
            <a:r>
              <a:rPr lang="ru-RU" b="1" dirty="0" err="1">
                <a:solidFill>
                  <a:schemeClr val="bg1"/>
                </a:solidFill>
              </a:rPr>
              <a:t>паливної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системи</a:t>
            </a:r>
            <a:r>
              <a:rPr lang="ru-RU" b="1" dirty="0">
                <a:solidFill>
                  <a:schemeClr val="bg1"/>
                </a:solidFill>
              </a:rPr>
              <a:t> є самою </a:t>
            </a:r>
            <a:r>
              <a:rPr lang="ru-RU" b="1" dirty="0" err="1">
                <a:solidFill>
                  <a:schemeClr val="bg1"/>
                </a:solidFill>
              </a:rPr>
              <a:t>останньою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сходинкою</a:t>
            </a:r>
            <a:r>
              <a:rPr lang="ru-RU" b="1" dirty="0">
                <a:solidFill>
                  <a:schemeClr val="bg1"/>
                </a:solidFill>
              </a:rPr>
              <a:t> в </a:t>
            </a:r>
            <a:r>
              <a:rPr lang="ru-RU" b="1" dirty="0" err="1">
                <a:solidFill>
                  <a:schemeClr val="bg1"/>
                </a:solidFill>
              </a:rPr>
              <a:t>еволюції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дизельних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силових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агрегатів</a:t>
            </a:r>
            <a:r>
              <a:rPr lang="ru-RU" b="1" dirty="0">
                <a:solidFill>
                  <a:schemeClr val="bg1"/>
                </a:solidFill>
              </a:rPr>
              <a:t>. </a:t>
            </a:r>
            <a:endParaRPr lang="ru-RU" b="1" dirty="0" smtClean="0">
              <a:solidFill>
                <a:schemeClr val="bg1"/>
              </a:solidFill>
            </a:endParaRPr>
          </a:p>
          <a:p>
            <a:pPr algn="just"/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smtClean="0">
                <a:solidFill>
                  <a:schemeClr val="bg1"/>
                </a:solidFill>
              </a:rPr>
              <a:t>             У </a:t>
            </a:r>
            <a:r>
              <a:rPr lang="ru-RU" b="1" dirty="0" err="1">
                <a:solidFill>
                  <a:schemeClr val="bg1"/>
                </a:solidFill>
              </a:rPr>
              <a:t>порівнянні</a:t>
            </a:r>
            <a:r>
              <a:rPr lang="ru-RU" b="1" dirty="0">
                <a:solidFill>
                  <a:schemeClr val="bg1"/>
                </a:solidFill>
              </a:rPr>
              <a:t> з </a:t>
            </a:r>
            <a:r>
              <a:rPr lang="ru-RU" b="1" dirty="0" err="1">
                <a:solidFill>
                  <a:schemeClr val="bg1"/>
                </a:solidFill>
              </a:rPr>
              <a:t>бензиновим</a:t>
            </a:r>
            <a:r>
              <a:rPr lang="ru-RU" b="1" dirty="0">
                <a:solidFill>
                  <a:schemeClr val="bg1"/>
                </a:solidFill>
              </a:rPr>
              <a:t> аналогом дизель </a:t>
            </a:r>
            <a:r>
              <a:rPr lang="ru-RU" b="1" dirty="0" err="1">
                <a:solidFill>
                  <a:schemeClr val="bg1"/>
                </a:solidFill>
              </a:rPr>
              <a:t>економічніший</a:t>
            </a:r>
            <a:r>
              <a:rPr lang="ru-RU" b="1" dirty="0">
                <a:solidFill>
                  <a:schemeClr val="bg1"/>
                </a:solidFill>
              </a:rPr>
              <a:t>, так як </a:t>
            </a:r>
            <a:r>
              <a:rPr lang="ru-RU" b="1" dirty="0" err="1">
                <a:solidFill>
                  <a:schemeClr val="bg1"/>
                </a:solidFill>
              </a:rPr>
              <a:t>впорскування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палива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здійснюється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безпосередньо</a:t>
            </a:r>
            <a:r>
              <a:rPr lang="ru-RU" b="1" dirty="0">
                <a:solidFill>
                  <a:schemeClr val="bg1"/>
                </a:solidFill>
              </a:rPr>
              <a:t> в </a:t>
            </a:r>
            <a:r>
              <a:rPr lang="ru-RU" b="1" dirty="0" err="1">
                <a:solidFill>
                  <a:schemeClr val="bg1"/>
                </a:solidFill>
              </a:rPr>
              <a:t>циліндр</a:t>
            </a:r>
            <a:r>
              <a:rPr lang="ru-RU" b="1" dirty="0">
                <a:solidFill>
                  <a:schemeClr val="bg1"/>
                </a:solidFill>
              </a:rPr>
              <a:t>, а не у </a:t>
            </a:r>
            <a:r>
              <a:rPr lang="ru-RU" b="1" dirty="0" err="1">
                <a:solidFill>
                  <a:schemeClr val="bg1"/>
                </a:solidFill>
              </a:rPr>
              <a:t>впускний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колектор</a:t>
            </a:r>
            <a:r>
              <a:rPr lang="ru-RU" b="1" dirty="0">
                <a:solidFill>
                  <a:schemeClr val="bg1"/>
                </a:solidFill>
              </a:rPr>
              <a:t>. А з </a:t>
            </a:r>
            <a:r>
              <a:rPr lang="ru-RU" b="1" dirty="0" err="1">
                <a:solidFill>
                  <a:schemeClr val="bg1"/>
                </a:solidFill>
              </a:rPr>
              <a:t>даною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модифікацією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ефективність</a:t>
            </a:r>
            <a:r>
              <a:rPr lang="ru-RU" b="1" dirty="0">
                <a:solidFill>
                  <a:schemeClr val="bg1"/>
                </a:solidFill>
              </a:rPr>
              <a:t> силового агрегату </a:t>
            </a:r>
            <a:r>
              <a:rPr lang="ru-RU" b="1" dirty="0" err="1">
                <a:solidFill>
                  <a:schemeClr val="bg1"/>
                </a:solidFill>
              </a:rPr>
              <a:t>підвищується</a:t>
            </a:r>
            <a:r>
              <a:rPr lang="ru-RU" b="1" dirty="0">
                <a:solidFill>
                  <a:schemeClr val="bg1"/>
                </a:solidFill>
              </a:rPr>
              <a:t> в рази.</a:t>
            </a:r>
            <a:endParaRPr lang="ru-RU" b="1" dirty="0" smtClean="0">
              <a:solidFill>
                <a:schemeClr val="bg1"/>
              </a:solidFill>
            </a:endParaRPr>
          </a:p>
          <a:p>
            <a:pPr algn="just"/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4" name="Рисунок 3" descr="Особливості пристрою і переваги паливної системи Common Rail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56992"/>
            <a:ext cx="8640960" cy="33843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02825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4608512" cy="6552728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l"/>
            <a:r>
              <a:rPr lang="ru-RU" sz="1700" dirty="0">
                <a:solidFill>
                  <a:srgbClr val="FFC000"/>
                </a:solidFill>
                <a:effectLst/>
              </a:rPr>
              <a:t> </a:t>
            </a:r>
            <a:r>
              <a:rPr lang="ru-RU" sz="1700" dirty="0" smtClean="0">
                <a:solidFill>
                  <a:srgbClr val="FFC000"/>
                </a:solidFill>
                <a:effectLst/>
              </a:rPr>
              <a:t/>
            </a:r>
            <a:br>
              <a:rPr lang="ru-RU" sz="1700" dirty="0" smtClean="0">
                <a:solidFill>
                  <a:srgbClr val="FFC000"/>
                </a:solidFill>
                <a:effectLst/>
              </a:rPr>
            </a:br>
            <a:r>
              <a:rPr lang="ru-RU" sz="1700" dirty="0" smtClean="0">
                <a:solidFill>
                  <a:srgbClr val="FFC000"/>
                </a:solidFill>
                <a:effectLst/>
              </a:rPr>
              <a:t>         </a:t>
            </a:r>
            <a:r>
              <a:rPr lang="ru-RU" sz="1700" dirty="0" err="1" smtClean="0">
                <a:solidFill>
                  <a:schemeClr val="bg1"/>
                </a:solidFill>
                <a:effectLst/>
              </a:rPr>
              <a:t>Паливний</a:t>
            </a:r>
            <a:r>
              <a:rPr lang="ru-RU" sz="1700" dirty="0" smtClean="0">
                <a:solidFill>
                  <a:schemeClr val="bg1"/>
                </a:solidFill>
                <a:effectLst/>
              </a:rPr>
              <a:t> насос дозволив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підвищити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економічність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автомобіля</a:t>
            </a:r>
            <a:r>
              <a:rPr lang="ru-RU" sz="1700" dirty="0">
                <a:solidFill>
                  <a:schemeClr val="bg1"/>
                </a:solidFill>
                <a:effectLst/>
              </a:rPr>
              <a:t> на 15% в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залежності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від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налаштувань</a:t>
            </a:r>
            <a:r>
              <a:rPr lang="ru-RU" sz="1700" dirty="0">
                <a:solidFill>
                  <a:schemeClr val="bg1"/>
                </a:solidFill>
                <a:effectLst/>
              </a:rPr>
              <a:t> режиму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роботи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двс</a:t>
            </a:r>
            <a:r>
              <a:rPr lang="ru-RU" sz="1700" dirty="0">
                <a:solidFill>
                  <a:schemeClr val="bg1"/>
                </a:solidFill>
                <a:effectLst/>
              </a:rPr>
              <a:t>. При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цьому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зазвичай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побічним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ефектом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економічності</a:t>
            </a:r>
            <a:r>
              <a:rPr lang="ru-RU" sz="1700" dirty="0">
                <a:solidFill>
                  <a:schemeClr val="bg1"/>
                </a:solidFill>
                <a:effectLst/>
              </a:rPr>
              <a:t> мотора є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зниження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його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продуктивності</a:t>
            </a:r>
            <a:r>
              <a:rPr lang="ru-RU" sz="1700" dirty="0">
                <a:solidFill>
                  <a:schemeClr val="bg1"/>
                </a:solidFill>
                <a:effectLst/>
              </a:rPr>
              <a:t>, але в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даному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випадку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потужність</a:t>
            </a:r>
            <a:r>
              <a:rPr lang="ru-RU" sz="1700" dirty="0">
                <a:solidFill>
                  <a:schemeClr val="bg1"/>
                </a:solidFill>
                <a:effectLst/>
              </a:rPr>
              <a:t> агрегату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навпаки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збільшується</a:t>
            </a:r>
            <a:r>
              <a:rPr lang="ru-RU" sz="1700" dirty="0">
                <a:solidFill>
                  <a:schemeClr val="bg1"/>
                </a:solidFill>
                <a:effectLst/>
              </a:rPr>
              <a:t>.</a:t>
            </a:r>
            <a:br>
              <a:rPr lang="ru-RU" sz="1700" dirty="0">
                <a:solidFill>
                  <a:schemeClr val="bg1"/>
                </a:solidFill>
                <a:effectLst/>
              </a:rPr>
            </a:br>
            <a:r>
              <a:rPr lang="ru-RU" sz="1700" dirty="0">
                <a:solidFill>
                  <a:schemeClr val="bg1"/>
                </a:solidFill>
                <a:effectLst/>
              </a:rPr>
              <a:t>        </a:t>
            </a:r>
            <a:r>
              <a:rPr lang="ru-RU" sz="1700" dirty="0" smtClean="0">
                <a:solidFill>
                  <a:schemeClr val="bg1"/>
                </a:solidFill>
                <a:effectLst/>
              </a:rPr>
              <a:t>Причина </a:t>
            </a:r>
            <a:r>
              <a:rPr lang="ru-RU" sz="1700" dirty="0">
                <a:solidFill>
                  <a:schemeClr val="bg1"/>
                </a:solidFill>
                <a:effectLst/>
              </a:rPr>
              <a:t>тому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криється</a:t>
            </a:r>
            <a:r>
              <a:rPr lang="ru-RU" sz="1700" dirty="0">
                <a:solidFill>
                  <a:schemeClr val="bg1"/>
                </a:solidFill>
                <a:effectLst/>
              </a:rPr>
              <a:t> в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якості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розподілу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палива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всередині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циліндра</a:t>
            </a:r>
            <a:r>
              <a:rPr lang="ru-RU" sz="1700" dirty="0">
                <a:solidFill>
                  <a:schemeClr val="bg1"/>
                </a:solidFill>
                <a:effectLst/>
              </a:rPr>
              <a:t>.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Всім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відомо</a:t>
            </a:r>
            <a:r>
              <a:rPr lang="ru-RU" sz="1700" dirty="0">
                <a:solidFill>
                  <a:schemeClr val="bg1"/>
                </a:solidFill>
                <a:effectLst/>
              </a:rPr>
              <a:t>,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що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ккд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двигуна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безпосередньо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залежить</a:t>
            </a:r>
            <a:r>
              <a:rPr lang="ru-RU" sz="1700" dirty="0">
                <a:solidFill>
                  <a:schemeClr val="bg1"/>
                </a:solidFill>
                <a:effectLst/>
              </a:rPr>
              <a:t> не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стільки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від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кількості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що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надходить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палива</a:t>
            </a:r>
            <a:r>
              <a:rPr lang="ru-RU" sz="1700" dirty="0">
                <a:solidFill>
                  <a:schemeClr val="bg1"/>
                </a:solidFill>
                <a:effectLst/>
              </a:rPr>
              <a:t>,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скільки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від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якості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його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змішування</a:t>
            </a:r>
            <a:r>
              <a:rPr lang="ru-RU" sz="1700" dirty="0">
                <a:solidFill>
                  <a:schemeClr val="bg1"/>
                </a:solidFill>
                <a:effectLst/>
              </a:rPr>
              <a:t> з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повітрям</a:t>
            </a:r>
            <a:r>
              <a:rPr lang="ru-RU" sz="1700" dirty="0" smtClean="0">
                <a:solidFill>
                  <a:schemeClr val="bg1"/>
                </a:solidFill>
                <a:effectLst/>
              </a:rPr>
              <a:t>. </a:t>
            </a:r>
            <a:r>
              <a:rPr lang="ru-RU" sz="1700" dirty="0">
                <a:solidFill>
                  <a:schemeClr val="bg1"/>
                </a:solidFill>
                <a:effectLst/>
              </a:rPr>
              <a:t> Так як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під</a:t>
            </a:r>
            <a:r>
              <a:rPr lang="ru-RU" sz="1700" dirty="0">
                <a:solidFill>
                  <a:schemeClr val="bg1"/>
                </a:solidFill>
                <a:effectLst/>
              </a:rPr>
              <a:t> час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роботи</a:t>
            </a:r>
            <a:r>
              <a:rPr lang="ru-RU" sz="1700" dirty="0">
                <a:solidFill>
                  <a:schemeClr val="bg1"/>
                </a:solidFill>
                <a:effectLst/>
              </a:rPr>
              <a:t> мотора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процес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вприскування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 smtClean="0">
                <a:solidFill>
                  <a:schemeClr val="bg1"/>
                </a:solidFill>
                <a:effectLst/>
              </a:rPr>
              <a:t>від-бувається</a:t>
            </a:r>
            <a:r>
              <a:rPr lang="ru-RU" sz="1700" dirty="0" smtClean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>
                <a:solidFill>
                  <a:schemeClr val="bg1"/>
                </a:solidFill>
                <a:effectLst/>
              </a:rPr>
              <a:t>за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лічені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частки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секунди</a:t>
            </a:r>
            <a:r>
              <a:rPr lang="ru-RU" sz="1700" dirty="0">
                <a:solidFill>
                  <a:schemeClr val="bg1"/>
                </a:solidFill>
                <a:effectLst/>
              </a:rPr>
              <a:t>,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необхідно</a:t>
            </a:r>
            <a:r>
              <a:rPr lang="ru-RU" sz="1700" dirty="0">
                <a:solidFill>
                  <a:schemeClr val="bg1"/>
                </a:solidFill>
                <a:effectLst/>
              </a:rPr>
              <a:t>,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щоб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пальне</a:t>
            </a:r>
            <a:r>
              <a:rPr lang="ru-RU" sz="1700" dirty="0">
                <a:solidFill>
                  <a:schemeClr val="bg1"/>
                </a:solidFill>
                <a:effectLst/>
              </a:rPr>
              <a:t> максимально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швидко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змішалося</a:t>
            </a:r>
            <a:r>
              <a:rPr lang="ru-RU" sz="1700" dirty="0">
                <a:solidFill>
                  <a:schemeClr val="bg1"/>
                </a:solidFill>
                <a:effectLst/>
              </a:rPr>
              <a:t> з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повітрям</a:t>
            </a:r>
            <a:r>
              <a:rPr lang="ru-RU" sz="1700" dirty="0">
                <a:solidFill>
                  <a:schemeClr val="bg1"/>
                </a:solidFill>
                <a:effectLst/>
              </a:rPr>
              <a:t> для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прискорення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цього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процесу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використовується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розпорошення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палива</a:t>
            </a:r>
            <a:r>
              <a:rPr lang="ru-RU" sz="1700" dirty="0">
                <a:solidFill>
                  <a:schemeClr val="bg1"/>
                </a:solidFill>
                <a:effectLst/>
              </a:rPr>
              <a:t>. Так як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магістраль</a:t>
            </a:r>
            <a:r>
              <a:rPr lang="ru-RU" sz="1700" dirty="0">
                <a:solidFill>
                  <a:schemeClr val="bg1"/>
                </a:solidFill>
                <a:effectLst/>
              </a:rPr>
              <a:t> за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паливним</a:t>
            </a:r>
            <a:r>
              <a:rPr lang="ru-RU" sz="1700" dirty="0">
                <a:solidFill>
                  <a:schemeClr val="bg1"/>
                </a:solidFill>
                <a:effectLst/>
              </a:rPr>
              <a:t> насосом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має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високий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тиск</a:t>
            </a:r>
            <a:r>
              <a:rPr lang="ru-RU" sz="1700" dirty="0">
                <a:solidFill>
                  <a:schemeClr val="bg1"/>
                </a:solidFill>
                <a:effectLst/>
              </a:rPr>
              <a:t>,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дизпаливо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розпорошується</a:t>
            </a:r>
            <a:r>
              <a:rPr lang="ru-RU" sz="1700" dirty="0">
                <a:solidFill>
                  <a:schemeClr val="bg1"/>
                </a:solidFill>
                <a:effectLst/>
              </a:rPr>
              <a:t> через форсунки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ефективніше</a:t>
            </a:r>
            <a:r>
              <a:rPr lang="ru-RU" sz="1700" dirty="0">
                <a:solidFill>
                  <a:schemeClr val="bg1"/>
                </a:solidFill>
                <a:effectLst/>
              </a:rPr>
              <a:t>.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Від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згоряння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повітряно-паливної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суміші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відбувається</a:t>
            </a:r>
            <a:r>
              <a:rPr lang="ru-RU" sz="1700" dirty="0">
                <a:solidFill>
                  <a:schemeClr val="bg1"/>
                </a:solidFill>
                <a:effectLst/>
              </a:rPr>
              <a:t> з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більшою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ефективністю</a:t>
            </a:r>
            <a:r>
              <a:rPr lang="ru-RU" sz="1700" dirty="0">
                <a:solidFill>
                  <a:schemeClr val="bg1"/>
                </a:solidFill>
                <a:effectLst/>
              </a:rPr>
              <a:t>,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від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чого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двигун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демонструє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збільшення</a:t>
            </a:r>
            <a:r>
              <a:rPr lang="ru-RU" sz="1700" dirty="0">
                <a:solidFill>
                  <a:schemeClr val="bg1"/>
                </a:solidFill>
                <a:effectLst/>
              </a:rPr>
              <a:t> ККД в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кілька</a:t>
            </a:r>
            <a:r>
              <a:rPr lang="ru-RU" sz="1700" dirty="0">
                <a:solidFill>
                  <a:schemeClr val="bg1"/>
                </a:solidFill>
                <a:effectLst/>
              </a:rPr>
              <a:t> </a:t>
            </a:r>
            <a:r>
              <a:rPr lang="ru-RU" sz="1700" dirty="0" err="1">
                <a:solidFill>
                  <a:schemeClr val="bg1"/>
                </a:solidFill>
                <a:effectLst/>
              </a:rPr>
              <a:t>разів</a:t>
            </a:r>
            <a:r>
              <a:rPr lang="ru-RU" sz="1700" dirty="0">
                <a:solidFill>
                  <a:schemeClr val="bg1"/>
                </a:solidFill>
                <a:effectLst/>
              </a:rPr>
              <a:t>.</a:t>
            </a:r>
            <a:br>
              <a:rPr lang="ru-RU" sz="1700" dirty="0">
                <a:solidFill>
                  <a:schemeClr val="bg1"/>
                </a:solidFill>
                <a:effectLst/>
              </a:rPr>
            </a:br>
            <a:r>
              <a:rPr lang="ru-RU" sz="1700" dirty="0">
                <a:solidFill>
                  <a:schemeClr val="tx1"/>
                </a:solidFill>
                <a:effectLst/>
              </a:rPr>
              <a:t/>
            </a:r>
            <a:br>
              <a:rPr lang="ru-RU" sz="1700" dirty="0">
                <a:solidFill>
                  <a:schemeClr val="tx1"/>
                </a:solidFill>
                <a:effectLst/>
              </a:rPr>
            </a:br>
            <a:endParaRPr lang="ru-RU" sz="1700" dirty="0">
              <a:solidFill>
                <a:schemeClr val="tx1"/>
              </a:solidFill>
              <a:effectLst/>
            </a:endParaRPr>
          </a:p>
        </p:txBody>
      </p:sp>
      <p:pic>
        <p:nvPicPr>
          <p:cNvPr id="4" name="Рисунок 3" descr="Особливості пристрою і переваги паливної системи Common Rail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87" r="20531"/>
          <a:stretch/>
        </p:blipFill>
        <p:spPr bwMode="auto">
          <a:xfrm>
            <a:off x="4814592" y="836712"/>
            <a:ext cx="4211960" cy="50405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094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851648" cy="648072"/>
          </a:xfrm>
          <a:ln>
            <a:solidFill>
              <a:schemeClr val="bg2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cap="all" dirty="0" smtClean="0">
                <a:effectLst/>
              </a:rPr>
              <a:t>ІСТОРІЯ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764704"/>
            <a:ext cx="8424936" cy="324036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algn="just"/>
            <a:r>
              <a:rPr lang="ru-RU" dirty="0" smtClean="0"/>
              <a:t>            </a:t>
            </a:r>
            <a:r>
              <a:rPr lang="ru-RU" sz="2100" b="1" dirty="0" err="1" smtClean="0">
                <a:solidFill>
                  <a:schemeClr val="bg1"/>
                </a:solidFill>
              </a:rPr>
              <a:t>Впровадженню</a:t>
            </a:r>
            <a:r>
              <a:rPr lang="ru-RU" sz="2100" b="1" dirty="0" smtClean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даної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розробки</a:t>
            </a:r>
            <a:r>
              <a:rPr lang="ru-RU" sz="2100" b="1" dirty="0">
                <a:solidFill>
                  <a:schemeClr val="bg1"/>
                </a:solidFill>
              </a:rPr>
              <a:t> послужило </a:t>
            </a:r>
            <a:r>
              <a:rPr lang="ru-RU" sz="2100" b="1" dirty="0" err="1">
                <a:solidFill>
                  <a:schemeClr val="bg1"/>
                </a:solidFill>
              </a:rPr>
              <a:t>посилення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екологічних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стандартів</a:t>
            </a:r>
            <a:r>
              <a:rPr lang="ru-RU" sz="2100" b="1" dirty="0">
                <a:solidFill>
                  <a:schemeClr val="bg1"/>
                </a:solidFill>
              </a:rPr>
              <a:t> для </a:t>
            </a:r>
            <a:r>
              <a:rPr lang="ru-RU" sz="2100" b="1" dirty="0" err="1">
                <a:solidFill>
                  <a:schemeClr val="bg1"/>
                </a:solidFill>
              </a:rPr>
              <a:t>автовиробників</a:t>
            </a:r>
            <a:r>
              <a:rPr lang="ru-RU" sz="2100" b="1" dirty="0">
                <a:solidFill>
                  <a:schemeClr val="bg1"/>
                </a:solidFill>
              </a:rPr>
              <a:t>. </a:t>
            </a:r>
            <a:r>
              <a:rPr lang="ru-RU" sz="2100" b="1" dirty="0" err="1">
                <a:solidFill>
                  <a:schemeClr val="bg1"/>
                </a:solidFill>
              </a:rPr>
              <a:t>Однак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основна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ідея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з'явилася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ще</a:t>
            </a:r>
            <a:r>
              <a:rPr lang="ru-RU" sz="2100" b="1" dirty="0">
                <a:solidFill>
                  <a:schemeClr val="bg1"/>
                </a:solidFill>
              </a:rPr>
              <a:t> в </a:t>
            </a:r>
            <a:r>
              <a:rPr lang="ru-RU" sz="2100" b="1" dirty="0" err="1">
                <a:solidFill>
                  <a:schemeClr val="bg1"/>
                </a:solidFill>
              </a:rPr>
              <a:t>кінці</a:t>
            </a:r>
            <a:r>
              <a:rPr lang="ru-RU" sz="2100" b="1" dirty="0">
                <a:solidFill>
                  <a:schemeClr val="bg1"/>
                </a:solidFill>
              </a:rPr>
              <a:t> 60-х </a:t>
            </a:r>
            <a:r>
              <a:rPr lang="ru-RU" sz="2100" b="1" dirty="0" err="1">
                <a:solidFill>
                  <a:schemeClr val="bg1"/>
                </a:solidFill>
              </a:rPr>
              <a:t>рр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минулого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століття</a:t>
            </a:r>
            <a:r>
              <a:rPr lang="ru-RU" sz="2100" b="1" dirty="0">
                <a:solidFill>
                  <a:schemeClr val="bg1"/>
                </a:solidFill>
              </a:rPr>
              <a:t>. </a:t>
            </a:r>
            <a:r>
              <a:rPr lang="ru-RU" sz="2100" b="1" dirty="0" err="1">
                <a:solidFill>
                  <a:schemeClr val="bg1"/>
                </a:solidFill>
              </a:rPr>
              <a:t>Її</a:t>
            </a:r>
            <a:r>
              <a:rPr lang="ru-RU" sz="2100" b="1" dirty="0">
                <a:solidFill>
                  <a:schemeClr val="bg1"/>
                </a:solidFill>
              </a:rPr>
              <a:t> прототип </a:t>
            </a:r>
            <a:r>
              <a:rPr lang="ru-RU" sz="2100" b="1" dirty="0" err="1">
                <a:solidFill>
                  <a:schemeClr val="bg1"/>
                </a:solidFill>
              </a:rPr>
              <a:t>розробив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швейцарський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інженер</a:t>
            </a:r>
            <a:r>
              <a:rPr lang="ru-RU" sz="2100" b="1" dirty="0">
                <a:solidFill>
                  <a:schemeClr val="bg1"/>
                </a:solidFill>
              </a:rPr>
              <a:t> Роберт </a:t>
            </a:r>
            <a:r>
              <a:rPr lang="ru-RU" sz="2100" b="1" dirty="0" err="1">
                <a:solidFill>
                  <a:schemeClr val="bg1"/>
                </a:solidFill>
              </a:rPr>
              <a:t>Хубер</a:t>
            </a:r>
            <a:r>
              <a:rPr lang="ru-RU" sz="2100" b="1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ru-RU" sz="2100" b="1" dirty="0" smtClean="0">
                <a:solidFill>
                  <a:schemeClr val="bg1"/>
                </a:solidFill>
              </a:rPr>
              <a:t>            </a:t>
            </a:r>
            <a:r>
              <a:rPr lang="ru-RU" sz="2100" b="1" dirty="0" err="1" smtClean="0">
                <a:solidFill>
                  <a:schemeClr val="bg1"/>
                </a:solidFill>
              </a:rPr>
              <a:t>Трохи</a:t>
            </a:r>
            <a:r>
              <a:rPr lang="ru-RU" sz="2100" b="1" dirty="0" smtClean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пізніше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цю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ідею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допрацював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співробітник</a:t>
            </a:r>
            <a:r>
              <a:rPr lang="ru-RU" sz="2100" b="1" dirty="0">
                <a:solidFill>
                  <a:schemeClr val="bg1"/>
                </a:solidFill>
              </a:rPr>
              <a:t> Федерального </a:t>
            </a:r>
            <a:r>
              <a:rPr lang="ru-RU" sz="2100" b="1" dirty="0" err="1">
                <a:solidFill>
                  <a:schemeClr val="bg1"/>
                </a:solidFill>
              </a:rPr>
              <a:t>інституту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технологій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Швейцарії</a:t>
            </a:r>
            <a:r>
              <a:rPr lang="ru-RU" sz="2100" b="1" dirty="0">
                <a:solidFill>
                  <a:schemeClr val="bg1"/>
                </a:solidFill>
              </a:rPr>
              <a:t>, Марко </a:t>
            </a:r>
            <a:r>
              <a:rPr lang="ru-RU" sz="2100" b="1" dirty="0" err="1">
                <a:solidFill>
                  <a:schemeClr val="bg1"/>
                </a:solidFill>
              </a:rPr>
              <a:t>Гансер</a:t>
            </a:r>
            <a:r>
              <a:rPr lang="ru-RU" sz="2100" b="1" dirty="0">
                <a:solidFill>
                  <a:schemeClr val="bg1"/>
                </a:solidFill>
              </a:rPr>
              <a:t>. </a:t>
            </a:r>
            <a:r>
              <a:rPr lang="ru-RU" sz="2100" b="1" dirty="0" err="1" smtClean="0">
                <a:solidFill>
                  <a:schemeClr val="bg1"/>
                </a:solidFill>
              </a:rPr>
              <a:t>Цю</a:t>
            </a:r>
            <a:r>
              <a:rPr lang="ru-RU" sz="2100" b="1" dirty="0" smtClean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розробку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використовували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співробітники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компанії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Denzo</a:t>
            </a:r>
            <a:r>
              <a:rPr lang="ru-RU" sz="2100" b="1" dirty="0">
                <a:solidFill>
                  <a:schemeClr val="bg1"/>
                </a:solidFill>
              </a:rPr>
              <a:t> і створили </a:t>
            </a:r>
            <a:r>
              <a:rPr lang="ru-RU" sz="2100" b="1" dirty="0" err="1">
                <a:solidFill>
                  <a:schemeClr val="bg1"/>
                </a:solidFill>
              </a:rPr>
              <a:t>паливну</a:t>
            </a:r>
            <a:r>
              <a:rPr lang="ru-RU" sz="2100" b="1" dirty="0">
                <a:solidFill>
                  <a:schemeClr val="bg1"/>
                </a:solidFill>
              </a:rPr>
              <a:t> систему з рампою. Новинка </a:t>
            </a:r>
            <a:r>
              <a:rPr lang="ru-RU" sz="2100" b="1" dirty="0" err="1">
                <a:solidFill>
                  <a:schemeClr val="bg1"/>
                </a:solidFill>
              </a:rPr>
              <a:t>отримала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нехитру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назву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Common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Rail</a:t>
            </a:r>
            <a:r>
              <a:rPr lang="ru-RU" sz="2100" b="1" dirty="0">
                <a:solidFill>
                  <a:schemeClr val="bg1"/>
                </a:solidFill>
              </a:rPr>
              <a:t>. В </a:t>
            </a:r>
            <a:r>
              <a:rPr lang="ru-RU" sz="2100" b="1" dirty="0" err="1">
                <a:solidFill>
                  <a:schemeClr val="bg1"/>
                </a:solidFill>
              </a:rPr>
              <a:t>останні</a:t>
            </a:r>
            <a:r>
              <a:rPr lang="ru-RU" sz="2100" b="1" dirty="0">
                <a:solidFill>
                  <a:schemeClr val="bg1"/>
                </a:solidFill>
              </a:rPr>
              <a:t> роки 1990-х </a:t>
            </a:r>
            <a:r>
              <a:rPr lang="ru-RU" sz="2100" b="1" dirty="0" err="1">
                <a:solidFill>
                  <a:schemeClr val="bg1"/>
                </a:solidFill>
              </a:rPr>
              <a:t>розробка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з'явилася</a:t>
            </a:r>
            <a:r>
              <a:rPr lang="ru-RU" sz="2100" b="1" dirty="0">
                <a:solidFill>
                  <a:schemeClr val="bg1"/>
                </a:solidFill>
              </a:rPr>
              <a:t> в </a:t>
            </a:r>
            <a:r>
              <a:rPr lang="ru-RU" sz="2100" b="1" dirty="0" err="1">
                <a:solidFill>
                  <a:schemeClr val="bg1"/>
                </a:solidFill>
              </a:rPr>
              <a:t>комерційному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транспорті</a:t>
            </a:r>
            <a:r>
              <a:rPr lang="ru-RU" sz="2100" b="1" dirty="0">
                <a:solidFill>
                  <a:schemeClr val="bg1"/>
                </a:solidFill>
              </a:rPr>
              <a:t> на моторах EDC-U2. </a:t>
            </a:r>
            <a:r>
              <a:rPr lang="ru-RU" sz="2100" b="1" dirty="0" err="1">
                <a:solidFill>
                  <a:schemeClr val="bg1"/>
                </a:solidFill>
              </a:rPr>
              <a:t>Таку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паливну</a:t>
            </a:r>
            <a:r>
              <a:rPr lang="ru-RU" sz="2100" b="1" dirty="0">
                <a:solidFill>
                  <a:schemeClr val="bg1"/>
                </a:solidFill>
              </a:rPr>
              <a:t> систему </a:t>
            </a:r>
            <a:r>
              <a:rPr lang="ru-RU" sz="2100" b="1" dirty="0" err="1">
                <a:solidFill>
                  <a:schemeClr val="bg1"/>
                </a:solidFill>
              </a:rPr>
              <a:t>отримали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вантажні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автомобілі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Hino</a:t>
            </a:r>
            <a:r>
              <a:rPr lang="ru-RU" sz="2100" b="1" dirty="0">
                <a:solidFill>
                  <a:schemeClr val="bg1"/>
                </a:solidFill>
              </a:rPr>
              <a:t> (модель </a:t>
            </a:r>
            <a:r>
              <a:rPr lang="ru-RU" sz="2100" b="1" dirty="0" err="1">
                <a:solidFill>
                  <a:schemeClr val="bg1"/>
                </a:solidFill>
              </a:rPr>
              <a:t>Rising</a:t>
            </a:r>
            <a:r>
              <a:rPr lang="ru-RU" sz="2100" b="1" dirty="0">
                <a:solidFill>
                  <a:schemeClr val="bg1"/>
                </a:solidFill>
              </a:rPr>
              <a:t> </a:t>
            </a:r>
            <a:r>
              <a:rPr lang="ru-RU" sz="2100" b="1" dirty="0" err="1">
                <a:solidFill>
                  <a:schemeClr val="bg1"/>
                </a:solidFill>
              </a:rPr>
              <a:t>Ranger</a:t>
            </a:r>
            <a:r>
              <a:rPr lang="ru-RU" sz="2100" b="1" dirty="0">
                <a:solidFill>
                  <a:schemeClr val="bg1"/>
                </a:solidFill>
              </a:rPr>
              <a:t>).</a:t>
            </a:r>
          </a:p>
          <a:p>
            <a:pPr algn="just"/>
            <a:endParaRPr lang="ru-RU" dirty="0"/>
          </a:p>
        </p:txBody>
      </p:sp>
      <p:pic>
        <p:nvPicPr>
          <p:cNvPr id="4" name="Рисунок 3" descr="Особливості пристрою і переваги паливної системи Common Rai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13992"/>
            <a:ext cx="5118219" cy="2766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17938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404664"/>
            <a:ext cx="8424936" cy="324036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l"/>
            <a:r>
              <a:rPr lang="ru-RU" sz="1800" dirty="0" smtClean="0">
                <a:solidFill>
                  <a:schemeClr val="bg1"/>
                </a:solidFill>
                <a:effectLst/>
              </a:rPr>
              <a:t>        У </a:t>
            </a:r>
            <a:r>
              <a:rPr lang="ru-RU" sz="1800" dirty="0">
                <a:solidFill>
                  <a:schemeClr val="bg1"/>
                </a:solidFill>
                <a:effectLst/>
              </a:rPr>
              <a:t>95-му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році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іншим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виробникам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теж</a:t>
            </a:r>
            <a:r>
              <a:rPr lang="ru-RU" sz="1800" dirty="0">
                <a:solidFill>
                  <a:schemeClr val="bg1"/>
                </a:solidFill>
                <a:effectLst/>
              </a:rPr>
              <a:t> стала доступна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ця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розробка</a:t>
            </a:r>
            <a:r>
              <a:rPr lang="ru-RU" sz="1800" dirty="0">
                <a:solidFill>
                  <a:schemeClr val="bg1"/>
                </a:solidFill>
                <a:effectLst/>
              </a:rPr>
              <a:t>.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Інженери</a:t>
            </a:r>
            <a:r>
              <a:rPr lang="ru-RU" sz="1800" dirty="0">
                <a:solidFill>
                  <a:schemeClr val="bg1"/>
                </a:solidFill>
                <a:effectLst/>
              </a:rPr>
              <a:t> кожного бренду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допрацьовували</a:t>
            </a:r>
            <a:r>
              <a:rPr lang="ru-RU" sz="1800" dirty="0">
                <a:solidFill>
                  <a:schemeClr val="bg1"/>
                </a:solidFill>
                <a:effectLst/>
              </a:rPr>
              <a:t> систему і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адаптували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під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особливості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власної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продукції</a:t>
            </a:r>
            <a:r>
              <a:rPr lang="ru-RU" sz="1800" dirty="0">
                <a:solidFill>
                  <a:schemeClr val="bg1"/>
                </a:solidFill>
                <a:effectLst/>
              </a:rPr>
              <a:t>.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Однак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першопрохідцем</a:t>
            </a:r>
            <a:r>
              <a:rPr lang="ru-RU" sz="1800" dirty="0">
                <a:solidFill>
                  <a:schemeClr val="bg1"/>
                </a:solidFill>
                <a:effectLst/>
              </a:rPr>
              <a:t> у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застосуванні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даного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уприскування</a:t>
            </a:r>
            <a:r>
              <a:rPr lang="ru-RU" sz="1800" dirty="0">
                <a:solidFill>
                  <a:schemeClr val="bg1"/>
                </a:solidFill>
                <a:effectLst/>
              </a:rPr>
              <a:t> на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автомобілях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компанія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Denzo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вважає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smtClean="0">
                <a:solidFill>
                  <a:schemeClr val="bg1"/>
                </a:solidFill>
                <a:effectLst/>
              </a:rPr>
              <a:t>себе.  </a:t>
            </a:r>
            <a:r>
              <a:rPr lang="ru-RU" sz="1800" dirty="0" err="1" smtClean="0">
                <a:solidFill>
                  <a:schemeClr val="bg1"/>
                </a:solidFill>
                <a:effectLst/>
              </a:rPr>
              <a:t>Ця</a:t>
            </a:r>
            <a:r>
              <a:rPr lang="ru-RU" sz="1800" dirty="0" smtClean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>
                <a:solidFill>
                  <a:schemeClr val="bg1"/>
                </a:solidFill>
                <a:effectLst/>
              </a:rPr>
              <a:t>думка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оскаржує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інший</a:t>
            </a:r>
            <a:r>
              <a:rPr lang="ru-RU" sz="1800" dirty="0">
                <a:solidFill>
                  <a:schemeClr val="bg1"/>
                </a:solidFill>
                <a:effectLst/>
              </a:rPr>
              <a:t> бренд, FIAT,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який</a:t>
            </a:r>
            <a:r>
              <a:rPr lang="ru-RU" sz="1800" dirty="0">
                <a:solidFill>
                  <a:schemeClr val="bg1"/>
                </a:solidFill>
                <a:effectLst/>
              </a:rPr>
              <a:t> в 1987-му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році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запатентував</a:t>
            </a:r>
            <a:r>
              <a:rPr lang="ru-RU" sz="1800" dirty="0">
                <a:solidFill>
                  <a:schemeClr val="bg1"/>
                </a:solidFill>
                <a:effectLst/>
              </a:rPr>
              <a:t> прототип дизельного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двигуна</a:t>
            </a:r>
            <a:r>
              <a:rPr lang="ru-RU" sz="1800" dirty="0">
                <a:solidFill>
                  <a:schemeClr val="bg1"/>
                </a:solidFill>
                <a:effectLst/>
              </a:rPr>
              <a:t> з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безпосереднім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уприскуванням</a:t>
            </a:r>
            <a:r>
              <a:rPr lang="ru-RU" sz="1800" dirty="0">
                <a:solidFill>
                  <a:schemeClr val="bg1"/>
                </a:solidFill>
                <a:effectLst/>
              </a:rPr>
              <a:t> (модель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Chroma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TDid</a:t>
            </a:r>
            <a:r>
              <a:rPr lang="ru-RU" sz="1800" dirty="0">
                <a:solidFill>
                  <a:schemeClr val="bg1"/>
                </a:solidFill>
                <a:effectLst/>
              </a:rPr>
              <a:t>). У тому ж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році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співробітники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італійського</a:t>
            </a:r>
            <a:r>
              <a:rPr lang="ru-RU" sz="1800" dirty="0">
                <a:solidFill>
                  <a:schemeClr val="bg1"/>
                </a:solidFill>
                <a:effectLst/>
              </a:rPr>
              <a:t> концерну почали вести роботу над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створенням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електронного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уприскування</a:t>
            </a:r>
            <a:r>
              <a:rPr lang="ru-RU" sz="1800" dirty="0">
                <a:solidFill>
                  <a:schemeClr val="bg1"/>
                </a:solidFill>
                <a:effectLst/>
              </a:rPr>
              <a:t>,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який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має</a:t>
            </a:r>
            <a:r>
              <a:rPr lang="ru-RU" sz="1800" dirty="0">
                <a:solidFill>
                  <a:schemeClr val="bg1"/>
                </a:solidFill>
                <a:effectLst/>
              </a:rPr>
              <a:t> схожий принцип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роботи</a:t>
            </a:r>
            <a:r>
              <a:rPr lang="ru-RU" sz="1800" dirty="0">
                <a:solidFill>
                  <a:schemeClr val="bg1"/>
                </a:solidFill>
                <a:effectLst/>
              </a:rPr>
              <a:t> з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Коммон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рейл</a:t>
            </a:r>
            <a:r>
              <a:rPr lang="ru-RU" sz="1800" dirty="0">
                <a:solidFill>
                  <a:schemeClr val="bg1"/>
                </a:solidFill>
                <a:effectLst/>
              </a:rPr>
              <a:t>. Правда, система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отримала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назву</a:t>
            </a:r>
            <a:r>
              <a:rPr lang="ru-RU" sz="1800" dirty="0">
                <a:solidFill>
                  <a:schemeClr val="bg1"/>
                </a:solidFill>
                <a:effectLst/>
              </a:rPr>
              <a:t> UNIJET 1900сс</a:t>
            </a:r>
            <a:r>
              <a:rPr lang="ru-RU" sz="1800" dirty="0" smtClean="0">
                <a:solidFill>
                  <a:schemeClr val="bg1"/>
                </a:solidFill>
                <a:effectLst/>
              </a:rPr>
              <a:t>.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Сучасний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варіант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уприскування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функціонує</a:t>
            </a:r>
            <a:r>
              <a:rPr lang="ru-RU" sz="1800" dirty="0">
                <a:solidFill>
                  <a:schemeClr val="bg1"/>
                </a:solidFill>
                <a:effectLst/>
              </a:rPr>
              <a:t> за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тим</a:t>
            </a:r>
            <a:r>
              <a:rPr lang="ru-RU" sz="1800" dirty="0">
                <a:solidFill>
                  <a:schemeClr val="bg1"/>
                </a:solidFill>
                <a:effectLst/>
              </a:rPr>
              <a:t> же принципом,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що</a:t>
            </a:r>
            <a:r>
              <a:rPr lang="ru-RU" sz="1800" dirty="0">
                <a:solidFill>
                  <a:schemeClr val="bg1"/>
                </a:solidFill>
                <a:effectLst/>
              </a:rPr>
              <a:t> і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первісна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розробка</a:t>
            </a:r>
            <a:r>
              <a:rPr lang="ru-RU" sz="1800" dirty="0">
                <a:solidFill>
                  <a:schemeClr val="bg1"/>
                </a:solidFill>
                <a:effectLst/>
              </a:rPr>
              <a:t>,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незалежно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від</a:t>
            </a:r>
            <a:r>
              <a:rPr lang="ru-RU" sz="1800" dirty="0">
                <a:solidFill>
                  <a:schemeClr val="bg1"/>
                </a:solidFill>
                <a:effectLst/>
              </a:rPr>
              <a:t> того,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хто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вважається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її</a:t>
            </a:r>
            <a:r>
              <a:rPr lang="ru-RU" sz="1800" dirty="0">
                <a:solidFill>
                  <a:schemeClr val="bg1"/>
                </a:solidFill>
                <a:effectLst/>
              </a:rPr>
              <a:t> </a:t>
            </a:r>
            <a:r>
              <a:rPr lang="ru-RU" sz="1800" dirty="0" err="1">
                <a:solidFill>
                  <a:schemeClr val="bg1"/>
                </a:solidFill>
                <a:effectLst/>
              </a:rPr>
              <a:t>винахідником</a:t>
            </a:r>
            <a:r>
              <a:rPr lang="ru-RU" sz="1800" dirty="0">
                <a:solidFill>
                  <a:schemeClr val="bg1"/>
                </a:solidFill>
                <a:effectLst/>
              </a:rPr>
              <a:t>.</a:t>
            </a:r>
            <a:br>
              <a:rPr lang="ru-RU" sz="1800" dirty="0">
                <a:solidFill>
                  <a:schemeClr val="bg1"/>
                </a:solidFill>
                <a:effectLst/>
              </a:rPr>
            </a:br>
            <a:endParaRPr lang="ru-RU" sz="1800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Особливості пристрою і переваги паливної системи Common Rai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717032"/>
            <a:ext cx="4968552" cy="298259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614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16632"/>
            <a:ext cx="7851648" cy="1296144"/>
          </a:xfrm>
        </p:spPr>
        <p:txBody>
          <a:bodyPr>
            <a:normAutofit fontScale="90000"/>
          </a:bodyPr>
          <a:lstStyle/>
          <a:p>
            <a:pPr algn="ctr"/>
            <a:r>
              <a:rPr lang="ru-RU" cap="all" dirty="0">
                <a:solidFill>
                  <a:srgbClr val="FFC000"/>
                </a:solidFill>
                <a:effectLst/>
              </a:rPr>
              <a:t>КОНСТРУКЦІЯ</a:t>
            </a:r>
            <a:r>
              <a:rPr lang="ru-RU" dirty="0">
                <a:solidFill>
                  <a:srgbClr val="FFC000"/>
                </a:solidFill>
                <a:effectLst/>
              </a:rPr>
              <a:t/>
            </a:r>
            <a:br>
              <a:rPr lang="ru-RU" dirty="0">
                <a:solidFill>
                  <a:srgbClr val="FFC000"/>
                </a:solidFill>
                <a:effectLst/>
              </a:rPr>
            </a:b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836712"/>
            <a:ext cx="8424936" cy="7349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t">
            <a:normAutofit fontScale="70000" lnSpcReduction="20000"/>
          </a:bodyPr>
          <a:lstStyle/>
          <a:p>
            <a:pPr lvl="0" algn="ctr"/>
            <a:r>
              <a:rPr lang="ru-RU" sz="3600" b="1" dirty="0" smtClean="0">
                <a:solidFill>
                  <a:srgbClr val="002060"/>
                </a:solidFill>
              </a:rPr>
              <a:t>Контур </a:t>
            </a:r>
            <a:r>
              <a:rPr lang="ru-RU" sz="3600" b="1" dirty="0" err="1" smtClean="0">
                <a:solidFill>
                  <a:srgbClr val="002060"/>
                </a:solidFill>
              </a:rPr>
              <a:t>з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</a:rPr>
              <a:t>високим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</a:rPr>
              <a:t>тиском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</a:rPr>
              <a:t>складається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</a:rPr>
              <a:t>з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</a:rPr>
              <a:t>наступних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</a:rPr>
              <a:t>елементів</a:t>
            </a:r>
            <a:r>
              <a:rPr lang="ru-RU" sz="3600" b="1" dirty="0" smtClean="0">
                <a:solidFill>
                  <a:srgbClr val="002060"/>
                </a:solidFill>
              </a:rPr>
              <a:t>:</a:t>
            </a:r>
          </a:p>
          <a:p>
            <a:pPr lvl="0" algn="l"/>
            <a:endParaRPr lang="ru-RU" sz="1800" b="1" dirty="0" smtClean="0">
              <a:solidFill>
                <a:schemeClr val="bg1"/>
              </a:solidFill>
            </a:endParaRPr>
          </a:p>
          <a:p>
            <a:pPr algn="just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928802"/>
            <a:ext cx="4357718" cy="363791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20000"/>
              </a:lnSpc>
            </a:pPr>
            <a:r>
              <a:rPr lang="ru-RU" sz="2400" b="1" dirty="0" err="1" smtClean="0">
                <a:solidFill>
                  <a:schemeClr val="bg1"/>
                </a:solidFill>
              </a:rPr>
              <a:t>Магістраль</a:t>
            </a:r>
            <a:r>
              <a:rPr lang="ru-RU" sz="2400" b="1" dirty="0" smtClean="0">
                <a:solidFill>
                  <a:schemeClr val="bg1"/>
                </a:solidFill>
              </a:rPr>
              <a:t>, </a:t>
            </a:r>
            <a:r>
              <a:rPr lang="ru-RU" sz="2400" b="1" dirty="0" err="1" smtClean="0">
                <a:solidFill>
                  <a:schemeClr val="bg1"/>
                </a:solidFill>
              </a:rPr>
              <a:t>здатна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витримати</a:t>
            </a:r>
            <a:r>
              <a:rPr lang="ru-RU" sz="2400" b="1" dirty="0" smtClean="0">
                <a:solidFill>
                  <a:schemeClr val="bg1"/>
                </a:solidFill>
              </a:rPr>
              <a:t> великий </a:t>
            </a:r>
            <a:r>
              <a:rPr lang="ru-RU" sz="2400" b="1" dirty="0" err="1" smtClean="0">
                <a:solidFill>
                  <a:schemeClr val="bg1"/>
                </a:solidFill>
              </a:rPr>
              <a:t>тиск</a:t>
            </a:r>
            <a:r>
              <a:rPr lang="ru-RU" sz="2400" b="1" dirty="0" smtClean="0">
                <a:solidFill>
                  <a:schemeClr val="bg1"/>
                </a:solidFill>
              </a:rPr>
              <a:t>, у </a:t>
            </a:r>
            <a:r>
              <a:rPr lang="ru-RU" sz="2400" b="1" dirty="0" err="1" smtClean="0">
                <a:solidFill>
                  <a:schemeClr val="bg1"/>
                </a:solidFill>
              </a:rPr>
              <a:t>багато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разів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перевищує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показник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компресії</a:t>
            </a:r>
            <a:r>
              <a:rPr lang="ru-RU" sz="2400" b="1" dirty="0" smtClean="0">
                <a:solidFill>
                  <a:schemeClr val="bg1"/>
                </a:solidFill>
              </a:rPr>
              <a:t> в </a:t>
            </a:r>
            <a:r>
              <a:rPr lang="ru-RU" sz="2400" b="1" dirty="0" err="1" smtClean="0">
                <a:solidFill>
                  <a:schemeClr val="bg1"/>
                </a:solidFill>
              </a:rPr>
              <a:t>двигуні</a:t>
            </a:r>
            <a:r>
              <a:rPr lang="ru-RU" sz="2400" b="1" dirty="0" smtClean="0">
                <a:solidFill>
                  <a:schemeClr val="bg1"/>
                </a:solidFill>
              </a:rPr>
              <a:t>. Вона </a:t>
            </a:r>
            <a:r>
              <a:rPr lang="ru-RU" sz="2400" b="1" dirty="0" err="1" smtClean="0">
                <a:solidFill>
                  <a:schemeClr val="bg1"/>
                </a:solidFill>
              </a:rPr>
              <a:t>виконана</a:t>
            </a:r>
            <a:r>
              <a:rPr lang="ru-RU" sz="2400" b="1" dirty="0" smtClean="0">
                <a:solidFill>
                  <a:schemeClr val="bg1"/>
                </a:solidFill>
              </a:rPr>
              <a:t> у </a:t>
            </a:r>
            <a:r>
              <a:rPr lang="ru-RU" sz="2400" b="1" dirty="0" err="1" smtClean="0">
                <a:solidFill>
                  <a:schemeClr val="bg1"/>
                </a:solidFill>
              </a:rPr>
              <a:t>вигляді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цілісних</a:t>
            </a:r>
            <a:r>
              <a:rPr lang="ru-RU" sz="2400" b="1" dirty="0" smtClean="0">
                <a:solidFill>
                  <a:schemeClr val="bg1"/>
                </a:solidFill>
              </a:rPr>
              <a:t> трубок, до </a:t>
            </a:r>
            <a:r>
              <a:rPr lang="ru-RU" sz="2400" b="1" dirty="0" err="1" smtClean="0">
                <a:solidFill>
                  <a:schemeClr val="bg1"/>
                </a:solidFill>
              </a:rPr>
              <a:t>яких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під'єднані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всі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елементи</a:t>
            </a:r>
            <a:r>
              <a:rPr lang="ru-RU" sz="2400" b="1" dirty="0" smtClean="0">
                <a:solidFill>
                  <a:schemeClr val="bg1"/>
                </a:solidFill>
              </a:rPr>
              <a:t> контуру.</a:t>
            </a:r>
          </a:p>
        </p:txBody>
      </p:sp>
      <p:pic>
        <p:nvPicPr>
          <p:cNvPr id="5" name="Рисунок 4" descr="Особливості пристрою і переваги паливної системи Common Rail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98" r="11937"/>
          <a:stretch>
            <a:fillRect/>
          </a:stretch>
        </p:blipFill>
        <p:spPr bwMode="auto">
          <a:xfrm>
            <a:off x="4857720" y="1928802"/>
            <a:ext cx="4286280" cy="450059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453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14290"/>
            <a:ext cx="7851648" cy="914392"/>
          </a:xfrm>
        </p:spPr>
        <p:txBody>
          <a:bodyPr anchor="t"/>
          <a:lstStyle/>
          <a:p>
            <a:pPr algn="ctr"/>
            <a:r>
              <a:rPr lang="uk-UA" dirty="0" smtClean="0">
                <a:solidFill>
                  <a:srgbClr val="FFC000"/>
                </a:solidFill>
              </a:rPr>
              <a:t>ПНВТ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1142984"/>
            <a:ext cx="8501122" cy="142876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chemeClr val="bg1"/>
                </a:solidFill>
              </a:rPr>
              <a:t>ПНВТ - насос, </a:t>
            </a:r>
            <a:r>
              <a:rPr lang="ru-RU" sz="1800" dirty="0" err="1" smtClean="0">
                <a:solidFill>
                  <a:schemeClr val="bg1"/>
                </a:solidFill>
              </a:rPr>
              <a:t>який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створює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потрібний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напір</a:t>
            </a:r>
            <a:r>
              <a:rPr lang="ru-RU" sz="1800" dirty="0" smtClean="0">
                <a:solidFill>
                  <a:schemeClr val="bg1"/>
                </a:solidFill>
              </a:rPr>
              <a:t> в </a:t>
            </a:r>
            <a:r>
              <a:rPr lang="ru-RU" sz="1800" dirty="0" err="1" smtClean="0">
                <a:solidFill>
                  <a:schemeClr val="bg1"/>
                </a:solidFill>
              </a:rPr>
              <a:t>системі</a:t>
            </a:r>
            <a:r>
              <a:rPr lang="ru-RU" sz="1800" dirty="0" smtClean="0">
                <a:solidFill>
                  <a:schemeClr val="bg1"/>
                </a:solidFill>
              </a:rPr>
              <a:t> (</a:t>
            </a:r>
            <a:r>
              <a:rPr lang="ru-RU" sz="1800" dirty="0" err="1" smtClean="0">
                <a:solidFill>
                  <a:schemeClr val="bg1"/>
                </a:solidFill>
              </a:rPr>
              <a:t>в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залежності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від</a:t>
            </a:r>
            <a:r>
              <a:rPr lang="ru-RU" sz="1800" dirty="0" smtClean="0">
                <a:solidFill>
                  <a:schemeClr val="bg1"/>
                </a:solidFill>
              </a:rPr>
              <a:t> режиму </a:t>
            </a:r>
            <a:r>
              <a:rPr lang="ru-RU" sz="1800" dirty="0" err="1" smtClean="0">
                <a:solidFill>
                  <a:schemeClr val="bg1"/>
                </a:solidFill>
              </a:rPr>
              <a:t>роботи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двигуна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цей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показник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може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становити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більше</a:t>
            </a:r>
            <a:r>
              <a:rPr lang="ru-RU" sz="1800" dirty="0" smtClean="0">
                <a:solidFill>
                  <a:schemeClr val="bg1"/>
                </a:solidFill>
              </a:rPr>
              <a:t> 200 МПа). Цей </a:t>
            </a:r>
            <a:r>
              <a:rPr lang="ru-RU" sz="1800" dirty="0" err="1" smtClean="0">
                <a:solidFill>
                  <a:schemeClr val="bg1"/>
                </a:solidFill>
              </a:rPr>
              <a:t>механізм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має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складний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пристрій</a:t>
            </a:r>
            <a:r>
              <a:rPr lang="ru-RU" sz="1800" dirty="0" smtClean="0">
                <a:solidFill>
                  <a:schemeClr val="bg1"/>
                </a:solidFill>
              </a:rPr>
              <a:t>. У </a:t>
            </a:r>
            <a:r>
              <a:rPr lang="ru-RU" sz="1800" dirty="0" err="1" smtClean="0">
                <a:solidFill>
                  <a:schemeClr val="bg1"/>
                </a:solidFill>
              </a:rPr>
              <a:t>сучасному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виконанні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його</a:t>
            </a:r>
            <a:r>
              <a:rPr lang="ru-RU" sz="1800" dirty="0" smtClean="0">
                <a:solidFill>
                  <a:schemeClr val="bg1"/>
                </a:solidFill>
              </a:rPr>
              <a:t> робота </a:t>
            </a:r>
            <a:r>
              <a:rPr lang="ru-RU" sz="1800" dirty="0" err="1" smtClean="0">
                <a:solidFill>
                  <a:schemeClr val="bg1"/>
                </a:solidFill>
              </a:rPr>
              <a:t>заснована</a:t>
            </a:r>
            <a:r>
              <a:rPr lang="ru-RU" sz="1800" dirty="0" smtClean="0">
                <a:solidFill>
                  <a:schemeClr val="bg1"/>
                </a:solidFill>
              </a:rPr>
              <a:t> на </a:t>
            </a:r>
            <a:r>
              <a:rPr lang="ru-RU" sz="1800" dirty="0" err="1" smtClean="0">
                <a:solidFill>
                  <a:schemeClr val="bg1"/>
                </a:solidFill>
              </a:rPr>
              <a:t>плунжерній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парі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8194" name="Picture 2" descr="https://motoblok-tata.com.ua/1c_2/photos_watermark/7365/7365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571744"/>
            <a:ext cx="6834182" cy="399096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4777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000108"/>
            <a:ext cx="8501122" cy="147161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0" algn="l"/>
            <a:r>
              <a:rPr lang="ru-RU" sz="1800" dirty="0" err="1" smtClean="0">
                <a:solidFill>
                  <a:schemeClr val="bg1"/>
                </a:solidFill>
              </a:rPr>
              <a:t>Це</a:t>
            </a:r>
            <a:r>
              <a:rPr lang="ru-RU" sz="1800" dirty="0" smtClean="0">
                <a:solidFill>
                  <a:schemeClr val="bg1"/>
                </a:solidFill>
              </a:rPr>
              <a:t>- невеликий резервуар </a:t>
            </a:r>
            <a:r>
              <a:rPr lang="ru-RU" sz="1800" dirty="0" err="1" smtClean="0">
                <a:solidFill>
                  <a:schemeClr val="bg1"/>
                </a:solidFill>
              </a:rPr>
              <a:t>з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товстостінного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матеріалу</a:t>
            </a:r>
            <a:r>
              <a:rPr lang="ru-RU" sz="1800" dirty="0" smtClean="0">
                <a:solidFill>
                  <a:schemeClr val="bg1"/>
                </a:solidFill>
              </a:rPr>
              <a:t>, в </a:t>
            </a:r>
            <a:r>
              <a:rPr lang="ru-RU" sz="1800" dirty="0" err="1" smtClean="0">
                <a:solidFill>
                  <a:schemeClr val="bg1"/>
                </a:solidFill>
              </a:rPr>
              <a:t>якому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накопичується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пальне</a:t>
            </a:r>
            <a:r>
              <a:rPr lang="ru-RU" sz="1800" dirty="0" smtClean="0">
                <a:solidFill>
                  <a:schemeClr val="bg1"/>
                </a:solidFill>
              </a:rPr>
              <a:t>. До </a:t>
            </a:r>
            <a:r>
              <a:rPr lang="ru-RU" sz="1800" dirty="0" err="1" smtClean="0">
                <a:solidFill>
                  <a:schemeClr val="bg1"/>
                </a:solidFill>
              </a:rPr>
              <a:t>неї</a:t>
            </a:r>
            <a:r>
              <a:rPr lang="ru-RU" sz="1800" dirty="0" smtClean="0">
                <a:solidFill>
                  <a:schemeClr val="bg1"/>
                </a:solidFill>
              </a:rPr>
              <a:t> за </a:t>
            </a:r>
            <a:r>
              <a:rPr lang="ru-RU" sz="1800" dirty="0" err="1" smtClean="0">
                <a:solidFill>
                  <a:schemeClr val="bg1"/>
                </a:solidFill>
              </a:rPr>
              <a:t>допомогою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паливопроводів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приєднуються</a:t>
            </a:r>
            <a:r>
              <a:rPr lang="ru-RU" sz="1800" dirty="0" smtClean="0">
                <a:solidFill>
                  <a:schemeClr val="bg1"/>
                </a:solidFill>
              </a:rPr>
              <a:t> форсунки </a:t>
            </a:r>
            <a:r>
              <a:rPr lang="ru-RU" sz="1800" dirty="0" err="1" smtClean="0">
                <a:solidFill>
                  <a:schemeClr val="bg1"/>
                </a:solidFill>
              </a:rPr>
              <a:t>з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розпилювачами</a:t>
            </a:r>
            <a:r>
              <a:rPr lang="ru-RU" sz="1800" dirty="0" smtClean="0">
                <a:solidFill>
                  <a:schemeClr val="bg1"/>
                </a:solidFill>
              </a:rPr>
              <a:t> та </a:t>
            </a:r>
            <a:r>
              <a:rPr lang="ru-RU" sz="1800" dirty="0" err="1" smtClean="0">
                <a:solidFill>
                  <a:schemeClr val="bg1"/>
                </a:solidFill>
              </a:rPr>
              <a:t>іншео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бладнання</a:t>
            </a:r>
            <a:r>
              <a:rPr lang="ru-RU" sz="1800" dirty="0" smtClean="0">
                <a:solidFill>
                  <a:schemeClr val="bg1"/>
                </a:solidFill>
              </a:rPr>
              <a:t>. </a:t>
            </a:r>
            <a:r>
              <a:rPr lang="ru-RU" sz="1800" dirty="0" err="1" smtClean="0">
                <a:solidFill>
                  <a:schemeClr val="bg1"/>
                </a:solidFill>
              </a:rPr>
              <a:t>Додаткова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функція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рампи</a:t>
            </a:r>
            <a:r>
              <a:rPr lang="ru-RU" sz="1800" dirty="0" smtClean="0">
                <a:solidFill>
                  <a:schemeClr val="bg1"/>
                </a:solidFill>
              </a:rPr>
              <a:t> – </a:t>
            </a:r>
            <a:r>
              <a:rPr lang="ru-RU" sz="1800" dirty="0" err="1" smtClean="0">
                <a:solidFill>
                  <a:schemeClr val="bg1"/>
                </a:solidFill>
              </a:rPr>
              <a:t>демпфірувати</a:t>
            </a:r>
            <a:r>
              <a:rPr lang="ru-RU" sz="1800" dirty="0" smtClean="0">
                <a:solidFill>
                  <a:schemeClr val="bg1"/>
                </a:solidFill>
              </a:rPr>
              <a:t>  </a:t>
            </a:r>
            <a:r>
              <a:rPr lang="ru-RU" sz="1800" dirty="0" err="1" smtClean="0">
                <a:solidFill>
                  <a:schemeClr val="bg1"/>
                </a:solidFill>
              </a:rPr>
              <a:t>коливання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пального</a:t>
            </a:r>
            <a:r>
              <a:rPr lang="ru-RU" sz="1800" dirty="0" smtClean="0">
                <a:solidFill>
                  <a:schemeClr val="bg1"/>
                </a:solidFill>
              </a:rPr>
              <a:t>, </a:t>
            </a:r>
            <a:r>
              <a:rPr lang="ru-RU" sz="1800" dirty="0" err="1" smtClean="0">
                <a:solidFill>
                  <a:schemeClr val="bg1"/>
                </a:solidFill>
              </a:rPr>
              <a:t>щови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никають</a:t>
            </a:r>
            <a:r>
              <a:rPr lang="ru-RU" sz="1800" dirty="0" smtClean="0">
                <a:solidFill>
                  <a:schemeClr val="bg1"/>
                </a:solidFill>
              </a:rPr>
              <a:t> в </a:t>
            </a:r>
            <a:r>
              <a:rPr lang="ru-RU" sz="1800" dirty="0" err="1" smtClean="0">
                <a:solidFill>
                  <a:schemeClr val="bg1"/>
                </a:solidFill>
              </a:rPr>
              <a:t>процесі</a:t>
            </a:r>
            <a:r>
              <a:rPr lang="ru-RU" sz="1800" dirty="0" smtClean="0">
                <a:solidFill>
                  <a:schemeClr val="bg1"/>
                </a:solidFill>
              </a:rPr>
              <a:t> </a:t>
            </a:r>
            <a:r>
              <a:rPr lang="ru-RU" sz="1800" dirty="0" err="1" smtClean="0">
                <a:solidFill>
                  <a:schemeClr val="bg1"/>
                </a:solidFill>
              </a:rPr>
              <a:t>функціонування</a:t>
            </a:r>
            <a:r>
              <a:rPr lang="ru-RU" sz="1800" dirty="0" smtClean="0">
                <a:solidFill>
                  <a:schemeClr val="bg1"/>
                </a:solidFill>
              </a:rPr>
              <a:t> насоса.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86" y="285728"/>
            <a:ext cx="7854696" cy="714356"/>
          </a:xfrm>
        </p:spPr>
        <p:txBody>
          <a:bodyPr/>
          <a:lstStyle/>
          <a:p>
            <a:pPr algn="ctr"/>
            <a:r>
              <a:rPr lang="ru-RU" sz="28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Паливна</a:t>
            </a:r>
            <a:r>
              <a:rPr lang="ru-RU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рейка (рампа </a:t>
            </a:r>
            <a:r>
              <a:rPr lang="ru-RU" sz="2800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абоакумулятор</a:t>
            </a:r>
            <a:r>
              <a:rPr lang="ru-RU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ru-RU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https://autopan.com.ua/images/uslugi-sto/remont-common-ra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516480"/>
            <a:ext cx="8501122" cy="41271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71696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7851648" cy="485780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rgbClr val="FFC000"/>
                </a:solidFill>
              </a:rPr>
              <a:t>Датчик </a:t>
            </a:r>
            <a:r>
              <a:rPr lang="ru-RU" sz="3600" dirty="0" err="1" smtClean="0">
                <a:solidFill>
                  <a:srgbClr val="FFC000"/>
                </a:solidFill>
              </a:rPr>
              <a:t>тиску</a:t>
            </a:r>
            <a:r>
              <a:rPr lang="ru-RU" sz="3600" dirty="0" smtClean="0">
                <a:solidFill>
                  <a:srgbClr val="FFC000"/>
                </a:solidFill>
              </a:rPr>
              <a:t> </a:t>
            </a:r>
            <a:r>
              <a:rPr lang="ru-RU" sz="3600" dirty="0" err="1" smtClean="0">
                <a:solidFill>
                  <a:srgbClr val="FFC000"/>
                </a:solidFill>
              </a:rPr>
              <a:t>палива</a:t>
            </a:r>
            <a:r>
              <a:rPr lang="ru-RU" sz="3600" dirty="0" smtClean="0">
                <a:solidFill>
                  <a:srgbClr val="FFC000"/>
                </a:solidFill>
              </a:rPr>
              <a:t> </a:t>
            </a:r>
            <a:r>
              <a:rPr lang="ru-RU" sz="3600" dirty="0" err="1" smtClean="0">
                <a:solidFill>
                  <a:srgbClr val="FFC000"/>
                </a:solidFill>
              </a:rPr>
              <a:t>і</a:t>
            </a:r>
            <a:r>
              <a:rPr lang="ru-RU" sz="3600" dirty="0" smtClean="0">
                <a:solidFill>
                  <a:srgbClr val="FFC000"/>
                </a:solidFill>
              </a:rPr>
              <a:t> регулятор.</a:t>
            </a:r>
            <a:endParaRPr lang="ru-RU" sz="3600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5720" y="1357298"/>
            <a:ext cx="8253442" cy="175260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 algn="l"/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Ці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елементи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дозволяють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контролювати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і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підтримувати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потрібний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напір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в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системі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. Так як насос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постійно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працює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,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поки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заведений мотор,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він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постійно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закачує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солярку в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магістраль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.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Щоб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її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не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розірвало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, регулятор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здійснює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скидання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надлишку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робочо</a:t>
            </a:r>
            <a:r>
              <a:rPr lang="uk-UA" b="1" dirty="0" err="1" smtClean="0">
                <a:solidFill>
                  <a:schemeClr val="bg1"/>
                </a:solidFill>
                <a:latin typeface="+mj-lt"/>
              </a:rPr>
              <a:t>го</a:t>
            </a:r>
            <a:r>
              <a:rPr lang="uk-UA" b="1" dirty="0" smtClean="0">
                <a:solidFill>
                  <a:schemeClr val="bg1"/>
                </a:solidFill>
                <a:latin typeface="+mj-lt"/>
              </a:rPr>
              <a:t> тиску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середовища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в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обратку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, яка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з'єднана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latin typeface="+mj-lt"/>
              </a:rPr>
              <a:t>з</a:t>
            </a:r>
            <a:r>
              <a:rPr lang="ru-RU" b="1" dirty="0" smtClean="0">
                <a:solidFill>
                  <a:schemeClr val="bg1"/>
                </a:solidFill>
                <a:latin typeface="+mj-lt"/>
              </a:rPr>
              <a:t> баком.</a:t>
            </a:r>
            <a:endParaRPr lang="ru-RU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6146" name="Picture 2" descr="Регулятор тиску палива, Клапан ТНВД, Клапан common rail 0928400713, Kia Sorento 02-06 (Кіа Соренто), фото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3214686"/>
            <a:ext cx="6429420" cy="32848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391968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142852"/>
            <a:ext cx="7851648" cy="91440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Форсунки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1357298"/>
            <a:ext cx="7854696" cy="128588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/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Вони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подають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необхідну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порцію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палива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в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циліндри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агрегату.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Розробники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дизельних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двигунів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вирішили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розташувати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ці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елементи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безпосередньо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в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голівці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блоку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циліндрів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. Цей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конструктивний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підхід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дозволив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одночасно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вирішити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кілька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складних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latin typeface="+mj-lt"/>
              </a:rPr>
              <a:t>питань</a:t>
            </a:r>
            <a:r>
              <a:rPr lang="ru-RU" sz="1800" b="1" dirty="0" smtClean="0">
                <a:solidFill>
                  <a:schemeClr val="bg1"/>
                </a:solidFill>
                <a:latin typeface="+mj-lt"/>
              </a:rPr>
              <a:t>.</a:t>
            </a:r>
            <a:endParaRPr lang="ru-RU" sz="1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122" name="AutoShape 2" descr="Ремонт легковых форсунок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4" name="AutoShape 4" descr="Ремонт легковых форсунок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6" name="AutoShape 6" descr="https://densoservice.ru/wp-content/uploads/2017/01/denso-x2-d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128" name="AutoShape 8" descr="https://densoservice.ru/wp-content/uploads/2017/01/denso-x2-dn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9" name="Picture 9" descr="C:\Users\User\Desktop\denso-x2-d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714620"/>
            <a:ext cx="5929353" cy="40005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352080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1142984"/>
            <a:ext cx="8215370" cy="3143272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lvl="0" algn="just"/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- По-перше,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цемінімізує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втрати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палива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 у впускному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колекторі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системи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розподіленого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упорскування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незначна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частина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пального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залишається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на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стінках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колектора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</a:p>
          <a:p>
            <a:pPr algn="just"/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-  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По-друге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дизель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запалюється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не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має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від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свічки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напруження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і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не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від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іскри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як в бензиновому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моторі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–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його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октанове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число не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дозволяє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застосувати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таке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запалювання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Поршень сильно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стискає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повітря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коли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виконується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такт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стиснення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в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результаті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чого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температура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середовища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підвищується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до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декількох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сотень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градусів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Як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тільки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форсунка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розпилює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паливо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від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високої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температури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воно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самозаймається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Так як в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цьому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процесі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потрібна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ідеальна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точність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пристрої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оснащуються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електромагнітними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клапанами.</a:t>
            </a:r>
            <a:r>
              <a:rPr lang="ru-RU" sz="1800" dirty="0" smtClean="0"/>
              <a:t> 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Вони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спрацьовують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від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сигналу,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що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надходить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ЕБУ.</a:t>
            </a:r>
          </a:p>
          <a:p>
            <a:pPr algn="just"/>
            <a:endParaRPr lang="ru-RU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500034" y="142852"/>
            <a:ext cx="7851648" cy="91440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C000"/>
                </a:solidFill>
              </a:rPr>
              <a:t>Форсунки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1028" name="Picture 4" descr="https://encrypted-tbn0.gstatic.com/images?q=tbn:ANd9GcSplhA6VJVjo5lytkWeJ7hn7ZoVWYLqRrViypag_m7VmD-A6T_iQWnY7QRoeKadkzOpXY4&amp;usqp=CA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336354"/>
            <a:ext cx="5760640" cy="2116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282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14290"/>
            <a:ext cx="7851648" cy="642942"/>
          </a:xfrm>
        </p:spPr>
        <p:txBody>
          <a:bodyPr>
            <a:noAutofit/>
          </a:bodyPr>
          <a:lstStyle/>
          <a:p>
            <a:pPr lvl="0" algn="ctr"/>
            <a:r>
              <a:rPr lang="ru-RU" sz="4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Датчики 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857232"/>
            <a:ext cx="8429684" cy="785818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Вони </a:t>
            </a:r>
            <a:r>
              <a:rPr lang="ru-RU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стежать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 </a:t>
            </a:r>
            <a:r>
              <a:rPr lang="ru-RU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роботою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системи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подають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відповідні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сигнали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блок </a:t>
            </a:r>
            <a:r>
              <a:rPr lang="ru-RU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управління</a:t>
            </a:r>
            <a:r>
              <a:rPr lang="ru-RU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3074" name="Picture 2" descr="https://img.dok.ua/images/org/product/0320/02/1792685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714488"/>
            <a:ext cx="4643470" cy="46434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0296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851648" cy="136815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>
                <a:solidFill>
                  <a:srgbClr val="FFC000"/>
                </a:solidFill>
              </a:rPr>
              <a:t>Центральним</a:t>
            </a:r>
            <a:r>
              <a:rPr lang="ru-RU" dirty="0">
                <a:solidFill>
                  <a:srgbClr val="FFC000"/>
                </a:solidFill>
              </a:rPr>
              <a:t> </a:t>
            </a:r>
            <a:r>
              <a:rPr lang="ru-RU" dirty="0" err="1">
                <a:solidFill>
                  <a:srgbClr val="FFC000"/>
                </a:solidFill>
              </a:rPr>
              <a:t>елементом</a:t>
            </a:r>
            <a:r>
              <a:rPr lang="ru-RU" dirty="0">
                <a:solidFill>
                  <a:srgbClr val="FFC000"/>
                </a:solidFill>
              </a:rPr>
              <a:t> в </a:t>
            </a:r>
            <a:r>
              <a:rPr lang="ru-RU" dirty="0" err="1">
                <a:solidFill>
                  <a:srgbClr val="FFC000"/>
                </a:solidFill>
              </a:rPr>
              <a:t>Common</a:t>
            </a:r>
            <a:r>
              <a:rPr lang="ru-RU" dirty="0">
                <a:solidFill>
                  <a:srgbClr val="FFC000"/>
                </a:solidFill>
              </a:rPr>
              <a:t> </a:t>
            </a:r>
            <a:r>
              <a:rPr lang="ru-RU" dirty="0" err="1">
                <a:solidFill>
                  <a:srgbClr val="FFC000"/>
                </a:solidFill>
              </a:rPr>
              <a:t>Rail</a:t>
            </a:r>
            <a:r>
              <a:rPr lang="ru-RU" dirty="0">
                <a:solidFill>
                  <a:srgbClr val="FFC000"/>
                </a:solidFill>
              </a:rPr>
              <a:t> є ЕБУ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772816"/>
            <a:ext cx="8352928" cy="237626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62500" lnSpcReduction="20000"/>
          </a:bodyPr>
          <a:lstStyle/>
          <a:p>
            <a:pPr lvl="0" algn="just">
              <a:lnSpc>
                <a:spcPct val="120000"/>
              </a:lnSpc>
            </a:pPr>
            <a:r>
              <a:rPr lang="ru-RU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</a:t>
            </a:r>
            <a:r>
              <a:rPr lang="ru-RU" sz="29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Електронний</a:t>
            </a:r>
            <a:r>
              <a:rPr lang="ru-RU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Блок </a:t>
            </a:r>
            <a:r>
              <a:rPr lang="ru-RU" sz="29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Управління</a:t>
            </a:r>
            <a:r>
              <a:rPr lang="ru-RU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</a:t>
            </a:r>
            <a:r>
              <a:rPr lang="ru-RU" sz="29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синхронізується</a:t>
            </a:r>
            <a:r>
              <a:rPr lang="ru-RU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«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мізками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всієї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бортової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системи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У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деяких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моделях авто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він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інтегрований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головний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блок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управління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Електроніка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може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фіксувати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не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тільки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показники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мотора, але і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інших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вузлів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авто,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завдяки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чому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більш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точно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розраховується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кількість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повітря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палива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а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також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момент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розпилення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Електроніка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програмується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заводі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Як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тільки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ЕБУ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отримує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датчиків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потрібну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інформацію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активується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заданий алгоритм, і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всі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виконавчі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механізми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отримують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9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відповідну</a:t>
            </a:r>
            <a:r>
              <a:rPr lang="ru-RU" sz="2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команду</a:t>
            </a:r>
            <a:r>
              <a:rPr lang="ru-RU" sz="2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lnSpc>
                <a:spcPct val="120000"/>
              </a:lnSpc>
            </a:pPr>
            <a:endParaRPr lang="ru-RU" dirty="0"/>
          </a:p>
        </p:txBody>
      </p:sp>
      <p:pic>
        <p:nvPicPr>
          <p:cNvPr id="2050" name="Picture 2" descr="Блок управління двигуном (ЕБУ PEUGEOT 307 2.0 HDI 0281012140 9658372980 під замовлення 2-4дн, фото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149080"/>
            <a:ext cx="4032448" cy="2480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Блок управління двигуном (ЕБУ PEUGEOT 307 2.0 HDI 0281012140 9658372980 під замовлення 2-4дн, фото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140487"/>
            <a:ext cx="3921218" cy="2523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9811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851648" cy="977280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FFC000"/>
                </a:solidFill>
              </a:rPr>
              <a:t>Паливний фільтр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556792"/>
            <a:ext cx="7854696" cy="1008112"/>
          </a:xfrm>
        </p:spPr>
        <p:txBody>
          <a:bodyPr>
            <a:normAutofit lnSpcReduction="10000"/>
          </a:bodyPr>
          <a:lstStyle/>
          <a:p>
            <a:pPr lvl="0" algn="l"/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Будь-яка </a:t>
            </a: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паливна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система в </a:t>
            </a: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своїй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магістралі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має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фільтр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</a:p>
          <a:p>
            <a:pPr lvl="0" algn="l"/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Він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встановлюється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перед </a:t>
            </a: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паливним</a:t>
            </a: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насосом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і </a:t>
            </a:r>
            <a:r>
              <a:rPr lang="ru-RU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призначений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для </a:t>
            </a:r>
            <a:r>
              <a:rPr lang="ru-RU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тонкої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очистки </a:t>
            </a:r>
            <a:r>
              <a:rPr lang="ru-RU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палива</a:t>
            </a:r>
            <a:r>
              <a:rPr lang="ru-RU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endParaRPr lang="ru-RU" dirty="0"/>
          </a:p>
        </p:txBody>
      </p:sp>
      <p:pic>
        <p:nvPicPr>
          <p:cNvPr id="1026" name="Picture 2" descr="Паливний фільтр Mann PU 825 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037036"/>
            <a:ext cx="3343810" cy="3343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3203637 - Корпус топливного фильтра 1.7CDTI op OPEL ASTRA H 04-14 OPEL  Astra 2004-2014 (Опель Астра н). Цена, купить Astra - Корпус топливного  фильтра 0813046, 13203637, 13333981, 9129137 | razborka.u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037035"/>
            <a:ext cx="4464497" cy="3348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87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611560" y="116632"/>
            <a:ext cx="7851648" cy="689248"/>
          </a:xfrm>
        </p:spPr>
        <p:txBody>
          <a:bodyPr>
            <a:normAutofit/>
          </a:bodyPr>
          <a:lstStyle/>
          <a:p>
            <a:pPr algn="ctr"/>
            <a:r>
              <a:rPr lang="ru-RU" sz="4400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ПЕРСПЕКТИВИ РОЗВИТКУ</a:t>
            </a:r>
            <a:endParaRPr lang="ru-RU" sz="4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83568" y="1484784"/>
            <a:ext cx="7854696" cy="345638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algn="l"/>
            <a:r>
              <a:rPr lang="ru-RU" dirty="0" smtClean="0">
                <a:solidFill>
                  <a:schemeClr val="bg1"/>
                </a:solidFill>
              </a:rPr>
              <a:t>        </a:t>
            </a:r>
            <a:r>
              <a:rPr lang="ru-RU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Генерації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розвитку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мають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такі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параметри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тиску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</a:t>
            </a:r>
          </a:p>
          <a:p>
            <a:pPr lvl="0" algn="l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1.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ru-RU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Починаючи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 1999-го,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тиск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в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рампі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становило 140МПа;</a:t>
            </a:r>
          </a:p>
          <a:p>
            <a:pPr lvl="0" algn="l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2. 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2001-му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році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цей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показник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збільшився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на 20МПа;</a:t>
            </a:r>
          </a:p>
          <a:p>
            <a:pPr lvl="0" algn="l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3. 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Через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4 роки (2005р.)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Автомобілі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почали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комплектуватися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третім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поколінням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паливних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систем,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які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були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здатні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створювати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напір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в 180МПа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</a:p>
          <a:p>
            <a:pPr algn="l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   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На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сьогоднішній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день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автовласникам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пропонується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вже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4-е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покоління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Common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Rail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У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ньому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паливо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знаходиться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під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напором в 220 МПа.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Ця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модифікація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встановлюється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на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автомобілі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</a:t>
            </a:r>
            <a:r>
              <a:rPr lang="ru-RU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починаючи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з 2009-го року.</a:t>
            </a:r>
          </a:p>
          <a:p>
            <a:pPr lvl="0" algn="l"/>
            <a:endPara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lvl="0" algn="l"/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l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742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0"/>
            <a:ext cx="7851648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ПЕРЕВАГИ </a:t>
            </a:r>
            <a:r>
              <a:rPr lang="ru-RU" sz="4000" cap="all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СИСТЕМИ </a:t>
            </a:r>
            <a:r>
              <a:rPr lang="ru-RU" sz="4000" cap="all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COMMON </a:t>
            </a:r>
            <a:r>
              <a:rPr lang="ru-RU" sz="4000" cap="all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RAIL</a:t>
            </a:r>
            <a:endParaRPr lang="ru-RU" sz="4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196752"/>
            <a:ext cx="8352928" cy="468052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just"/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ru-R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Сучасна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модифікація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даної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системи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дозволила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підвищити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потужність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агрегату за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рахунок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розпилення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більшої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кількості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палива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Так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в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сучасних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авто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виробники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встановлюють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велику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кількість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всіляких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датчиків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електроніка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стала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більш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точно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визначати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кількість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дизпалива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необхідного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роботи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ДВС на конкретному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режимі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/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ru-R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основна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перевага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Коммон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рейл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перед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класичними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модифікаціями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ТЗ з насос-форсунками.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Ще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один плюс на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користь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інноваційному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рішенню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її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легше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ремонтувати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так як вона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має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більш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простий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пристрій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/>
            <a:endParaRPr lang="ru-RU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095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827584" y="692696"/>
            <a:ext cx="7851648" cy="576064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97500"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cap="all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недоліки</a:t>
            </a:r>
            <a:r>
              <a:rPr lang="ru-RU" sz="4000" cap="all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СИСТЕМИ COMMON RAIL</a:t>
            </a:r>
            <a:endParaRPr lang="ru-RU" sz="4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467544" y="1412776"/>
            <a:ext cx="8280920" cy="28803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              </a:t>
            </a:r>
          </a:p>
          <a:p>
            <a:pPr algn="just"/>
            <a:r>
              <a:rPr lang="ru-RU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1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              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До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недоліків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відноситься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дорожнеча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установки.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Також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вона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вимагає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більш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якісного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палива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Ще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один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мінус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в тому,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що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форсунки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мають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більш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складну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конструкцію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тому у них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менший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робочий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ресурс.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Якщо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вийде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з ладу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якась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із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них, клапан в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ній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буде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постійно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відкритий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, через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що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порушиться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герметичність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контуру і система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відключиться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3422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1268760"/>
            <a:ext cx="7854696" cy="4896544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 algn="l"/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1. </a:t>
            </a:r>
            <a:r>
              <a:rPr lang="ru-RU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Який</a:t>
            </a:r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тиск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у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Коммон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Рейл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? </a:t>
            </a:r>
            <a:endParaRPr lang="ru-RU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l"/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паливній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рампі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(трубка-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акумулятор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)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паливо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подається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під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низьким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тиском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(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від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вакуумного до 6 Атм.) та у другому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контурі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під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високим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тиском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(1350-2500 бар</a:t>
            </a:r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.)</a:t>
            </a:r>
          </a:p>
          <a:p>
            <a:pPr algn="l"/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l"/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2. Чим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відрізняється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Коммон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Рейл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від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ТНВД? </a:t>
            </a:r>
            <a:endParaRPr lang="ru-RU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l"/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паливних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системах з ТНВД насос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одразу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розподіляє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паливо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по форсунках. У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системі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Common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Rail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паливо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закачується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в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акумулятор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(трубку) і з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нього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розподіляється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по форсунках.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l"/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3. </a:t>
            </a:r>
            <a:r>
              <a:rPr lang="ru-RU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Хто</a:t>
            </a:r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вигадав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Коммон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Рейл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? </a:t>
            </a:r>
            <a:endParaRPr lang="ru-RU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l"/>
            <a:endParaRPr lang="ru-RU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l"/>
            <a:r>
              <a:rPr lang="ru-RU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Прототип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паливної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системи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типу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Common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Rail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з'явився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наприкінці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1960-х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років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Її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розробив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швейцарець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Роберт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Хубер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Згодом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технологію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розвивав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Марко </a:t>
            </a:r>
            <a:r>
              <a:rPr lang="ru-RU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Гансер</a:t>
            </a:r>
            <a:r>
              <a:rPr lang="ru-RU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l"/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827584" y="260648"/>
            <a:ext cx="7851648" cy="576064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97500"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Питання для самоконтролю!</a:t>
            </a:r>
            <a:endParaRPr lang="ru-RU" sz="4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1507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60040"/>
            <a:ext cx="7851648" cy="1540768"/>
          </a:xfrm>
        </p:spPr>
        <p:txBody>
          <a:bodyPr>
            <a:normAutofit/>
          </a:bodyPr>
          <a:lstStyle/>
          <a:p>
            <a:r>
              <a:rPr lang="uk-UA" sz="8800" dirty="0" smtClean="0">
                <a:solidFill>
                  <a:srgbClr val="FFC000"/>
                </a:solidFill>
              </a:rPr>
              <a:t>Дякую за увагу!</a:t>
            </a:r>
            <a:endParaRPr lang="ru-RU" sz="8800" dirty="0">
              <a:solidFill>
                <a:srgbClr val="FFC000"/>
              </a:solidFill>
            </a:endParaRPr>
          </a:p>
        </p:txBody>
      </p:sp>
      <p:pic>
        <p:nvPicPr>
          <p:cNvPr id="2050" name="Picture 2" descr="До 2040 року заборонять двигуни внутрішнього згоряння - Твоя МАШИН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7315200" cy="4857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75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271</TotalTime>
  <Words>1035</Words>
  <Application>Microsoft Office PowerPoint</Application>
  <PresentationFormat>Экран (4:3)</PresentationFormat>
  <Paragraphs>65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Система живлення Common Rail </vt:lpstr>
      <vt:lpstr>Мета уроку</vt:lpstr>
      <vt:lpstr>Що таке паливна система Common Rail</vt:lpstr>
      <vt:lpstr>           Паливний насос дозволив підвищити економічність автомобіля на 15% в залежності від налаштувань режиму роботи двс. При цьому зазвичай побічним ефектом економічності мотора є зниження його продуктивності, але в даному випадку потужність агрегату навпаки збільшується.         Причина тому криється в якості розподілу палива всередині циліндра. Всім відомо, що ккд двигуна безпосередньо залежить не стільки від кількості що надходить палива, скільки від якості його змішування з повітрям.  Так як під час роботи мотора процес вприскування від-бувається за лічені частки секунди, необхідно, щоб пальне максимально швидко змішалося з повітрям для прискорення цього процесу використовується розпорошення палива. Так як магістраль за паливним насосом має високий тиск, дизпаливо розпорошується через форсунки ефективніше. Від згоряння повітряно-паливної суміші відбувається з більшою ефективністю, від чого двигун демонструє збільшення ККД в кілька разів.  </vt:lpstr>
      <vt:lpstr>ІСТОРІЯ</vt:lpstr>
      <vt:lpstr>        У 95-му році іншим виробникам теж стала доступна ця розробка. Інженери кожного бренду допрацьовували систему і адаптували під особливості власної продукції. Однак першопрохідцем у застосуванні даного уприскування на автомобілях компанія Denzo вважає себе.  Ця думка оскаржує інший бренд, FIAT, який в 1987-му році запатентував прототип дизельного двигуна з безпосереднім уприскуванням (модель Chroma TDid). У тому ж році співробітники італійського концерну почали вести роботу над створенням електронного уприскування, який має схожий принцип роботи з Коммон рейл. Правда, система отримала назву UNIJET 1900сс. Сучасний варіант уприскування функціонує за тим же принципом, що і первісна розробка, незалежно від того, хто вважається її винахідником. </vt:lpstr>
      <vt:lpstr>КОНСТРУКЦІЯ </vt:lpstr>
      <vt:lpstr>ПНВТ</vt:lpstr>
      <vt:lpstr>Це- невеликий резервуар з товстостінного матеріалу, в якому накопичується пальне. До неї за допомогою паливопроводів приєднуються форсунки з розпилювачами та іншео бладнання. Додаткова функція рампи – демпфірувати  коливання пального, щови никають в процесі функціонування насоса. </vt:lpstr>
      <vt:lpstr>Датчик тиску палива і регулятор.</vt:lpstr>
      <vt:lpstr>Форсунки</vt:lpstr>
      <vt:lpstr>Форсунки</vt:lpstr>
      <vt:lpstr>Датчики </vt:lpstr>
      <vt:lpstr>Центральним елементом в Common Rail є ЕБУ</vt:lpstr>
      <vt:lpstr>Паливний фільтр</vt:lpstr>
      <vt:lpstr>ПЕРСПЕКТИВИ РОЗВИТКУ</vt:lpstr>
      <vt:lpstr>ПЕРЕВАГИ  СИСТЕМИ COMMON RAIL</vt:lpstr>
      <vt:lpstr>Презентация PowerPoint</vt:lpstr>
      <vt:lpstr>Презентация PowerPoint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VIKTORIYA</dc:creator>
  <cp:lastModifiedBy>VIKTORIYA</cp:lastModifiedBy>
  <cp:revision>28</cp:revision>
  <dcterms:created xsi:type="dcterms:W3CDTF">2022-11-07T18:09:10Z</dcterms:created>
  <dcterms:modified xsi:type="dcterms:W3CDTF">2022-11-08T19:25:30Z</dcterms:modified>
</cp:coreProperties>
</file>