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59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F134784F-6E5B-4FF2-9CD0-6AB680D8F06D}">
          <p14:sldIdLst>
            <p14:sldId id="256"/>
          </p14:sldIdLst>
        </p14:section>
        <p14:section name="Раздел без заголовка" id="{5590FB93-8609-481B-9854-0A26F7D6A878}">
          <p14:sldIdLst>
            <p14:sldId id="257"/>
            <p14:sldId id="258"/>
            <p14:sldId id="260"/>
            <p14:sldId id="259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8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22.04.2022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22.04.2022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22.04.2022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22.04.2022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8" descr="C:\Users\USER\Desktop\2015-2016\фото 15-16\туризм\туризм\IMG_11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25" y="345304"/>
            <a:ext cx="8388350" cy="629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39552" y="1340768"/>
            <a:ext cx="7920880" cy="10082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uk-UA" alt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Lucida Sans Unicode" pitchFamily="34" charset="0"/>
              </a:rPr>
              <a:t>Професійно-технічне училище №6</a:t>
            </a:r>
          </a:p>
          <a:p>
            <a:pPr lvl="0" algn="ctr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uk-UA" alt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Lucida Sans Unicode" pitchFamily="34" charset="0"/>
              </a:rPr>
              <a:t>       </a:t>
            </a:r>
            <a:r>
              <a:rPr lang="uk-UA" alt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Lucida Sans Unicode" pitchFamily="34" charset="0"/>
              </a:rPr>
              <a:t>1944-2022</a:t>
            </a:r>
            <a:r>
              <a:rPr lang="uk-UA" altLang="ru-RU" sz="3200" dirty="0" smtClean="0">
                <a:solidFill>
                  <a:prstClr val="black"/>
                </a:solidFill>
                <a:latin typeface="Arial" charset="0"/>
                <a:cs typeface="Lucida Sans Unicode" pitchFamily="34" charset="0"/>
              </a:rPr>
              <a:t> </a:t>
            </a:r>
            <a:endParaRPr lang="ru-RU" altLang="ru-RU" sz="3200" dirty="0">
              <a:solidFill>
                <a:prstClr val="black"/>
              </a:solidFill>
              <a:latin typeface="Arial" charset="0"/>
              <a:cs typeface="Lucida Sans Unicode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194175" y="4987986"/>
            <a:ext cx="4572000" cy="163814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uk-UA" altLang="ru-RU" b="1" dirty="0">
                <a:solidFill>
                  <a:schemeClr val="accent3">
                    <a:lumMod val="75000"/>
                  </a:schemeClr>
                </a:solidFill>
                <a:latin typeface="Arial" charset="0"/>
                <a:cs typeface="Lucida Sans Unicode" pitchFamily="34" charset="0"/>
              </a:rPr>
              <a:t>Адреса : 49006, </a:t>
            </a:r>
          </a:p>
          <a:p>
            <a:pPr lvl="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uk-UA" altLang="ru-RU" b="1" dirty="0">
                <a:solidFill>
                  <a:schemeClr val="accent3">
                    <a:lumMod val="75000"/>
                  </a:schemeClr>
                </a:solidFill>
                <a:latin typeface="Arial" charset="0"/>
                <a:cs typeface="Lucida Sans Unicode" pitchFamily="34" charset="0"/>
              </a:rPr>
              <a:t>м. </a:t>
            </a:r>
            <a:r>
              <a:rPr lang="uk-UA" altLang="ru-RU" b="1" dirty="0" smtClean="0">
                <a:solidFill>
                  <a:schemeClr val="accent3">
                    <a:lumMod val="75000"/>
                  </a:schemeClr>
                </a:solidFill>
                <a:latin typeface="Arial" charset="0"/>
                <a:cs typeface="Lucida Sans Unicode" pitchFamily="34" charset="0"/>
              </a:rPr>
              <a:t>Дніпро, </a:t>
            </a:r>
            <a:endParaRPr lang="uk-UA" altLang="ru-RU" b="1" dirty="0">
              <a:solidFill>
                <a:schemeClr val="accent3">
                  <a:lumMod val="75000"/>
                </a:schemeClr>
              </a:solidFill>
              <a:latin typeface="Arial" charset="0"/>
              <a:cs typeface="Lucida Sans Unicode" pitchFamily="34" charset="0"/>
            </a:endParaRPr>
          </a:p>
          <a:p>
            <a:pPr lvl="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uk-UA" altLang="ru-RU" b="1" dirty="0">
                <a:solidFill>
                  <a:schemeClr val="accent3">
                    <a:lumMod val="75000"/>
                  </a:schemeClr>
                </a:solidFill>
                <a:latin typeface="Arial" charset="0"/>
                <a:cs typeface="Lucida Sans Unicode" pitchFamily="34" charset="0"/>
              </a:rPr>
              <a:t>    вул. Антоновича, 72-а</a:t>
            </a:r>
          </a:p>
          <a:p>
            <a:pPr lvl="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en-US" altLang="ru-RU" b="1" dirty="0">
                <a:solidFill>
                  <a:schemeClr val="accent3">
                    <a:lumMod val="75000"/>
                  </a:schemeClr>
                </a:solidFill>
                <a:latin typeface="Arial" charset="0"/>
                <a:cs typeface="Lucida Sans Unicode" pitchFamily="34" charset="0"/>
              </a:rPr>
              <a:t> </a:t>
            </a:r>
            <a:r>
              <a:rPr lang="uk-UA" altLang="ru-RU" b="1" dirty="0">
                <a:solidFill>
                  <a:schemeClr val="accent3">
                    <a:lumMod val="75000"/>
                  </a:schemeClr>
                </a:solidFill>
                <a:latin typeface="Arial" charset="0"/>
                <a:cs typeface="Lucida Sans Unicode" pitchFamily="34" charset="0"/>
              </a:rPr>
              <a:t>Телефони(</a:t>
            </a:r>
            <a:r>
              <a:rPr lang="uk-UA" altLang="ru-RU" b="1" dirty="0">
                <a:solidFill>
                  <a:schemeClr val="accent3">
                    <a:lumMod val="75000"/>
                  </a:schemeClr>
                </a:solidFill>
                <a:latin typeface="Arial" charset="0"/>
                <a:cs typeface="Lucida Sans Unicode" pitchFamily="34" charset="0"/>
                <a:sym typeface="Wingdings" pitchFamily="2" charset="2"/>
              </a:rPr>
              <a:t>0562) 793-27-33; </a:t>
            </a:r>
          </a:p>
          <a:p>
            <a:pPr lvl="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uk-UA" altLang="ru-RU" b="1" dirty="0">
                <a:solidFill>
                  <a:schemeClr val="accent3">
                    <a:lumMod val="75000"/>
                  </a:schemeClr>
                </a:solidFill>
                <a:latin typeface="Arial" charset="0"/>
                <a:cs typeface="Lucida Sans Unicode" pitchFamily="34" charset="0"/>
                <a:sym typeface="Wingdings" pitchFamily="2" charset="2"/>
              </a:rPr>
              <a:t>372-71-23;</a:t>
            </a:r>
            <a:r>
              <a:rPr lang="uk-UA" altLang="ru-RU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Lucida Sans Unicode" pitchFamily="34" charset="0"/>
                <a:sym typeface="Wingdings" pitchFamily="2" charset="2"/>
              </a:rPr>
              <a:t>     </a:t>
            </a:r>
            <a:r>
              <a:rPr lang="uk-UA" altLang="ru-RU" b="1" dirty="0">
                <a:solidFill>
                  <a:schemeClr val="accent3">
                    <a:lumMod val="75000"/>
                  </a:schemeClr>
                </a:solidFill>
                <a:latin typeface="Arial" charset="0"/>
                <a:cs typeface="Lucida Sans Unicode" pitchFamily="34" charset="0"/>
                <a:sym typeface="Wingdings" pitchFamily="2" charset="2"/>
              </a:rPr>
              <a:t>372-71-24</a:t>
            </a:r>
            <a:r>
              <a:rPr lang="en-US" altLang="ru-RU" b="1" dirty="0">
                <a:solidFill>
                  <a:schemeClr val="accent3">
                    <a:lumMod val="75000"/>
                  </a:schemeClr>
                </a:solidFill>
                <a:latin typeface="Arial" charset="0"/>
                <a:cs typeface="Lucida Sans Unicode" pitchFamily="34" charset="0"/>
              </a:rPr>
              <a:t> </a:t>
            </a:r>
            <a:endParaRPr lang="uk-UA" altLang="ru-RU" b="1" dirty="0">
              <a:solidFill>
                <a:schemeClr val="accent3">
                  <a:lumMod val="75000"/>
                </a:schemeClr>
              </a:solidFill>
              <a:latin typeface="Arial" charset="0"/>
              <a:cs typeface="Lucida Sans Unicode" pitchFamily="34" charset="0"/>
            </a:endParaRPr>
          </a:p>
          <a:p>
            <a:pPr lvl="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uk-UA" altLang="ru-RU" b="1" dirty="0">
                <a:solidFill>
                  <a:schemeClr val="accent3">
                    <a:lumMod val="75000"/>
                  </a:schemeClr>
                </a:solidFill>
                <a:latin typeface="Arial" charset="0"/>
                <a:cs typeface="Lucida Sans Unicode" pitchFamily="34" charset="0"/>
              </a:rPr>
              <a:t>Електронна адреса: </a:t>
            </a:r>
            <a:r>
              <a:rPr lang="en-US" altLang="ru-RU" b="1" dirty="0">
                <a:solidFill>
                  <a:schemeClr val="accent3">
                    <a:lumMod val="75000"/>
                  </a:schemeClr>
                </a:solidFill>
                <a:latin typeface="Arial" charset="0"/>
                <a:cs typeface="Lucida Sans Unicode" pitchFamily="34" charset="0"/>
              </a:rPr>
              <a:t>ptu6_dp@uk</a:t>
            </a:r>
            <a:endParaRPr lang="ru-RU" altLang="ru-RU" dirty="0">
              <a:solidFill>
                <a:schemeClr val="accent3">
                  <a:lumMod val="75000"/>
                </a:schemeClr>
              </a:solidFill>
              <a:latin typeface="Arial" charset="0"/>
              <a:cs typeface="Lucida Sans Unicod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0796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11760" y="116632"/>
            <a:ext cx="56886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altLang="ru-RU" sz="3600" b="1" kern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ea typeface="+mj-ea"/>
                <a:cs typeface="+mj-cs"/>
              </a:rPr>
              <a:t>НАШІ </a:t>
            </a:r>
            <a:r>
              <a:rPr kumimoji="0" lang="uk-UA" altLang="ru-RU" sz="3600" b="1" i="0" u="none" strike="noStrike" kern="0" normalizeH="0" baseline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 Black" pitchFamily="34" charset="0"/>
                <a:ea typeface="+mj-ea"/>
                <a:cs typeface="+mj-cs"/>
              </a:rPr>
              <a:t> ПРОФЕСІЇ:</a:t>
            </a:r>
            <a:endParaRPr kumimoji="0" lang="uk-UA" sz="3600" b="1" i="0" u="none" strike="noStrike" kern="0" normalizeH="0" baseline="0" noProof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Arial Black" pitchFamily="34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86543" y="2144436"/>
            <a:ext cx="3744416" cy="4536504"/>
          </a:xfrm>
        </p:spPr>
        <p:txBody>
          <a:bodyPr>
            <a:normAutofit fontScale="62500" lnSpcReduction="20000"/>
          </a:bodyPr>
          <a:lstStyle/>
          <a:p>
            <a:endParaRPr lang="uk-UA" sz="3200" dirty="0" smtClean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  <a:p>
            <a:endParaRPr lang="uk-UA" sz="32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uk-UA" sz="32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1.Штукатур</a:t>
            </a:r>
          </a:p>
          <a:p>
            <a:endParaRPr lang="uk-UA" dirty="0" smtClean="0"/>
          </a:p>
          <a:p>
            <a:endParaRPr lang="uk-UA" dirty="0" smtClean="0"/>
          </a:p>
          <a:p>
            <a:r>
              <a:rPr lang="uk-UA" sz="30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2.Маляр</a:t>
            </a:r>
          </a:p>
          <a:p>
            <a:endParaRPr lang="uk-UA" dirty="0" smtClean="0"/>
          </a:p>
          <a:p>
            <a:endParaRPr lang="uk-UA" dirty="0" smtClean="0"/>
          </a:p>
          <a:p>
            <a:r>
              <a:rPr lang="uk-UA" sz="30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3.Лицювальник-плиточник</a:t>
            </a:r>
          </a:p>
          <a:p>
            <a:endParaRPr lang="uk-UA" sz="3000" dirty="0" smtClean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uk-UA" sz="30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4.  Муляр</a:t>
            </a:r>
          </a:p>
          <a:p>
            <a:endParaRPr lang="uk-UA" dirty="0" smtClean="0"/>
          </a:p>
          <a:p>
            <a:endParaRPr lang="uk-UA" dirty="0" smtClean="0"/>
          </a:p>
          <a:p>
            <a:r>
              <a:rPr lang="uk-UA" sz="34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5.Електрогазозварник</a:t>
            </a:r>
            <a:endParaRPr lang="uk-UA" sz="34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9" name="Рисунок 8" descr="D:\Documents and Settings\Admin\Рабочий стол\2017-2018\10-летие Центра\P223433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1359" y="762963"/>
            <a:ext cx="2418364" cy="15966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https://encrypted-tbn0.gstatic.com/images?q=tbn:ANd9GcTjdqgnng3sQwKG5FUqkLURcNYtHp2SPNicvK4bt62LzK8zPxnqj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16633"/>
            <a:ext cx="2082920" cy="202780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D:\Documents and Settings\Admin\Рабочий стол\2017-2018\10-летие Центра\P2234282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3772" y="762963"/>
            <a:ext cx="3068516" cy="2301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Documents and Settings\Admin\Рабочий стол\2017-2018\10-летие Центра\P223438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5708" y="2170744"/>
            <a:ext cx="2564067" cy="192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Documents and Settings\Admin\Рабочий стол\2015-2016\фото 15-16\День откр.дв.01.03.16\IMG_223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7562" y="2905535"/>
            <a:ext cx="2592288" cy="1944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Documents and Settings\Admin\Рабочий стол\2018-2019\НА САЙТ\IMG_285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4791" y="4293096"/>
            <a:ext cx="2685902" cy="2014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Documents and Settings\Admin\Рабочий стол\2018-2019\НА САЙТ\IMG_2243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9047" y="4697582"/>
            <a:ext cx="2644235" cy="1983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48130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75765" y="4795786"/>
            <a:ext cx="1480011" cy="505422"/>
          </a:xfrm>
        </p:spPr>
        <p:txBody>
          <a:bodyPr/>
          <a:lstStyle/>
          <a:p>
            <a:endParaRPr lang="uk-UA" dirty="0" smtClean="0"/>
          </a:p>
          <a:p>
            <a:endParaRPr lang="uk-UA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12" y="14867"/>
            <a:ext cx="1692102" cy="1798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23528" y="2372735"/>
            <a:ext cx="84876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uk-UA" b="1" dirty="0" smtClean="0">
                <a:latin typeface="Arial Black" pitchFamily="34" charset="0"/>
                <a:ea typeface="Times New Roman"/>
              </a:rPr>
              <a:t>1.Підготовка </a:t>
            </a:r>
            <a:r>
              <a:rPr lang="uk-UA" b="1" dirty="0">
                <a:latin typeface="Arial Black" pitchFamily="34" charset="0"/>
                <a:ea typeface="Times New Roman"/>
              </a:rPr>
              <a:t>та </a:t>
            </a:r>
            <a:r>
              <a:rPr lang="uk-UA" b="1" dirty="0" smtClean="0">
                <a:latin typeface="Arial Black" pitchFamily="34" charset="0"/>
                <a:ea typeface="Times New Roman"/>
              </a:rPr>
              <a:t>організації</a:t>
            </a:r>
          </a:p>
          <a:p>
            <a:pPr fontAlgn="t"/>
            <a:r>
              <a:rPr lang="uk-UA" b="1" dirty="0" smtClean="0">
                <a:latin typeface="Arial Black" pitchFamily="34" charset="0"/>
                <a:ea typeface="Times New Roman"/>
              </a:rPr>
              <a:t> </a:t>
            </a:r>
            <a:r>
              <a:rPr lang="uk-UA" dirty="0" smtClean="0">
                <a:latin typeface="Arial Black" pitchFamily="34" charset="0"/>
                <a:ea typeface="Times New Roman"/>
              </a:rPr>
              <a:t>проектно-технологічної діяльності</a:t>
            </a:r>
          </a:p>
          <a:p>
            <a:pPr fontAlgn="t"/>
            <a:r>
              <a:rPr lang="uk-UA" dirty="0" smtClean="0">
                <a:latin typeface="Arial Black" pitchFamily="34" charset="0"/>
                <a:ea typeface="Times New Roman"/>
              </a:rPr>
              <a:t>                                                </a:t>
            </a:r>
            <a:endParaRPr lang="uk-UA" dirty="0">
              <a:latin typeface="Arial Black" pitchFamily="34" charset="0"/>
            </a:endParaRPr>
          </a:p>
          <a:p>
            <a:pPr algn="ctr" fontAlgn="t"/>
            <a:r>
              <a:rPr lang="uk-UA" b="1" dirty="0">
                <a:solidFill>
                  <a:srgbClr val="000000"/>
                </a:solidFill>
                <a:latin typeface="Times New Roman"/>
                <a:ea typeface="Times New Roman"/>
              </a:rPr>
              <a:t> </a:t>
            </a:r>
            <a:endParaRPr lang="uk-UA" dirty="0">
              <a:latin typeface="Arial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54376" y="92239"/>
            <a:ext cx="705678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Проєкт</a:t>
            </a:r>
            <a:endParaRPr lang="ru-RU" sz="40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«Будинок моєї мрії»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3" name="Рисунок 12" descr="https://encrypted-tbn0.gstatic.com/images?q=tbn:ANd9GcTtUaC2am8fYNpJaqsnNg_wm_XFLA4XINRusZB3mrQLkiCrkZ7O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342" y="5118952"/>
            <a:ext cx="2729569" cy="15504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Рисунок 15" descr="https://encrypted-tbn0.gstatic.com/images?q=tbn:ANd9GcTRDT7SGdNW7uCcv4txkTsRES4_ECk6T0wdzaIKtWfK4hC5lojU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73" y="3618472"/>
            <a:ext cx="2386053" cy="16023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698277"/>
              </p:ext>
            </p:extLst>
          </p:nvPr>
        </p:nvGraphicFramePr>
        <p:xfrm>
          <a:off x="1547663" y="1415678"/>
          <a:ext cx="7301913" cy="853440"/>
        </p:xfrm>
        <a:graphic>
          <a:graphicData uri="http://schemas.openxmlformats.org/drawingml/2006/table">
            <a:tbl>
              <a:tblPr/>
              <a:tblGrid>
                <a:gridCol w="7301913"/>
              </a:tblGrid>
              <a:tr h="7116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 b="1" i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  <a:cs typeface="Arial"/>
                        </a:rPr>
                        <a:t>Мета:</a:t>
                      </a:r>
                      <a:r>
                        <a:rPr lang="uk-UA" sz="1400" i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  <a:cs typeface="Arial"/>
                        </a:rPr>
                        <a:t>  </a:t>
                      </a:r>
                      <a:r>
                        <a:rPr lang="uk-UA" sz="1400" i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  <a:cs typeface="Arial"/>
                        </a:rPr>
                        <a:t>залучення учнів школи</a:t>
                      </a:r>
                      <a:r>
                        <a:rPr lang="uk-UA" sz="1400" i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  <a:cs typeface="Arial"/>
                        </a:rPr>
                        <a:t> №6</a:t>
                      </a:r>
                      <a:r>
                        <a:rPr lang="uk-UA" sz="1400" i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uk-UA" sz="1400" i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  <a:cs typeface="Arial"/>
                        </a:rPr>
                        <a:t>та училища до партнерської </a:t>
                      </a:r>
                      <a:r>
                        <a:rPr lang="uk-UA" sz="1400" i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  <a:cs typeface="Arial"/>
                        </a:rPr>
                        <a:t>взаємодії в науково-технічній  </a:t>
                      </a:r>
                      <a:r>
                        <a:rPr lang="uk-UA" sz="1400" i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  <a:cs typeface="Arial"/>
                        </a:rPr>
                        <a:t>творчості, сприяння  вибору </a:t>
                      </a:r>
                      <a:r>
                        <a:rPr lang="en-US" sz="1400" i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  <a:cs typeface="Arial"/>
                        </a:rPr>
                        <a:t>STEM</a:t>
                      </a:r>
                      <a:r>
                        <a:rPr lang="en-US" sz="1400" i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uk-UA" sz="1400" i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  <a:cs typeface="Arial"/>
                        </a:rPr>
                        <a:t>професії</a:t>
                      </a:r>
                      <a:r>
                        <a:rPr lang="uk-UA" sz="1400" i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  <a:cs typeface="Arial"/>
                        </a:rPr>
                        <a:t>,   розвитку </a:t>
                      </a:r>
                      <a:r>
                        <a:rPr lang="uk-UA" sz="1400" i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  <a:cs typeface="Arial"/>
                        </a:rPr>
                        <a:t>креативності</a:t>
                      </a:r>
                      <a:r>
                        <a:rPr lang="uk-UA" sz="1400" i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  <a:cs typeface="Arial"/>
                        </a:rPr>
                        <a:t>, дослідницької та винахідницької компетентності.  </a:t>
                      </a:r>
                      <a:endParaRPr lang="uk-UA" sz="1400" i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Arial Black" pitchFamily="34" charset="0"/>
                        <a:ea typeface="Times New Roman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05284" y="2092206"/>
            <a:ext cx="3030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 smtClean="0">
                <a:solidFill>
                  <a:srgbClr val="FF0000"/>
                </a:solidFill>
              </a:rPr>
              <a:t>Етапи</a:t>
            </a:r>
            <a:r>
              <a:rPr lang="uk-UA" b="1" dirty="0" smtClean="0">
                <a:solidFill>
                  <a:srgbClr val="FF0000"/>
                </a:solidFill>
              </a:rPr>
              <a:t> </a:t>
            </a:r>
            <a:r>
              <a:rPr lang="uk-UA" b="1" i="1" dirty="0" smtClean="0">
                <a:solidFill>
                  <a:srgbClr val="FF0000"/>
                </a:solidFill>
              </a:rPr>
              <a:t>підготовки</a:t>
            </a:r>
            <a:r>
              <a:rPr lang="uk-UA" dirty="0" smtClean="0">
                <a:solidFill>
                  <a:srgbClr val="FF0000"/>
                </a:solidFill>
              </a:rPr>
              <a:t>:</a:t>
            </a:r>
            <a:endParaRPr lang="uk-UA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03641" y="2981525"/>
            <a:ext cx="46004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latin typeface="Arial Black" pitchFamily="34" charset="0"/>
              </a:rPr>
              <a:t>2.Технічно-творче конструювання</a:t>
            </a:r>
            <a:endParaRPr lang="uk-UA" dirty="0">
              <a:latin typeface="Arial Black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555776" y="3415288"/>
            <a:ext cx="32865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latin typeface="Arial Black" pitchFamily="34" charset="0"/>
                <a:ea typeface="Times New Roman"/>
              </a:rPr>
              <a:t>3. Технологічний </a:t>
            </a:r>
            <a:r>
              <a:rPr lang="uk-UA" dirty="0">
                <a:latin typeface="Arial Black" pitchFamily="34" charset="0"/>
                <a:ea typeface="Times New Roman"/>
              </a:rPr>
              <a:t>процес</a:t>
            </a:r>
            <a:endParaRPr lang="uk-UA" dirty="0">
              <a:latin typeface="Arial Black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491880" y="4305837"/>
            <a:ext cx="43123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1600" dirty="0">
                <a:solidFill>
                  <a:prstClr val="black"/>
                </a:solidFill>
                <a:latin typeface="Arial Black" pitchFamily="34" charset="0"/>
                <a:ea typeface="Times New Roman"/>
              </a:rPr>
              <a:t>4.Презентація т</a:t>
            </a:r>
            <a:r>
              <a:rPr lang="uk-UA" dirty="0">
                <a:solidFill>
                  <a:prstClr val="black"/>
                </a:solidFill>
                <a:latin typeface="Arial Black" pitchFamily="34" charset="0"/>
                <a:ea typeface="Times New Roman"/>
              </a:rPr>
              <a:t>а захист </a:t>
            </a:r>
            <a:r>
              <a:rPr lang="uk-UA" dirty="0" err="1" smtClean="0">
                <a:solidFill>
                  <a:prstClr val="black"/>
                </a:solidFill>
                <a:latin typeface="Arial Black" pitchFamily="34" charset="0"/>
                <a:ea typeface="Times New Roman"/>
              </a:rPr>
              <a:t>проєкту</a:t>
            </a:r>
            <a:r>
              <a:rPr lang="uk-UA" dirty="0">
                <a:solidFill>
                  <a:prstClr val="black"/>
                </a:solidFill>
                <a:latin typeface="Arial Black" pitchFamily="34" charset="0"/>
                <a:ea typeface="Times New Roman"/>
              </a:rPr>
              <a:t>.</a:t>
            </a:r>
            <a:endParaRPr lang="uk-UA" dirty="0">
              <a:solidFill>
                <a:prstClr val="black"/>
              </a:solidFill>
              <a:latin typeface="Arial Black" pitchFamily="34" charset="0"/>
            </a:endParaRPr>
          </a:p>
        </p:txBody>
      </p:sp>
      <p:pic>
        <p:nvPicPr>
          <p:cNvPr id="24" name="Рисунок 23" descr="D:\Documents and Settings\Admin\Рабочий стол\20181213_101525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7"/>
          <a:stretch/>
        </p:blipFill>
        <p:spPr bwMode="auto">
          <a:xfrm>
            <a:off x="4704533" y="4698744"/>
            <a:ext cx="3590842" cy="2119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ÐÐ°ÑÑÐ¸Ð½ÐºÐ¸ Ð¿Ð¾ Ð·Ð°Ð¿ÑÐ¾ÑÑ ÑÑÑÐ¾Ð¸ÑÐµÐ»Ð¸ ÑÑÑÐ¾ÑÑ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6" b="4114"/>
          <a:stretch/>
        </p:blipFill>
        <p:spPr bwMode="auto">
          <a:xfrm>
            <a:off x="5378617" y="2269117"/>
            <a:ext cx="3715124" cy="2036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55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73" r="930"/>
          <a:stretch/>
        </p:blipFill>
        <p:spPr bwMode="auto">
          <a:xfrm>
            <a:off x="34169" y="2189144"/>
            <a:ext cx="4897871" cy="4040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884830"/>
              </p:ext>
            </p:extLst>
          </p:nvPr>
        </p:nvGraphicFramePr>
        <p:xfrm>
          <a:off x="2483768" y="434850"/>
          <a:ext cx="6126833" cy="1837563"/>
        </p:xfrm>
        <a:graphic>
          <a:graphicData uri="http://schemas.openxmlformats.org/drawingml/2006/table">
            <a:tbl>
              <a:tblPr/>
              <a:tblGrid>
                <a:gridCol w="6126833"/>
              </a:tblGrid>
              <a:tr h="1344505">
                <a:tc>
                  <a:txBody>
                    <a:bodyPr/>
                    <a:lstStyle/>
                    <a:p>
                      <a:pPr algn="l" fontAlgn="base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endParaRPr lang="uk-UA" sz="1800" b="1" i="1" dirty="0" smtClean="0">
                        <a:solidFill>
                          <a:schemeClr val="tx1"/>
                        </a:solidFill>
                        <a:effectLst/>
                        <a:latin typeface="Arial Black" pitchFamily="34" charset="0"/>
                        <a:ea typeface="Times New Roman"/>
                      </a:endParaRPr>
                    </a:p>
                    <a:p>
                      <a:pPr algn="ctr" fontAlgn="base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uk-UA" sz="2000" b="1" i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</a:rPr>
                        <a:t>Завдання </a:t>
                      </a:r>
                      <a:r>
                        <a:rPr lang="uk-UA" sz="2000" b="1" i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</a:rPr>
                        <a:t>проєкту</a:t>
                      </a:r>
                      <a:r>
                        <a:rPr lang="uk-UA" sz="2000" b="1" i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</a:rPr>
                        <a:t>:</a:t>
                      </a:r>
                      <a:r>
                        <a:rPr lang="uk-UA" sz="2000" i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  <a:cs typeface="Arial"/>
                        </a:rPr>
                        <a:t> </a:t>
                      </a:r>
                      <a:endParaRPr lang="uk-UA" sz="20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Arial Black" pitchFamily="34" charset="0"/>
                        <a:ea typeface="Times New Roman"/>
                        <a:cs typeface="Arial"/>
                      </a:endParaRPr>
                    </a:p>
                    <a:p>
                      <a:pPr algn="ctr" fontAlgn="base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  <a:cs typeface="Arial"/>
                        </a:rPr>
                        <a:t>Створення </a:t>
                      </a:r>
                      <a:r>
                        <a:rPr lang="uk-UA" sz="20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  <a:cs typeface="Arial"/>
                        </a:rPr>
                        <a:t>моделі </a:t>
                      </a:r>
                      <a:r>
                        <a:rPr lang="uk-UA" sz="20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uk-UA" sz="20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  <a:cs typeface="Arial"/>
                        </a:rPr>
                        <a:t>будинку </a:t>
                      </a:r>
                      <a:r>
                        <a:rPr lang="uk-UA" sz="20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  <a:cs typeface="Arial"/>
                        </a:rPr>
                        <a:t>майбутнього </a:t>
                      </a:r>
                      <a:r>
                        <a:rPr lang="uk-UA" sz="20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  <a:cs typeface="Arial"/>
                        </a:rPr>
                        <a:t> </a:t>
                      </a:r>
                      <a:endParaRPr lang="uk-UA" sz="2000" dirty="0" smtClean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Arial Black" pitchFamily="34" charset="0"/>
                        <a:ea typeface="Times New Roman"/>
                        <a:cs typeface="Arial"/>
                      </a:endParaRPr>
                    </a:p>
                    <a:p>
                      <a:pPr algn="ctr" fontAlgn="base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  <a:cs typeface="Arial"/>
                        </a:rPr>
                        <a:t>з</a:t>
                      </a:r>
                      <a:r>
                        <a:rPr lang="uk-UA" sz="2000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uk-UA" sz="20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  <a:cs typeface="Arial"/>
                        </a:rPr>
                        <a:t>використанням </a:t>
                      </a:r>
                      <a:endParaRPr lang="uk-UA" sz="2000" dirty="0" smtClean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Arial Black" pitchFamily="34" charset="0"/>
                        <a:ea typeface="Times New Roman"/>
                        <a:cs typeface="Arial"/>
                      </a:endParaRPr>
                    </a:p>
                    <a:p>
                      <a:pPr algn="ctr" fontAlgn="base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  <a:cs typeface="Arial"/>
                        </a:rPr>
                        <a:t>новітніх технологій та матеріалів.</a:t>
                      </a:r>
                    </a:p>
                    <a:p>
                      <a:pPr algn="l" fontAlgn="base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endParaRPr lang="uk-UA" sz="1600" dirty="0" smtClean="0">
                        <a:solidFill>
                          <a:schemeClr val="tx1"/>
                        </a:solidFill>
                        <a:effectLst/>
                        <a:latin typeface="Arial Black" pitchFamily="34" charset="0"/>
                        <a:ea typeface="Times New Roman"/>
                        <a:cs typeface="Arial"/>
                      </a:endParaRPr>
                    </a:p>
                    <a:p>
                      <a:pPr algn="l" fontAlgn="base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endParaRPr lang="uk-UA" sz="1400" dirty="0">
                        <a:solidFill>
                          <a:schemeClr val="tx1"/>
                        </a:solidFill>
                        <a:effectLst/>
                        <a:latin typeface="Arial Black" pitchFamily="34" charset="0"/>
                        <a:ea typeface="Times New Roman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3" name="Объект 12"/>
          <p:cNvSpPr>
            <a:spLocks noGrp="1"/>
          </p:cNvSpPr>
          <p:nvPr>
            <p:ph idx="1"/>
          </p:nvPr>
        </p:nvSpPr>
        <p:spPr>
          <a:xfrm>
            <a:off x="5008241" y="2708920"/>
            <a:ext cx="3678561" cy="4149080"/>
          </a:xfrm>
        </p:spPr>
        <p:txBody>
          <a:bodyPr>
            <a:normAutofit fontScale="92500" lnSpcReduction="10000"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uk-UA" sz="2000" i="1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marL="0" lvl="0" indent="0" algn="ctr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uk-UA" sz="2000" i="1" dirty="0" smtClean="0">
                <a:solidFill>
                  <a:srgbClr val="FF0000"/>
                </a:solidFill>
                <a:latin typeface="Arial Black" pitchFamily="34" charset="0"/>
              </a:rPr>
              <a:t>Дисципліни, </a:t>
            </a:r>
            <a:r>
              <a:rPr lang="uk-UA" sz="2000" i="1" dirty="0">
                <a:solidFill>
                  <a:srgbClr val="FF0000"/>
                </a:solidFill>
                <a:latin typeface="Arial Black" pitchFamily="34" charset="0"/>
              </a:rPr>
              <a:t>з якими </a:t>
            </a:r>
            <a:r>
              <a:rPr lang="uk-UA" sz="2000" i="1" dirty="0" smtClean="0">
                <a:solidFill>
                  <a:srgbClr val="FF0000"/>
                </a:solidFill>
                <a:latin typeface="Arial Black" pitchFamily="34" charset="0"/>
              </a:rPr>
              <a:t>пов</a:t>
            </a:r>
            <a:r>
              <a:rPr lang="en-US" sz="2000" i="1" dirty="0" smtClean="0">
                <a:solidFill>
                  <a:srgbClr val="FF0000"/>
                </a:solidFill>
                <a:latin typeface="Arial Black" pitchFamily="34" charset="0"/>
              </a:rPr>
              <a:t>’</a:t>
            </a:r>
            <a:r>
              <a:rPr lang="uk-UA" sz="2000" i="1" dirty="0">
                <a:solidFill>
                  <a:srgbClr val="FF0000"/>
                </a:solidFill>
                <a:latin typeface="Arial Black" pitchFamily="34" charset="0"/>
              </a:rPr>
              <a:t>язане виконання </a:t>
            </a:r>
            <a:r>
              <a:rPr lang="uk-UA" sz="2000" i="1" dirty="0" err="1" smtClean="0">
                <a:solidFill>
                  <a:srgbClr val="FF0000"/>
                </a:solidFill>
                <a:latin typeface="Arial Black" pitchFamily="34" charset="0"/>
              </a:rPr>
              <a:t>проєкту</a:t>
            </a:r>
            <a:r>
              <a:rPr lang="uk-UA" sz="2000" i="1" dirty="0" smtClean="0">
                <a:solidFill>
                  <a:srgbClr val="FF0000"/>
                </a:solidFill>
                <a:latin typeface="Arial Black" pitchFamily="34" charset="0"/>
              </a:rPr>
              <a:t>:</a:t>
            </a:r>
            <a:endParaRPr lang="uk-UA" sz="1400" i="1" dirty="0" smtClean="0">
              <a:solidFill>
                <a:srgbClr val="7030A0"/>
              </a:solidFill>
              <a:latin typeface="Arial Black" pitchFamily="34" charset="0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uk-UA" sz="1400" dirty="0">
              <a:solidFill>
                <a:srgbClr val="7030A0"/>
              </a:solidFill>
              <a:latin typeface="Arial Black" pitchFamily="34" charset="0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uk-UA" sz="1800" dirty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Загальноосвітні: </a:t>
            </a:r>
            <a:r>
              <a:rPr lang="uk-UA" sz="1800" dirty="0">
                <a:solidFill>
                  <a:srgbClr val="7030A0"/>
                </a:solidFill>
                <a:latin typeface="Arial Black" pitchFamily="34" charset="0"/>
              </a:rPr>
              <a:t>математика, фізика, хімія, інформатика, </a:t>
            </a:r>
            <a:r>
              <a:rPr lang="uk-UA" sz="1800" dirty="0" smtClean="0">
                <a:solidFill>
                  <a:srgbClr val="7030A0"/>
                </a:solidFill>
                <a:latin typeface="Arial Black" pitchFamily="34" charset="0"/>
              </a:rPr>
              <a:t>технологія.</a:t>
            </a:r>
          </a:p>
          <a:p>
            <a:pPr marL="0" lvl="0" indent="0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uk-UA" sz="1800" dirty="0">
              <a:solidFill>
                <a:srgbClr val="7030A0"/>
              </a:solidFill>
              <a:latin typeface="Arial Black" pitchFamily="34" charset="0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uk-UA" sz="1800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Спеціальні: </a:t>
            </a:r>
            <a:r>
              <a:rPr lang="uk-UA" sz="1800" dirty="0" smtClean="0">
                <a:solidFill>
                  <a:srgbClr val="7030A0"/>
                </a:solidFill>
                <a:latin typeface="Arial Black" pitchFamily="34" charset="0"/>
              </a:rPr>
              <a:t>економіка</a:t>
            </a:r>
            <a:r>
              <a:rPr lang="uk-UA" sz="1800" dirty="0">
                <a:solidFill>
                  <a:srgbClr val="7030A0"/>
                </a:solidFill>
                <a:latin typeface="Arial Black" pitchFamily="34" charset="0"/>
              </a:rPr>
              <a:t>, матеріалознавство, </a:t>
            </a:r>
            <a:r>
              <a:rPr lang="uk-UA" sz="1800" dirty="0" smtClean="0">
                <a:solidFill>
                  <a:srgbClr val="7030A0"/>
                </a:solidFill>
                <a:latin typeface="Arial Black" pitchFamily="34" charset="0"/>
              </a:rPr>
              <a:t>конструктивні </a:t>
            </a:r>
            <a:r>
              <a:rPr lang="uk-UA" sz="1800" dirty="0">
                <a:solidFill>
                  <a:srgbClr val="7030A0"/>
                </a:solidFill>
                <a:latin typeface="Arial Black" pitchFamily="34" charset="0"/>
              </a:rPr>
              <a:t>елементи будівель, технологія виконання робіт, дизайн інтер</a:t>
            </a:r>
            <a:r>
              <a:rPr lang="en-US" sz="1800" dirty="0">
                <a:solidFill>
                  <a:srgbClr val="7030A0"/>
                </a:solidFill>
                <a:latin typeface="Arial Black" pitchFamily="34" charset="0"/>
              </a:rPr>
              <a:t>’</a:t>
            </a:r>
            <a:r>
              <a:rPr lang="uk-UA" sz="1800" dirty="0" smtClean="0">
                <a:solidFill>
                  <a:srgbClr val="7030A0"/>
                </a:solidFill>
                <a:latin typeface="Arial Black" pitchFamily="34" charset="0"/>
              </a:rPr>
              <a:t>єру, креслення,техніка безпеки.</a:t>
            </a:r>
            <a:endParaRPr lang="uk-UA" sz="1800" dirty="0">
              <a:solidFill>
                <a:srgbClr val="7030A0"/>
              </a:solidFill>
              <a:latin typeface="Arial Black" pitchFamily="34" charset="0"/>
            </a:endParaRPr>
          </a:p>
          <a:p>
            <a:endParaRPr lang="uk-UA" dirty="0"/>
          </a:p>
        </p:txBody>
      </p:sp>
      <p:pic>
        <p:nvPicPr>
          <p:cNvPr id="16" name="Рисунок 15" descr="https://encrypted-tbn0.gstatic.com/images?q=tbn:ANd9GcTjdqgnng3sQwKG5FUqkLURcNYtHp2SPNicvK4bt62LzK8zPxnqj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899" y="188640"/>
            <a:ext cx="1910140" cy="1800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128727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4" descr="календарь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20" y="-10682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365580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uk-UA" dirty="0"/>
          </a:p>
        </p:txBody>
      </p:sp>
      <p:pic>
        <p:nvPicPr>
          <p:cNvPr id="5" name="Рисунок 4" descr="https://encrypted-tbn0.gstatic.com/images?q=tbn:ANd9GcTtUaC2am8fYNpJaqsnNg_wm_XFLA4XINRusZB3mrQLkiCrkZ7O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437112"/>
            <a:ext cx="3600400" cy="20882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37118507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4F4F4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336</TotalTime>
  <Words>156</Words>
  <Application>Microsoft Office PowerPoint</Application>
  <PresentationFormat>Экран (4:3)</PresentationFormat>
  <Paragraphs>45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Admin</cp:lastModifiedBy>
  <cp:revision>43</cp:revision>
  <dcterms:modified xsi:type="dcterms:W3CDTF">2022-04-22T07:53:44Z</dcterms:modified>
</cp:coreProperties>
</file>