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349" r:id="rId2"/>
    <p:sldId id="359" r:id="rId3"/>
    <p:sldId id="357" r:id="rId4"/>
    <p:sldId id="363" r:id="rId5"/>
    <p:sldId id="364" r:id="rId6"/>
    <p:sldId id="366" r:id="rId7"/>
    <p:sldId id="367" r:id="rId8"/>
    <p:sldId id="360" r:id="rId9"/>
    <p:sldId id="365" r:id="rId10"/>
    <p:sldId id="368" r:id="rId11"/>
    <p:sldId id="369" r:id="rId12"/>
    <p:sldId id="370" r:id="rId13"/>
    <p:sldId id="371" r:id="rId14"/>
  </p:sldIdLst>
  <p:sldSz cx="14400213" cy="8099425"/>
  <p:notesSz cx="6858000" cy="9144000"/>
  <p:defaultTextStyle>
    <a:defPPr>
      <a:defRPr lang="nl-NL"/>
    </a:defPPr>
    <a:lvl1pPr marL="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1pPr>
    <a:lvl2pPr marL="53986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2pPr>
    <a:lvl3pPr marL="1079727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3pPr>
    <a:lvl4pPr marL="1619592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4pPr>
    <a:lvl5pPr marL="215945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5pPr>
    <a:lvl6pPr marL="269932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6pPr>
    <a:lvl7pPr marL="323918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7pPr>
    <a:lvl8pPr marL="377904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8pPr>
    <a:lvl9pPr marL="4318911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1">
          <p15:clr>
            <a:srgbClr val="A4A3A4"/>
          </p15:clr>
        </p15:guide>
        <p15:guide id="2" pos="45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0277BD"/>
    <a:srgbClr val="DB4437"/>
    <a:srgbClr val="B45F06"/>
    <a:srgbClr val="E69138"/>
    <a:srgbClr val="009688"/>
    <a:srgbClr val="78909C"/>
    <a:srgbClr val="4FC3F7"/>
    <a:srgbClr val="BF9000"/>
    <a:srgbClr val="F3A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із теми 2 –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із теми 2 –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із теми 2 –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із теми 1 –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59" d="100"/>
          <a:sy n="59" d="100"/>
        </p:scale>
        <p:origin x="708" y="60"/>
      </p:cViewPr>
      <p:guideLst>
        <p:guide orient="horz" pos="2551"/>
        <p:guide pos="45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F47D-97CC-44E4-A185-7F6298C878C2}" type="datetimeFigureOut">
              <a:rPr lang="uk-UA" smtClean="0"/>
              <a:pPr/>
              <a:t>30.11.2021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9399A-B587-42BB-B4A2-B5768FCE6146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3505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146133-C2C6-42E5-9F03-188AA2A4A16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0016" y="2516072"/>
            <a:ext cx="12240181" cy="173612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0032" y="4589674"/>
            <a:ext cx="10080149" cy="206985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9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9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19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59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99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39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79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1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05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196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7518" y="5204631"/>
            <a:ext cx="12240181" cy="1608636"/>
          </a:xfrm>
        </p:spPr>
        <p:txBody>
          <a:bodyPr anchor="t"/>
          <a:lstStyle>
            <a:lvl1pPr algn="l">
              <a:defRPr sz="47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7518" y="3432882"/>
            <a:ext cx="12240181" cy="1771749"/>
          </a:xfrm>
        </p:spPr>
        <p:txBody>
          <a:bodyPr anchor="b"/>
          <a:lstStyle>
            <a:lvl1pPr marL="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232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011" y="1889866"/>
            <a:ext cx="6360094" cy="5345246"/>
          </a:xfrm>
        </p:spPr>
        <p:txBody>
          <a:bodyPr/>
          <a:lstStyle>
            <a:lvl1pPr>
              <a:defRPr sz="3307"/>
            </a:lvl1pPr>
            <a:lvl2pPr>
              <a:defRPr sz="2834"/>
            </a:lvl2pPr>
            <a:lvl3pPr>
              <a:defRPr sz="2362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20108" y="1889866"/>
            <a:ext cx="6360094" cy="5345246"/>
          </a:xfrm>
        </p:spPr>
        <p:txBody>
          <a:bodyPr/>
          <a:lstStyle>
            <a:lvl1pPr>
              <a:defRPr sz="3307"/>
            </a:lvl1pPr>
            <a:lvl2pPr>
              <a:defRPr sz="2834"/>
            </a:lvl2pPr>
            <a:lvl3pPr>
              <a:defRPr sz="2362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4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11" y="1812997"/>
            <a:ext cx="6362595" cy="755571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11" y="2568568"/>
            <a:ext cx="6362595" cy="4666544"/>
          </a:xfrm>
        </p:spPr>
        <p:txBody>
          <a:bodyPr/>
          <a:lstStyle>
            <a:lvl1pPr>
              <a:defRPr sz="2834"/>
            </a:lvl1pPr>
            <a:lvl2pPr>
              <a:defRPr sz="2362"/>
            </a:lvl2pPr>
            <a:lvl3pPr>
              <a:defRPr sz="2126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15109" y="1812997"/>
            <a:ext cx="6365094" cy="755571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15109" y="2568568"/>
            <a:ext cx="6365094" cy="4666544"/>
          </a:xfrm>
        </p:spPr>
        <p:txBody>
          <a:bodyPr/>
          <a:lstStyle>
            <a:lvl1pPr>
              <a:defRPr sz="2834"/>
            </a:lvl1pPr>
            <a:lvl2pPr>
              <a:defRPr sz="2362"/>
            </a:lvl2pPr>
            <a:lvl3pPr>
              <a:defRPr sz="2126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136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858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499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11" y="322477"/>
            <a:ext cx="4737571" cy="1372403"/>
          </a:xfrm>
        </p:spPr>
        <p:txBody>
          <a:bodyPr anchor="b"/>
          <a:lstStyle>
            <a:lvl1pPr algn="l">
              <a:defRPr sz="236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0083" y="322478"/>
            <a:ext cx="8050119" cy="6912635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11" y="1694880"/>
            <a:ext cx="4737571" cy="5540232"/>
          </a:xfrm>
        </p:spPr>
        <p:txBody>
          <a:bodyPr/>
          <a:lstStyle>
            <a:lvl1pPr marL="0" indent="0">
              <a:buNone/>
              <a:defRPr sz="1653"/>
            </a:lvl1pPr>
            <a:lvl2pPr marL="539953" indent="0">
              <a:buNone/>
              <a:defRPr sz="1417"/>
            </a:lvl2pPr>
            <a:lvl3pPr marL="1079906" indent="0">
              <a:buNone/>
              <a:defRPr sz="1181"/>
            </a:lvl3pPr>
            <a:lvl4pPr marL="1619860" indent="0">
              <a:buNone/>
              <a:defRPr sz="1063"/>
            </a:lvl4pPr>
            <a:lvl5pPr marL="2159813" indent="0">
              <a:buNone/>
              <a:defRPr sz="1063"/>
            </a:lvl5pPr>
            <a:lvl6pPr marL="2699766" indent="0">
              <a:buNone/>
              <a:defRPr sz="1063"/>
            </a:lvl6pPr>
            <a:lvl7pPr marL="3239719" indent="0">
              <a:buNone/>
              <a:defRPr sz="1063"/>
            </a:lvl7pPr>
            <a:lvl8pPr marL="3779672" indent="0">
              <a:buNone/>
              <a:defRPr sz="1063"/>
            </a:lvl8pPr>
            <a:lvl9pPr marL="4319626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449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2542" y="5669598"/>
            <a:ext cx="8640128" cy="669328"/>
          </a:xfrm>
        </p:spPr>
        <p:txBody>
          <a:bodyPr anchor="b"/>
          <a:lstStyle>
            <a:lvl1pPr algn="l">
              <a:defRPr sz="236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22542" y="723699"/>
            <a:ext cx="8640128" cy="4859655"/>
          </a:xfrm>
        </p:spPr>
        <p:txBody>
          <a:bodyPr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22542" y="6338926"/>
            <a:ext cx="8640128" cy="950557"/>
          </a:xfrm>
        </p:spPr>
        <p:txBody>
          <a:bodyPr/>
          <a:lstStyle>
            <a:lvl1pPr marL="0" indent="0">
              <a:buNone/>
              <a:defRPr sz="1653"/>
            </a:lvl1pPr>
            <a:lvl2pPr marL="539953" indent="0">
              <a:buNone/>
              <a:defRPr sz="1417"/>
            </a:lvl2pPr>
            <a:lvl3pPr marL="1079906" indent="0">
              <a:buNone/>
              <a:defRPr sz="1181"/>
            </a:lvl3pPr>
            <a:lvl4pPr marL="1619860" indent="0">
              <a:buNone/>
              <a:defRPr sz="1063"/>
            </a:lvl4pPr>
            <a:lvl5pPr marL="2159813" indent="0">
              <a:buNone/>
              <a:defRPr sz="1063"/>
            </a:lvl5pPr>
            <a:lvl6pPr marL="2699766" indent="0">
              <a:buNone/>
              <a:defRPr sz="1063"/>
            </a:lvl6pPr>
            <a:lvl7pPr marL="3239719" indent="0">
              <a:buNone/>
              <a:defRPr sz="1063"/>
            </a:lvl7pPr>
            <a:lvl8pPr marL="3779672" indent="0">
              <a:buNone/>
              <a:defRPr sz="1063"/>
            </a:lvl8pPr>
            <a:lvl9pPr marL="4319626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71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30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40154" y="324353"/>
            <a:ext cx="3240048" cy="691075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011" y="324353"/>
            <a:ext cx="9480140" cy="691075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001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011" y="324353"/>
            <a:ext cx="12960192" cy="1349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11" y="1889866"/>
            <a:ext cx="12960192" cy="53452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011" y="7506968"/>
            <a:ext cx="3360050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B7A0F-5B99-4F35-9BDD-321CD3C098FF}" type="datetimeFigureOut">
              <a:rPr lang="en-US" smtClean="0"/>
              <a:pPr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20073" y="7506968"/>
            <a:ext cx="4560067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20153" y="7506968"/>
            <a:ext cx="3360050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548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079906" rtl="0" eaLnBrk="1" latinLnBrk="0" hangingPunct="1"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4965" indent="-404965" algn="l" defTabSz="1079906" rtl="0" eaLnBrk="1" latinLnBrk="0" hangingPunct="1">
        <a:spcBef>
          <a:spcPct val="20000"/>
        </a:spcBef>
        <a:buFont typeface="Arial" pitchFamily="34" charset="0"/>
        <a:buChar char="•"/>
        <a:defRPr sz="3779" kern="1200">
          <a:solidFill>
            <a:schemeClr val="tx1"/>
          </a:solidFill>
          <a:latin typeface="+mn-lt"/>
          <a:ea typeface="+mn-ea"/>
          <a:cs typeface="+mn-cs"/>
        </a:defRPr>
      </a:lvl1pPr>
      <a:lvl2pPr marL="877424" indent="-337471" algn="l" defTabSz="1079906" rtl="0" eaLnBrk="1" latinLnBrk="0" hangingPunct="1">
        <a:spcBef>
          <a:spcPct val="20000"/>
        </a:spcBef>
        <a:buFont typeface="Arial" pitchFamily="34" charset="0"/>
        <a:buChar char="–"/>
        <a:defRPr sz="3307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spcBef>
          <a:spcPct val="20000"/>
        </a:spcBef>
        <a:buFont typeface="Arial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spcBef>
          <a:spcPct val="20000"/>
        </a:spcBef>
        <a:buFont typeface="Arial" pitchFamily="34" charset="0"/>
        <a:buChar char="–"/>
        <a:defRPr sz="2362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spcBef>
          <a:spcPct val="20000"/>
        </a:spcBef>
        <a:buFont typeface="Arial" pitchFamily="34" charset="0"/>
        <a:buChar char="»"/>
        <a:defRPr sz="2362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spcBef>
          <a:spcPct val="20000"/>
        </a:spcBef>
        <a:buFont typeface="Arial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spcBef>
          <a:spcPct val="20000"/>
        </a:spcBef>
        <a:buFont typeface="Arial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spcBef>
          <a:spcPct val="20000"/>
        </a:spcBef>
        <a:buFont typeface="Arial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spcBef>
          <a:spcPct val="20000"/>
        </a:spcBef>
        <a:buFont typeface="Arial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6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177C696-98CB-468B-AE2C-05E615CE2DCC}"/>
              </a:ext>
            </a:extLst>
          </p:cNvPr>
          <p:cNvSpPr txBox="1"/>
          <p:nvPr/>
        </p:nvSpPr>
        <p:spPr>
          <a:xfrm>
            <a:off x="8460016" y="430956"/>
            <a:ext cx="594019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79906"/>
            <a:r>
              <a:rPr lang="ru-RU" sz="3200" b="1" dirty="0">
                <a:solidFill>
                  <a:srgbClr val="0070C0"/>
                </a:solidFill>
                <a:latin typeface="Calibri"/>
              </a:rPr>
              <a:t>ОБЛАСНИЙ КОНКУРС STEM-ПРОЄКТІВ </a:t>
            </a:r>
            <a:br>
              <a:rPr lang="ru-RU" sz="3200" b="1" dirty="0">
                <a:solidFill>
                  <a:srgbClr val="002060"/>
                </a:solidFill>
                <a:latin typeface="Calibri"/>
              </a:rPr>
            </a:br>
            <a:br>
              <a:rPr lang="ru-RU" sz="3200" b="1" dirty="0">
                <a:solidFill>
                  <a:srgbClr val="002060"/>
                </a:solidFill>
                <a:latin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</a:rPr>
              <a:t> </a:t>
            </a:r>
            <a:br>
              <a:rPr lang="ru-RU" sz="3200" b="1" dirty="0">
                <a:solidFill>
                  <a:srgbClr val="002060"/>
                </a:solidFill>
                <a:latin typeface="Calibri"/>
              </a:rPr>
            </a:br>
            <a:r>
              <a:rPr lang="ru-RU" sz="3600" b="1" dirty="0">
                <a:solidFill>
                  <a:srgbClr val="002060"/>
                </a:solidFill>
                <a:latin typeface="Calibri"/>
              </a:rPr>
              <a:t>«Модель </a:t>
            </a:r>
            <a:r>
              <a:rPr lang="ru-RU" sz="3600" b="1" dirty="0" err="1">
                <a:solidFill>
                  <a:srgbClr val="002060"/>
                </a:solidFill>
                <a:latin typeface="Calibri"/>
              </a:rPr>
              <a:t>зернозбирального</a:t>
            </a:r>
            <a:r>
              <a:rPr lang="ru-RU" sz="3600" b="1" dirty="0">
                <a:solidFill>
                  <a:srgbClr val="002060"/>
                </a:solidFill>
                <a:latin typeface="Calibri"/>
              </a:rPr>
              <a:t> комбайна»</a:t>
            </a:r>
            <a:endParaRPr lang="ru-RU" sz="3200" b="1" dirty="0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CB108C5A-C04E-4C91-87BD-A889FB79C5E7}"/>
              </a:ext>
            </a:extLst>
          </p:cNvPr>
          <p:cNvSpPr txBox="1">
            <a:spLocks/>
          </p:cNvSpPr>
          <p:nvPr/>
        </p:nvSpPr>
        <p:spPr>
          <a:xfrm>
            <a:off x="8054181" y="5419118"/>
            <a:ext cx="6160052" cy="2497323"/>
          </a:xfrm>
          <a:prstGeom prst="rect">
            <a:avLst/>
          </a:prstGeom>
          <a:solidFill>
            <a:srgbClr val="00B0F0"/>
          </a:solidFill>
        </p:spPr>
        <p:txBody>
          <a:bodyPr vert="horz" lIns="107992" tIns="53996" rIns="107992" bIns="53996" rtlCol="0">
            <a:normAutofit fontScale="4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079906">
              <a:defRPr/>
            </a:pPr>
            <a:r>
              <a:rPr lang="uk-UA" sz="4015" b="1" dirty="0">
                <a:solidFill>
                  <a:srgbClr val="F00A20">
                    <a:lumMod val="75000"/>
                  </a:srgbClr>
                </a:solidFill>
                <a:latin typeface="Calibri"/>
              </a:rPr>
              <a:t>Роботу виконали:</a:t>
            </a:r>
            <a:endParaRPr lang="ru-RU" sz="4015" b="1" dirty="0">
              <a:solidFill>
                <a:srgbClr val="F00A20">
                  <a:lumMod val="75000"/>
                </a:srgbClr>
              </a:solidFill>
              <a:latin typeface="Calibri"/>
            </a:endParaRPr>
          </a:p>
          <a:p>
            <a:pPr algn="r" defTabSz="1079906">
              <a:defRPr/>
            </a:pP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викладач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фізики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Христенко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Володимир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Миколайович, </a:t>
            </a:r>
          </a:p>
          <a:p>
            <a:pPr algn="r" defTabSz="1079906">
              <a:defRPr/>
            </a:pP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майстер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в/н Приходько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Валерій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Іванович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, </a:t>
            </a:r>
          </a:p>
          <a:p>
            <a:pPr algn="r" defTabSz="1079906">
              <a:defRPr/>
            </a:pP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викладач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історії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Троян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Ірина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Петрівна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,</a:t>
            </a:r>
          </a:p>
          <a:p>
            <a:pPr algn="r" defTabSz="1079906">
              <a:defRPr/>
            </a:pP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викладачі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охорони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праці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Гречка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Валерій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Олександрович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; Христенко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Юлія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Олександрівна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; </a:t>
            </a:r>
          </a:p>
          <a:p>
            <a:pPr algn="r" defTabSz="1079906">
              <a:defRPr/>
            </a:pP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здобувачі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освіти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: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Зарічний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Ярослав, </a:t>
            </a:r>
            <a:r>
              <a:rPr lang="ru-RU" sz="4015" b="1" dirty="0" err="1">
                <a:solidFill>
                  <a:srgbClr val="002060"/>
                </a:solidFill>
                <a:latin typeface="Calibri"/>
              </a:rPr>
              <a:t>Захаренко</a:t>
            </a:r>
            <a:r>
              <a:rPr lang="ru-RU" sz="4015" b="1" dirty="0">
                <a:solidFill>
                  <a:srgbClr val="002060"/>
                </a:solidFill>
                <a:latin typeface="Calibri"/>
              </a:rPr>
              <a:t> Богдан</a:t>
            </a:r>
          </a:p>
          <a:p>
            <a:pPr algn="r" defTabSz="1079906">
              <a:defRPr/>
            </a:pPr>
            <a:r>
              <a:rPr lang="uk-UA" sz="4015" b="1" dirty="0">
                <a:solidFill>
                  <a:srgbClr val="002060"/>
                </a:solidFill>
                <a:latin typeface="Calibri"/>
              </a:rPr>
              <a:t>Міжрегіонального центу професійної перепідготовки </a:t>
            </a:r>
            <a:endParaRPr lang="ru-RU" sz="4015" b="1" dirty="0">
              <a:solidFill>
                <a:srgbClr val="002060"/>
              </a:solidFill>
              <a:latin typeface="Calibri"/>
            </a:endParaRPr>
          </a:p>
          <a:p>
            <a:pPr algn="r" defTabSz="1079906">
              <a:defRPr/>
            </a:pPr>
            <a:r>
              <a:rPr lang="uk-UA" sz="4015" b="1" dirty="0">
                <a:solidFill>
                  <a:srgbClr val="002060"/>
                </a:solidFill>
                <a:latin typeface="Calibri"/>
              </a:rPr>
              <a:t>звільнених у запас військовослужбовців </a:t>
            </a:r>
          </a:p>
          <a:p>
            <a:pPr algn="r" defTabSz="1079906">
              <a:defRPr/>
            </a:pPr>
            <a:r>
              <a:rPr lang="uk-UA" sz="4015" b="1" dirty="0">
                <a:solidFill>
                  <a:srgbClr val="002060"/>
                </a:solidFill>
                <a:latin typeface="Calibri"/>
              </a:rPr>
              <a:t>м. Хорол Полтавської області</a:t>
            </a:r>
            <a:endParaRPr lang="ru-RU" sz="4015" b="1" dirty="0">
              <a:solidFill>
                <a:srgbClr val="002060"/>
              </a:solidFill>
              <a:latin typeface="Calibri"/>
            </a:endParaRPr>
          </a:p>
          <a:p>
            <a:pPr defTabSz="1079906">
              <a:defRPr/>
            </a:pPr>
            <a:endParaRPr lang="ru-RU" sz="3779" dirty="0">
              <a:solidFill>
                <a:srgbClr val="262626">
                  <a:tint val="75000"/>
                </a:srgbClr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60CE12B-4D1C-4E82-9BE1-88304619B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0213" cy="8099425"/>
          </a:xfrm>
          <a:prstGeom prst="rect">
            <a:avLst/>
          </a:prstGeom>
        </p:spPr>
      </p:pic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378372" y="1224367"/>
            <a:ext cx="13810594" cy="3275314"/>
          </a:xfrm>
          <a:prstGeom prst="rect">
            <a:avLst/>
          </a:prstGeom>
        </p:spPr>
        <p:txBody>
          <a:bodyPr vert="horz" lIns="107992" tIns="53996" rIns="107992" bIns="53996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 defTabSz="1079906">
              <a:buClr>
                <a:srgbClr val="FFFF00"/>
              </a:buClr>
              <a:buFont typeface="Wingdings" panose="05000000000000000000" pitchFamily="2" charset="2"/>
              <a:buChar char="Ø"/>
            </a:pPr>
            <a:r>
              <a:rPr lang="ru-RU" dirty="0" err="1">
                <a:solidFill>
                  <a:schemeClr val="tx1"/>
                </a:solidFill>
                <a:latin typeface="Calibri"/>
              </a:rPr>
              <a:t>Недостатня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унаочненість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навчального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матеріалу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предмета «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Сільськогосподарські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машини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» з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професії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«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Тракторист-машиніст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сільськогосподарського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виробництва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»;</a:t>
            </a:r>
          </a:p>
          <a:p>
            <a:pPr marL="571500" indent="-571500" algn="l" defTabSz="1079906">
              <a:buClr>
                <a:srgbClr val="FFFF00"/>
              </a:buClr>
              <a:buFont typeface="Wingdings" panose="05000000000000000000" pitchFamily="2" charset="2"/>
              <a:buChar char="Ø"/>
            </a:pPr>
            <a:r>
              <a:rPr lang="ru-RU" dirty="0" err="1">
                <a:solidFill>
                  <a:schemeClr val="tx1"/>
                </a:solidFill>
                <a:latin typeface="Calibri"/>
              </a:rPr>
              <a:t>Недостатня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зацікавленість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здобувачів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освіти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вивченням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фізики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та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історії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України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; </a:t>
            </a:r>
          </a:p>
          <a:p>
            <a:pPr marL="571500" indent="-571500" algn="l" defTabSz="1079906">
              <a:buClr>
                <a:srgbClr val="FFFF00"/>
              </a:buClr>
              <a:buFont typeface="Wingdings" panose="05000000000000000000" pitchFamily="2" charset="2"/>
              <a:buChar char="Ø"/>
            </a:pPr>
            <a:r>
              <a:rPr lang="ru-RU" dirty="0" err="1">
                <a:solidFill>
                  <a:schemeClr val="tx1"/>
                </a:solidFill>
                <a:latin typeface="Calibri"/>
              </a:rPr>
              <a:t>Недостатнє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професійне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спрямування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предметів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alibri"/>
              </a:rPr>
              <a:t>загальноосвітнього</a:t>
            </a:r>
            <a:r>
              <a:rPr lang="ru-RU" dirty="0">
                <a:solidFill>
                  <a:schemeClr val="tx1"/>
                </a:solidFill>
                <a:latin typeface="Calibri"/>
              </a:rPr>
              <a:t> циклу. </a:t>
            </a:r>
          </a:p>
          <a:p>
            <a:pPr marL="571500" indent="-571500" algn="l" defTabSz="1079906">
              <a:buClr>
                <a:srgbClr val="FFFF00"/>
              </a:buClr>
              <a:buFont typeface="Wingdings" panose="05000000000000000000" pitchFamily="2" charset="2"/>
              <a:buChar char="Ø"/>
            </a:pPr>
            <a:endParaRPr lang="ru-RU" sz="3779" dirty="0">
              <a:solidFill>
                <a:srgbClr val="E2A818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0445EE1-4361-43FA-B1D0-68D50C3606A4}"/>
              </a:ext>
            </a:extLst>
          </p:cNvPr>
          <p:cNvSpPr txBox="1">
            <a:spLocks/>
          </p:cNvSpPr>
          <p:nvPr/>
        </p:nvSpPr>
        <p:spPr>
          <a:xfrm>
            <a:off x="2160465" y="0"/>
            <a:ext cx="10079284" cy="1498430"/>
          </a:xfrm>
          <a:prstGeom prst="rect">
            <a:avLst/>
          </a:prstGeom>
        </p:spPr>
        <p:txBody>
          <a:bodyPr vert="horz" lIns="107992" tIns="53996" rIns="107992" bIns="5399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079906"/>
            <a:r>
              <a:rPr lang="uk-UA" sz="4252" b="1" dirty="0">
                <a:solidFill>
                  <a:srgbClr val="F00A20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ПРОБЛЕМА ПРОЄКТУ:</a:t>
            </a:r>
            <a:endParaRPr lang="ru-RU" sz="6377" b="1" dirty="0">
              <a:solidFill>
                <a:srgbClr val="F00A20">
                  <a:lumMod val="75000"/>
                </a:srgbClr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820233" y="-3"/>
            <a:ext cx="11548525" cy="1032878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sz="5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Мета проєкту:</a:t>
            </a:r>
            <a:endParaRPr lang="en-US" sz="5400" dirty="0">
              <a:solidFill>
                <a:srgbClr val="4D4D4D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20232" y="1032875"/>
            <a:ext cx="11548525" cy="70665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04965" indent="-404965" defTabSz="1079906">
              <a:lnSpc>
                <a:spcPct val="115000"/>
              </a:lnSpc>
              <a:spcAft>
                <a:spcPts val="1181"/>
              </a:spcAft>
              <a:buFont typeface="+mj-lt"/>
              <a:buAutoNum type="arabicPeriod"/>
            </a:pP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Розкрити сутність:</a:t>
            </a:r>
            <a:endParaRPr lang="ru-RU" sz="2400" dirty="0">
              <a:solidFill>
                <a:srgbClr val="262626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4965" indent="-404965" defTabSz="1079906">
              <a:lnSpc>
                <a:spcPct val="115000"/>
              </a:lnSpc>
              <a:spcAft>
                <a:spcPts val="1181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фізичних процесів і явищ в роботі сільськогосподарських машин шляхом конкретизації навчального матеріалу з фізики в предметах професійного циклу та  розробки професійно-орієнтованих </a:t>
            </a:r>
            <a:r>
              <a:rPr lang="en-US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STEM</a:t>
            </a: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-задач якісного, кількісного й експериментального характеру з теми «Механіка»;</a:t>
            </a:r>
          </a:p>
          <a:p>
            <a:pPr marL="404965" indent="-404965" defTabSz="1079906">
              <a:lnSpc>
                <a:spcPct val="115000"/>
              </a:lnSpc>
              <a:spcAft>
                <a:spcPts val="1181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історичних етапів розвитку української сільськогосподарської техніки  (активізація пошукової та творчої роботи здобувачів освіти, формування бажання досліджувати, відкривати культурно-історичну спадщину рідного краю);</a:t>
            </a:r>
          </a:p>
          <a:p>
            <a:pPr marL="404965" indent="-404965" defTabSz="1079906">
              <a:lnSpc>
                <a:spcPct val="115000"/>
              </a:lnSpc>
              <a:spcAft>
                <a:spcPts val="1181"/>
              </a:spcAft>
              <a:buFont typeface="Symbol" panose="05050102010706020507" pitchFamily="18" charset="2"/>
              <a:buChar char=""/>
            </a:pP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унаочнення та демонстрації виробничих процесів сільськогосподарських машин шляхом виготовлення різноманітних моделей сільськогосподарської техніки.</a:t>
            </a:r>
          </a:p>
          <a:p>
            <a:pPr marL="404965" indent="-404965" defTabSz="1079906">
              <a:lnSpc>
                <a:spcPct val="115000"/>
              </a:lnSpc>
              <a:spcAft>
                <a:spcPts val="1181"/>
              </a:spcAft>
            </a:pP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 Забезпечення безпеки здобувачів освіти під час індивідуального водіння комбайна в різних умовах.</a:t>
            </a:r>
          </a:p>
          <a:p>
            <a:pPr marL="457200" indent="-457200" defTabSz="1079906"/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  Підвищення якості підготовки здобувачів освіти з професії «Тракторист-машиніст сільськогосподарського виробництва» через міжпредметні зв’язки та професійне спрямування.</a:t>
            </a:r>
            <a:endParaRPr lang="ru-RU" sz="3200" dirty="0">
              <a:solidFill>
                <a:srgbClr val="262626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4737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FB4D977-C662-4D79-AD00-EA62834A9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81" b="11726"/>
          <a:stretch/>
        </p:blipFill>
        <p:spPr>
          <a:xfrm>
            <a:off x="7433417" y="368410"/>
            <a:ext cx="6521744" cy="3441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7F2364-22A4-4674-A7AC-E25E0C8507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67" b="15060"/>
          <a:stretch/>
        </p:blipFill>
        <p:spPr>
          <a:xfrm>
            <a:off x="176189" y="368410"/>
            <a:ext cx="7098838" cy="3441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C1794EB-F68E-4D58-8A25-C27BB76501E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67" t="4833" r="20833" b="10253"/>
          <a:stretch/>
        </p:blipFill>
        <p:spPr>
          <a:xfrm>
            <a:off x="142527" y="4049712"/>
            <a:ext cx="7593416" cy="3869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BB91546-9C9B-4480-A66A-3DD8FBA400D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0253" r="30833" b="12060"/>
          <a:stretch/>
        </p:blipFill>
        <p:spPr>
          <a:xfrm>
            <a:off x="8338088" y="4049713"/>
            <a:ext cx="5521855" cy="40198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0628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-02-05-f1521d5882e180e62dfab6b0037d0ae3c4739f1ecec92788eb7043a5aae0a483_5de90e0c23c5c518">
            <a:hlinkClick r:id="" action="ppaction://media"/>
            <a:extLst>
              <a:ext uri="{FF2B5EF4-FFF2-40B4-BE49-F238E27FC236}">
                <a16:creationId xmlns:a16="http://schemas.microsoft.com/office/drawing/2014/main" id="{902E88B4-A543-4E1B-B6CD-870251C1172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1"/>
            <a:ext cx="14400213" cy="81225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8586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5DFDF5-66C9-4852-A41F-B1A74557F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97"/>
          <a:stretch/>
        </p:blipFill>
        <p:spPr>
          <a:xfrm>
            <a:off x="7596457" y="2978801"/>
            <a:ext cx="6803756" cy="4757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88D9A0-3561-4CD2-995C-9FED74FBD5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1" r="25548"/>
          <a:stretch/>
        </p:blipFill>
        <p:spPr>
          <a:xfrm rot="1488328">
            <a:off x="10190147" y="142607"/>
            <a:ext cx="4146917" cy="37040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4E851B-0CC6-4184-8FB5-875C6CC5638C}"/>
              </a:ext>
            </a:extLst>
          </p:cNvPr>
          <p:cNvSpPr txBox="1"/>
          <p:nvPr/>
        </p:nvSpPr>
        <p:spPr>
          <a:xfrm>
            <a:off x="0" y="0"/>
            <a:ext cx="10222273" cy="1809128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СФЕРА ЗАСТОСУВАННЯ РЕЗУЛЬТАТІВ:</a:t>
            </a:r>
          </a:p>
          <a:p>
            <a:r>
              <a:rPr 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сільськогосподарські</a:t>
            </a:r>
            <a:r>
              <a:rPr lang="ru-RU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машини</a:t>
            </a:r>
            <a:endParaRPr lang="ru-RU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17E66B-18CD-4055-A54E-91DF53DA4CD0}"/>
              </a:ext>
            </a:extLst>
          </p:cNvPr>
          <p:cNvSpPr txBox="1"/>
          <p:nvPr/>
        </p:nvSpPr>
        <p:spPr>
          <a:xfrm>
            <a:off x="-19815" y="2118607"/>
            <a:ext cx="7616272" cy="42165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Механічна 3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«Зернозбиральний комбайн» - це прототип існуючого комбайна з масштабом 1:35, який відрізняється цікавою механікою</a:t>
            </a: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Деталі експонату виготовлені з якісної деревини, в складі якої немає шкідливих компонентів. 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рекомендаціям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Міністерства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науки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стосовно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переоснащення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STEM-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лабораторій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збирається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поетапно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не передбачає </a:t>
            </a:r>
            <a:r>
              <a:rPr lang="ru-RU" sz="2400" dirty="0" err="1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клею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і містить такі агрегати: зернова жатка, ходова частина, молотарка, бункер, кабіна з робочим місцем оператора. 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483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AA8C17D-1A9D-4743-9FBB-B645CFFEF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882" y="2154264"/>
            <a:ext cx="6035443" cy="5602545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uk-UA" sz="3000" dirty="0">
                <a:solidFill>
                  <a:srgbClr val="262626"/>
                </a:solidFill>
                <a:latin typeface="Calibri"/>
              </a:rPr>
              <a:t>Експонат</a:t>
            </a:r>
            <a:r>
              <a:rPr kumimoji="0" lang="uk-UA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дає можливість здобувачам освіти унаочнити та закріпити технологічний процес роботи агрегатів зернозбирального комбайна.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uk-UA" sz="3000" dirty="0">
                <a:solidFill>
                  <a:srgbClr val="262626"/>
                </a:solidFill>
                <a:latin typeface="Calibri"/>
              </a:rPr>
              <a:t> Поповнює унаочнення з предмета «Сільськогосподарські машини».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Спонукає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здобувачів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освіти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до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вивчення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точних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наук,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розвиває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допитливість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уважність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та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вчить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продуктивній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роботі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в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команді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uk-UA" sz="30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5F7C0D-10B8-48DA-A121-C936F9F05702}"/>
              </a:ext>
            </a:extLst>
          </p:cNvPr>
          <p:cNvSpPr txBox="1"/>
          <p:nvPr/>
        </p:nvSpPr>
        <p:spPr>
          <a:xfrm>
            <a:off x="720010" y="148795"/>
            <a:ext cx="13547321" cy="1809128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СФЕРА ЗАСТОСУВАННЯ РЕЗУЛЬТАТІВ:</a:t>
            </a:r>
          </a:p>
          <a:p>
            <a:r>
              <a:rPr lang="ru-R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сільськогосподарські</a:t>
            </a:r>
            <a:r>
              <a:rPr lang="ru-RU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машини</a:t>
            </a:r>
            <a:endParaRPr lang="ru-RU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ACC268-F3AC-417B-88B7-94CCA08F23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179" y="2154263"/>
            <a:ext cx="7749152" cy="56025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38461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2B93A74-B22C-4BD2-9B16-3A6DB8FE4416}"/>
              </a:ext>
            </a:extLst>
          </p:cNvPr>
          <p:cNvSpPr txBox="1"/>
          <p:nvPr/>
        </p:nvSpPr>
        <p:spPr>
          <a:xfrm>
            <a:off x="234937" y="1383765"/>
            <a:ext cx="7157755" cy="60016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defTabSz="1079906"/>
            <a:r>
              <a:rPr lang="uk-UA" sz="2400" dirty="0">
                <a:solidFill>
                  <a:srgbClr val="002060"/>
                </a:solidFill>
                <a:latin typeface="Calibri"/>
              </a:rPr>
              <a:t>	Застосування експоната на уроках фізики можливе з теми «Механіка» в розділах «Кінематика», «Динаміка», «Механічні коливання». Дає змогу пов'язати фізику з </a:t>
            </a:r>
            <a:r>
              <a:rPr lang="uk-UA" sz="2400" dirty="0">
                <a:solidFill>
                  <a:srgbClr val="002060"/>
                </a:solidFill>
              </a:rPr>
              <a:t>професійно-теоретичними предметами, </a:t>
            </a:r>
            <a:r>
              <a:rPr lang="uk-UA" sz="2400" dirty="0">
                <a:solidFill>
                  <a:srgbClr val="002060"/>
                </a:solidFill>
                <a:latin typeface="Calibri"/>
              </a:rPr>
              <a:t>зокрема з «Сільськогосподарськими машинами», та розширити об'єм прикладного професійно-орієнтованого матеріалу з фізики ввівши такі терміни: «Кінематичні схеми; Передаточне число; Пасова, фракційна та зубчаста передачі;  Обертання твердого тіла; Графічне зображення різних передач обертання валів і коліс». </a:t>
            </a:r>
          </a:p>
          <a:p>
            <a:pPr defTabSz="1079906"/>
            <a:r>
              <a:rPr lang="uk-UA" sz="2400" dirty="0">
                <a:solidFill>
                  <a:srgbClr val="002060"/>
                </a:solidFill>
                <a:latin typeface="Calibri"/>
              </a:rPr>
              <a:t>	Дані терміни та поняття не входять до курсу фізики рівня стандарту, але широко застосовуються у професії «Тракторист-машиніст сільськогосподарського виробництва».</a:t>
            </a:r>
            <a:endParaRPr lang="ru-RU" dirty="0">
              <a:solidFill>
                <a:srgbClr val="262626"/>
              </a:solidFill>
              <a:latin typeface="Calibri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F298F675-AE31-4F22-9AD1-6191DC4877A4}"/>
              </a:ext>
            </a:extLst>
          </p:cNvPr>
          <p:cNvSpPr txBox="1">
            <a:spLocks/>
          </p:cNvSpPr>
          <p:nvPr/>
        </p:nvSpPr>
        <p:spPr>
          <a:xfrm>
            <a:off x="1845486" y="139485"/>
            <a:ext cx="10709240" cy="9643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107992" tIns="53996" rIns="107992" bIns="53996" rtlCol="0" anchor="ctr">
            <a:prstTxWarp prst="textInflat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79906"/>
            <a:r>
              <a:rPr lang="uk-UA" sz="4724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СФЕРА ЗАСТОСУВАННЯ 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uk-UA" sz="5196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ФІЗИКА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5196" dirty="0">
              <a:solidFill>
                <a:srgbClr val="262626"/>
              </a:solidFill>
              <a:latin typeface="Calibri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B136655-D008-489E-B5BD-62E472D5B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1" t="3367" r="2793"/>
          <a:stretch/>
        </p:blipFill>
        <p:spPr>
          <a:xfrm>
            <a:off x="7392693" y="1383766"/>
            <a:ext cx="6772584" cy="60016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333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F04C7E-3C7D-4AD4-888F-911B197148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8" b="17949"/>
          <a:stretch/>
        </p:blipFill>
        <p:spPr>
          <a:xfrm>
            <a:off x="7168806" y="737759"/>
            <a:ext cx="6986126" cy="319235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745271D-2A5B-47C4-9324-00D7186F52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6" t="4168" r="2386" b="6689"/>
          <a:stretch/>
        </p:blipFill>
        <p:spPr>
          <a:xfrm>
            <a:off x="7172715" y="3854479"/>
            <a:ext cx="6986125" cy="4260189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FCE39F6E-4FB9-49E7-BC64-93A1871FB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19" t="10101" r="5805" b="15819"/>
          <a:stretch/>
        </p:blipFill>
        <p:spPr>
          <a:xfrm>
            <a:off x="123987" y="467778"/>
            <a:ext cx="7107422" cy="3959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268D3A1-F5D1-4859-AA3D-5B289DD81B7C}"/>
              </a:ext>
            </a:extLst>
          </p:cNvPr>
          <p:cNvSpPr txBox="1">
            <a:spLocks/>
          </p:cNvSpPr>
          <p:nvPr/>
        </p:nvSpPr>
        <p:spPr>
          <a:xfrm>
            <a:off x="1800489" y="-1"/>
            <a:ext cx="10709240" cy="7377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107992" tIns="53996" rIns="107992" bIns="53996" rtlCol="0" anchor="ctr">
            <a:prstTxWarp prst="textInflate">
              <a:avLst/>
            </a:prstTxWarp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79906"/>
            <a:r>
              <a:rPr lang="uk-UA" sz="4724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СФЕРА ЗАСТОСУВАННЯ 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uk-UA" sz="5196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ФІЗИКИ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5196" dirty="0">
              <a:solidFill>
                <a:srgbClr val="262626"/>
              </a:solidFill>
              <a:latin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5114B1-112A-4917-B943-9DD6FDA9B0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52" t="1882" r="-202" b="9613"/>
          <a:stretch/>
        </p:blipFill>
        <p:spPr>
          <a:xfrm>
            <a:off x="213982" y="3869724"/>
            <a:ext cx="7076118" cy="422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060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144CED9-B885-408D-9DDD-AB5AFA50C44B}"/>
              </a:ext>
            </a:extLst>
          </p:cNvPr>
          <p:cNvSpPr txBox="1">
            <a:spLocks/>
          </p:cNvSpPr>
          <p:nvPr/>
        </p:nvSpPr>
        <p:spPr>
          <a:xfrm>
            <a:off x="1845486" y="139485"/>
            <a:ext cx="10709240" cy="9643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107992" tIns="53996" rIns="107992" bIns="53996" rtlCol="0" anchor="ctr">
            <a:prstTxWarp prst="textInflat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79906"/>
            <a:r>
              <a:rPr lang="uk-UA" sz="4724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СФЕРА ЗАСТОСУВАННЯ 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uk-UA" sz="5196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ІСТОРІЯ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5196" dirty="0">
              <a:solidFill>
                <a:srgbClr val="262626"/>
              </a:solidFill>
              <a:latin typeface="Calibri"/>
            </a:endParaRP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989A6516-3E94-4BD0-91F7-0B7DF76CB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285" y="1484849"/>
            <a:ext cx="7627453" cy="62952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DB200E-3D6E-49CB-B5F0-8A38E3816C0A}"/>
              </a:ext>
            </a:extLst>
          </p:cNvPr>
          <p:cNvSpPr txBox="1"/>
          <p:nvPr/>
        </p:nvSpPr>
        <p:spPr>
          <a:xfrm>
            <a:off x="0" y="2064553"/>
            <a:ext cx="6540285" cy="44012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Даний матеріал може бути використаний під час проведення уроків  історії України з теми: «Індустріалізація та колективізація в 20-30-х роках ХХ століття», а також з метою зацікавлення здобувачів освіти з професії «Тракторист-машиніст сільськогосподарського виробництва» під час проведення засідань історичного гуртка.</a:t>
            </a:r>
            <a:endParaRPr lang="ru-RU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063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144CED9-B885-408D-9DDD-AB5AFA50C44B}"/>
              </a:ext>
            </a:extLst>
          </p:cNvPr>
          <p:cNvSpPr txBox="1">
            <a:spLocks/>
          </p:cNvSpPr>
          <p:nvPr/>
        </p:nvSpPr>
        <p:spPr>
          <a:xfrm>
            <a:off x="1845486" y="139485"/>
            <a:ext cx="10709240" cy="9643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107992" tIns="53996" rIns="107992" bIns="53996" rtlCol="0" anchor="ctr">
            <a:prstTxWarp prst="textInflate">
              <a:avLst/>
            </a:prstTxWarp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79906"/>
            <a:r>
              <a:rPr lang="uk-UA" sz="4724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СФЕРА ЗАСТОСУВАННЯ 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uk-UA" sz="5196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Охорона праці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5196" dirty="0">
              <a:solidFill>
                <a:srgbClr val="262626"/>
              </a:solidFill>
              <a:latin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DB200E-3D6E-49CB-B5F0-8A38E3816C0A}"/>
              </a:ext>
            </a:extLst>
          </p:cNvPr>
          <p:cNvSpPr txBox="1"/>
          <p:nvPr/>
        </p:nvSpPr>
        <p:spPr>
          <a:xfrm>
            <a:off x="136036" y="1219633"/>
            <a:ext cx="6884295" cy="67403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Творчою групою старших курсів, які вивчили предмет «Охорона праці» під керівництвом викладачів розроблено ряд інструкцій, що визначають безпечні прийоми та методи роботи на зернозбиральних комбайнах, зокрема: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 з охорони праці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№76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роботи на зернозбиральних комбайнах;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 з охорони праці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№195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початкових вправ з індивідуального водіння комбайна;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 з охорони праці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№196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індивідуального водіння комбайна з навішеною жаткою;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 з охорони праці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№197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 індивідуального водіння комбайна з буксируванням жатки;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Інструкція з охорони праці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№198 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 індивідуального водіння комбайна з </a:t>
            </a:r>
            <a:r>
              <a:rPr lang="uk-UA" sz="240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причіпом</a:t>
            </a:r>
            <a:r>
              <a:rPr lang="uk-UA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67ED48-3B55-446B-A59C-B635B16CCC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6" b="15932"/>
          <a:stretch/>
        </p:blipFill>
        <p:spPr>
          <a:xfrm>
            <a:off x="7064070" y="2194321"/>
            <a:ext cx="7200107" cy="544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54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FF17977-534C-44A8-B2E8-2B696AD86C7C}"/>
              </a:ext>
            </a:extLst>
          </p:cNvPr>
          <p:cNvSpPr txBox="1"/>
          <p:nvPr/>
        </p:nvSpPr>
        <p:spPr>
          <a:xfrm>
            <a:off x="938790" y="1404299"/>
            <a:ext cx="11871701" cy="65556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 3D СТЕМ- моделей допомагає формувати ключові фахові 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соціальноособистісні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компетентності здобувачів освіти, які визначають їх конкурентну спроможність на ринку праці: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 до розв’язання комплексних задач (проблем);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 побачити проблему та відрізнити у проблемі якомога більше можливих сторін 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зв'язків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 сформулювати дослідницьке запитання і шляхи його вирішення;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гнучкість як уміння зрозуміти нову точку зору і стійкість у відстоюванні своєї позиції;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оригінальність, відхід від шаблону;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 до перегруповування ідей та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зв'язків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абстрагування або аналізу, конкретизації або синтезу;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 гармонії в організації ідеї; </a:t>
            </a:r>
          </a:p>
          <a:p>
            <a:pPr marL="342900" indent="-34290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критичного мислення, творчості, когнітивної гнучкості, співпраці, управління, здійснення інноваційної діяльності. 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2897941E-9644-4EA8-BCD3-BBF5F7393F24}"/>
              </a:ext>
            </a:extLst>
          </p:cNvPr>
          <p:cNvSpPr txBox="1">
            <a:spLocks/>
          </p:cNvSpPr>
          <p:nvPr/>
        </p:nvSpPr>
        <p:spPr>
          <a:xfrm>
            <a:off x="1845486" y="139485"/>
            <a:ext cx="10709240" cy="9643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107992" tIns="53996" rIns="107992" bIns="53996" rtlCol="0" anchor="ctr">
            <a:prstTxWarp prst="textInflat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79906"/>
            <a:r>
              <a:rPr lang="uk-UA" sz="4724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ВИСНОВОК:</a:t>
            </a:r>
            <a:r>
              <a:rPr lang="uk-UA" sz="5196" dirty="0">
                <a:solidFill>
                  <a:srgbClr val="26262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5196" dirty="0">
              <a:solidFill>
                <a:srgbClr val="262626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0373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Презентація на тему Конструктори світової військової техніки — готові  шкільні презентації | GDZ4YOU">
            <a:extLst>
              <a:ext uri="{FF2B5EF4-FFF2-40B4-BE49-F238E27FC236}">
                <a16:creationId xmlns:a16="http://schemas.microsoft.com/office/drawing/2014/main" id="{1E06767C-81A6-4BA3-8CC3-7805724EA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00213" cy="809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99B09B6-DCEE-4C53-8DF2-A26FB04ED8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47" t="19354" r="4630" b="19158"/>
          <a:stretch/>
        </p:blipFill>
        <p:spPr>
          <a:xfrm>
            <a:off x="9813471" y="4425043"/>
            <a:ext cx="4464813" cy="367438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3B8004-248C-4C8A-8C7E-E19AE18C26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303" t="15927" r="14911" b="15730"/>
          <a:stretch/>
        </p:blipFill>
        <p:spPr>
          <a:xfrm>
            <a:off x="121929" y="4425043"/>
            <a:ext cx="4580999" cy="36743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02300BF-D3F9-4C79-A7E7-C54F3096B9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52" t="8266" r="3421" b="9077"/>
          <a:stretch/>
        </p:blipFill>
        <p:spPr>
          <a:xfrm>
            <a:off x="4941449" y="4425043"/>
            <a:ext cx="4633501" cy="367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9349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Другая 0">
      <a:dk1>
        <a:srgbClr val="262626"/>
      </a:dk1>
      <a:lt1>
        <a:srgbClr val="FFFFFF"/>
      </a:lt1>
      <a:dk2>
        <a:srgbClr val="4E4E4E"/>
      </a:dk2>
      <a:lt2>
        <a:srgbClr val="FFFFFF"/>
      </a:lt2>
      <a:accent1>
        <a:srgbClr val="F00A20"/>
      </a:accent1>
      <a:accent2>
        <a:srgbClr val="F77979"/>
      </a:accent2>
      <a:accent3>
        <a:srgbClr val="E2A818"/>
      </a:accent3>
      <a:accent4>
        <a:srgbClr val="BB580D"/>
      </a:accent4>
      <a:accent5>
        <a:srgbClr val="F00A20"/>
      </a:accent5>
      <a:accent6>
        <a:srgbClr val="F77979"/>
      </a:accent6>
      <a:hlink>
        <a:srgbClr val="E2A818"/>
      </a:hlink>
      <a:folHlink>
        <a:srgbClr val="B8B8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3775</TotalTime>
  <Words>735</Words>
  <Application>Microsoft Office PowerPoint</Application>
  <PresentationFormat>Произвольный</PresentationFormat>
  <Paragraphs>53</Paragraphs>
  <Slides>13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Symbol</vt:lpstr>
      <vt:lpstr>Times New Roman</vt:lpstr>
      <vt:lpstr>Wingdings</vt:lpstr>
      <vt:lpstr>1_Office Theme</vt:lpstr>
      <vt:lpstr>Презентация PowerPoint</vt:lpstr>
      <vt:lpstr>Презентация PowerPoint</vt:lpstr>
      <vt:lpstr>Мета проєкту: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Мартин Коноплянка</dc:creator>
  <cp:lastModifiedBy>Teacher</cp:lastModifiedBy>
  <cp:revision>370</cp:revision>
  <dcterms:created xsi:type="dcterms:W3CDTF">2015-01-15T13:10:55Z</dcterms:created>
  <dcterms:modified xsi:type="dcterms:W3CDTF">2021-11-30T12:37:23Z</dcterms:modified>
</cp:coreProperties>
</file>