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2" r:id="rId3"/>
    <p:sldId id="261" r:id="rId4"/>
    <p:sldId id="263" r:id="rId5"/>
    <p:sldId id="264" r:id="rId6"/>
    <p:sldId id="265" r:id="rId7"/>
    <p:sldId id="271" r:id="rId8"/>
    <p:sldId id="272" r:id="rId9"/>
    <p:sldId id="273" r:id="rId10"/>
    <p:sldId id="274" r:id="rId11"/>
    <p:sldId id="275" r:id="rId12"/>
    <p:sldId id="270" r:id="rId13"/>
    <p:sldId id="276" r:id="rId14"/>
    <p:sldId id="277" r:id="rId15"/>
    <p:sldId id="278" r:id="rId16"/>
    <p:sldId id="279" r:id="rId17"/>
    <p:sldId id="282" r:id="rId18"/>
    <p:sldId id="283" r:id="rId19"/>
    <p:sldId id="285" r:id="rId20"/>
    <p:sldId id="284" r:id="rId21"/>
    <p:sldId id="288" r:id="rId22"/>
    <p:sldId id="291" r:id="rId23"/>
    <p:sldId id="289" r:id="rId24"/>
    <p:sldId id="290" r:id="rId25"/>
    <p:sldId id="286" r:id="rId26"/>
    <p:sldId id="287" r:id="rId27"/>
    <p:sldId id="28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6" autoAdjust="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76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5FD4B-0D55-4EC1-9CF6-CDCDD182292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02B611-5D5A-4425-92AD-DB7AAFADB44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95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02B611-5D5A-4425-92AD-DB7AAFADB446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A347F-CC10-4CA3-9978-4EFCBEC0D928}" type="datetimeFigureOut">
              <a:rPr lang="ru-RU" smtClean="0"/>
              <a:pPr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9C8C7-7F26-4817-AA61-99D1BE2CD58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3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19.jpeg"/><Relationship Id="rId7" Type="http://schemas.openxmlformats.org/officeDocument/2006/relationships/image" Target="../media/image3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dn9.themanual.com/wp-content/uploads/2015/07/how-to-grill-fish-e1436890876603-940x5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04" y="0"/>
            <a:ext cx="9192684" cy="6858000"/>
          </a:xfrm>
          <a:prstGeom prst="rect">
            <a:avLst/>
          </a:prstGeom>
          <a:noFill/>
        </p:spPr>
      </p:pic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1690278" y="1196752"/>
            <a:ext cx="6482122" cy="25202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Страви з </a:t>
            </a:r>
            <a:r>
              <a:rPr lang="ru-RU" sz="3600" kern="10" spc="0" dirty="0" err="1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риби</a:t>
            </a:r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</a:p>
          <a:p>
            <a:pPr algn="ctr" rtl="0"/>
            <a:r>
              <a:rPr lang="ru-RU" sz="3600" kern="10" spc="0" dirty="0" err="1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відварної</a:t>
            </a:r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та </a:t>
            </a:r>
            <a:r>
              <a:rPr lang="ru-RU" sz="3600" kern="10" spc="0" dirty="0" err="1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припущеної</a:t>
            </a:r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  <a:endParaRPr lang="ru-RU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70C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in7wallpapers.com/wp-content/uploads/2014/03/salmon-fresh-1440x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5" cy="6858000"/>
          </a:xfrm>
          <a:prstGeom prst="rect">
            <a:avLst/>
          </a:prstGeom>
          <a:noFill/>
        </p:spPr>
      </p:pic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428596" y="2420888"/>
            <a:ext cx="8463884" cy="1008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Значення рибних страв у харчуванні, </a:t>
            </a:r>
            <a:r>
              <a:rPr lang="uk-UA" sz="36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їх </a:t>
            </a:r>
            <a:r>
              <a:rPr lang="uk-UA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класифікація </a:t>
            </a:r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B0F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.</a:t>
            </a:r>
            <a:endParaRPr lang="ru-RU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B0F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1500166" y="3571876"/>
            <a:ext cx="5924550" cy="1095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Процеси, що відбуваються в рибі при </a:t>
            </a:r>
          </a:p>
          <a:p>
            <a:pPr algn="ctr" rtl="0"/>
            <a:r>
              <a:rPr lang="uk-UA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тепловій кулінарній обробці</a:t>
            </a:r>
            <a:endParaRPr lang="uk-UA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70C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magazine.foodscovery.com/wp-content/uploads/2015/04/Aperturanuovilocal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419204" y="499740"/>
            <a:ext cx="6672804" cy="12191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err="1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Первинна</a:t>
            </a:r>
            <a:r>
              <a:rPr lang="ru-RU" sz="3600" kern="10" spc="0" dirty="0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 обробка риби</a:t>
            </a:r>
            <a:endParaRPr lang="ru-RU" sz="3600" kern="10" spc="0" dirty="0">
              <a:ln w="19050">
                <a:solidFill>
                  <a:srgbClr val="00B0F0"/>
                </a:solidFill>
                <a:round/>
                <a:headEnd/>
                <a:tailEnd/>
              </a:ln>
              <a:solidFill>
                <a:srgbClr val="0070C0"/>
              </a:solidFill>
              <a:effectLst>
                <a:outerShdw sy="50000" rotWithShape="0">
                  <a:srgbClr val="990000">
                    <a:alpha val="5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0"/>
            <a:ext cx="38576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785926"/>
            <a:ext cx="4067187" cy="59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214686"/>
            <a:ext cx="3595697" cy="64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 descr="http://player.myshared.ru/223043/data/images/img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5501" y="642918"/>
            <a:ext cx="4360529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http://player.myshared.ru/223043/data/images/img1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3714753"/>
            <a:ext cx="4429156" cy="2466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http://player.myshared.ru/223043/data/images/img1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86314" y="2285992"/>
            <a:ext cx="4000528" cy="2355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357158" y="142852"/>
            <a:ext cx="4057654" cy="4429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B8CCE4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очистка риби </a:t>
            </a:r>
            <a:r>
              <a:rPr lang="ru-RU" sz="3600" kern="10" spc="0" dirty="0" err="1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B8CCE4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від</a:t>
            </a:r>
            <a:r>
              <a:rPr lang="ru-RU" sz="3600" kern="10" spc="0" dirty="0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B8CCE4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 </a:t>
            </a:r>
            <a:r>
              <a:rPr lang="ru-RU" sz="3600" kern="10" spc="0" dirty="0" err="1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B8CCE4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луски</a:t>
            </a:r>
            <a:endParaRPr lang="ru-RU" sz="3600" kern="10" spc="0" dirty="0">
              <a:ln w="19050">
                <a:solidFill>
                  <a:srgbClr val="00B0F0"/>
                </a:solidFill>
                <a:round/>
                <a:headEnd/>
                <a:tailEnd/>
              </a:ln>
              <a:solidFill>
                <a:srgbClr val="B8CCE4"/>
              </a:solidFill>
              <a:effectLst>
                <a:outerShdw sy="50000" rotWithShape="0">
                  <a:srgbClr val="990000">
                    <a:alpha val="5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0"/>
            <a:ext cx="38576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42852"/>
            <a:ext cx="4786314" cy="683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 descr="http://player.myshared.ru/223043/data/images/img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714356"/>
            <a:ext cx="4071966" cy="2439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http://player.myshared.ru/223043/data/images/img2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714752"/>
            <a:ext cx="4143404" cy="2785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http://player.myshared.ru/223043/data/images/img2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2071678"/>
            <a:ext cx="4000528" cy="2546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5214942" y="1214422"/>
            <a:ext cx="3357586" cy="7858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err="1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B8CCE4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пластування</a:t>
            </a:r>
            <a:endParaRPr lang="ru-RU" sz="3600" kern="10" spc="0" dirty="0">
              <a:ln w="19050">
                <a:solidFill>
                  <a:srgbClr val="00B0F0"/>
                </a:solidFill>
                <a:round/>
                <a:headEnd/>
                <a:tailEnd/>
              </a:ln>
              <a:solidFill>
                <a:srgbClr val="B8CCE4"/>
              </a:solidFill>
              <a:effectLst>
                <a:outerShdw sy="50000" rotWithShape="0">
                  <a:srgbClr val="990000">
                    <a:alpha val="50000"/>
                  </a:srgbClr>
                </a:outerShdw>
              </a:effectLst>
              <a:latin typeface="Impact"/>
            </a:endParaRPr>
          </a:p>
        </p:txBody>
      </p:sp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1071538" y="3143248"/>
            <a:ext cx="24955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err="1" smtClean="0">
                <a:ln w="19050">
                  <a:solidFill>
                    <a:srgbClr val="00B0F0"/>
                  </a:solidFill>
                  <a:round/>
                  <a:headEnd/>
                  <a:tailEnd/>
                </a:ln>
                <a:solidFill>
                  <a:srgbClr val="B8CCE4"/>
                </a:solidFill>
                <a:effectLst>
                  <a:outerShdw sy="50000" rotWithShape="0">
                    <a:srgbClr val="990000">
                      <a:alpha val="50000"/>
                    </a:srgbClr>
                  </a:outerShdw>
                </a:effectLst>
                <a:latin typeface="Impact"/>
              </a:rPr>
              <a:t>промивання</a:t>
            </a:r>
            <a:endParaRPr lang="ru-RU" sz="3600" kern="10" spc="0" dirty="0">
              <a:ln w="19050">
                <a:solidFill>
                  <a:srgbClr val="00B0F0"/>
                </a:solidFill>
                <a:round/>
                <a:headEnd/>
                <a:tailEnd/>
              </a:ln>
              <a:solidFill>
                <a:srgbClr val="B8CCE4"/>
              </a:solidFill>
              <a:effectLst>
                <a:outerShdw sy="50000" rotWithShape="0">
                  <a:srgbClr val="990000">
                    <a:alpha val="5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0"/>
            <a:ext cx="38576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8" name="Picture 2" descr="http://player.myshared.ru/223043/data/images/img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928670"/>
            <a:ext cx="4076700" cy="1771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714620"/>
            <a:ext cx="4071966" cy="1914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714884"/>
            <a:ext cx="4071966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928794" y="142852"/>
            <a:ext cx="57912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sy="50000" rotWithShape="0">
                    <a:srgbClr val="C0C0C0">
                      <a:alpha val="50000"/>
                    </a:srgbClr>
                  </a:outerShdw>
                </a:effectLst>
                <a:latin typeface="Arial Black"/>
              </a:rPr>
              <a:t>Рибні </a:t>
            </a:r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sy="50000" rotWithShape="0">
                    <a:srgbClr val="C0C0C0">
                      <a:alpha val="50000"/>
                    </a:srgbClr>
                  </a:outerShdw>
                </a:effectLst>
                <a:latin typeface="Arial Black"/>
              </a:rPr>
              <a:t>напівфабрикати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solidFill>
                <a:srgbClr val="00B0F0"/>
              </a:solidFill>
              <a:effectLst>
                <a:outerShdw sy="50000" rotWithShape="0">
                  <a:srgbClr val="C0C0C0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100" name="AutoShape 4"/>
          <p:cNvSpPr>
            <a:spLocks noChangeArrowheads="1"/>
          </p:cNvSpPr>
          <p:nvPr/>
        </p:nvSpPr>
        <p:spPr bwMode="auto">
          <a:xfrm>
            <a:off x="4786314" y="1500174"/>
            <a:ext cx="981075" cy="476250"/>
          </a:xfrm>
          <a:prstGeom prst="leftArrow">
            <a:avLst>
              <a:gd name="adj1" fmla="val 50000"/>
              <a:gd name="adj2" fmla="val 51500"/>
            </a:avLst>
          </a:prstGeom>
          <a:solidFill>
            <a:srgbClr val="4BACC6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sy="50000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4786314" y="3357562"/>
            <a:ext cx="981075" cy="476250"/>
          </a:xfrm>
          <a:prstGeom prst="leftArrow">
            <a:avLst>
              <a:gd name="adj1" fmla="val 50000"/>
              <a:gd name="adj2" fmla="val 51500"/>
            </a:avLst>
          </a:prstGeom>
          <a:solidFill>
            <a:srgbClr val="4BACC6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sy="50000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4786314" y="5286388"/>
            <a:ext cx="981075" cy="476250"/>
          </a:xfrm>
          <a:prstGeom prst="leftArrow">
            <a:avLst>
              <a:gd name="adj1" fmla="val 50000"/>
              <a:gd name="adj2" fmla="val 51500"/>
            </a:avLst>
          </a:prstGeom>
          <a:solidFill>
            <a:srgbClr val="4BACC6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sy="50000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5857884" y="1428736"/>
            <a:ext cx="30480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720" smtClean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для варіння</a:t>
            </a:r>
            <a:endParaRPr lang="ru-RU" sz="3600" kern="10" spc="720">
              <a:ln w="9525">
                <a:noFill/>
                <a:round/>
                <a:headEnd/>
                <a:tailEnd/>
              </a:ln>
              <a:solidFill>
                <a:srgbClr val="00B0F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5786446" y="3286124"/>
            <a:ext cx="3214678" cy="6429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720" dirty="0" smtClean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для </a:t>
            </a:r>
            <a:r>
              <a:rPr lang="uk-UA" sz="3600" kern="10" spc="720" dirty="0" smtClean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припускання</a:t>
            </a:r>
            <a:endParaRPr lang="uk-UA" sz="3600" kern="10" spc="720" dirty="0">
              <a:ln w="9525">
                <a:noFill/>
                <a:round/>
                <a:headEnd/>
                <a:tailEnd/>
              </a:ln>
              <a:solidFill>
                <a:srgbClr val="00B0F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105" name="WordArt 9"/>
          <p:cNvSpPr>
            <a:spLocks noChangeArrowheads="1" noChangeShapeType="1" noTextEdit="1"/>
          </p:cNvSpPr>
          <p:nvPr/>
        </p:nvSpPr>
        <p:spPr bwMode="auto">
          <a:xfrm>
            <a:off x="5729288" y="5286388"/>
            <a:ext cx="3414712" cy="566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720" dirty="0" smtClean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для </a:t>
            </a:r>
            <a:r>
              <a:rPr lang="uk-UA" sz="3600" kern="10" spc="720" dirty="0" smtClean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смаження</a:t>
            </a:r>
            <a:endParaRPr lang="uk-UA" sz="3600" kern="10" spc="720" dirty="0">
              <a:ln w="9525">
                <a:noFill/>
                <a:round/>
                <a:headEnd/>
                <a:tailEnd/>
              </a:ln>
              <a:solidFill>
                <a:srgbClr val="00B0F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tips-ua.com/img/7/8/78079c73af073357256bd8ecfbc03d2b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500570"/>
            <a:ext cx="3212928" cy="2146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tips-ua.com/img/b/6/b69908d68e80039b05dcd295c6ba0b2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480"/>
            <a:ext cx="2428860" cy="1500174"/>
          </a:xfrm>
          <a:prstGeom prst="rect">
            <a:avLst/>
          </a:prstGeom>
          <a:noFill/>
        </p:spPr>
      </p:pic>
      <p:pic>
        <p:nvPicPr>
          <p:cNvPr id="6" name="Рисунок 5" descr="4760x3173_zelen-sous-eda-zharenaya-ryib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500306"/>
            <a:ext cx="2428892" cy="1619092"/>
          </a:xfrm>
          <a:prstGeom prst="rect">
            <a:avLst/>
          </a:prstGeom>
        </p:spPr>
      </p:pic>
      <p:pic>
        <p:nvPicPr>
          <p:cNvPr id="7" name="Рисунок 6" descr="4545e95e28d1986edf4ef77ed367e9eb538e6f943315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500570"/>
            <a:ext cx="2500298" cy="1665824"/>
          </a:xfrm>
          <a:prstGeom prst="rect">
            <a:avLst/>
          </a:prstGeom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857488" y="285728"/>
            <a:ext cx="5929354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З давніх-давен значне місце в українській кухні займає риба. Улюблені страви українців – карасі  в сметані, короп з медом, рибні крученики, завиванці, січеники, товченики, фарширована риба.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7" descr="http://content.foto.mail.ru/bk/tatzin/_animated/i-5689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2357430"/>
            <a:ext cx="1152525" cy="523875"/>
          </a:xfrm>
          <a:prstGeom prst="rect">
            <a:avLst/>
          </a:prstGeom>
          <a:noFill/>
        </p:spPr>
      </p:pic>
      <p:pic>
        <p:nvPicPr>
          <p:cNvPr id="10" name="Picture 7" descr="http://content.foto.mail.ru/bk/tatzin/_animated/i-5689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11177" y="2346544"/>
            <a:ext cx="1152525" cy="523875"/>
          </a:xfrm>
          <a:prstGeom prst="rect">
            <a:avLst/>
          </a:prstGeom>
          <a:noFill/>
        </p:spPr>
      </p:pic>
      <p:pic>
        <p:nvPicPr>
          <p:cNvPr id="8194" name="Picture 2" descr="http://mediasubs.ru/group/uploads/ch/chistota-i-uyut-vashego-doma/image/1371321574-605228-13012.jpe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3071810"/>
            <a:ext cx="3143272" cy="2086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ips-ua.com/img/b/6/b69908d68e80039b05dcd295c6ba0b2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50590" cy="1143008"/>
          </a:xfrm>
          <a:prstGeom prst="rect">
            <a:avLst/>
          </a:prstGeom>
          <a:noFill/>
        </p:spPr>
      </p:pic>
      <p:pic>
        <p:nvPicPr>
          <p:cNvPr id="6" name="Рисунок 5" descr="4760x3173_zelen-sous-eda-zharenaya-ryi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42984"/>
            <a:ext cx="1857356" cy="1190487"/>
          </a:xfrm>
          <a:prstGeom prst="rect">
            <a:avLst/>
          </a:prstGeom>
        </p:spPr>
      </p:pic>
      <p:pic>
        <p:nvPicPr>
          <p:cNvPr id="7" name="Рисунок 6" descr="4545e95e28d1986edf4ef77ed367e9eb538e6f943315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285992"/>
            <a:ext cx="1822808" cy="121444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071670" y="214290"/>
            <a:ext cx="6786610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Найкраще риба поєднується за смаком  з гарніром з картоплі. Можна подавати її також з овочами тушкованими, горошком зеленим консервованим, вареною спаржею, цвітною капустою. Додатково до всіх рибних страв рекомендується подавати огірки, свіжі томати, солоні, мариновані, а також інші солоні або мариновані овочі, салат з капусти.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_3OT1BASF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9322" y="2571744"/>
            <a:ext cx="2952744" cy="2214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RECIPE_3182_4270531913797440129034149267150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2" y="2643182"/>
            <a:ext cx="3321868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lososinabelorybitsakambalamuksunsudakiliketaotvarnayasgarnirom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2198" y="4929198"/>
            <a:ext cx="2714644" cy="1810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food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57422" y="4929198"/>
            <a:ext cx="3286148" cy="1714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nformation_items_24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3857628"/>
            <a:ext cx="24384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ips-ua.com/img/b/6/b69908d68e80039b05dcd295c6ba0b2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480"/>
            <a:ext cx="2428860" cy="1500174"/>
          </a:xfrm>
          <a:prstGeom prst="rect">
            <a:avLst/>
          </a:prstGeom>
          <a:noFill/>
        </p:spPr>
      </p:pic>
      <p:pic>
        <p:nvPicPr>
          <p:cNvPr id="6" name="Рисунок 5" descr="4760x3173_zelen-sous-eda-zharenaya-ryi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00306"/>
            <a:ext cx="2428892" cy="1619092"/>
          </a:xfrm>
          <a:prstGeom prst="rect">
            <a:avLst/>
          </a:prstGeom>
        </p:spPr>
      </p:pic>
      <p:pic>
        <p:nvPicPr>
          <p:cNvPr id="7" name="Рисунок 6" descr="4545e95e28d1986edf4ef77ed367e9eb538e6f943315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00570"/>
            <a:ext cx="2500298" cy="16658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699792" y="500042"/>
            <a:ext cx="6087034" cy="30469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Соус подають окремо у соуснику або поливають ним рибу. Для страв з нежирної риби слід використовувати соус сметанний,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сметанний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томатом, сметанний з цибулею, сметанний з хріном, а з жирної риби – томатний, томатний з овочами, білий основний, паровий, білий з щавлем, білий з капарцями.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529cc94c0247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14942" y="4071942"/>
            <a:ext cx="3714776" cy="2476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http://rvl.com.ua/files/originals/Pasabahce2055012-2_en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488" y="4071942"/>
            <a:ext cx="2286016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ips-ua.com/img/b/6/b69908d68e80039b05dcd295c6ba0b2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480"/>
            <a:ext cx="2428860" cy="1500174"/>
          </a:xfrm>
          <a:prstGeom prst="rect">
            <a:avLst/>
          </a:prstGeom>
          <a:noFill/>
        </p:spPr>
      </p:pic>
      <p:pic>
        <p:nvPicPr>
          <p:cNvPr id="6" name="Рисунок 5" descr="4760x3173_zelen-sous-eda-zharenaya-ryi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00306"/>
            <a:ext cx="2428892" cy="1619092"/>
          </a:xfrm>
          <a:prstGeom prst="rect">
            <a:avLst/>
          </a:prstGeom>
        </p:spPr>
      </p:pic>
      <p:pic>
        <p:nvPicPr>
          <p:cNvPr id="7" name="Рисунок 6" descr="4545e95e28d1986edf4ef77ed367e9eb538e6f943315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00570"/>
            <a:ext cx="2500298" cy="1665824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786050" y="537455"/>
            <a:ext cx="6072229" cy="240065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Рибні страви багаті мінеральними речовинами, особливо страви, які приготовлені з морської риби. Екстрактивні речовини риби збуджують апетит.</a:t>
            </a:r>
            <a:endParaRPr kumimoji="0" lang="uk-UA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fresh-salmon-stea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330" y="3429000"/>
            <a:ext cx="2071670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http://s1.1zoom.net/big0/152/419788-sveti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3929066"/>
            <a:ext cx="2286017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http://bigbossevents.ie/wp-content/uploads/2015/05/iStock_000042523230_Medium-1170x62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50" y="5072074"/>
            <a:ext cx="2071702" cy="1553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cookrook.ru/sites/default/files/imagecache/inside-in-matirial-only-100/losos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7" cy="6858000"/>
          </a:xfrm>
          <a:prstGeom prst="rect">
            <a:avLst/>
          </a:prstGeom>
          <a:noFill/>
        </p:spPr>
      </p:pic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1236180" y="908720"/>
            <a:ext cx="6936220" cy="10761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08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70C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Теплова обробка риби </a:t>
            </a:r>
            <a:endParaRPr lang="uk-UA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70C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643174" y="357166"/>
            <a:ext cx="6000792" cy="163121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Різні види риби відрізняються забудовую, смаком і вмістом поживних речовин. Тому при приготовані страв з риби слід правильно визначити спосіб  теплової кулінарної обробки для збереження в них цінних поживних речовин.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://arabica.kh.ua/assets/images/10/736876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428603"/>
            <a:ext cx="2428892" cy="1651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07921" y="2276872"/>
            <a:ext cx="5072098" cy="22467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Залежно зі способу теплової обробки різні страви поділяють на: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варені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припущені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смажені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запечені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тушковані.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355976" y="4653136"/>
            <a:ext cx="4071966" cy="132343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Варити і припускати треба рибу з біль щільним м’ясом, оскільки її подають з соусом, які надають стравам соковитості.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1372109282000-delirius-fish-pic-1306241731_4_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2131" y="2071678"/>
            <a:ext cx="3371647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domaine-la-pelatiere-food-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4797152"/>
            <a:ext cx="2829688" cy="1600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 flipH="1">
            <a:off x="285720" y="285728"/>
            <a:ext cx="5715040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Багато з страв української кухні готують з щуки. Її варять, тушкують, смажать і запікають, про те найкраще фарширувати; окуневі види риб і тріску краще варити і смажити, філе тріски, сома, лина-варити і смажити, а також готувати січені вироби, морську рибу – тушкувати. 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://evhayat.com/wp-content/uploads/2014/06/seafood-165220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642918"/>
            <a:ext cx="271461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929058" y="3643314"/>
            <a:ext cx="4714908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Навагу, міногу, вугрі, лящі, сазани й коропи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не відварюють, цю рибу смажать.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3286124"/>
            <a:ext cx="3061629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6a38a1be6b4011bc2a648c008377bfc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5072074"/>
            <a:ext cx="3071834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7" descr="http://content.foto.mail.ru/bk/tatzin/_animated/i-568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5500702"/>
            <a:ext cx="1152525" cy="523875"/>
          </a:xfrm>
          <a:prstGeom prst="rect">
            <a:avLst/>
          </a:prstGeom>
          <a:noFill/>
        </p:spPr>
      </p:pic>
      <p:pic>
        <p:nvPicPr>
          <p:cNvPr id="11" name="Picture 7" descr="http://content.foto.mail.ru/bk/tatzin/_animated/i-568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000636"/>
            <a:ext cx="1152525" cy="523875"/>
          </a:xfrm>
          <a:prstGeom prst="rect">
            <a:avLst/>
          </a:prstGeom>
          <a:noFill/>
        </p:spPr>
      </p:pic>
      <p:pic>
        <p:nvPicPr>
          <p:cNvPr id="12" name="Picture 7" descr="http://content.foto.mail.ru/bk/tatzin/_animated/i-568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6000768"/>
            <a:ext cx="1152525" cy="523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2"/>
            <a:ext cx="5857916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Теплова обробка риби сприяє розм’якшенню її тканин, підвищенню засвоюваності білків, зниженню хвороботворних бактерій і токсинів, утворенню нових смакових і ароматичних речовин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00496" y="2643182"/>
            <a:ext cx="4857752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Втрати маси при тепловій обробці риби встановлює лише (18-20%). Пояснюється це тим, що білки м’язової  тканини риби виділяють не значну кількість води, яка частково компенсується набряканням колагену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Fish_stuffed_with_Thai_herb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214290"/>
            <a:ext cx="2826442" cy="2147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kak-prigotovit-uhu-v-domashnih-usloviya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58"/>
            <a:ext cx="3929058" cy="2619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gotovim-pravilno-pravilno-zharim-rybu-v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5290847"/>
            <a:ext cx="2786050" cy="1567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wpid-Salat-iz-otvarnoy-ryibyi-s-krevetkami-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5398186"/>
            <a:ext cx="2262182" cy="1459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14282" y="285728"/>
            <a:ext cx="4786346" cy="415498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90850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Гарячі рибні страви готують у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соусному відділенні гарячого цеху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 Для варіння і припускання риби використовують спеціальні рибні казани довгастої форми з решітками, каструлі, для смаження –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електросковороди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, 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електрофритюрниці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, звичайні сковороди, фритюрниці, листи, для запікання-порціонні сковороди, листи.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6248" y="4500570"/>
            <a:ext cx="4572000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робочому місці має бути відповідний інвентар: лопатки, шумівки, кухарки голки, друшляки.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5" name="Picture 3" descr="http://www.stroyka74.ru/images/board/65170_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5" y="857232"/>
            <a:ext cx="400049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714884"/>
            <a:ext cx="3429024" cy="1835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9058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377" y="2952067"/>
            <a:ext cx="3099622" cy="2065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8596" y="838596"/>
            <a:ext cx="8072462" cy="13849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90850" algn="l"/>
              </a:tabLst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Рибні страви подають на підігрітих столових міцних тарілках. Температура подавання рибних страв повинна бути не нижча за 65 ͦ С.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food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3000372"/>
            <a:ext cx="3295656" cy="2187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4437112"/>
            <a:ext cx="3178414" cy="2118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539552" y="548680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90850" algn="l"/>
              </a:tabLst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uk-UA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пару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39552" y="1268760"/>
            <a:ext cx="77048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багатьох з нас риба на пару викликає не дуже приємні асоціації – але це легко виправити. Досить одного разу приготувати рибу правильно, як виявиться, що вона має приємний ніжний смак і ні грама не залишається на талії.</a:t>
            </a: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Для приготування парової риби використовуйте бамбукову пароварку як в справжніх будинках Азії. Це корисна річ не тільки для приготування риби, а й справжніх пельменів і вареників.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496945"/>
            <a:ext cx="3605451" cy="2401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Рецепти Для Паровар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472" y="314096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4577715"/>
            <a:ext cx="3744416" cy="22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535769" y="116632"/>
            <a:ext cx="8072462" cy="10772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/>
              <a:t>На </a:t>
            </a:r>
            <a:r>
              <a:rPr lang="ru-RU" sz="3200" b="1" dirty="0" err="1"/>
              <a:t>повільному</a:t>
            </a:r>
            <a:r>
              <a:rPr lang="ru-RU" sz="3200" b="1" dirty="0"/>
              <a:t> </a:t>
            </a:r>
            <a:r>
              <a:rPr lang="ru-RU" sz="3200" b="1" dirty="0" err="1"/>
              <a:t>вогні</a:t>
            </a:r>
            <a:r>
              <a:rPr lang="ru-RU" sz="3200" b="1" dirty="0"/>
              <a:t> в </a:t>
            </a:r>
            <a:r>
              <a:rPr lang="ru-RU" sz="3200" b="1" dirty="0" smtClean="0"/>
              <a:t>кур-</a:t>
            </a:r>
            <a:r>
              <a:rPr lang="ru-RU" sz="3200" b="1" dirty="0" err="1" smtClean="0"/>
              <a:t>буйоні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(</a:t>
            </a:r>
            <a:r>
              <a:rPr lang="ru-RU" sz="3200" b="1" dirty="0" err="1" smtClean="0"/>
              <a:t>французький</a:t>
            </a:r>
            <a:r>
              <a:rPr lang="ru-RU" sz="3200" b="1" dirty="0" smtClean="0"/>
              <a:t> рецепт </a:t>
            </a:r>
            <a:r>
              <a:rPr lang="ru-RU" sz="3200" b="1" dirty="0" err="1" smtClean="0"/>
              <a:t>приготування</a:t>
            </a:r>
            <a:r>
              <a:rPr lang="ru-RU" sz="3200" b="1" dirty="0" smtClean="0"/>
              <a:t>)</a:t>
            </a:r>
            <a:endParaRPr lang="ru-RU" sz="3200" b="1" dirty="0"/>
          </a:p>
        </p:txBody>
      </p:sp>
      <p:sp>
        <p:nvSpPr>
          <p:cNvPr id="2" name="Прямокутник 1"/>
          <p:cNvSpPr/>
          <p:nvPr/>
        </p:nvSpPr>
        <p:spPr>
          <a:xfrm>
            <a:off x="395536" y="1556792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Ось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взяти</a:t>
            </a:r>
            <a:r>
              <a:rPr lang="ru-RU" dirty="0"/>
              <a:t> для </a:t>
            </a:r>
            <a:r>
              <a:rPr lang="ru-RU" dirty="0" err="1"/>
              <a:t>оригінального</a:t>
            </a:r>
            <a:r>
              <a:rPr lang="ru-RU" dirty="0"/>
              <a:t> кур-</a:t>
            </a:r>
            <a:r>
              <a:rPr lang="ru-RU" dirty="0" err="1"/>
              <a:t>буйона</a:t>
            </a:r>
            <a:r>
              <a:rPr lang="ru-RU" dirty="0"/>
              <a:t>:</a:t>
            </a:r>
          </a:p>
          <a:p>
            <a:r>
              <a:rPr lang="ru-RU" dirty="0"/>
              <a:t>•	2 </a:t>
            </a:r>
            <a:r>
              <a:rPr lang="ru-RU" dirty="0" err="1"/>
              <a:t>моркви</a:t>
            </a:r>
            <a:endParaRPr lang="ru-RU" dirty="0"/>
          </a:p>
          <a:p>
            <a:r>
              <a:rPr lang="ru-RU" dirty="0"/>
              <a:t>•	2 </a:t>
            </a:r>
            <a:r>
              <a:rPr lang="ru-RU" dirty="0" err="1"/>
              <a:t>цибулини</a:t>
            </a:r>
            <a:endParaRPr lang="ru-RU" dirty="0"/>
          </a:p>
          <a:p>
            <a:r>
              <a:rPr lang="ru-RU" dirty="0"/>
              <a:t>•	1 зубчик </a:t>
            </a:r>
            <a:r>
              <a:rPr lang="ru-RU" dirty="0" err="1"/>
              <a:t>часнику</a:t>
            </a:r>
            <a:endParaRPr lang="ru-RU" dirty="0"/>
          </a:p>
          <a:p>
            <a:r>
              <a:rPr lang="ru-RU" dirty="0"/>
              <a:t>•	2 гвоздики</a:t>
            </a:r>
          </a:p>
          <a:p>
            <a:r>
              <a:rPr lang="ru-RU" dirty="0"/>
              <a:t>•	4 </a:t>
            </a:r>
            <a:r>
              <a:rPr lang="ru-RU" dirty="0" err="1"/>
              <a:t>горошини</a:t>
            </a:r>
            <a:r>
              <a:rPr lang="ru-RU" dirty="0"/>
              <a:t> </a:t>
            </a:r>
            <a:r>
              <a:rPr lang="ru-RU" dirty="0" err="1"/>
              <a:t>чорного</a:t>
            </a:r>
            <a:r>
              <a:rPr lang="ru-RU" dirty="0"/>
              <a:t> </a:t>
            </a:r>
            <a:r>
              <a:rPr lang="ru-RU" dirty="0" err="1"/>
              <a:t>перцю</a:t>
            </a:r>
            <a:endParaRPr lang="ru-RU" dirty="0"/>
          </a:p>
          <a:p>
            <a:r>
              <a:rPr lang="ru-RU" dirty="0"/>
              <a:t>•	3 </a:t>
            </a:r>
            <a:r>
              <a:rPr lang="ru-RU" dirty="0" err="1"/>
              <a:t>стебла</a:t>
            </a:r>
            <a:r>
              <a:rPr lang="ru-RU" dirty="0"/>
              <a:t> </a:t>
            </a:r>
            <a:r>
              <a:rPr lang="ru-RU" dirty="0" err="1"/>
              <a:t>селери</a:t>
            </a:r>
            <a:endParaRPr lang="ru-RU" dirty="0"/>
          </a:p>
          <a:p>
            <a:r>
              <a:rPr lang="ru-RU" dirty="0"/>
              <a:t>•	1 пучок </a:t>
            </a:r>
            <a:r>
              <a:rPr lang="ru-RU" dirty="0" err="1"/>
              <a:t>чебрецю</a:t>
            </a:r>
            <a:endParaRPr lang="ru-RU" dirty="0"/>
          </a:p>
          <a:p>
            <a:r>
              <a:rPr lang="ru-RU" dirty="0"/>
              <a:t>•	1 </a:t>
            </a:r>
            <a:r>
              <a:rPr lang="ru-RU" dirty="0" err="1"/>
              <a:t>лавровий</a:t>
            </a:r>
            <a:r>
              <a:rPr lang="ru-RU" dirty="0"/>
              <a:t> лист</a:t>
            </a:r>
          </a:p>
          <a:p>
            <a:r>
              <a:rPr lang="ru-RU" dirty="0"/>
              <a:t>•	1 л води</a:t>
            </a:r>
          </a:p>
          <a:p>
            <a:r>
              <a:rPr lang="ru-RU" dirty="0"/>
              <a:t>•	1/2 склянки столового оцту, а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краще</a:t>
            </a:r>
            <a:r>
              <a:rPr lang="ru-RU" dirty="0"/>
              <a:t> 250 мл </a:t>
            </a:r>
            <a:r>
              <a:rPr lang="ru-RU" dirty="0" err="1"/>
              <a:t>білого</a:t>
            </a:r>
            <a:r>
              <a:rPr lang="ru-RU" dirty="0"/>
              <a:t> сухого вина</a:t>
            </a:r>
          </a:p>
          <a:p>
            <a:r>
              <a:rPr lang="ru-RU" dirty="0"/>
              <a:t>Головне правило </a:t>
            </a:r>
            <a:r>
              <a:rPr lang="ru-RU" dirty="0" err="1"/>
              <a:t>приготування</a:t>
            </a:r>
            <a:r>
              <a:rPr lang="ru-RU" dirty="0"/>
              <a:t> кур-</a:t>
            </a:r>
            <a:r>
              <a:rPr lang="ru-RU" dirty="0" err="1"/>
              <a:t>буйона</a:t>
            </a:r>
            <a:r>
              <a:rPr lang="ru-RU" dirty="0"/>
              <a:t> — вода не повинна </a:t>
            </a:r>
            <a:r>
              <a:rPr lang="ru-RU" dirty="0" err="1"/>
              <a:t>кипіти</a:t>
            </a:r>
            <a:r>
              <a:rPr lang="ru-RU" dirty="0"/>
              <a:t>, </a:t>
            </a:r>
            <a:r>
              <a:rPr lang="ru-RU" dirty="0" err="1"/>
              <a:t>інакше</a:t>
            </a:r>
            <a:r>
              <a:rPr lang="ru-RU" dirty="0"/>
              <a:t> </a:t>
            </a:r>
            <a:r>
              <a:rPr lang="ru-RU" dirty="0" err="1"/>
              <a:t>риба</a:t>
            </a:r>
            <a:r>
              <a:rPr lang="ru-RU" dirty="0"/>
              <a:t> </a:t>
            </a:r>
            <a:r>
              <a:rPr lang="ru-RU" dirty="0" err="1"/>
              <a:t>швидко</a:t>
            </a:r>
            <a:r>
              <a:rPr lang="ru-RU" dirty="0"/>
              <a:t> </a:t>
            </a:r>
            <a:r>
              <a:rPr lang="ru-RU" dirty="0" err="1"/>
              <a:t>розваритися</a:t>
            </a:r>
            <a:r>
              <a:rPr lang="ru-RU" dirty="0"/>
              <a:t>. </a:t>
            </a:r>
            <a:r>
              <a:rPr lang="ru-RU" dirty="0" err="1"/>
              <a:t>Варіть</a:t>
            </a:r>
            <a:r>
              <a:rPr lang="ru-RU" dirty="0"/>
              <a:t> </a:t>
            </a:r>
            <a:r>
              <a:rPr lang="ru-RU" dirty="0" err="1"/>
              <a:t>рибу</a:t>
            </a:r>
            <a:r>
              <a:rPr lang="ru-RU" dirty="0"/>
              <a:t> </a:t>
            </a:r>
            <a:r>
              <a:rPr lang="ru-RU" dirty="0" err="1"/>
              <a:t>близько</a:t>
            </a:r>
            <a:r>
              <a:rPr lang="ru-RU" dirty="0"/>
              <a:t> 20 </a:t>
            </a:r>
            <a:r>
              <a:rPr lang="ru-RU" dirty="0" err="1"/>
              <a:t>хвилин</a:t>
            </a:r>
            <a:r>
              <a:rPr lang="ru-RU" dirty="0"/>
              <a:t>, додавши в </a:t>
            </a:r>
            <a:r>
              <a:rPr lang="ru-RU" dirty="0" err="1"/>
              <a:t>кінці</a:t>
            </a:r>
            <a:r>
              <a:rPr lang="ru-RU" dirty="0"/>
              <a:t> вино </a:t>
            </a:r>
            <a:r>
              <a:rPr lang="ru-RU" dirty="0" err="1"/>
              <a:t>або</a:t>
            </a:r>
            <a:r>
              <a:rPr lang="ru-RU" dirty="0"/>
              <a:t> оцет.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942" y="2060848"/>
            <a:ext cx="381940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529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755576" y="327720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90850" algn="l"/>
              </a:tabLst>
            </a:pPr>
            <a:r>
              <a:rPr lang="uk-UA" sz="2800"/>
              <a:t>Су-від (</a:t>
            </a:r>
            <a:r>
              <a:rPr lang="en-US" sz="2800" b="1"/>
              <a:t>sous vide</a:t>
            </a:r>
            <a:r>
              <a:rPr lang="en-US" sz="2800"/>
              <a:t>, </a:t>
            </a:r>
            <a:r>
              <a:rPr lang="uk-UA" sz="2800"/>
              <a:t>з французької – «під вакуумом») 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3429000"/>
            <a:ext cx="3564397" cy="23762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93" y="1052736"/>
            <a:ext cx="2857500" cy="5029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931" y="1052736"/>
            <a:ext cx="287655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5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67544" y="332656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90850" algn="l"/>
              </a:tabLst>
            </a:pPr>
            <a:r>
              <a:rPr lang="uk-UA" sz="2800">
                <a:solidFill>
                  <a:srgbClr val="00B050"/>
                </a:solidFill>
                <a:latin typeface="Monotype Corsiva" pitchFamily="66" charset="0"/>
              </a:rPr>
              <a:t>Припускання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966" y="2249322"/>
            <a:ext cx="3920068" cy="235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3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00" y="44624"/>
            <a:ext cx="9084500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45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26621"/>
            <a:ext cx="9108504" cy="683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73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95536" y="332656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90850" algn="l"/>
              </a:tabLst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12905"/>
            <a:ext cx="4572638" cy="34294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767" y="3284984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9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95536" y="332656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90850" algn="l"/>
              </a:tabLst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76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8596" y="1269483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90850" algn="l"/>
              </a:tabLst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рыба, биточек, рыбный биточек, что приготовить из рыбы, как накормить маленького нехочуху рыбой, как припрятать полезное, рыбка для малыша, что приготовить из рыбы, с какой рыбы начинать прикорм, прикорм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7072"/>
            <a:ext cx="3122712" cy="2081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492896"/>
            <a:ext cx="3096344" cy="206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8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8596" y="1269483"/>
            <a:ext cx="8072462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90850" algn="l"/>
              </a:tabLst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рыба, биточек, рыбный биточек, что приготовить из рыбы, как накормить маленького нехочуху рыбой, как припрятать полезное, рыбка для малыша, что приготовить из рыбы, с какой рыбы начинать прикорм, прикорм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7072"/>
            <a:ext cx="3122712" cy="2081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492896"/>
            <a:ext cx="3096344" cy="206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0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8" y="260648"/>
            <a:ext cx="8310257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99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1188</TotalTime>
  <Words>570</Words>
  <Application>Microsoft Office PowerPoint</Application>
  <PresentationFormat>Екран (4:3)</PresentationFormat>
  <Paragraphs>53</Paragraphs>
  <Slides>27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5" baseType="lpstr">
      <vt:lpstr>Arial</vt:lpstr>
      <vt:lpstr>Arial Black</vt:lpstr>
      <vt:lpstr>Calibri</vt:lpstr>
      <vt:lpstr>Impact</vt:lpstr>
      <vt:lpstr>Monotype Corsiva</vt:lpstr>
      <vt:lpstr>Times New Roman</vt:lpstr>
      <vt:lpstr>Wingdings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32</cp:revision>
  <dcterms:created xsi:type="dcterms:W3CDTF">2015-11-24T17:51:08Z</dcterms:created>
  <dcterms:modified xsi:type="dcterms:W3CDTF">2025-07-24T16:10:52Z</dcterms:modified>
</cp:coreProperties>
</file>