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56" r:id="rId3"/>
    <p:sldId id="257" r:id="rId4"/>
    <p:sldId id="269" r:id="rId5"/>
    <p:sldId id="268" r:id="rId6"/>
    <p:sldId id="285" r:id="rId7"/>
    <p:sldId id="270" r:id="rId8"/>
    <p:sldId id="291" r:id="rId9"/>
    <p:sldId id="272" r:id="rId10"/>
    <p:sldId id="292" r:id="rId11"/>
    <p:sldId id="271" r:id="rId12"/>
    <p:sldId id="275" r:id="rId13"/>
    <p:sldId id="276" r:id="rId14"/>
    <p:sldId id="283" r:id="rId15"/>
    <p:sldId id="277" r:id="rId16"/>
    <p:sldId id="266" r:id="rId17"/>
    <p:sldId id="282" r:id="rId18"/>
    <p:sldId id="29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B9A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9265" autoAdjust="0"/>
    <p:restoredTop sz="94660"/>
  </p:normalViewPr>
  <p:slideViewPr>
    <p:cSldViewPr snapToGrid="0">
      <p:cViewPr varScale="1">
        <p:scale>
          <a:sx n="56" d="100"/>
          <a:sy n="56" d="100"/>
        </p:scale>
        <p:origin x="-84" y="-4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300">
              <a:srgbClr val="FFFF00">
                <a:alpha val="63000"/>
              </a:srgbClr>
            </a:gs>
            <a:gs pos="0">
              <a:srgbClr val="FF0000">
                <a:alpha val="55000"/>
              </a:srgbClr>
            </a:gs>
            <a:gs pos="85000">
              <a:schemeClr val="accent1">
                <a:lumMod val="60000"/>
                <a:lumOff val="40000"/>
              </a:schemeClr>
            </a:gs>
            <a:gs pos="70000">
              <a:srgbClr val="00B050"/>
            </a:gs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5733" y="1253067"/>
            <a:ext cx="8432800" cy="3793066"/>
          </a:xfrm>
        </p:spPr>
        <p:txBody>
          <a:bodyPr>
            <a:noAutofit/>
          </a:bodyPr>
          <a:lstStyle/>
          <a:p>
            <a:r>
              <a:rPr lang="uk-UA" sz="3200" b="1" i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Професійно – технічне училище № 4 </a:t>
            </a:r>
            <a:br>
              <a:rPr lang="uk-UA" sz="3200" b="1" i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sz="3200" b="1" i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м. Бердичева</a:t>
            </a:r>
            <a:br>
              <a:rPr lang="uk-UA" sz="3200" b="1" i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sz="3200" b="1" i="1" cap="none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uk-UA" sz="3200" b="1" i="1" cap="none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sz="4400" b="1" cap="none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Сучасні підходи до формування професійних </a:t>
            </a:r>
            <a:r>
              <a:rPr lang="uk-UA" sz="4400" b="1" cap="none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компетентностей</a:t>
            </a:r>
            <a:r>
              <a:rPr lang="uk-UA" sz="4400" b="1" cap="none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здобувачів освіти на уроках виробничого навчання</a:t>
            </a:r>
            <a:br>
              <a:rPr lang="uk-UA" sz="4400" b="1" cap="none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sz="5400" b="1" cap="none" dirty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uk-UA" sz="5400" b="1" cap="none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b="1" cap="none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Майстер виробничого навчання </a:t>
            </a:r>
            <a:br>
              <a:rPr lang="uk-UA" b="1" cap="none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b="1" cap="none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Н.В. Іваник</a:t>
            </a:r>
            <a:endParaRPr lang="uk-UA" b="1" cap="none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6856" t="6066" r="60571" b="54712"/>
          <a:stretch/>
        </p:blipFill>
        <p:spPr>
          <a:xfrm>
            <a:off x="1052626" y="1403550"/>
            <a:ext cx="2102352" cy="36891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952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just"/>
            <a:r>
              <a:rPr lang="uk-UA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uk-UA" sz="3600" cap="non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319752" y="1103586"/>
            <a:ext cx="7031419" cy="4154214"/>
          </a:xfrm>
        </p:spPr>
        <p:txBody>
          <a:bodyPr>
            <a:normAutofit fontScale="92500"/>
          </a:bodyPr>
          <a:lstStyle/>
          <a:p>
            <a:pPr algn="just"/>
            <a:r>
              <a:rPr lang="uk-UA" sz="28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Сучасне суспільство вимагає від професійної освіти майбутнього випускника, здатного швидко адаптуватись до нових умов виробництва, Тому важливого значення набуває формування</a:t>
            </a:r>
          </a:p>
          <a:p>
            <a:pPr algn="just"/>
            <a:r>
              <a:rPr lang="uk-UA" sz="28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професійних  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компетентностей</a:t>
            </a: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42" y="1394452"/>
            <a:ext cx="3864816" cy="28558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6823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133" y="300446"/>
            <a:ext cx="11413067" cy="1138887"/>
          </a:xfrm>
        </p:spPr>
        <p:txBody>
          <a:bodyPr>
            <a:normAutofit/>
          </a:bodyPr>
          <a:lstStyle/>
          <a:p>
            <a:pPr algn="l"/>
            <a:r>
              <a:rPr lang="uk-UA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Професійні компетентності працівника сфери побуту</a:t>
            </a:r>
            <a:br>
              <a:rPr lang="uk-UA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uk-UA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860799" y="1710268"/>
            <a:ext cx="784013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у здобувачів освіти:</a:t>
            </a:r>
          </a:p>
          <a:p>
            <a:pPr>
              <a:buFontTx/>
              <a:buChar char="-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цілісного образу</a:t>
            </a:r>
          </a:p>
          <a:p>
            <a:pPr>
              <a:buFontTx/>
              <a:buChar char="-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уваги</a:t>
            </a:r>
          </a:p>
          <a:p>
            <a:pPr>
              <a:buFontTx/>
              <a:buChar char="-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сприйняття, збереження і відтворення інформації</a:t>
            </a:r>
          </a:p>
          <a:p>
            <a:pPr>
              <a:buFontTx/>
              <a:buChar char="-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 спілкуватись</a:t>
            </a:r>
          </a:p>
          <a:p>
            <a:pPr>
              <a:buFontTx/>
              <a:buChar char="-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координації рухів</a:t>
            </a:r>
          </a:p>
          <a:p>
            <a:pPr>
              <a:buFontTx/>
              <a:buChar char="-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творчого мислення</a:t>
            </a:r>
          </a:p>
          <a:p>
            <a:pPr>
              <a:buFontTx/>
              <a:buChar char="-"/>
            </a:pPr>
            <a:endParaRPr lang="uk-UA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uk-UA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14889" t="25000" r="25315"/>
          <a:stretch/>
        </p:blipFill>
        <p:spPr>
          <a:xfrm>
            <a:off x="241294" y="1574801"/>
            <a:ext cx="3613335" cy="43057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724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335408" y="606444"/>
            <a:ext cx="49619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Майбутній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фахівець швейного профілю повинен бути компетентним у ролі одягу в житті людини, знати історію одягу, моди, проектування, створення моделі та її виготовлення. </a:t>
            </a:r>
            <a:endParaRPr lang="uk-UA" sz="36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uk-UA" sz="36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Професійно-технічне училище №12 гучно відсвяткувало перші 40 років!  ФОТОРЕПОРТАЖ | Наш Бердичів - перший інформаційний портал сайт №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869" y="992841"/>
            <a:ext cx="6003177" cy="39691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7579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1388533" y="711200"/>
            <a:ext cx="1053785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Формування професійних </a:t>
            </a:r>
            <a:r>
              <a:rPr lang="uk-UA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компетентностей</a:t>
            </a:r>
            <a:endParaRPr lang="uk-UA" sz="40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uk-UA" sz="40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здійснюємо шляхом зацікавлення</a:t>
            </a:r>
          </a:p>
          <a:p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здобувачів освіти в </a:t>
            </a:r>
            <a:r>
              <a:rPr lang="uk-UA" sz="3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саморозвитку</a:t>
            </a: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та</a:t>
            </a:r>
          </a:p>
          <a:p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</a:t>
            </a:r>
            <a:r>
              <a:rPr lang="uk-UA" sz="3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самореалізації</a:t>
            </a: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у освітній діяльності</a:t>
            </a:r>
            <a:endParaRPr lang="uk-UA" sz="3600" dirty="0"/>
          </a:p>
        </p:txBody>
      </p:sp>
      <p:pic>
        <p:nvPicPr>
          <p:cNvPr id="1026" name="Picture 2" descr="Соціальна педагогіка в ПТ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32" y="1876220"/>
            <a:ext cx="3541003" cy="3043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0058" t="18050" r="4848"/>
          <a:stretch/>
        </p:blipFill>
        <p:spPr>
          <a:xfrm>
            <a:off x="6873766" y="3729781"/>
            <a:ext cx="4296315" cy="26989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4756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19113" b="10664"/>
          <a:stretch/>
        </p:blipFill>
        <p:spPr>
          <a:xfrm>
            <a:off x="359156" y="2343519"/>
            <a:ext cx="3410988" cy="319368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89467" y="254001"/>
            <a:ext cx="11802533" cy="1523999"/>
          </a:xfrm>
        </p:spPr>
        <p:txBody>
          <a:bodyPr/>
          <a:lstStyle/>
          <a:p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уроку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виробничого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13"/>
          </p:nvPr>
        </p:nvSpPr>
        <p:spPr>
          <a:xfrm>
            <a:off x="4064000" y="1761067"/>
            <a:ext cx="8128000" cy="426719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У процесі навчання майбутніх фахівців швейного профілю професійні компетенції на рівні освіти трансформуються у відповідні інтегровані навчальні модулі. </a:t>
            </a:r>
          </a:p>
          <a:p>
            <a:pPr algn="ctr">
              <a:buNone/>
            </a:pPr>
            <a:r>
              <a:rPr lang="uk-UA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Завдання практичної частини інтегрованого модуля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– формування практичних дій  з метою оволодіння    професійними     </a:t>
            </a:r>
            <a:r>
              <a:rPr lang="uk-UA" sz="2600" dirty="0" err="1" smtClean="0">
                <a:latin typeface="Times New Roman" pitchFamily="18" charset="0"/>
                <a:cs typeface="Times New Roman" pitchFamily="18" charset="0"/>
              </a:rPr>
              <a:t>компетенціями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773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254001" y="457200"/>
            <a:ext cx="6333067" cy="5826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</a:rPr>
              <a:t>Майбутній фахівець швейного профілю повинен </a:t>
            </a:r>
            <a:r>
              <a:rPr lang="uk-UA" sz="4000" dirty="0" smtClean="0">
                <a:latin typeface="Times New Roman" panose="02020603050405020304" pitchFamily="18" charset="0"/>
              </a:rPr>
              <a:t> </a:t>
            </a:r>
            <a:r>
              <a:rPr lang="uk-UA" sz="4000" dirty="0">
                <a:latin typeface="Times New Roman" panose="02020603050405020304" pitchFamily="18" charset="0"/>
              </a:rPr>
              <a:t>вміло і компетентно визначити особливості фігури, підібрати модель, тканину, створити конструкцію і виготовити </a:t>
            </a:r>
            <a:r>
              <a:rPr lang="uk-UA" sz="4000" dirty="0" smtClean="0">
                <a:latin typeface="Times New Roman" panose="02020603050405020304" pitchFamily="18" charset="0"/>
              </a:rPr>
              <a:t>виріб </a:t>
            </a:r>
            <a:endParaRPr lang="uk-UA" sz="4000" dirty="0"/>
          </a:p>
          <a:p>
            <a:pPr indent="450215">
              <a:lnSpc>
                <a:spcPct val="150000"/>
              </a:lnSpc>
            </a:pPr>
            <a:endParaRPr lang="uk-UA" sz="4000" dirty="0"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-506" t="26717" r="506" b="9288"/>
          <a:stretch/>
        </p:blipFill>
        <p:spPr>
          <a:xfrm>
            <a:off x="7110248" y="1119351"/>
            <a:ext cx="3701773" cy="39929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956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326572" y="125418"/>
            <a:ext cx="693637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/>
            <a:r>
              <a:rPr lang="uk-UA" sz="2400" dirty="0">
                <a:latin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</a:rPr>
              <a:t>Для того, щоб пошити красивий, зручний </a:t>
            </a:r>
            <a:r>
              <a:rPr lang="uk-UA" sz="2800" dirty="0" smtClean="0">
                <a:latin typeface="Times New Roman" panose="02020603050405020304" pitchFamily="18" charset="0"/>
              </a:rPr>
              <a:t>одяг </a:t>
            </a:r>
            <a:r>
              <a:rPr lang="uk-UA" sz="2800" dirty="0">
                <a:latin typeface="Times New Roman" panose="02020603050405020304" pitchFamily="18" charset="0"/>
              </a:rPr>
              <a:t>великого значення набуває </a:t>
            </a:r>
            <a:r>
              <a:rPr lang="uk-UA" sz="2800" dirty="0" smtClean="0">
                <a:latin typeface="Times New Roman" panose="02020603050405020304" pitchFamily="18" charset="0"/>
              </a:rPr>
              <a:t>кожен етап </a:t>
            </a:r>
            <a:r>
              <a:rPr lang="uk-UA" sz="2800" dirty="0">
                <a:latin typeface="Times New Roman" panose="02020603050405020304" pitchFamily="18" charset="0"/>
              </a:rPr>
              <a:t>виготовлення виробу – від ручних стібків </a:t>
            </a:r>
            <a:r>
              <a:rPr lang="uk-UA" sz="2800" dirty="0" smtClean="0">
                <a:latin typeface="Times New Roman" panose="02020603050405020304" pitchFamily="18" charset="0"/>
              </a:rPr>
              <a:t>до прасування готових виробів.</a:t>
            </a:r>
          </a:p>
          <a:p>
            <a:pPr indent="450215" algn="just"/>
            <a:endParaRPr lang="uk-UA" sz="2800" dirty="0" smtClean="0">
              <a:latin typeface="Times New Roman" panose="02020603050405020304" pitchFamily="18" charset="0"/>
            </a:endParaRPr>
          </a:p>
          <a:p>
            <a:pPr indent="450215" algn="just"/>
            <a:r>
              <a:rPr lang="uk-UA" sz="2800" dirty="0" smtClean="0">
                <a:latin typeface="Times New Roman" panose="02020603050405020304" pitchFamily="18" charset="0"/>
              </a:rPr>
              <a:t> Ручні стібки, машинні</a:t>
            </a:r>
            <a:r>
              <a:rPr lang="uk-UA" sz="2800" dirty="0" smtClean="0"/>
              <a:t>  </a:t>
            </a:r>
            <a:r>
              <a:rPr lang="uk-UA" sz="2800" dirty="0">
                <a:latin typeface="Times New Roman" panose="02020603050405020304" pitchFamily="18" charset="0"/>
              </a:rPr>
              <a:t>шви і строчки, волого-теплова обробка  – </a:t>
            </a:r>
            <a:r>
              <a:rPr lang="uk-UA" sz="2800" dirty="0" smtClean="0">
                <a:latin typeface="Times New Roman" panose="02020603050405020304" pitchFamily="18" charset="0"/>
              </a:rPr>
              <a:t>основи технології виготовлення одягу. </a:t>
            </a:r>
          </a:p>
          <a:p>
            <a:pPr indent="450215" algn="just"/>
            <a:endParaRPr lang="uk-UA" sz="2800" dirty="0" smtClean="0">
              <a:latin typeface="Times New Roman" panose="02020603050405020304" pitchFamily="18" charset="0"/>
            </a:endParaRPr>
          </a:p>
          <a:p>
            <a:pPr indent="450215" algn="just"/>
            <a:r>
              <a:rPr lang="uk-UA" sz="2800" dirty="0" smtClean="0">
                <a:latin typeface="Times New Roman" panose="02020603050405020304" pitchFamily="18" charset="0"/>
              </a:rPr>
              <a:t>Важливе значення </a:t>
            </a:r>
            <a:r>
              <a:rPr lang="uk-UA" sz="2800" dirty="0">
                <a:latin typeface="Times New Roman" panose="02020603050405020304" pitchFamily="18" charset="0"/>
              </a:rPr>
              <a:t>мають вказівки щодо підготовки </a:t>
            </a:r>
            <a:r>
              <a:rPr lang="uk-UA" sz="2800" dirty="0" smtClean="0">
                <a:latin typeface="Times New Roman" panose="02020603050405020304" pitchFamily="18" charset="0"/>
              </a:rPr>
              <a:t>виробів до </a:t>
            </a:r>
            <a:r>
              <a:rPr lang="uk-UA" sz="2800" dirty="0">
                <a:latin typeface="Times New Roman" panose="02020603050405020304" pitchFamily="18" charset="0"/>
              </a:rPr>
              <a:t>примірок, їх виконання та кінцевої обробки, а </a:t>
            </a:r>
            <a:r>
              <a:rPr lang="uk-UA" sz="2800" dirty="0" smtClean="0">
                <a:latin typeface="Times New Roman" panose="02020603050405020304" pitchFamily="18" charset="0"/>
              </a:rPr>
              <a:t>також </a:t>
            </a:r>
            <a:r>
              <a:rPr lang="uk-UA" sz="2800" dirty="0">
                <a:latin typeface="Times New Roman" panose="02020603050405020304" pitchFamily="18" charset="0"/>
              </a:rPr>
              <a:t>оволодіння новою технологією та сучасним обладнанням.</a:t>
            </a:r>
            <a:endParaRPr lang="uk-UA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3290" y="3558309"/>
            <a:ext cx="3448594" cy="31516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3291" y="52252"/>
            <a:ext cx="3448593" cy="34668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4562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1566"/>
          <a:stretch/>
        </p:blipFill>
        <p:spPr>
          <a:xfrm flipH="1">
            <a:off x="553430" y="2583805"/>
            <a:ext cx="4414225" cy="3231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60580" y="220718"/>
            <a:ext cx="7031420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Особистісно</a:t>
            </a: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зорієнтовані     технології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на уроках дозволяють залучати суб’єктивний досвід здобувачів освіти як досвід їхньої особистої життєдіяльності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 такого </a:t>
            </a:r>
            <a:r>
              <a:rPr lang="uk-UA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навчання –</a:t>
            </a:r>
          </a:p>
          <a:p>
            <a:pPr algn="ctr"/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i="1" dirty="0" smtClean="0">
                <a:latin typeface="Times New Roman" pitchFamily="18" charset="0"/>
                <a:cs typeface="Times New Roman" pitchFamily="18" charset="0"/>
              </a:rPr>
              <a:t>створення умов для  розвитку індивідуальних особливостей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кожного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4000" i="1" dirty="0">
              <a:latin typeface="Times New Roman" pitchFamily="18" charset="0"/>
              <a:cs typeface="Times New Roman" pitchFamily="18" charset="0"/>
            </a:endParaRPr>
          </a:p>
          <a:p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dirty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620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200" y="618518"/>
            <a:ext cx="10313026" cy="124415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WorldSkills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Ukraine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Людмила\Рабочий стол\IДиплом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lum bright="20000" contrast="10000"/>
          </a:blip>
          <a:srcRect l="8917" t="1406" r="10785" b="7176"/>
          <a:stretch>
            <a:fillRect/>
          </a:stretch>
        </p:blipFill>
        <p:spPr bwMode="auto">
          <a:xfrm rot="5400000">
            <a:off x="52050" y="3066188"/>
            <a:ext cx="3962399" cy="2537497"/>
          </a:xfrm>
          <a:prstGeom prst="rect">
            <a:avLst/>
          </a:prstGeom>
          <a:noFill/>
        </p:spPr>
      </p:pic>
      <p:pic>
        <p:nvPicPr>
          <p:cNvPr id="8" name="Рисунок 7" descr="C:\Documents and Settings\Людмила\Рабочий стол\IMG-e55691a47bd94306ee33c26c770410fd-V.JPG"/>
          <p:cNvPicPr/>
          <p:nvPr/>
        </p:nvPicPr>
        <p:blipFill>
          <a:blip r:embed="rId3">
            <a:lum bright="20000" contrast="10000"/>
          </a:blip>
          <a:srcRect t="9043" r="6538" b="30585"/>
          <a:stretch>
            <a:fillRect/>
          </a:stretch>
        </p:blipFill>
        <p:spPr bwMode="auto">
          <a:xfrm>
            <a:off x="7569200" y="2449512"/>
            <a:ext cx="3443287" cy="3781955"/>
          </a:xfrm>
          <a:prstGeom prst="rect">
            <a:avLst/>
          </a:prstGeom>
          <a:noFill/>
        </p:spPr>
      </p:pic>
      <p:pic>
        <p:nvPicPr>
          <p:cNvPr id="9" name="Рисунок 8" descr="C:\Documents and Settings\Людмила\Рабочий стол\IMG-0b8ee635fbf5c6b66a2411d958a5de47-V.JPG"/>
          <p:cNvPicPr/>
          <p:nvPr/>
        </p:nvPicPr>
        <p:blipFill>
          <a:blip r:embed="rId4">
            <a:lum bright="10000" contrast="10000"/>
          </a:blip>
          <a:srcRect l="12935" t="15686" b="12325"/>
          <a:stretch>
            <a:fillRect/>
          </a:stretch>
        </p:blipFill>
        <p:spPr bwMode="auto">
          <a:xfrm>
            <a:off x="4097867" y="2624668"/>
            <a:ext cx="2692399" cy="357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551793" y="156754"/>
            <a:ext cx="660665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spcAft>
                <a:spcPts val="0"/>
              </a:spcAft>
            </a:pP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itchFamily="18" charset="0"/>
              </a:rPr>
              <a:t>Сучасні технології навчання </a:t>
            </a:r>
            <a:endParaRPr lang="uk-UA" sz="36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indent="450215">
              <a:spcAft>
                <a:spcPts val="0"/>
              </a:spcAft>
            </a:pPr>
            <a:endParaRPr lang="uk-UA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спрямовані на переорієнтацію процесу навчання на розвиток особистості здобувача освіти, на навчання його самостійно оволодівати новими знаннями, на формування функціональних, мотиваційних та соціальних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компетентностей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450215">
              <a:spcAft>
                <a:spcPts val="0"/>
              </a:spcAft>
            </a:pP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0303" t="27322" r="13511" b="13413"/>
          <a:stretch/>
        </p:blipFill>
        <p:spPr>
          <a:xfrm>
            <a:off x="7445829" y="483324"/>
            <a:ext cx="4589901" cy="46765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6905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1545020" y="248195"/>
            <a:ext cx="10074165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40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Мережеві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технології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endParaRPr lang="ru-RU" sz="4000" b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</a:rPr>
              <a:t>                            </a:t>
            </a:r>
            <a:r>
              <a:rPr lang="ru-RU" sz="2800" b="1" dirty="0" err="1" smtClean="0">
                <a:latin typeface="Times New Roman" panose="02020603050405020304" pitchFamily="18" charset="0"/>
              </a:rPr>
              <a:t>призначені</a:t>
            </a:r>
            <a:r>
              <a:rPr lang="ru-RU" sz="2800" b="1" dirty="0" smtClean="0">
                <a:latin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</a:rPr>
              <a:t>для </a:t>
            </a:r>
            <a:r>
              <a:rPr lang="ru-RU" sz="2800" b="1" dirty="0" err="1">
                <a:latin typeface="Times New Roman" panose="02020603050405020304" pitchFamily="18" charset="0"/>
              </a:rPr>
              <a:t>телекомунікаційного</a:t>
            </a:r>
            <a:r>
              <a:rPr lang="ru-RU" sz="2800" b="1" dirty="0">
                <a:latin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</a:rPr>
              <a:t>спілкування</a:t>
            </a:r>
            <a:r>
              <a:rPr lang="ru-RU" sz="2800" b="1" dirty="0">
                <a:latin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</a:rPr>
              <a:t>учня</a:t>
            </a:r>
            <a:r>
              <a:rPr lang="ru-RU" sz="2800" b="1" dirty="0">
                <a:latin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</a:rPr>
              <a:t>із</a:t>
            </a:r>
            <a:r>
              <a:rPr lang="ru-RU" sz="2800" b="1" dirty="0">
                <a:latin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</a:rPr>
              <a:t>педагогом через </a:t>
            </a:r>
            <a:r>
              <a:rPr lang="ru-RU" sz="2800" b="1" dirty="0" err="1">
                <a:latin typeface="Times New Roman" panose="02020603050405020304" pitchFamily="18" charset="0"/>
              </a:rPr>
              <a:t>всесвітню</a:t>
            </a:r>
            <a:r>
              <a:rPr lang="ru-RU" sz="2800" b="1" dirty="0">
                <a:latin typeface="Times New Roman" panose="02020603050405020304" pitchFamily="18" charset="0"/>
              </a:rPr>
              <a:t> мережу </a:t>
            </a:r>
            <a:r>
              <a:rPr lang="en-US" sz="2800" b="1" dirty="0" smtClean="0">
                <a:latin typeface="Times New Roman" panose="02020603050405020304" pitchFamily="18" charset="0"/>
              </a:rPr>
              <a:t>Internet</a:t>
            </a:r>
            <a:r>
              <a:rPr lang="uk-UA" sz="2800" b="1" dirty="0" smtClean="0">
                <a:latin typeface="Times New Roman" panose="02020603050405020304" pitchFamily="18" charset="0"/>
              </a:rPr>
              <a:t>:</a:t>
            </a:r>
          </a:p>
          <a:p>
            <a:pPr indent="450215" algn="ctr">
              <a:spcAft>
                <a:spcPts val="0"/>
              </a:spcAft>
            </a:pPr>
            <a:endParaRPr lang="uk-UA" sz="2800" b="1" dirty="0" smtClean="0">
              <a:latin typeface="Times New Roman" panose="02020603050405020304" pitchFamily="18" charset="0"/>
            </a:endParaRPr>
          </a:p>
          <a:p>
            <a:pPr marL="457200" indent="-457200" algn="ctr">
              <a:spcAft>
                <a:spcPts val="0"/>
              </a:spcAft>
              <a:buFontTx/>
              <a:buChar char="-"/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електронна 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пошта </a:t>
            </a:r>
            <a:r>
              <a:rPr lang="uk-UA" sz="2800" b="1" dirty="0">
                <a:latin typeface="Times New Roman" panose="02020603050405020304" pitchFamily="18" charset="0"/>
              </a:rPr>
              <a:t>– </a:t>
            </a:r>
            <a:r>
              <a:rPr lang="uk-UA" sz="2800" dirty="0" smtClean="0">
                <a:latin typeface="Times New Roman" panose="02020603050405020304" pitchFamily="18" charset="0"/>
              </a:rPr>
              <a:t>для </a:t>
            </a:r>
            <a:r>
              <a:rPr lang="uk-UA" sz="2800" dirty="0">
                <a:latin typeface="Times New Roman" panose="02020603050405020304" pitchFamily="18" charset="0"/>
              </a:rPr>
              <a:t>обміну </a:t>
            </a:r>
            <a:r>
              <a:rPr lang="uk-UA" sz="2800" dirty="0" smtClean="0">
                <a:latin typeface="Times New Roman" panose="02020603050405020304" pitchFamily="18" charset="0"/>
              </a:rPr>
              <a:t>інформацією, здійснення </a:t>
            </a:r>
            <a:r>
              <a:rPr lang="uk-UA" sz="2800" dirty="0" smtClean="0">
                <a:latin typeface="Times New Roman" panose="02020603050405020304" pitchFamily="18" charset="0"/>
              </a:rPr>
              <a:t>консультування; </a:t>
            </a:r>
          </a:p>
          <a:p>
            <a:pPr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</a:rPr>
              <a:t>           - </a:t>
            </a:r>
            <a:r>
              <a:rPr lang="uk-UA" sz="2800" i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телеконференція   </a:t>
            </a:r>
            <a:r>
              <a:rPr lang="uk-UA" sz="2800" dirty="0" smtClean="0">
                <a:latin typeface="Times New Roman" panose="02020603050405020304" pitchFamily="18" charset="0"/>
              </a:rPr>
              <a:t>дозволяє майстру виробничого навчання та учням, що знаходяться на відстані один від одного, організувати спільне навчання, обговорювати навчальні проблеми, брати участь у ділових іграх;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-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група у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</a:rPr>
              <a:t>вайбері</a:t>
            </a:r>
            <a:r>
              <a:rPr lang="uk-UA" sz="2800" b="1" dirty="0" smtClean="0">
                <a:latin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</a:rPr>
              <a:t>для вирішення питань освітньої діяльності</a:t>
            </a:r>
          </a:p>
        </p:txBody>
      </p:sp>
      <p:pic>
        <p:nvPicPr>
          <p:cNvPr id="3" name="Picture 2" descr="Регистрация и видеоконференция в ZOOM. Пошаговая инструкция - Реквизи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99" y="126124"/>
            <a:ext cx="3272837" cy="15458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9615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869324" y="409904"/>
            <a:ext cx="7571663" cy="662151"/>
          </a:xfrm>
        </p:spPr>
        <p:txBody>
          <a:bodyPr>
            <a:normAutofit/>
          </a:bodyPr>
          <a:lstStyle/>
          <a:p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Дистанційне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21734" y="1303867"/>
            <a:ext cx="11667066" cy="5002339"/>
          </a:xfrm>
        </p:spPr>
        <p:txBody>
          <a:bodyPr>
            <a:noAutofit/>
          </a:bodyPr>
          <a:lstStyle/>
          <a:p>
            <a:pPr indent="450215">
              <a:lnSpc>
                <a:spcPct val="100000"/>
              </a:lnSpc>
              <a:spcAft>
                <a:spcPts val="0"/>
              </a:spcAft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Навчання здійснюється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з використанням сучасних інформаційних і телекомунікаційних технологій при територіальній віддаленості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майстра виробничого навчання  і здобувачів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освіти</a:t>
            </a:r>
            <a:endParaRPr lang="uk-UA" sz="2400" dirty="0">
              <a:latin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2"/>
          <a:srcRect l="32353" t="19100" r="31425" b="44086"/>
          <a:stretch/>
        </p:blipFill>
        <p:spPr bwMode="auto">
          <a:xfrm>
            <a:off x="643467" y="3115733"/>
            <a:ext cx="4096147" cy="28880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2581" t="10415" r="34907" b="17417"/>
          <a:stretch/>
        </p:blipFill>
        <p:spPr>
          <a:xfrm>
            <a:off x="6432330" y="3147842"/>
            <a:ext cx="4385551" cy="28465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9632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4216399" y="339633"/>
            <a:ext cx="757935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uk-UA" sz="32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Використання </a:t>
            </a: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дистанційної форми </a:t>
            </a:r>
            <a:endParaRPr lang="uk-UA" sz="3200" b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k-UA" sz="3200" dirty="0" smtClean="0">
                <a:latin typeface="Times New Roman" panose="02020603050405020304" pitchFamily="18" charset="0"/>
              </a:rPr>
              <a:t>навчання в організації освітнього процесу в професійно-технічному навчальному закладі призведе до підвищення мотивації учнів і більш широких можливостей для отримання професії (підготовки або перепідготовки) з частковим мінімальним відривом від виробництва  </a:t>
            </a:r>
            <a:endParaRPr lang="uk-UA" sz="3200" dirty="0">
              <a:effectLst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01598" y="719138"/>
          <a:ext cx="3829050" cy="5418137"/>
        </p:xfrm>
        <a:graphic>
          <a:graphicData uri="http://schemas.openxmlformats.org/presentationml/2006/ole">
            <p:oleObj spid="_x0000_s1026" name="PDF" r:id="rId3" imgW="0" imgH="0" progId="FoxitReader.Document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5631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389466" y="209029"/>
            <a:ext cx="6556703" cy="6648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6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    Метод </a:t>
            </a:r>
            <a:r>
              <a:rPr lang="uk-UA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проєктів</a:t>
            </a:r>
            <a:endParaRPr lang="uk-UA" sz="36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раціональне поєднання теоретичних знань та їх практичне використання.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uk-UA" sz="36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uk-UA" sz="3600" dirty="0" smtClean="0">
                <a:latin typeface="Times New Roman" panose="02020603050405020304" pitchFamily="18" charset="0"/>
              </a:rPr>
              <a:t> 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Він дозволяє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: </a:t>
            </a:r>
            <a:endParaRPr lang="uk-UA" sz="3600" b="1" i="1" dirty="0">
              <a:solidFill>
                <a:srgbClr val="C00000"/>
              </a:solidFill>
            </a:endParaRPr>
          </a:p>
          <a:p>
            <a:pPr>
              <a:spcAft>
                <a:spcPts val="0"/>
              </a:spcAft>
            </a:pPr>
            <a:r>
              <a:rPr lang="uk-UA" sz="3600" dirty="0" smtClean="0">
                <a:latin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</a:rPr>
              <a:t>формувати вміння </a:t>
            </a:r>
            <a:r>
              <a:rPr lang="uk-UA" sz="3600" dirty="0" smtClean="0">
                <a:latin typeface="Times New Roman" panose="02020603050405020304" pitchFamily="18" charset="0"/>
              </a:rPr>
              <a:t>майстра виробничого навчання </a:t>
            </a:r>
            <a:r>
              <a:rPr lang="uk-UA" sz="3600" dirty="0">
                <a:latin typeface="Times New Roman" panose="02020603050405020304" pitchFamily="18" charset="0"/>
              </a:rPr>
              <a:t>і </a:t>
            </a:r>
            <a:r>
              <a:rPr lang="uk-UA" sz="3600" dirty="0" smtClean="0">
                <a:latin typeface="Times New Roman" panose="02020603050405020304" pitchFamily="18" charset="0"/>
              </a:rPr>
              <a:t>здобувачів освіти </a:t>
            </a:r>
            <a:r>
              <a:rPr lang="uk-UA" sz="3600" dirty="0">
                <a:latin typeface="Times New Roman" panose="02020603050405020304" pitchFamily="18" charset="0"/>
              </a:rPr>
              <a:t>обирати найбільш цікаві і практично значущі теми для </a:t>
            </a:r>
            <a:r>
              <a:rPr lang="uk-UA" sz="3600" dirty="0" err="1" smtClean="0">
                <a:latin typeface="Times New Roman" panose="02020603050405020304" pitchFamily="18" charset="0"/>
              </a:rPr>
              <a:t>проєктів</a:t>
            </a:r>
            <a:endParaRPr lang="uk-UA" sz="3600" dirty="0"/>
          </a:p>
          <a:p>
            <a:pPr>
              <a:spcAft>
                <a:spcPts val="0"/>
              </a:spcAft>
            </a:pPr>
            <a:endParaRPr lang="uk-UA" sz="3200" dirty="0"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34648" b="21669"/>
          <a:stretch/>
        </p:blipFill>
        <p:spPr>
          <a:xfrm>
            <a:off x="7088267" y="1532408"/>
            <a:ext cx="4786896" cy="37175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7109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985" y="389466"/>
            <a:ext cx="11122281" cy="1376856"/>
          </a:xfrm>
        </p:spPr>
        <p:txBody>
          <a:bodyPr>
            <a:noAutofit/>
          </a:bodyPr>
          <a:lstStyle/>
          <a:p>
            <a:pPr algn="l"/>
            <a:r>
              <a:rPr lang="uk-UA" sz="5400" b="1" cap="none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Ігрові </a:t>
            </a:r>
            <a:r>
              <a:rPr lang="uk-UA" sz="5400" b="1" cap="none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технології навчання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87868" y="1844565"/>
            <a:ext cx="11616266" cy="3626069"/>
          </a:xfrm>
        </p:spPr>
        <p:txBody>
          <a:bodyPr>
            <a:normAutofit/>
          </a:bodyPr>
          <a:lstStyle/>
          <a:p>
            <a:pPr algn="l">
              <a:buFontTx/>
              <a:buChar char="-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навчання здійснюється в процесі включення учнів до навчальної гри </a:t>
            </a:r>
            <a:r>
              <a:rPr lang="uk-UA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(ігрове моделювання явищ, «переживання» ситуації).</a:t>
            </a:r>
          </a:p>
          <a:p>
            <a:pPr algn="l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- Навчальні ігри мають на меті </a:t>
            </a:r>
            <a:r>
              <a:rPr lang="uk-UA" sz="2400" i="1" dirty="0" smtClean="0">
                <a:latin typeface="Times New Roman" pitchFamily="18" charset="0"/>
                <a:cs typeface="Times New Roman" pitchFamily="18" charset="0"/>
              </a:rPr>
              <a:t>крім засвоєння  умінь і навичок ще й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надання учневі можливості самовизначитися, розвивати творчі здібності; сприяють емоційному сприйманню змісту навчання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927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77462" y="609600"/>
            <a:ext cx="10300764" cy="1361090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Інтерактивні технології навчання</a:t>
            </a:r>
            <a:endParaRPr lang="uk-UA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72533" y="1797268"/>
            <a:ext cx="11480799" cy="4061665"/>
          </a:xfrm>
        </p:spPr>
        <p:txBody>
          <a:bodyPr>
            <a:normAutofit fontScale="92500"/>
          </a:bodyPr>
          <a:lstStyle/>
          <a:p>
            <a:pPr algn="l">
              <a:lnSpc>
                <a:spcPct val="100000"/>
              </a:lnSpc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Створюють  комфортні умови для пізнавальної діяльності, за яких кожен учень відчуває свою успішність, продуктивність праці. </a:t>
            </a:r>
          </a:p>
          <a:p>
            <a:pPr algn="l">
              <a:lnSpc>
                <a:spcPct val="100000"/>
              </a:lnSpc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r>
              <a:rPr lang="uk-U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Зараз </a:t>
            </a:r>
            <a:r>
              <a:rPr lang="uk-UA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використання інтерактивних форм і методів навчання є особливо </a:t>
            </a:r>
            <a:r>
              <a:rPr lang="uk-U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актуальним</a:t>
            </a:r>
            <a:endParaRPr lang="ru-RU" sz="2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00000"/>
              </a:lnSpc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00000"/>
              </a:lnSpc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Найкраще використовувати методи інтерактивного навчання на уроках виробничого навчання після вивчення модуля. </a:t>
            </a:r>
            <a:endParaRPr lang="uk-UA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949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F:\фоны для презентаций\blesk9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36" y="2524770"/>
            <a:ext cx="4608512" cy="392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871400" y="1268760"/>
            <a:ext cx="64492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49E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Дякую</a:t>
            </a: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49E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за </a:t>
            </a:r>
            <a:r>
              <a:rPr lang="ru-RU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49E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увагу</a:t>
            </a: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49E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!</a:t>
            </a:r>
            <a:endParaRPr lang="uk-UA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49E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5798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аплинка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1869</TotalTime>
  <Words>558</Words>
  <Application>Microsoft Office PowerPoint</Application>
  <PresentationFormat>Произвольный</PresentationFormat>
  <Paragraphs>62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Краплинка</vt:lpstr>
      <vt:lpstr>Unknown</vt:lpstr>
      <vt:lpstr>Професійно – технічне училище № 4  м. Бердичева  Сучасні підходи до формування професійних компетентностей здобувачів освіти на уроках виробничого навчання  Майстер виробничого навчання  Н.В. Іваник</vt:lpstr>
      <vt:lpstr>   </vt:lpstr>
      <vt:lpstr>Професійні компетентності працівника сфери побуту       </vt:lpstr>
      <vt:lpstr>Слайд 4</vt:lpstr>
      <vt:lpstr>Слайд 5</vt:lpstr>
      <vt:lpstr>Нові технології проведення уроку  виробничого навчання  </vt:lpstr>
      <vt:lpstr>Слайд 7</vt:lpstr>
      <vt:lpstr>Слайд 8</vt:lpstr>
      <vt:lpstr>Слайд 9</vt:lpstr>
      <vt:lpstr>«WorldSkills   Ukraine»</vt:lpstr>
      <vt:lpstr>Слайд 11</vt:lpstr>
      <vt:lpstr>Слайд 12</vt:lpstr>
      <vt:lpstr>Дистанційне навчання </vt:lpstr>
      <vt:lpstr>Слайд 14</vt:lpstr>
      <vt:lpstr>Слайд 15</vt:lpstr>
      <vt:lpstr>        Ігрові технології навчання </vt:lpstr>
      <vt:lpstr>Інтерактивні технології навчання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Світлана</dc:creator>
  <cp:lastModifiedBy>Метод</cp:lastModifiedBy>
  <cp:revision>167</cp:revision>
  <dcterms:created xsi:type="dcterms:W3CDTF">2020-02-10T07:30:47Z</dcterms:created>
  <dcterms:modified xsi:type="dcterms:W3CDTF">2020-09-29T13:33:59Z</dcterms:modified>
</cp:coreProperties>
</file>