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5" r:id="rId6"/>
    <p:sldId id="260" r:id="rId7"/>
    <p:sldId id="261" r:id="rId8"/>
    <p:sldId id="262" r:id="rId9"/>
    <p:sldId id="263" r:id="rId10"/>
    <p:sldId id="264" r:id="rId11"/>
  </p:sldIdLst>
  <p:sldSz cx="14630400" cy="8229600"/>
  <p:notesSz cx="8229600" cy="14630400"/>
  <p:embeddedFontLst>
    <p:embeddedFont>
      <p:font typeface="Calibri" panose="020F0502020204030204" pitchFamily="34" charset="0"/>
      <p:regular r:id="rId13"/>
      <p:bold r:id="rId14"/>
      <p:italic r:id="rId15"/>
      <p:boldItalic r:id="rId16"/>
    </p:embeddedFont>
    <p:embeddedFont>
      <p:font typeface="Inter" panose="020B0604020202020204" charset="0"/>
      <p:regular r:id="rId17"/>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62" d="100"/>
          <a:sy n="62" d="100"/>
        </p:scale>
        <p:origin x="56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3663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268931" y="379978"/>
            <a:ext cx="8704588" cy="2107763"/>
          </a:xfrm>
          <a:prstGeom prst="rect">
            <a:avLst/>
          </a:prstGeom>
          <a:noFill/>
          <a:ln/>
        </p:spPr>
        <p:txBody>
          <a:bodyPr wrap="square" lIns="0" tIns="0" rIns="0" bIns="0" rtlCol="0" anchor="t"/>
          <a:lstStyle/>
          <a:p>
            <a:pPr marL="0" indent="0" algn="ctr">
              <a:lnSpc>
                <a:spcPts val="5500"/>
              </a:lnSpc>
              <a:buNone/>
            </a:pPr>
            <a:r>
              <a:rPr lang="uk-UA" sz="4400" b="1" dirty="0" smtClean="0">
                <a:solidFill>
                  <a:srgbClr val="000000"/>
                </a:solidFill>
                <a:latin typeface="Petrona Bold" pitchFamily="34" charset="0"/>
                <a:ea typeface="Petrona Bold" pitchFamily="34" charset="-122"/>
                <a:cs typeface="Petrona Bold" pitchFamily="34" charset="-120"/>
              </a:rPr>
              <a:t>Тема «Глобальні проблеми сучасності: сутність та класифікація»</a:t>
            </a:r>
            <a:endParaRPr lang="uk-UA" sz="4400" dirty="0"/>
          </a:p>
        </p:txBody>
      </p:sp>
      <p:sp>
        <p:nvSpPr>
          <p:cNvPr id="4" name="Text 1"/>
          <p:cNvSpPr/>
          <p:nvPr/>
        </p:nvSpPr>
        <p:spPr>
          <a:xfrm>
            <a:off x="749379" y="3187660"/>
            <a:ext cx="7645241" cy="2055971"/>
          </a:xfrm>
          <a:prstGeom prst="rect">
            <a:avLst/>
          </a:prstGeom>
          <a:noFill/>
          <a:ln/>
        </p:spPr>
        <p:txBody>
          <a:bodyPr wrap="square" lIns="0" tIns="0" rIns="0" bIns="0" rtlCol="0" anchor="t"/>
          <a:lstStyle/>
          <a:p>
            <a:pPr marL="0" indent="0" algn="just">
              <a:lnSpc>
                <a:spcPts val="2650"/>
              </a:lnSpc>
              <a:buNone/>
            </a:pPr>
            <a:r>
              <a:rPr lang="en-US" sz="1650" dirty="0">
                <a:solidFill>
                  <a:srgbClr val="272525"/>
                </a:solidFill>
                <a:latin typeface="Inter" pitchFamily="34" charset="0"/>
                <a:ea typeface="Inter" pitchFamily="34" charset="-122"/>
                <a:cs typeface="Inter" pitchFamily="34" charset="-120"/>
              </a:rPr>
              <a:t>Глобальні проблеми — це комплекс соціально-економічних, політичних, екологічних та інших викликів, що охоплюють більшість країн світу. Вони зачіпають життєво важливі інтереси людства і потребують колективних зусиль для вирішення. Ці проблеми мають тенденцію до загострення та можуть спричинити незворотні наслідки для цивілізації.</a:t>
            </a:r>
            <a:endParaRPr lang="en-US" sz="1650" dirty="0"/>
          </a:p>
        </p:txBody>
      </p:sp>
      <p:sp>
        <p:nvSpPr>
          <p:cNvPr id="5" name="Text 2"/>
          <p:cNvSpPr/>
          <p:nvPr/>
        </p:nvSpPr>
        <p:spPr>
          <a:xfrm>
            <a:off x="749379" y="5114441"/>
            <a:ext cx="7645241" cy="2340062"/>
          </a:xfrm>
          <a:prstGeom prst="rect">
            <a:avLst/>
          </a:prstGeom>
          <a:noFill/>
          <a:ln/>
        </p:spPr>
        <p:txBody>
          <a:bodyPr wrap="square" lIns="0" tIns="0" rIns="0" bIns="0" rtlCol="0" anchor="t"/>
          <a:lstStyle/>
          <a:p>
            <a:pPr marL="0" indent="0" algn="just">
              <a:lnSpc>
                <a:spcPts val="2650"/>
              </a:lnSpc>
              <a:buNone/>
            </a:pPr>
            <a:r>
              <a:rPr lang="en-US" sz="1650" dirty="0">
                <a:solidFill>
                  <a:srgbClr val="272525"/>
                </a:solidFill>
                <a:latin typeface="Inter" pitchFamily="34" charset="0"/>
                <a:ea typeface="Inter" pitchFamily="34" charset="-122"/>
                <a:cs typeface="Inter" pitchFamily="34" charset="-120"/>
              </a:rPr>
              <a:t>Класифікація включає соціально-економічні (бідність, голод, демографічні проблеми), екологічні (забруднення, зміна клімату), політичні (тероризм, війни, порушення прав людини). </a:t>
            </a:r>
            <a:endParaRPr lang="en-US" sz="1650" dirty="0"/>
          </a:p>
        </p:txBody>
      </p:sp>
      <p:sp>
        <p:nvSpPr>
          <p:cNvPr id="6" name="Shape 3"/>
          <p:cNvSpPr/>
          <p:nvPr/>
        </p:nvSpPr>
        <p:spPr>
          <a:xfrm>
            <a:off x="749379" y="7111960"/>
            <a:ext cx="342543" cy="342543"/>
          </a:xfrm>
          <a:prstGeom prst="roundRect">
            <a:avLst>
              <a:gd name="adj" fmla="val 26691789"/>
            </a:avLst>
          </a:prstGeom>
          <a:noFill/>
          <a:ln w="7620">
            <a:solidFill>
              <a:srgbClr val="FFFFFF"/>
            </a:solidFill>
            <a:prstDash val="solid"/>
          </a:ln>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1"/>
            <a:ext cx="14630400" cy="1952786"/>
          </a:xfrm>
          <a:prstGeom prst="rect">
            <a:avLst/>
          </a:prstGeom>
        </p:spPr>
      </p:pic>
      <p:sp>
        <p:nvSpPr>
          <p:cNvPr id="3" name="Text 0"/>
          <p:cNvSpPr/>
          <p:nvPr/>
        </p:nvSpPr>
        <p:spPr>
          <a:xfrm>
            <a:off x="1382726" y="1005662"/>
            <a:ext cx="13012102" cy="744260"/>
          </a:xfrm>
          <a:prstGeom prst="rect">
            <a:avLst/>
          </a:prstGeom>
          <a:solidFill>
            <a:schemeClr val="bg1"/>
          </a:solidFill>
          <a:ln/>
        </p:spPr>
        <p:txBody>
          <a:bodyPr wrap="none" lIns="0" tIns="0" rIns="0" bIns="0" rtlCol="0" anchor="t"/>
          <a:lstStyle/>
          <a:p>
            <a:pPr marL="0" indent="0" algn="l">
              <a:lnSpc>
                <a:spcPts val="5850"/>
              </a:lnSpc>
              <a:buNone/>
            </a:pPr>
            <a:r>
              <a:rPr lang="en-US" sz="4650" b="1" dirty="0">
                <a:solidFill>
                  <a:srgbClr val="000000"/>
                </a:solidFill>
                <a:latin typeface="Petrona Bold" pitchFamily="34" charset="0"/>
                <a:ea typeface="Petrona Bold" pitchFamily="34" charset="-122"/>
                <a:cs typeface="Petrona Bold" pitchFamily="34" charset="-120"/>
              </a:rPr>
              <a:t>Економічні аспекти бідності та нерівності</a:t>
            </a:r>
            <a:endParaRPr lang="en-US" sz="4650" dirty="0"/>
          </a:p>
        </p:txBody>
      </p:sp>
      <p:sp>
        <p:nvSpPr>
          <p:cNvPr id="4" name="Shape 1"/>
          <p:cNvSpPr/>
          <p:nvPr/>
        </p:nvSpPr>
        <p:spPr>
          <a:xfrm>
            <a:off x="111865" y="2088875"/>
            <a:ext cx="6408063" cy="2065734"/>
          </a:xfrm>
          <a:prstGeom prst="roundRect">
            <a:avLst>
              <a:gd name="adj" fmla="val 4612"/>
            </a:avLst>
          </a:prstGeom>
          <a:solidFill>
            <a:srgbClr val="CCEEFF"/>
          </a:solidFill>
          <a:ln w="7620">
            <a:solidFill>
              <a:srgbClr val="B2D4E5"/>
            </a:solidFill>
            <a:prstDash val="solid"/>
          </a:ln>
        </p:spPr>
      </p:sp>
      <p:sp>
        <p:nvSpPr>
          <p:cNvPr id="5" name="Text 2"/>
          <p:cNvSpPr/>
          <p:nvPr/>
        </p:nvSpPr>
        <p:spPr>
          <a:xfrm>
            <a:off x="501282" y="2209524"/>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Сутність проблеми</a:t>
            </a:r>
            <a:endParaRPr lang="en-US" sz="2300" dirty="0"/>
          </a:p>
        </p:txBody>
      </p:sp>
      <p:sp>
        <p:nvSpPr>
          <p:cNvPr id="6" name="Text 3"/>
          <p:cNvSpPr/>
          <p:nvPr/>
        </p:nvSpPr>
        <p:spPr>
          <a:xfrm>
            <a:off x="346298" y="2717682"/>
            <a:ext cx="5939195" cy="1088708"/>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Нерівномірний розподіл багатства, обмежений доступ до базових благ, низька продуктивність праці та недостатність інвестицій у людський капітал.</a:t>
            </a:r>
            <a:endParaRPr lang="en-US" sz="1750" dirty="0"/>
          </a:p>
        </p:txBody>
      </p:sp>
      <p:sp>
        <p:nvSpPr>
          <p:cNvPr id="7" name="Shape 4"/>
          <p:cNvSpPr/>
          <p:nvPr/>
        </p:nvSpPr>
        <p:spPr>
          <a:xfrm>
            <a:off x="7436108" y="2098746"/>
            <a:ext cx="6408063" cy="2065734"/>
          </a:xfrm>
          <a:prstGeom prst="roundRect">
            <a:avLst>
              <a:gd name="adj" fmla="val 4612"/>
            </a:avLst>
          </a:prstGeom>
          <a:solidFill>
            <a:srgbClr val="CCEEFF"/>
          </a:solidFill>
          <a:ln w="7620">
            <a:solidFill>
              <a:srgbClr val="B2D4E5"/>
            </a:solidFill>
            <a:prstDash val="solid"/>
          </a:ln>
        </p:spPr>
      </p:sp>
      <p:sp>
        <p:nvSpPr>
          <p:cNvPr id="8" name="Text 5"/>
          <p:cNvSpPr/>
          <p:nvPr/>
        </p:nvSpPr>
        <p:spPr>
          <a:xfrm>
            <a:off x="7771590" y="2187759"/>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Наслідки</a:t>
            </a:r>
            <a:endParaRPr lang="en-US" sz="2300" dirty="0"/>
          </a:p>
        </p:txBody>
      </p:sp>
      <p:sp>
        <p:nvSpPr>
          <p:cNvPr id="9" name="Text 6"/>
          <p:cNvSpPr/>
          <p:nvPr/>
        </p:nvSpPr>
        <p:spPr>
          <a:xfrm>
            <a:off x="7779031" y="2729760"/>
            <a:ext cx="5939195" cy="1088708"/>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Гальмування економічного зростання, обмеження внутрішнього попиту, соціальна нестабільність, зростання злочинності та міграційні потоки.</a:t>
            </a:r>
            <a:endParaRPr lang="en-US" sz="1750" dirty="0"/>
          </a:p>
        </p:txBody>
      </p:sp>
      <p:sp>
        <p:nvSpPr>
          <p:cNvPr id="10" name="TextBox 9"/>
          <p:cNvSpPr txBox="1"/>
          <p:nvPr/>
        </p:nvSpPr>
        <p:spPr>
          <a:xfrm>
            <a:off x="12662115" y="7578671"/>
            <a:ext cx="1968285" cy="650929"/>
          </a:xfrm>
          <a:prstGeom prst="rect">
            <a:avLst/>
          </a:prstGeom>
          <a:solidFill>
            <a:schemeClr val="bg1"/>
          </a:solidFill>
        </p:spPr>
        <p:txBody>
          <a:bodyPr wrap="square" rtlCol="0">
            <a:spAutoFit/>
          </a:bodyPr>
          <a:lstStyle/>
          <a:p>
            <a:endParaRPr lang="ru-RU" dirty="0"/>
          </a:p>
        </p:txBody>
      </p:sp>
      <p:sp>
        <p:nvSpPr>
          <p:cNvPr id="11" name="Shape 4"/>
          <p:cNvSpPr/>
          <p:nvPr/>
        </p:nvSpPr>
        <p:spPr>
          <a:xfrm>
            <a:off x="111865" y="4589783"/>
            <a:ext cx="13732306" cy="2642876"/>
          </a:xfrm>
          <a:prstGeom prst="roundRect">
            <a:avLst>
              <a:gd name="adj" fmla="val 4612"/>
            </a:avLst>
          </a:prstGeom>
          <a:solidFill>
            <a:srgbClr val="CCEEFF"/>
          </a:solidFill>
          <a:ln w="7620">
            <a:solidFill>
              <a:srgbClr val="B2D4E5"/>
            </a:solidFill>
            <a:prstDash val="solid"/>
          </a:ln>
        </p:spPr>
      </p:sp>
      <p:sp>
        <p:nvSpPr>
          <p:cNvPr id="12" name="TextBox 11"/>
          <p:cNvSpPr txBox="1"/>
          <p:nvPr/>
        </p:nvSpPr>
        <p:spPr>
          <a:xfrm>
            <a:off x="1685347" y="4908787"/>
            <a:ext cx="10585342" cy="2121158"/>
          </a:xfrm>
          <a:prstGeom prst="rect">
            <a:avLst/>
          </a:prstGeom>
          <a:noFill/>
        </p:spPr>
        <p:txBody>
          <a:bodyPr wrap="square" rtlCol="0">
            <a:spAutoFit/>
          </a:bodyPr>
          <a:lstStyle/>
          <a:p>
            <a:pPr algn="ctr">
              <a:lnSpc>
                <a:spcPct val="150000"/>
              </a:lnSpc>
            </a:pPr>
            <a:r>
              <a:rPr lang="uk-UA" dirty="0">
                <a:latin typeface="Inter" panose="020B0604020202020204" charset="0"/>
                <a:ea typeface="Inter" panose="020B0604020202020204" charset="0"/>
              </a:rPr>
              <a:t>Війна в Україні призвела до внутрішнього та зовнішнього переміщення мільйонів українців, втрати </a:t>
            </a:r>
            <a:r>
              <a:rPr lang="uk-UA" dirty="0" smtClean="0">
                <a:latin typeface="Inter" panose="020B0604020202020204" charset="0"/>
                <a:ea typeface="Inter" panose="020B0604020202020204" charset="0"/>
              </a:rPr>
              <a:t>майна </a:t>
            </a:r>
            <a:r>
              <a:rPr lang="uk-UA" dirty="0">
                <a:latin typeface="Inter" panose="020B0604020202020204" charset="0"/>
                <a:ea typeface="Inter" panose="020B0604020202020204" charset="0"/>
              </a:rPr>
              <a:t>та засобів до існування, що різко збільшило рівень бідності в країні. На глобальному рівні перебої з постачанням продовольства та енергоносіїв, спричинені війною, призвели до зростання цін, що непропорційно вдарило по найбідніших верствах населення у всьому світі.</a:t>
            </a:r>
            <a:endParaRPr lang="ru-RU" dirty="0">
              <a:latin typeface="Inter" panose="020B0604020202020204" charset="0"/>
              <a:ea typeface="Inter" panose="020B060402020202020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328841" y="0"/>
            <a:ext cx="8706671" cy="2232779"/>
          </a:xfrm>
          <a:prstGeom prst="rect">
            <a:avLst/>
          </a:prstGeom>
          <a:noFill/>
          <a:ln/>
        </p:spPr>
        <p:txBody>
          <a:bodyPr wrap="square" lIns="0" tIns="0" rIns="0" bIns="0" rtlCol="0" anchor="t"/>
          <a:lstStyle/>
          <a:p>
            <a:pPr marL="0" indent="0" algn="l">
              <a:lnSpc>
                <a:spcPts val="5850"/>
              </a:lnSpc>
              <a:buNone/>
            </a:pPr>
            <a:r>
              <a:rPr lang="en-US" sz="4650" b="1" dirty="0">
                <a:solidFill>
                  <a:srgbClr val="000000"/>
                </a:solidFill>
                <a:latin typeface="Petrona Bold" pitchFamily="34" charset="0"/>
                <a:ea typeface="Petrona Bold" pitchFamily="34" charset="-122"/>
                <a:cs typeface="Petrona Bold" pitchFamily="34" charset="-120"/>
              </a:rPr>
              <a:t>Економічні виклики екологічної кризи та зміни клімату</a:t>
            </a:r>
            <a:endParaRPr lang="en-US" sz="4650" dirty="0"/>
          </a:p>
        </p:txBody>
      </p:sp>
      <p:sp>
        <p:nvSpPr>
          <p:cNvPr id="4" name="Shape 1"/>
          <p:cNvSpPr/>
          <p:nvPr/>
        </p:nvSpPr>
        <p:spPr>
          <a:xfrm>
            <a:off x="328841" y="2241341"/>
            <a:ext cx="510302" cy="510302"/>
          </a:xfrm>
          <a:prstGeom prst="roundRect">
            <a:avLst>
              <a:gd name="adj" fmla="val 18669"/>
            </a:avLst>
          </a:prstGeom>
          <a:solidFill>
            <a:srgbClr val="CCEEFF"/>
          </a:solidFill>
          <a:ln w="7620">
            <a:solidFill>
              <a:srgbClr val="B2D4E5"/>
            </a:solidFill>
            <a:prstDash val="solid"/>
          </a:ln>
        </p:spPr>
      </p:sp>
      <p:sp>
        <p:nvSpPr>
          <p:cNvPr id="5" name="Text 2"/>
          <p:cNvSpPr/>
          <p:nvPr/>
        </p:nvSpPr>
        <p:spPr>
          <a:xfrm>
            <a:off x="1048941" y="2274558"/>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Сутність</a:t>
            </a:r>
            <a:endParaRPr lang="en-US" sz="2300" dirty="0"/>
          </a:p>
        </p:txBody>
      </p:sp>
      <p:sp>
        <p:nvSpPr>
          <p:cNvPr id="6" name="Text 3"/>
          <p:cNvSpPr/>
          <p:nvPr/>
        </p:nvSpPr>
        <p:spPr>
          <a:xfrm>
            <a:off x="1048941" y="2697400"/>
            <a:ext cx="6819305" cy="1088708"/>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Екстерналії виробництва, виснаження ресурсів, неефективне використання енергії, екологічні витрати не враховуються.</a:t>
            </a:r>
            <a:endParaRPr lang="en-US" sz="1750" dirty="0"/>
          </a:p>
        </p:txBody>
      </p:sp>
      <p:sp>
        <p:nvSpPr>
          <p:cNvPr id="7" name="Shape 4"/>
          <p:cNvSpPr/>
          <p:nvPr/>
        </p:nvSpPr>
        <p:spPr>
          <a:xfrm>
            <a:off x="328841" y="3570031"/>
            <a:ext cx="510302" cy="544769"/>
          </a:xfrm>
          <a:prstGeom prst="roundRect">
            <a:avLst>
              <a:gd name="adj" fmla="val 18669"/>
            </a:avLst>
          </a:prstGeom>
          <a:solidFill>
            <a:srgbClr val="CCEEFF"/>
          </a:solidFill>
          <a:ln w="7620">
            <a:solidFill>
              <a:srgbClr val="B2D4E5"/>
            </a:solidFill>
            <a:prstDash val="solid"/>
          </a:ln>
        </p:spPr>
      </p:sp>
      <p:sp>
        <p:nvSpPr>
          <p:cNvPr id="8" name="Text 5"/>
          <p:cNvSpPr/>
          <p:nvPr/>
        </p:nvSpPr>
        <p:spPr>
          <a:xfrm>
            <a:off x="1137669" y="3600073"/>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Наслідки</a:t>
            </a:r>
            <a:endParaRPr lang="en-US" sz="2300" dirty="0"/>
          </a:p>
        </p:txBody>
      </p:sp>
      <p:sp>
        <p:nvSpPr>
          <p:cNvPr id="9" name="Text 6"/>
          <p:cNvSpPr/>
          <p:nvPr/>
        </p:nvSpPr>
        <p:spPr>
          <a:xfrm>
            <a:off x="1048941" y="4029454"/>
            <a:ext cx="6819305" cy="725805"/>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Збитки від стихійних лих, втрати в сільському господарстві, зростання витрат на охорону здоров'я, енергетична криза.</a:t>
            </a:r>
            <a:endParaRPr lang="en-US" sz="1750" dirty="0"/>
          </a:p>
        </p:txBody>
      </p:sp>
      <p:sp>
        <p:nvSpPr>
          <p:cNvPr id="10" name="Прямоугольник 9"/>
          <p:cNvSpPr/>
          <p:nvPr/>
        </p:nvSpPr>
        <p:spPr>
          <a:xfrm>
            <a:off x="1024576" y="4677767"/>
            <a:ext cx="7315200" cy="2813655"/>
          </a:xfrm>
          <a:prstGeom prst="rect">
            <a:avLst/>
          </a:prstGeom>
        </p:spPr>
        <p:txBody>
          <a:bodyPr>
            <a:spAutoFit/>
          </a:bodyPr>
          <a:lstStyle/>
          <a:p>
            <a:endParaRPr lang="ru-RU" dirty="0" smtClean="0">
              <a:effectLst/>
            </a:endParaRPr>
          </a:p>
          <a:p>
            <a:pPr marL="0" lvl="1" algn="just">
              <a:lnSpc>
                <a:spcPct val="150000"/>
              </a:lnSpc>
              <a:buSzPts val="1000"/>
              <a:tabLst>
                <a:tab pos="914400" algn="l"/>
              </a:tabLst>
            </a:pPr>
            <a:r>
              <a:rPr lang="uk-UA" dirty="0" smtClean="0">
                <a:effectLst/>
                <a:latin typeface="Inter" panose="020B0604020202020204" charset="0"/>
                <a:ea typeface="Inter" panose="020B0604020202020204" charset="0"/>
                <a:cs typeface="Times New Roman" panose="02020603050405020304" pitchFamily="18" charset="0"/>
              </a:rPr>
              <a:t>Війна в Україні супроводжується екоцидом – масштабним забрудненням територій внаслідок бойових дій, руйнування промислових об'єктів, пожеж. Знищення лісів, заповідників, забруднення водних ресурсів матимуть довгострокові наслідки. Війна також відволікає ресурси від боротьби зі зміною клімату та гальмує перехід до "зеленої" енергетики.</a:t>
            </a:r>
            <a:endParaRPr lang="ru-RU" dirty="0">
              <a:effectLst/>
              <a:latin typeface="Inter" panose="020B0604020202020204" charset="0"/>
              <a:ea typeface="Inter" panose="020B0604020202020204" charset="0"/>
              <a:cs typeface="Times New Roman" panose="02020603050405020304" pitchFamily="18" charset="0"/>
            </a:endParaRPr>
          </a:p>
        </p:txBody>
      </p:sp>
      <p:sp>
        <p:nvSpPr>
          <p:cNvPr id="11" name="Shape 4"/>
          <p:cNvSpPr/>
          <p:nvPr/>
        </p:nvSpPr>
        <p:spPr>
          <a:xfrm>
            <a:off x="367313" y="5132777"/>
            <a:ext cx="510302" cy="544769"/>
          </a:xfrm>
          <a:prstGeom prst="roundRect">
            <a:avLst>
              <a:gd name="adj" fmla="val 18669"/>
            </a:avLst>
          </a:prstGeom>
          <a:solidFill>
            <a:srgbClr val="CCEEFF"/>
          </a:solidFill>
          <a:ln w="7620">
            <a:solidFill>
              <a:srgbClr val="B2D4E5"/>
            </a:solidFill>
            <a:prstDash val="solid"/>
          </a:ln>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517088" y="272892"/>
            <a:ext cx="13042821" cy="1488519"/>
          </a:xfrm>
          <a:prstGeom prst="rect">
            <a:avLst/>
          </a:prstGeom>
          <a:noFill/>
          <a:ln/>
        </p:spPr>
        <p:txBody>
          <a:bodyPr wrap="square" lIns="0" tIns="0" rIns="0" bIns="0" rtlCol="0" anchor="t"/>
          <a:lstStyle/>
          <a:p>
            <a:pPr marL="0" indent="0" algn="ctr">
              <a:lnSpc>
                <a:spcPts val="5850"/>
              </a:lnSpc>
              <a:buNone/>
            </a:pPr>
            <a:r>
              <a:rPr lang="en-US" sz="4650" b="1" dirty="0">
                <a:solidFill>
                  <a:srgbClr val="000000"/>
                </a:solidFill>
                <a:latin typeface="Petrona Bold" pitchFamily="34" charset="0"/>
                <a:ea typeface="Petrona Bold" pitchFamily="34" charset="-122"/>
                <a:cs typeface="Petrona Bold" pitchFamily="34" charset="-120"/>
              </a:rPr>
              <a:t>Демографічний дисбаланс: економічні виклики</a:t>
            </a:r>
            <a:endParaRPr lang="en-US" sz="4650" dirty="0"/>
          </a:p>
        </p:txBody>
      </p:sp>
      <p:sp>
        <p:nvSpPr>
          <p:cNvPr id="3" name="Text 1"/>
          <p:cNvSpPr/>
          <p:nvPr/>
        </p:nvSpPr>
        <p:spPr>
          <a:xfrm>
            <a:off x="517088" y="2231053"/>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000000"/>
                </a:solidFill>
                <a:latin typeface="Petrona Bold" pitchFamily="34" charset="0"/>
                <a:ea typeface="Petrona Bold" pitchFamily="34" charset="-122"/>
                <a:cs typeface="Petrona Bold" pitchFamily="34" charset="-120"/>
              </a:rPr>
              <a:t>Сутність проблеми</a:t>
            </a:r>
            <a:endParaRPr lang="en-US" sz="2300" dirty="0"/>
          </a:p>
        </p:txBody>
      </p:sp>
      <p:sp>
        <p:nvSpPr>
          <p:cNvPr id="4" name="Text 2"/>
          <p:cNvSpPr/>
          <p:nvPr/>
        </p:nvSpPr>
        <p:spPr>
          <a:xfrm>
            <a:off x="517088" y="3151766"/>
            <a:ext cx="6244709" cy="725805"/>
          </a:xfrm>
          <a:prstGeom prst="rect">
            <a:avLst/>
          </a:prstGeom>
          <a:noFill/>
          <a:ln/>
        </p:spPr>
        <p:txBody>
          <a:bodyPr wrap="squar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Висока народжуваність і обмежені ресурси в країнах, що розвиваються</a:t>
            </a:r>
            <a:endParaRPr lang="en-US" sz="1750" dirty="0"/>
          </a:p>
        </p:txBody>
      </p:sp>
      <p:sp>
        <p:nvSpPr>
          <p:cNvPr id="5" name="Text 3"/>
          <p:cNvSpPr/>
          <p:nvPr/>
        </p:nvSpPr>
        <p:spPr>
          <a:xfrm>
            <a:off x="517088" y="3956867"/>
            <a:ext cx="6244709" cy="725805"/>
          </a:xfrm>
          <a:prstGeom prst="rect">
            <a:avLst/>
          </a:prstGeom>
          <a:noFill/>
          <a:ln/>
        </p:spPr>
        <p:txBody>
          <a:bodyPr wrap="squar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Старіння населення та скорочення працездатного населення в розвинених країнах</a:t>
            </a:r>
            <a:endParaRPr lang="en-US" sz="1750" dirty="0"/>
          </a:p>
        </p:txBody>
      </p:sp>
      <p:sp>
        <p:nvSpPr>
          <p:cNvPr id="6" name="Text 4"/>
          <p:cNvSpPr/>
          <p:nvPr/>
        </p:nvSpPr>
        <p:spPr>
          <a:xfrm>
            <a:off x="517088" y="4761967"/>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Неконтрольована міграція</a:t>
            </a:r>
            <a:endParaRPr lang="en-US" sz="1750" dirty="0"/>
          </a:p>
        </p:txBody>
      </p:sp>
      <p:sp>
        <p:nvSpPr>
          <p:cNvPr id="7" name="Text 5"/>
          <p:cNvSpPr/>
          <p:nvPr/>
        </p:nvSpPr>
        <p:spPr>
          <a:xfrm>
            <a:off x="7599521" y="2231053"/>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000000"/>
                </a:solidFill>
                <a:latin typeface="Petrona Bold" pitchFamily="34" charset="0"/>
                <a:ea typeface="Petrona Bold" pitchFamily="34" charset="-122"/>
                <a:cs typeface="Petrona Bold" pitchFamily="34" charset="-120"/>
              </a:rPr>
              <a:t>Наслідки</a:t>
            </a:r>
            <a:endParaRPr lang="en-US" sz="2300" dirty="0"/>
          </a:p>
        </p:txBody>
      </p:sp>
      <p:sp>
        <p:nvSpPr>
          <p:cNvPr id="8" name="Text 6"/>
          <p:cNvSpPr/>
          <p:nvPr/>
        </p:nvSpPr>
        <p:spPr>
          <a:xfrm>
            <a:off x="7723507" y="3072765"/>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Перевантаження соціальної інфраструктури</a:t>
            </a:r>
            <a:endParaRPr lang="en-US" sz="1750" dirty="0"/>
          </a:p>
        </p:txBody>
      </p:sp>
      <p:sp>
        <p:nvSpPr>
          <p:cNvPr id="9" name="Text 7"/>
          <p:cNvSpPr/>
          <p:nvPr/>
        </p:nvSpPr>
        <p:spPr>
          <a:xfrm>
            <a:off x="7723507" y="3514963"/>
            <a:ext cx="6244709" cy="725805"/>
          </a:xfrm>
          <a:prstGeom prst="rect">
            <a:avLst/>
          </a:prstGeom>
          <a:noFill/>
          <a:ln/>
        </p:spPr>
        <p:txBody>
          <a:bodyPr wrap="squar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Нестача робочої сили та зростання пенсійного навантаження</a:t>
            </a:r>
            <a:endParaRPr lang="en-US" sz="1750" dirty="0"/>
          </a:p>
        </p:txBody>
      </p:sp>
      <p:sp>
        <p:nvSpPr>
          <p:cNvPr id="10" name="Text 8"/>
          <p:cNvSpPr/>
          <p:nvPr/>
        </p:nvSpPr>
        <p:spPr>
          <a:xfrm>
            <a:off x="7723507" y="4320064"/>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Соціальна напруженість через міграцію</a:t>
            </a:r>
            <a:endParaRPr lang="en-US" sz="1750" dirty="0"/>
          </a:p>
        </p:txBody>
      </p:sp>
      <p:sp>
        <p:nvSpPr>
          <p:cNvPr id="11" name="TextBox 10"/>
          <p:cNvSpPr txBox="1"/>
          <p:nvPr/>
        </p:nvSpPr>
        <p:spPr>
          <a:xfrm>
            <a:off x="12662115" y="7578671"/>
            <a:ext cx="1968285" cy="650929"/>
          </a:xfrm>
          <a:prstGeom prst="rect">
            <a:avLst/>
          </a:prstGeom>
          <a:solidFill>
            <a:schemeClr val="bg1"/>
          </a:solidFill>
        </p:spPr>
        <p:txBody>
          <a:bodyPr wrap="square" rtlCol="0">
            <a:spAutoFit/>
          </a:bodyPr>
          <a:lstStyle/>
          <a:p>
            <a:endParaRPr lang="ru-RU" dirty="0"/>
          </a:p>
        </p:txBody>
      </p:sp>
      <p:sp>
        <p:nvSpPr>
          <p:cNvPr id="12" name="Прямоугольник 11"/>
          <p:cNvSpPr/>
          <p:nvPr/>
        </p:nvSpPr>
        <p:spPr>
          <a:xfrm>
            <a:off x="1332854" y="5487344"/>
            <a:ext cx="12088678" cy="1615827"/>
          </a:xfrm>
          <a:prstGeom prst="rect">
            <a:avLst/>
          </a:prstGeom>
        </p:spPr>
        <p:txBody>
          <a:bodyPr wrap="square">
            <a:spAutoFit/>
          </a:bodyPr>
          <a:lstStyle/>
          <a:p>
            <a:endParaRPr lang="ru-RU" dirty="0" smtClean="0">
              <a:effectLst/>
            </a:endParaRPr>
          </a:p>
          <a:p>
            <a:pPr marL="0" lvl="1" algn="ctr">
              <a:lnSpc>
                <a:spcPct val="150000"/>
              </a:lnSpc>
              <a:spcAft>
                <a:spcPts val="800"/>
              </a:spcAft>
              <a:buSzPts val="1000"/>
              <a:tabLst>
                <a:tab pos="914400" algn="l"/>
              </a:tabLst>
            </a:pPr>
            <a:r>
              <a:rPr lang="uk-UA" dirty="0" smtClean="0">
                <a:effectLst/>
                <a:latin typeface="Inter" panose="020B0604020202020204" charset="0"/>
                <a:ea typeface="Inter" panose="020B0604020202020204" charset="0"/>
                <a:cs typeface="Times New Roman" panose="02020603050405020304" pitchFamily="18" charset="0"/>
              </a:rPr>
              <a:t>Війна спричинила найбільшу міграційну кризу в Європі з часів Другої світової війни. Мільйони українців стали біженцями, що створює навантаження на приймаючі країни. Втрати людських життів, особливо серед працездатного населення, матимуть довгострокові демографічні наслідки для України.</a:t>
            </a:r>
            <a:endParaRPr lang="ru-RU" dirty="0">
              <a:effectLst/>
              <a:latin typeface="Inter" panose="020B0604020202020204" charset="0"/>
              <a:ea typeface="Inter" panose="020B0604020202020204"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662115" y="7578671"/>
            <a:ext cx="1968285" cy="650929"/>
          </a:xfrm>
          <a:prstGeom prst="rect">
            <a:avLst/>
          </a:prstGeom>
          <a:solidFill>
            <a:schemeClr val="bg1"/>
          </a:solidFill>
        </p:spPr>
        <p:txBody>
          <a:bodyPr wrap="square" rtlCol="0">
            <a:spAutoFit/>
          </a:bodyPr>
          <a:lstStyle/>
          <a:p>
            <a:endParaRPr lang="ru-RU" dirty="0"/>
          </a:p>
        </p:txBody>
      </p:sp>
      <p:sp>
        <p:nvSpPr>
          <p:cNvPr id="3" name="Прямоугольник 2"/>
          <p:cNvSpPr/>
          <p:nvPr/>
        </p:nvSpPr>
        <p:spPr>
          <a:xfrm>
            <a:off x="991892" y="1538911"/>
            <a:ext cx="12538129" cy="4865499"/>
          </a:xfrm>
          <a:prstGeom prst="rect">
            <a:avLst/>
          </a:prstGeom>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uk-UA" sz="2000" b="1" dirty="0" smtClean="0">
                <a:effectLst/>
                <a:latin typeface="Inter" panose="020B0604020202020204" charset="0"/>
                <a:ea typeface="Inter" panose="020B0604020202020204" charset="0"/>
                <a:cs typeface="Times New Roman" panose="02020603050405020304" pitchFamily="18" charset="0"/>
              </a:rPr>
              <a:t>Проблема продовольчої безпеки:</a:t>
            </a:r>
            <a:endParaRPr lang="ru-RU" sz="2000" dirty="0" smtClean="0">
              <a:effectLst/>
              <a:latin typeface="Inter" panose="020B0604020202020204" charset="0"/>
              <a:ea typeface="Inter" panose="020B0604020202020204" charset="0"/>
              <a:cs typeface="Times New Roman" panose="02020603050405020304" pitchFamily="18" charset="0"/>
            </a:endParaRPr>
          </a:p>
          <a:p>
            <a:pPr lvl="1">
              <a:lnSpc>
                <a:spcPct val="107000"/>
              </a:lnSpc>
              <a:spcAft>
                <a:spcPts val="800"/>
              </a:spcAft>
              <a:buSzPts val="1000"/>
              <a:tabLst>
                <a:tab pos="914400" algn="l"/>
              </a:tabLst>
            </a:pPr>
            <a:r>
              <a:rPr lang="uk-UA" sz="2000" b="1" dirty="0" smtClean="0">
                <a:effectLst/>
                <a:latin typeface="Inter" panose="020B0604020202020204" charset="0"/>
                <a:ea typeface="Inter" panose="020B0604020202020204" charset="0"/>
                <a:cs typeface="Times New Roman" panose="02020603050405020304" pitchFamily="18" charset="0"/>
              </a:rPr>
              <a:t>До війни:</a:t>
            </a:r>
            <a:r>
              <a:rPr lang="uk-UA" sz="2000" dirty="0" smtClean="0">
                <a:effectLst/>
                <a:latin typeface="Inter" panose="020B0604020202020204" charset="0"/>
                <a:ea typeface="Inter" panose="020B0604020202020204" charset="0"/>
                <a:cs typeface="Times New Roman" panose="02020603050405020304" pitchFamily="18" charset="0"/>
              </a:rPr>
              <a:t> Голод у багатьох регіонах світу, залежність від ключових виробників продовольства.</a:t>
            </a:r>
            <a:endParaRPr lang="ru-RU" sz="2000" dirty="0" smtClean="0">
              <a:effectLst/>
              <a:latin typeface="Inter" panose="020B0604020202020204" charset="0"/>
              <a:ea typeface="Inter" panose="020B0604020202020204" charset="0"/>
              <a:cs typeface="Times New Roman" panose="02020603050405020304" pitchFamily="18" charset="0"/>
            </a:endParaRPr>
          </a:p>
          <a:p>
            <a:pPr lvl="1">
              <a:lnSpc>
                <a:spcPct val="107000"/>
              </a:lnSpc>
              <a:spcAft>
                <a:spcPts val="800"/>
              </a:spcAft>
              <a:buSzPts val="1000"/>
              <a:tabLst>
                <a:tab pos="914400" algn="l"/>
              </a:tabLst>
            </a:pPr>
            <a:r>
              <a:rPr lang="uk-UA" sz="2000" b="1" dirty="0" smtClean="0">
                <a:effectLst/>
                <a:latin typeface="Inter" panose="020B0604020202020204" charset="0"/>
                <a:ea typeface="Inter" panose="020B0604020202020204" charset="0"/>
                <a:cs typeface="Times New Roman" panose="02020603050405020304" pitchFamily="18" charset="0"/>
              </a:rPr>
              <a:t>Загострення:</a:t>
            </a:r>
            <a:r>
              <a:rPr lang="uk-UA" sz="2000" dirty="0" smtClean="0">
                <a:effectLst/>
                <a:latin typeface="Inter" panose="020B0604020202020204" charset="0"/>
                <a:ea typeface="Inter" panose="020B0604020202020204" charset="0"/>
                <a:cs typeface="Times New Roman" panose="02020603050405020304" pitchFamily="18" charset="0"/>
              </a:rPr>
              <a:t> Україна була одним з ключових постачальників зерна та олії на світовий ринок. Блокування українських портів, мінування полів, знищення врожаю та інфраструктури створили серйозну загрозу глобальній продовольчій безпеці, особливо для країн Африки та Азії.</a:t>
            </a:r>
            <a:endParaRPr lang="ru-RU" sz="2000" dirty="0" smtClean="0">
              <a:effectLst/>
              <a:latin typeface="Inter" panose="020B0604020202020204" charset="0"/>
              <a:ea typeface="Inter" panose="020B060402020202020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uk-UA" sz="2000" b="1" dirty="0" smtClean="0">
                <a:effectLst/>
                <a:latin typeface="Inter" panose="020B0604020202020204" charset="0"/>
                <a:ea typeface="Inter" panose="020B0604020202020204" charset="0"/>
                <a:cs typeface="Times New Roman" panose="02020603050405020304" pitchFamily="18" charset="0"/>
              </a:rPr>
              <a:t>Проблема енергетичної безпеки:</a:t>
            </a:r>
            <a:endParaRPr lang="ru-RU" sz="2000" dirty="0" smtClean="0">
              <a:effectLst/>
              <a:latin typeface="Inter" panose="020B0604020202020204" charset="0"/>
              <a:ea typeface="Inter" panose="020B0604020202020204" charset="0"/>
              <a:cs typeface="Times New Roman" panose="02020603050405020304" pitchFamily="18" charset="0"/>
            </a:endParaRPr>
          </a:p>
          <a:p>
            <a:pPr lvl="1">
              <a:lnSpc>
                <a:spcPct val="107000"/>
              </a:lnSpc>
              <a:spcAft>
                <a:spcPts val="800"/>
              </a:spcAft>
              <a:buSzPts val="1000"/>
              <a:tabLst>
                <a:tab pos="914400" algn="l"/>
              </a:tabLst>
            </a:pPr>
            <a:r>
              <a:rPr lang="uk-UA" sz="2000" b="1" dirty="0" smtClean="0">
                <a:effectLst/>
                <a:latin typeface="Inter" panose="020B0604020202020204" charset="0"/>
                <a:ea typeface="Inter" panose="020B0604020202020204" charset="0"/>
                <a:cs typeface="Times New Roman" panose="02020603050405020304" pitchFamily="18" charset="0"/>
              </a:rPr>
              <a:t>До війни:</a:t>
            </a:r>
            <a:r>
              <a:rPr lang="uk-UA" sz="2000" dirty="0" smtClean="0">
                <a:effectLst/>
                <a:latin typeface="Inter" panose="020B0604020202020204" charset="0"/>
                <a:ea typeface="Inter" panose="020B0604020202020204" charset="0"/>
                <a:cs typeface="Times New Roman" panose="02020603050405020304" pitchFamily="18" charset="0"/>
              </a:rPr>
              <a:t> Залежність багатьох країн від викопного палива, нестабільність на енергетичних ринках.</a:t>
            </a:r>
            <a:endParaRPr lang="ru-RU" sz="2000" dirty="0" smtClean="0">
              <a:effectLst/>
              <a:latin typeface="Inter" panose="020B0604020202020204" charset="0"/>
              <a:ea typeface="Inter" panose="020B0604020202020204" charset="0"/>
              <a:cs typeface="Times New Roman" panose="02020603050405020304" pitchFamily="18" charset="0"/>
            </a:endParaRPr>
          </a:p>
          <a:p>
            <a:pPr lvl="1">
              <a:lnSpc>
                <a:spcPct val="107000"/>
              </a:lnSpc>
              <a:spcAft>
                <a:spcPts val="800"/>
              </a:spcAft>
              <a:buSzPts val="1000"/>
              <a:tabLst>
                <a:tab pos="914400" algn="l"/>
              </a:tabLst>
            </a:pPr>
            <a:r>
              <a:rPr lang="uk-UA" sz="2000" b="1" dirty="0" smtClean="0">
                <a:effectLst/>
                <a:latin typeface="Inter" panose="020B0604020202020204" charset="0"/>
                <a:ea typeface="Inter" panose="020B0604020202020204" charset="0"/>
                <a:cs typeface="Times New Roman" panose="02020603050405020304" pitchFamily="18" charset="0"/>
              </a:rPr>
              <a:t>Загострення:</a:t>
            </a:r>
            <a:r>
              <a:rPr lang="uk-UA" sz="2000" dirty="0" smtClean="0">
                <a:effectLst/>
                <a:latin typeface="Inter" panose="020B0604020202020204" charset="0"/>
                <a:ea typeface="Inter" panose="020B0604020202020204" charset="0"/>
                <a:cs typeface="Times New Roman" panose="02020603050405020304" pitchFamily="18" charset="0"/>
              </a:rPr>
              <a:t> Росія використовує енергію як зброю, шантажуючи країни-імпортери та дестабілізуючи світові енергетичні ринки. Це підкреслило необхідність диверсифікації джерел енергії та прискорення переходу до відновлюваних джерел.</a:t>
            </a:r>
            <a:endParaRPr lang="ru-RU" sz="2000" dirty="0">
              <a:effectLst/>
              <a:latin typeface="Inter" panose="020B0604020202020204" charset="0"/>
              <a:ea typeface="Inter" panose="020B0604020202020204" charset="0"/>
              <a:cs typeface="Times New Roman" panose="02020603050405020304" pitchFamily="18" charset="0"/>
            </a:endParaRPr>
          </a:p>
        </p:txBody>
      </p:sp>
    </p:spTree>
    <p:extLst>
      <p:ext uri="{BB962C8B-B14F-4D97-AF65-F5344CB8AC3E}">
        <p14:creationId xmlns:p14="http://schemas.microsoft.com/office/powerpoint/2010/main" val="818391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959287"/>
            <a:ext cx="7556421" cy="2232779"/>
          </a:xfrm>
          <a:prstGeom prst="rect">
            <a:avLst/>
          </a:prstGeom>
          <a:noFill/>
          <a:ln/>
        </p:spPr>
        <p:txBody>
          <a:bodyPr wrap="square" lIns="0" tIns="0" rIns="0" bIns="0" rtlCol="0" anchor="t"/>
          <a:lstStyle/>
          <a:p>
            <a:pPr marL="0" indent="0" algn="l">
              <a:lnSpc>
                <a:spcPts val="5850"/>
              </a:lnSpc>
              <a:buNone/>
            </a:pPr>
            <a:r>
              <a:rPr lang="en-US" sz="4650" b="1" dirty="0">
                <a:solidFill>
                  <a:srgbClr val="000000"/>
                </a:solidFill>
                <a:latin typeface="Petrona Bold" pitchFamily="34" charset="0"/>
                <a:ea typeface="Petrona Bold" pitchFamily="34" charset="-122"/>
                <a:cs typeface="Petrona Bold" pitchFamily="34" charset="-120"/>
              </a:rPr>
              <a:t>Економічні наслідки тероризму та конфліктів</a:t>
            </a:r>
            <a:endParaRPr lang="en-US" sz="4650" dirty="0"/>
          </a:p>
        </p:txBody>
      </p:sp>
      <p:sp>
        <p:nvSpPr>
          <p:cNvPr id="6" name="Text 2"/>
          <p:cNvSpPr/>
          <p:nvPr/>
        </p:nvSpPr>
        <p:spPr>
          <a:xfrm>
            <a:off x="6280190" y="2691342"/>
            <a:ext cx="7556421" cy="1088708"/>
          </a:xfrm>
          <a:prstGeom prst="rect">
            <a:avLst/>
          </a:prstGeom>
          <a:noFill/>
          <a:ln/>
        </p:spPr>
        <p:txBody>
          <a:bodyPr wrap="square" lIns="0" tIns="0" rIns="0" bIns="0" rtlCol="0" anchor="t"/>
          <a:lstStyle/>
          <a:p>
            <a:pPr lvl="0" algn="just">
              <a:lnSpc>
                <a:spcPct val="150000"/>
              </a:lnSpc>
            </a:pPr>
            <a:r>
              <a:rPr lang="uk-UA" b="1" dirty="0"/>
              <a:t>Інфляція:</a:t>
            </a:r>
            <a:r>
              <a:rPr lang="uk-UA" dirty="0"/>
              <a:t> Перебої з постачанням енергоносіїв, продовольства та інших товарів призвели до значного зростання цін у багатьох країнах.</a:t>
            </a:r>
            <a:endParaRPr lang="ru-RU" dirty="0"/>
          </a:p>
          <a:p>
            <a:pPr lvl="0" algn="just">
              <a:lnSpc>
                <a:spcPct val="150000"/>
              </a:lnSpc>
            </a:pPr>
            <a:r>
              <a:rPr lang="uk-UA" b="1" dirty="0"/>
              <a:t>Уповільнення економічного зростання:</a:t>
            </a:r>
            <a:r>
              <a:rPr lang="uk-UA" dirty="0"/>
              <a:t> Невизначеність, геополітична напруженість, санкції та порушення ланцюгів постачання негативно впливають на економічну активність у світі.</a:t>
            </a:r>
            <a:endParaRPr lang="ru-RU" dirty="0"/>
          </a:p>
          <a:p>
            <a:pPr lvl="0" algn="just">
              <a:lnSpc>
                <a:spcPct val="150000"/>
              </a:lnSpc>
            </a:pPr>
            <a:r>
              <a:rPr lang="uk-UA" b="1" dirty="0"/>
              <a:t>Поглиблення нерівності:</a:t>
            </a:r>
            <a:r>
              <a:rPr lang="uk-UA" dirty="0"/>
              <a:t> Зростання цін непропорційно б'є по найменш забезпечених верствах населення, як у розвинених, так і в країнах, що розвиваються.</a:t>
            </a:r>
            <a:endParaRPr lang="ru-RU" dirty="0"/>
          </a:p>
          <a:p>
            <a:pPr lvl="0" algn="just">
              <a:lnSpc>
                <a:spcPct val="150000"/>
              </a:lnSpc>
            </a:pPr>
            <a:r>
              <a:rPr lang="uk-UA" b="1" dirty="0"/>
              <a:t>Ризик протекціонізму:</a:t>
            </a:r>
            <a:r>
              <a:rPr lang="uk-UA" dirty="0"/>
              <a:t> Намагання країн забезпечити власну продовольчу та енергетичну безпеку можуть призвести до посилення протекціоністських заходів.</a:t>
            </a:r>
            <a:endParaRPr lang="ru-RU" dirty="0"/>
          </a:p>
          <a:p>
            <a:pPr marL="0" indent="0" algn="l">
              <a:lnSpc>
                <a:spcPts val="2850"/>
              </a:lnSpc>
              <a:buNone/>
            </a:pPr>
            <a:endParaRPr lang="en-US" sz="1750" dirty="0"/>
          </a:p>
        </p:txBody>
      </p:sp>
      <p:sp>
        <p:nvSpPr>
          <p:cNvPr id="10" name="TextBox 9"/>
          <p:cNvSpPr txBox="1"/>
          <p:nvPr/>
        </p:nvSpPr>
        <p:spPr>
          <a:xfrm>
            <a:off x="12662115" y="7578671"/>
            <a:ext cx="1968285" cy="650929"/>
          </a:xfrm>
          <a:prstGeom prst="rect">
            <a:avLst/>
          </a:prstGeom>
          <a:solidFill>
            <a:schemeClr val="bg1"/>
          </a:solidFill>
        </p:spPr>
        <p:txBody>
          <a:bodyPr wrap="square" rtlCol="0">
            <a:spAutoFit/>
          </a:bodyPr>
          <a:lstStyle/>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93790" y="771168"/>
            <a:ext cx="13042821" cy="1488519"/>
          </a:xfrm>
          <a:prstGeom prst="rect">
            <a:avLst/>
          </a:prstGeom>
          <a:noFill/>
          <a:ln/>
        </p:spPr>
        <p:txBody>
          <a:bodyPr wrap="square" lIns="0" tIns="0" rIns="0" bIns="0" rtlCol="0" anchor="t"/>
          <a:lstStyle/>
          <a:p>
            <a:pPr marL="0" indent="0" algn="ctr">
              <a:lnSpc>
                <a:spcPts val="5850"/>
              </a:lnSpc>
              <a:buNone/>
            </a:pPr>
            <a:r>
              <a:rPr lang="en-US" sz="4650" b="1" dirty="0">
                <a:solidFill>
                  <a:srgbClr val="000000"/>
                </a:solidFill>
                <a:latin typeface="Petrona Bold" pitchFamily="34" charset="0"/>
                <a:ea typeface="Petrona Bold" pitchFamily="34" charset="-122"/>
                <a:cs typeface="Petrona Bold" pitchFamily="34" charset="-120"/>
              </a:rPr>
              <a:t>Вплив глобальних проблем на світову економіку</a:t>
            </a:r>
            <a:endParaRPr lang="en-US" sz="4650" dirty="0"/>
          </a:p>
        </p:txBody>
      </p:sp>
      <p:sp>
        <p:nvSpPr>
          <p:cNvPr id="3" name="Text 1"/>
          <p:cNvSpPr/>
          <p:nvPr/>
        </p:nvSpPr>
        <p:spPr>
          <a:xfrm>
            <a:off x="1190982" y="3016091"/>
            <a:ext cx="3841671" cy="372070"/>
          </a:xfrm>
          <a:prstGeom prst="rect">
            <a:avLst/>
          </a:prstGeom>
          <a:noFill/>
          <a:ln/>
        </p:spPr>
        <p:txBody>
          <a:bodyPr wrap="none" lIns="0" tIns="0" rIns="0" bIns="0" rtlCol="0" anchor="t"/>
          <a:lstStyle/>
          <a:p>
            <a:pPr marL="0" indent="0" algn="r">
              <a:lnSpc>
                <a:spcPts val="2900"/>
              </a:lnSpc>
              <a:buNone/>
            </a:pPr>
            <a:r>
              <a:rPr lang="en-US" sz="2300" b="1" dirty="0">
                <a:solidFill>
                  <a:srgbClr val="272525"/>
                </a:solidFill>
                <a:latin typeface="Petrona Bold" pitchFamily="34" charset="0"/>
                <a:ea typeface="Petrona Bold" pitchFamily="34" charset="-122"/>
                <a:cs typeface="Petrona Bold" pitchFamily="34" charset="-120"/>
              </a:rPr>
              <a:t>Уповільнення зростання</a:t>
            </a:r>
            <a:endParaRPr lang="en-US" sz="2300" dirty="0"/>
          </a:p>
        </p:txBody>
      </p:sp>
      <p:sp>
        <p:nvSpPr>
          <p:cNvPr id="4" name="Text 2"/>
          <p:cNvSpPr/>
          <p:nvPr/>
        </p:nvSpPr>
        <p:spPr>
          <a:xfrm>
            <a:off x="793790" y="3524250"/>
            <a:ext cx="4238863" cy="1088708"/>
          </a:xfrm>
          <a:prstGeom prst="rect">
            <a:avLst/>
          </a:prstGeom>
          <a:noFill/>
          <a:ln/>
        </p:spPr>
        <p:txBody>
          <a:bodyPr wrap="square" lIns="0" tIns="0" rIns="0" bIns="0" rtlCol="0" anchor="t"/>
          <a:lstStyle/>
          <a:p>
            <a:pPr marL="0" indent="0" algn="r">
              <a:lnSpc>
                <a:spcPts val="2850"/>
              </a:lnSpc>
              <a:buNone/>
            </a:pPr>
            <a:r>
              <a:rPr lang="en-US" sz="1750" dirty="0">
                <a:solidFill>
                  <a:srgbClr val="272525"/>
                </a:solidFill>
                <a:latin typeface="Inter" pitchFamily="34" charset="0"/>
                <a:ea typeface="Inter" pitchFamily="34" charset="-122"/>
                <a:cs typeface="Inter" pitchFamily="34" charset="-120"/>
              </a:rPr>
              <a:t>Ресурси відволікаються на подолання наслідків, а не на інвестиції.</a:t>
            </a:r>
            <a:endParaRPr lang="en-US" sz="1750" dirty="0"/>
          </a:p>
        </p:txBody>
      </p:sp>
      <p:pic>
        <p:nvPicPr>
          <p:cNvPr id="5" name="Image 0" descr="preencoded.png"/>
          <p:cNvPicPr>
            <a:picLocks noChangeAspect="1"/>
          </p:cNvPicPr>
          <p:nvPr/>
        </p:nvPicPr>
        <p:blipFill>
          <a:blip r:embed="rId3"/>
          <a:stretch>
            <a:fillRect/>
          </a:stretch>
        </p:blipFill>
        <p:spPr>
          <a:xfrm>
            <a:off x="5032653" y="2803327"/>
            <a:ext cx="4564975" cy="4564975"/>
          </a:xfrm>
          <a:prstGeom prst="rect">
            <a:avLst/>
          </a:prstGeom>
        </p:spPr>
      </p:pic>
      <p:sp>
        <p:nvSpPr>
          <p:cNvPr id="6" name="Text 3"/>
          <p:cNvSpPr/>
          <p:nvPr/>
        </p:nvSpPr>
        <p:spPr>
          <a:xfrm>
            <a:off x="6204585" y="4195524"/>
            <a:ext cx="318968" cy="398621"/>
          </a:xfrm>
          <a:prstGeom prst="rect">
            <a:avLst/>
          </a:prstGeom>
          <a:noFill/>
          <a:ln/>
        </p:spPr>
        <p:txBody>
          <a:bodyPr wrap="none" lIns="0" tIns="0" rIns="0" bIns="0" rtlCol="0" anchor="t"/>
          <a:lstStyle/>
          <a:p>
            <a:pPr marL="0" indent="0" algn="l">
              <a:lnSpc>
                <a:spcPts val="4000"/>
              </a:lnSpc>
              <a:buNone/>
            </a:pPr>
            <a:r>
              <a:rPr lang="en-US" sz="2500" b="1" dirty="0">
                <a:solidFill>
                  <a:srgbClr val="272525"/>
                </a:solidFill>
                <a:latin typeface="Petrona Bold" pitchFamily="34" charset="0"/>
                <a:ea typeface="Petrona Bold" pitchFamily="34" charset="-122"/>
                <a:cs typeface="Petrona Bold" pitchFamily="34" charset="-120"/>
              </a:rPr>
              <a:t>1</a:t>
            </a:r>
            <a:endParaRPr lang="en-US" sz="2500" dirty="0"/>
          </a:p>
        </p:txBody>
      </p:sp>
      <p:sp>
        <p:nvSpPr>
          <p:cNvPr id="7" name="Text 4"/>
          <p:cNvSpPr/>
          <p:nvPr/>
        </p:nvSpPr>
        <p:spPr>
          <a:xfrm>
            <a:off x="9237997" y="2640331"/>
            <a:ext cx="3424118" cy="372070"/>
          </a:xfrm>
          <a:prstGeom prst="rect">
            <a:avLst/>
          </a:prstGeom>
          <a:noFill/>
          <a:ln/>
        </p:spPr>
        <p:txBody>
          <a:bodyPr wrap="none" lIns="0" tIns="0" rIns="0" bIns="0" rtlCol="0" anchor="t"/>
          <a:lstStyle/>
          <a:p>
            <a:pPr marL="0" indent="0" algn="l">
              <a:lnSpc>
                <a:spcPts val="2900"/>
              </a:lnSpc>
              <a:buNone/>
            </a:pPr>
            <a:r>
              <a:rPr lang="en-US" sz="2300" b="1" dirty="0" err="1" smtClean="0">
                <a:solidFill>
                  <a:srgbClr val="272525"/>
                </a:solidFill>
                <a:latin typeface="Petrona Bold" pitchFamily="34" charset="0"/>
                <a:ea typeface="Petrona Bold" pitchFamily="34" charset="-122"/>
                <a:cs typeface="Petrona Bold" pitchFamily="34" charset="-120"/>
              </a:rPr>
              <a:t>Волатильність</a:t>
            </a:r>
            <a:r>
              <a:rPr lang="uk-UA" sz="2300" b="1" dirty="0" smtClean="0">
                <a:solidFill>
                  <a:srgbClr val="272525"/>
                </a:solidFill>
                <a:latin typeface="Petrona Bold" pitchFamily="34" charset="0"/>
                <a:ea typeface="Petrona Bold" pitchFamily="34" charset="-122"/>
                <a:cs typeface="Petrona Bold" pitchFamily="34" charset="-120"/>
              </a:rPr>
              <a:t>(мінливість) </a:t>
            </a:r>
            <a:r>
              <a:rPr lang="en-US" sz="2300" b="1" dirty="0" smtClean="0">
                <a:solidFill>
                  <a:srgbClr val="272525"/>
                </a:solidFill>
                <a:latin typeface="Petrona Bold" pitchFamily="34" charset="0"/>
                <a:ea typeface="Petrona Bold" pitchFamily="34" charset="-122"/>
                <a:cs typeface="Petrona Bold" pitchFamily="34" charset="-120"/>
              </a:rPr>
              <a:t> </a:t>
            </a:r>
            <a:r>
              <a:rPr lang="en-US" sz="2300" b="1" dirty="0">
                <a:solidFill>
                  <a:srgbClr val="272525"/>
                </a:solidFill>
                <a:latin typeface="Petrona Bold" pitchFamily="34" charset="0"/>
                <a:ea typeface="Petrona Bold" pitchFamily="34" charset="-122"/>
                <a:cs typeface="Petrona Bold" pitchFamily="34" charset="-120"/>
              </a:rPr>
              <a:t>ринків</a:t>
            </a:r>
            <a:endParaRPr lang="en-US" sz="2300" dirty="0"/>
          </a:p>
        </p:txBody>
      </p:sp>
      <p:sp>
        <p:nvSpPr>
          <p:cNvPr id="8" name="Text 5"/>
          <p:cNvSpPr/>
          <p:nvPr/>
        </p:nvSpPr>
        <p:spPr>
          <a:xfrm>
            <a:off x="9597628" y="3221474"/>
            <a:ext cx="4238982" cy="725805"/>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Нестабільність підвищує ризики та коливання.</a:t>
            </a:r>
            <a:endParaRPr lang="en-US" sz="1750" dirty="0"/>
          </a:p>
        </p:txBody>
      </p:sp>
      <p:pic>
        <p:nvPicPr>
          <p:cNvPr id="9" name="Image 1" descr="preencoded.png"/>
          <p:cNvPicPr>
            <a:picLocks noChangeAspect="1"/>
          </p:cNvPicPr>
          <p:nvPr/>
        </p:nvPicPr>
        <p:blipFill>
          <a:blip r:embed="rId4"/>
          <a:stretch>
            <a:fillRect/>
          </a:stretch>
        </p:blipFill>
        <p:spPr>
          <a:xfrm>
            <a:off x="5032653" y="2803327"/>
            <a:ext cx="4564975" cy="4564975"/>
          </a:xfrm>
          <a:prstGeom prst="rect">
            <a:avLst/>
          </a:prstGeom>
        </p:spPr>
      </p:pic>
      <p:sp>
        <p:nvSpPr>
          <p:cNvPr id="10" name="Text 6"/>
          <p:cNvSpPr/>
          <p:nvPr/>
        </p:nvSpPr>
        <p:spPr>
          <a:xfrm>
            <a:off x="7518797" y="3768447"/>
            <a:ext cx="318968" cy="398621"/>
          </a:xfrm>
          <a:prstGeom prst="rect">
            <a:avLst/>
          </a:prstGeom>
          <a:noFill/>
          <a:ln/>
        </p:spPr>
        <p:txBody>
          <a:bodyPr wrap="none" lIns="0" tIns="0" rIns="0" bIns="0" rtlCol="0" anchor="t"/>
          <a:lstStyle/>
          <a:p>
            <a:pPr marL="0" indent="0" algn="l">
              <a:lnSpc>
                <a:spcPts val="4000"/>
              </a:lnSpc>
              <a:buNone/>
            </a:pPr>
            <a:r>
              <a:rPr lang="en-US" sz="2500" b="1" dirty="0">
                <a:solidFill>
                  <a:srgbClr val="272525"/>
                </a:solidFill>
                <a:latin typeface="Petrona Bold" pitchFamily="34" charset="0"/>
                <a:ea typeface="Petrona Bold" pitchFamily="34" charset="-122"/>
                <a:cs typeface="Petrona Bold" pitchFamily="34" charset="-120"/>
              </a:rPr>
              <a:t>2</a:t>
            </a:r>
            <a:endParaRPr lang="en-US" sz="2500" dirty="0"/>
          </a:p>
        </p:txBody>
      </p:sp>
      <p:sp>
        <p:nvSpPr>
          <p:cNvPr id="11" name="Text 7"/>
          <p:cNvSpPr/>
          <p:nvPr/>
        </p:nvSpPr>
        <p:spPr>
          <a:xfrm>
            <a:off x="10051256" y="4287441"/>
            <a:ext cx="3326844"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Зростання нерівності</a:t>
            </a:r>
            <a:endParaRPr lang="en-US" sz="2300" dirty="0"/>
          </a:p>
        </p:txBody>
      </p:sp>
      <p:sp>
        <p:nvSpPr>
          <p:cNvPr id="12" name="Text 8"/>
          <p:cNvSpPr/>
          <p:nvPr/>
        </p:nvSpPr>
        <p:spPr>
          <a:xfrm>
            <a:off x="10051256" y="4795599"/>
            <a:ext cx="3785354" cy="1088708"/>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Поглиблення розриву між країнами та соціальними групами.</a:t>
            </a:r>
            <a:endParaRPr lang="en-US" sz="1750" dirty="0"/>
          </a:p>
        </p:txBody>
      </p:sp>
      <p:pic>
        <p:nvPicPr>
          <p:cNvPr id="13" name="Image 2" descr="preencoded.png"/>
          <p:cNvPicPr>
            <a:picLocks noChangeAspect="1"/>
          </p:cNvPicPr>
          <p:nvPr/>
        </p:nvPicPr>
        <p:blipFill>
          <a:blip r:embed="rId5"/>
          <a:stretch>
            <a:fillRect/>
          </a:stretch>
        </p:blipFill>
        <p:spPr>
          <a:xfrm>
            <a:off x="5032653" y="2803327"/>
            <a:ext cx="4564975" cy="4564975"/>
          </a:xfrm>
          <a:prstGeom prst="rect">
            <a:avLst/>
          </a:prstGeom>
        </p:spPr>
      </p:pic>
      <p:sp>
        <p:nvSpPr>
          <p:cNvPr id="14" name="Text 9"/>
          <p:cNvSpPr/>
          <p:nvPr/>
        </p:nvSpPr>
        <p:spPr>
          <a:xfrm>
            <a:off x="8331041" y="4886444"/>
            <a:ext cx="318968" cy="398621"/>
          </a:xfrm>
          <a:prstGeom prst="rect">
            <a:avLst/>
          </a:prstGeom>
          <a:noFill/>
          <a:ln/>
        </p:spPr>
        <p:txBody>
          <a:bodyPr wrap="none" lIns="0" tIns="0" rIns="0" bIns="0" rtlCol="0" anchor="t"/>
          <a:lstStyle/>
          <a:p>
            <a:pPr marL="0" indent="0" algn="l">
              <a:lnSpc>
                <a:spcPts val="4000"/>
              </a:lnSpc>
              <a:buNone/>
            </a:pPr>
            <a:r>
              <a:rPr lang="en-US" sz="2500" b="1" dirty="0">
                <a:solidFill>
                  <a:srgbClr val="272525"/>
                </a:solidFill>
                <a:latin typeface="Petrona Bold" pitchFamily="34" charset="0"/>
                <a:ea typeface="Petrona Bold" pitchFamily="34" charset="-122"/>
                <a:cs typeface="Petrona Bold" pitchFamily="34" charset="-120"/>
              </a:rPr>
              <a:t>3</a:t>
            </a:r>
            <a:endParaRPr lang="en-US" sz="2500" dirty="0"/>
          </a:p>
        </p:txBody>
      </p:sp>
      <p:sp>
        <p:nvSpPr>
          <p:cNvPr id="15" name="Text 10"/>
          <p:cNvSpPr/>
          <p:nvPr/>
        </p:nvSpPr>
        <p:spPr>
          <a:xfrm>
            <a:off x="9597628" y="6224468"/>
            <a:ext cx="3429953"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Трансакційні витрати</a:t>
            </a:r>
            <a:endParaRPr lang="en-US" sz="2300" dirty="0"/>
          </a:p>
        </p:txBody>
      </p:sp>
      <p:sp>
        <p:nvSpPr>
          <p:cNvPr id="16" name="Text 11"/>
          <p:cNvSpPr/>
          <p:nvPr/>
        </p:nvSpPr>
        <p:spPr>
          <a:xfrm>
            <a:off x="9597628" y="6732627"/>
            <a:ext cx="4238982" cy="725805"/>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Збільшення витрат через міжнародну співпрацю.</a:t>
            </a:r>
            <a:endParaRPr lang="en-US" sz="1750" dirty="0"/>
          </a:p>
        </p:txBody>
      </p:sp>
      <p:pic>
        <p:nvPicPr>
          <p:cNvPr id="17" name="Image 3" descr="preencoded.png"/>
          <p:cNvPicPr>
            <a:picLocks noChangeAspect="1"/>
          </p:cNvPicPr>
          <p:nvPr/>
        </p:nvPicPr>
        <p:blipFill>
          <a:blip r:embed="rId6"/>
          <a:stretch>
            <a:fillRect/>
          </a:stretch>
        </p:blipFill>
        <p:spPr>
          <a:xfrm>
            <a:off x="5032653" y="2803327"/>
            <a:ext cx="4564975" cy="4564975"/>
          </a:xfrm>
          <a:prstGeom prst="rect">
            <a:avLst/>
          </a:prstGeom>
        </p:spPr>
      </p:pic>
      <p:sp>
        <p:nvSpPr>
          <p:cNvPr id="18" name="Text 12"/>
          <p:cNvSpPr/>
          <p:nvPr/>
        </p:nvSpPr>
        <p:spPr>
          <a:xfrm>
            <a:off x="7518797" y="6004441"/>
            <a:ext cx="318968" cy="398621"/>
          </a:xfrm>
          <a:prstGeom prst="rect">
            <a:avLst/>
          </a:prstGeom>
          <a:noFill/>
          <a:ln/>
        </p:spPr>
        <p:txBody>
          <a:bodyPr wrap="none" lIns="0" tIns="0" rIns="0" bIns="0" rtlCol="0" anchor="t"/>
          <a:lstStyle/>
          <a:p>
            <a:pPr marL="0" indent="0" algn="l">
              <a:lnSpc>
                <a:spcPts val="4000"/>
              </a:lnSpc>
              <a:buNone/>
            </a:pPr>
            <a:r>
              <a:rPr lang="en-US" sz="2500" b="1" dirty="0">
                <a:solidFill>
                  <a:srgbClr val="272525"/>
                </a:solidFill>
                <a:latin typeface="Petrona Bold" pitchFamily="34" charset="0"/>
                <a:ea typeface="Petrona Bold" pitchFamily="34" charset="-122"/>
                <a:cs typeface="Petrona Bold" pitchFamily="34" charset="-120"/>
              </a:rPr>
              <a:t>4</a:t>
            </a:r>
            <a:endParaRPr lang="en-US" sz="2500" dirty="0"/>
          </a:p>
        </p:txBody>
      </p:sp>
      <p:sp>
        <p:nvSpPr>
          <p:cNvPr id="19" name="Text 13"/>
          <p:cNvSpPr/>
          <p:nvPr/>
        </p:nvSpPr>
        <p:spPr>
          <a:xfrm>
            <a:off x="1013103" y="5740122"/>
            <a:ext cx="4019550" cy="372070"/>
          </a:xfrm>
          <a:prstGeom prst="rect">
            <a:avLst/>
          </a:prstGeom>
          <a:noFill/>
          <a:ln/>
        </p:spPr>
        <p:txBody>
          <a:bodyPr wrap="none" lIns="0" tIns="0" rIns="0" bIns="0" rtlCol="0" anchor="t"/>
          <a:lstStyle/>
          <a:p>
            <a:pPr marL="0" indent="0" algn="r">
              <a:lnSpc>
                <a:spcPts val="2900"/>
              </a:lnSpc>
              <a:buNone/>
            </a:pPr>
            <a:r>
              <a:rPr lang="en-US" sz="2300" b="1" dirty="0">
                <a:solidFill>
                  <a:srgbClr val="272525"/>
                </a:solidFill>
                <a:latin typeface="Petrona Bold" pitchFamily="34" charset="0"/>
                <a:ea typeface="Petrona Bold" pitchFamily="34" charset="-122"/>
                <a:cs typeface="Petrona Bold" pitchFamily="34" charset="-120"/>
              </a:rPr>
              <a:t>Загроза сталого розвитку</a:t>
            </a:r>
            <a:endParaRPr lang="en-US" sz="2300" dirty="0"/>
          </a:p>
        </p:txBody>
      </p:sp>
      <p:sp>
        <p:nvSpPr>
          <p:cNvPr id="20" name="Text 14"/>
          <p:cNvSpPr/>
          <p:nvPr/>
        </p:nvSpPr>
        <p:spPr>
          <a:xfrm>
            <a:off x="793790" y="6248281"/>
            <a:ext cx="4238863" cy="725805"/>
          </a:xfrm>
          <a:prstGeom prst="rect">
            <a:avLst/>
          </a:prstGeom>
          <a:noFill/>
          <a:ln/>
        </p:spPr>
        <p:txBody>
          <a:bodyPr wrap="square" lIns="0" tIns="0" rIns="0" bIns="0" rtlCol="0" anchor="t"/>
          <a:lstStyle/>
          <a:p>
            <a:pPr marL="0" indent="0" algn="r">
              <a:lnSpc>
                <a:spcPts val="2850"/>
              </a:lnSpc>
              <a:buNone/>
            </a:pPr>
            <a:r>
              <a:rPr lang="en-US" sz="1750" dirty="0">
                <a:solidFill>
                  <a:srgbClr val="272525"/>
                </a:solidFill>
                <a:latin typeface="Inter" pitchFamily="34" charset="0"/>
                <a:ea typeface="Inter" pitchFamily="34" charset="-122"/>
                <a:cs typeface="Inter" pitchFamily="34" charset="-120"/>
              </a:rPr>
              <a:t>Підрив екологічних і соціальних основ зростання.</a:t>
            </a:r>
            <a:endParaRPr lang="en-US" sz="1750" dirty="0"/>
          </a:p>
        </p:txBody>
      </p:sp>
      <p:pic>
        <p:nvPicPr>
          <p:cNvPr id="21" name="Image 4" descr="preencoded.png"/>
          <p:cNvPicPr>
            <a:picLocks noChangeAspect="1"/>
          </p:cNvPicPr>
          <p:nvPr/>
        </p:nvPicPr>
        <p:blipFill>
          <a:blip r:embed="rId7"/>
          <a:stretch>
            <a:fillRect/>
          </a:stretch>
        </p:blipFill>
        <p:spPr>
          <a:xfrm>
            <a:off x="5032653" y="2803327"/>
            <a:ext cx="4564975" cy="4564975"/>
          </a:xfrm>
          <a:prstGeom prst="rect">
            <a:avLst/>
          </a:prstGeom>
        </p:spPr>
      </p:pic>
      <p:sp>
        <p:nvSpPr>
          <p:cNvPr id="22" name="Text 15"/>
          <p:cNvSpPr/>
          <p:nvPr/>
        </p:nvSpPr>
        <p:spPr>
          <a:xfrm>
            <a:off x="6204585" y="5577364"/>
            <a:ext cx="318968" cy="398621"/>
          </a:xfrm>
          <a:prstGeom prst="rect">
            <a:avLst/>
          </a:prstGeom>
          <a:noFill/>
          <a:ln/>
        </p:spPr>
        <p:txBody>
          <a:bodyPr wrap="none" lIns="0" tIns="0" rIns="0" bIns="0" rtlCol="0" anchor="t"/>
          <a:lstStyle/>
          <a:p>
            <a:pPr marL="0" indent="0" algn="l">
              <a:lnSpc>
                <a:spcPts val="4000"/>
              </a:lnSpc>
              <a:buNone/>
            </a:pPr>
            <a:r>
              <a:rPr lang="en-US" sz="2500" b="1" dirty="0">
                <a:solidFill>
                  <a:srgbClr val="272525"/>
                </a:solidFill>
                <a:latin typeface="Petrona Bold" pitchFamily="34" charset="0"/>
                <a:ea typeface="Petrona Bold" pitchFamily="34" charset="-122"/>
                <a:cs typeface="Petrona Bold" pitchFamily="34" charset="-120"/>
              </a:rPr>
              <a:t>5</a:t>
            </a:r>
            <a:endParaRPr lang="en-US" sz="2500" dirty="0"/>
          </a:p>
        </p:txBody>
      </p:sp>
      <p:sp>
        <p:nvSpPr>
          <p:cNvPr id="23" name="TextBox 22"/>
          <p:cNvSpPr txBox="1"/>
          <p:nvPr/>
        </p:nvSpPr>
        <p:spPr>
          <a:xfrm>
            <a:off x="12662115" y="7578671"/>
            <a:ext cx="1968285" cy="650929"/>
          </a:xfrm>
          <a:prstGeom prst="rect">
            <a:avLst/>
          </a:prstGeom>
          <a:solidFill>
            <a:schemeClr val="bg1"/>
          </a:solidFill>
        </p:spPr>
        <p:txBody>
          <a:bodyPr wrap="square" rtlCol="0">
            <a:spAutoFit/>
          </a:bodyPr>
          <a:lstStyle/>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624446" y="0"/>
            <a:ext cx="5005953" cy="8229600"/>
          </a:xfrm>
          <a:prstGeom prst="rect">
            <a:avLst/>
          </a:prstGeom>
        </p:spPr>
      </p:pic>
      <p:sp>
        <p:nvSpPr>
          <p:cNvPr id="3" name="Text 0"/>
          <p:cNvSpPr/>
          <p:nvPr/>
        </p:nvSpPr>
        <p:spPr>
          <a:xfrm>
            <a:off x="0" y="-15498"/>
            <a:ext cx="8954643" cy="1595511"/>
          </a:xfrm>
          <a:prstGeom prst="rect">
            <a:avLst/>
          </a:prstGeom>
          <a:noFill/>
          <a:ln/>
        </p:spPr>
        <p:txBody>
          <a:bodyPr wrap="square" lIns="0" tIns="0" rIns="0" bIns="0" rtlCol="0" anchor="t"/>
          <a:lstStyle/>
          <a:p>
            <a:pPr marL="0" indent="0" algn="ctr">
              <a:lnSpc>
                <a:spcPts val="5850"/>
              </a:lnSpc>
              <a:buNone/>
            </a:pPr>
            <a:r>
              <a:rPr lang="en-US" sz="3600" b="1" dirty="0">
                <a:solidFill>
                  <a:srgbClr val="000000"/>
                </a:solidFill>
                <a:latin typeface="Petrona Bold" pitchFamily="34" charset="0"/>
                <a:ea typeface="Petrona Bold" pitchFamily="34" charset="-122"/>
                <a:cs typeface="Petrona Bold" pitchFamily="34" charset="-120"/>
              </a:rPr>
              <a:t>Участь України в міжнародних економічних організаціях</a:t>
            </a:r>
            <a:endParaRPr lang="en-US" sz="3600" dirty="0"/>
          </a:p>
        </p:txBody>
      </p:sp>
      <p:sp>
        <p:nvSpPr>
          <p:cNvPr id="4" name="Shape 1"/>
          <p:cNvSpPr/>
          <p:nvPr/>
        </p:nvSpPr>
        <p:spPr>
          <a:xfrm>
            <a:off x="434411" y="1530067"/>
            <a:ext cx="170021" cy="1233964"/>
          </a:xfrm>
          <a:prstGeom prst="roundRect">
            <a:avLst>
              <a:gd name="adj" fmla="val 56033"/>
            </a:avLst>
          </a:prstGeom>
          <a:solidFill>
            <a:srgbClr val="CCEEFF"/>
          </a:solidFill>
          <a:ln w="7620">
            <a:solidFill>
              <a:srgbClr val="B2D4E5"/>
            </a:solidFill>
            <a:prstDash val="solid"/>
          </a:ln>
        </p:spPr>
      </p:sp>
      <p:sp>
        <p:nvSpPr>
          <p:cNvPr id="5" name="Text 2"/>
          <p:cNvSpPr/>
          <p:nvPr/>
        </p:nvSpPr>
        <p:spPr>
          <a:xfrm>
            <a:off x="944594" y="1530067"/>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До війни</a:t>
            </a:r>
            <a:endParaRPr lang="en-US" sz="2300" dirty="0"/>
          </a:p>
        </p:txBody>
      </p:sp>
      <p:sp>
        <p:nvSpPr>
          <p:cNvPr id="6" name="Text 3"/>
          <p:cNvSpPr/>
          <p:nvPr/>
        </p:nvSpPr>
        <p:spPr>
          <a:xfrm>
            <a:off x="944593" y="1809119"/>
            <a:ext cx="8010050" cy="725805"/>
          </a:xfrm>
          <a:prstGeom prst="rect">
            <a:avLst/>
          </a:prstGeom>
          <a:noFill/>
          <a:ln/>
        </p:spPr>
        <p:txBody>
          <a:bodyPr wrap="square" lIns="0" tIns="0" rIns="0" bIns="0" rtlCol="0" anchor="t"/>
          <a:lstStyle/>
          <a:p>
            <a:pPr>
              <a:lnSpc>
                <a:spcPts val="2850"/>
              </a:lnSpc>
            </a:pPr>
            <a:r>
              <a:rPr lang="uk-UA" sz="1600" dirty="0" smtClean="0"/>
              <a:t>.</a:t>
            </a:r>
            <a:r>
              <a:rPr lang="uk-UA" sz="1600" dirty="0" smtClean="0"/>
              <a:t> Україна була членом ключових міжнародних економічних організацій, таких як СОТ (з 2008 року), МВФ (з 1992 року) та Світовий банк (з 1992 року). Членство в СОТ забезпечувало доступ до світових ринків, МВФ надавав фінансову підтримку для макроекономічної стабілізації, а Світовий банк фінансував проекти розвитку. Україна також прагнула до членства в ОЕСР, співпрацюючи з організацією для впровадження найкращих практик</a:t>
            </a:r>
            <a:endParaRPr lang="en-US" sz="1750" dirty="0"/>
          </a:p>
        </p:txBody>
      </p:sp>
      <p:sp>
        <p:nvSpPr>
          <p:cNvPr id="7" name="Shape 4"/>
          <p:cNvSpPr/>
          <p:nvPr/>
        </p:nvSpPr>
        <p:spPr>
          <a:xfrm>
            <a:off x="434411" y="3751491"/>
            <a:ext cx="170021" cy="1596866"/>
          </a:xfrm>
          <a:prstGeom prst="roundRect">
            <a:avLst>
              <a:gd name="adj" fmla="val 56033"/>
            </a:avLst>
          </a:prstGeom>
          <a:solidFill>
            <a:srgbClr val="CCEEFF"/>
          </a:solidFill>
          <a:ln w="7620">
            <a:solidFill>
              <a:srgbClr val="B2D4E5"/>
            </a:solidFill>
            <a:prstDash val="solid"/>
          </a:ln>
        </p:spPr>
      </p:sp>
      <p:sp>
        <p:nvSpPr>
          <p:cNvPr id="8" name="Text 5"/>
          <p:cNvSpPr/>
          <p:nvPr/>
        </p:nvSpPr>
        <p:spPr>
          <a:xfrm>
            <a:off x="944594" y="3751491"/>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Під час війни</a:t>
            </a:r>
            <a:endParaRPr lang="en-US" sz="2300" dirty="0"/>
          </a:p>
        </p:txBody>
      </p:sp>
      <p:sp>
        <p:nvSpPr>
          <p:cNvPr id="9" name="Text 6"/>
          <p:cNvSpPr/>
          <p:nvPr/>
        </p:nvSpPr>
        <p:spPr>
          <a:xfrm>
            <a:off x="604432" y="4259650"/>
            <a:ext cx="9020014" cy="1088708"/>
          </a:xfrm>
          <a:prstGeom prst="rect">
            <a:avLst/>
          </a:prstGeom>
          <a:noFill/>
          <a:ln/>
        </p:spPr>
        <p:txBody>
          <a:bodyPr wrap="square" lIns="0" tIns="0" rIns="0" bIns="0" rtlCol="0" anchor="t"/>
          <a:lstStyle/>
          <a:p>
            <a:pPr lvl="0"/>
            <a:r>
              <a:rPr lang="uk-UA" dirty="0"/>
              <a:t>В умовах повномасштабної агресії роль міжнародних економічних організацій для України кардинально зросла.</a:t>
            </a:r>
            <a:endParaRPr lang="ru-RU" sz="1400" dirty="0"/>
          </a:p>
          <a:p>
            <a:pPr lvl="1"/>
            <a:r>
              <a:rPr lang="uk-UA" b="1" dirty="0"/>
              <a:t>МВФ та Світовий банк:</a:t>
            </a:r>
            <a:r>
              <a:rPr lang="uk-UA" dirty="0"/>
              <a:t> Стали ключовими джерелами фінансової підтримки для України, допомагаючи утримувати макроекономічну стабільність та фінансувати критичні потреби. Розробляються нові програми допомоги для відновлення.</a:t>
            </a:r>
            <a:endParaRPr lang="ru-RU" sz="1400" dirty="0"/>
          </a:p>
          <a:p>
            <a:pPr lvl="1"/>
            <a:r>
              <a:rPr lang="uk-UA" b="1" dirty="0"/>
              <a:t>СОТ:</a:t>
            </a:r>
            <a:r>
              <a:rPr lang="uk-UA" dirty="0"/>
              <a:t> Україна використовує майданчик СОТ для </a:t>
            </a:r>
            <a:r>
              <a:rPr lang="uk-UA" dirty="0" err="1"/>
              <a:t>адвокації</a:t>
            </a:r>
            <a:r>
              <a:rPr lang="uk-UA" dirty="0"/>
              <a:t> своїх торговельних інтересів, привернення уваги до порушень з боку </a:t>
            </a:r>
            <a:r>
              <a:rPr lang="uk-UA" dirty="0" err="1"/>
              <a:t>росії</a:t>
            </a:r>
            <a:r>
              <a:rPr lang="uk-UA" dirty="0"/>
              <a:t> та пошуку шляхів для відновлення експорту.</a:t>
            </a:r>
            <a:endParaRPr lang="ru-RU" sz="1400" dirty="0"/>
          </a:p>
          <a:p>
            <a:pPr lvl="1"/>
            <a:r>
              <a:rPr lang="uk-UA" b="1" dirty="0" smtClean="0"/>
              <a:t>ОЕСР (</a:t>
            </a:r>
            <a:r>
              <a:rPr lang="ru-RU" dirty="0" err="1" smtClean="0"/>
              <a:t>Організація</a:t>
            </a:r>
            <a:r>
              <a:rPr lang="ru-RU" dirty="0" smtClean="0"/>
              <a:t> </a:t>
            </a:r>
            <a:r>
              <a:rPr lang="ru-RU" dirty="0" err="1" smtClean="0"/>
              <a:t>економічного</a:t>
            </a:r>
            <a:r>
              <a:rPr lang="ru-RU" dirty="0" smtClean="0"/>
              <a:t> </a:t>
            </a:r>
            <a:r>
              <a:rPr lang="ru-RU" dirty="0" err="1" smtClean="0"/>
              <a:t>співробітництва</a:t>
            </a:r>
            <a:r>
              <a:rPr lang="ru-RU" dirty="0" smtClean="0"/>
              <a:t> та </a:t>
            </a:r>
            <a:r>
              <a:rPr lang="ru-RU" dirty="0" err="1" smtClean="0"/>
              <a:t>розвитку</a:t>
            </a:r>
            <a:r>
              <a:rPr lang="ru-RU" dirty="0" smtClean="0"/>
              <a:t>) </a:t>
            </a:r>
            <a:r>
              <a:rPr lang="uk-UA" b="1" dirty="0" smtClean="0"/>
              <a:t>:</a:t>
            </a:r>
            <a:r>
              <a:rPr lang="uk-UA" dirty="0" smtClean="0"/>
              <a:t> </a:t>
            </a:r>
            <a:r>
              <a:rPr lang="uk-UA" dirty="0"/>
              <a:t>Співпраця з ОЕСР продовжується, організація надає експертну допомогу у розробці планів відновлення та реформ. Війна актуалізувала питання майбутнього членства України в ОЕСР як важливого </a:t>
            </a:r>
            <a:r>
              <a:rPr lang="uk-UA" dirty="0" err="1"/>
              <a:t>фактора</a:t>
            </a:r>
            <a:r>
              <a:rPr lang="uk-UA" dirty="0"/>
              <a:t> інтеграції у світову економіку.</a:t>
            </a:r>
            <a:endParaRPr lang="ru-RU" sz="1400" dirty="0"/>
          </a:p>
          <a:p>
            <a:pPr lvl="1"/>
            <a:r>
              <a:rPr lang="uk-UA" b="1" dirty="0"/>
              <a:t>Інші організації (ЄБРР, ООН та ін.):</a:t>
            </a:r>
            <a:r>
              <a:rPr lang="uk-UA" dirty="0"/>
              <a:t> Надають значну фінансову, гуманітарну та технічну допомогу Україні.</a:t>
            </a:r>
            <a:endParaRPr lang="ru-RU"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93790" y="1682115"/>
            <a:ext cx="13042821" cy="1488519"/>
          </a:xfrm>
          <a:prstGeom prst="rect">
            <a:avLst/>
          </a:prstGeom>
          <a:noFill/>
          <a:ln/>
        </p:spPr>
        <p:txBody>
          <a:bodyPr wrap="square" lIns="0" tIns="0" rIns="0" bIns="0" rtlCol="0" anchor="t"/>
          <a:lstStyle/>
          <a:p>
            <a:pPr marL="0" indent="0" algn="ctr">
              <a:lnSpc>
                <a:spcPts val="5850"/>
              </a:lnSpc>
              <a:buNone/>
            </a:pPr>
            <a:r>
              <a:rPr lang="en-US" sz="4650" b="1" dirty="0">
                <a:solidFill>
                  <a:srgbClr val="000000"/>
                </a:solidFill>
                <a:latin typeface="Petrona Bold" pitchFamily="34" charset="0"/>
                <a:ea typeface="Petrona Bold" pitchFamily="34" charset="-122"/>
                <a:cs typeface="Petrona Bold" pitchFamily="34" charset="-120"/>
              </a:rPr>
              <a:t>Вигоди та виклики для України від міжнародної співпраці</a:t>
            </a:r>
            <a:endParaRPr lang="en-US" sz="4650" dirty="0"/>
          </a:p>
        </p:txBody>
      </p:sp>
      <p:sp>
        <p:nvSpPr>
          <p:cNvPr id="3" name="Text 1"/>
          <p:cNvSpPr/>
          <p:nvPr/>
        </p:nvSpPr>
        <p:spPr>
          <a:xfrm>
            <a:off x="793790" y="3737610"/>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000000"/>
                </a:solidFill>
                <a:latin typeface="Petrona Bold" pitchFamily="34" charset="0"/>
                <a:ea typeface="Petrona Bold" pitchFamily="34" charset="-122"/>
                <a:cs typeface="Petrona Bold" pitchFamily="34" charset="-120"/>
              </a:rPr>
              <a:t>Вигоди</a:t>
            </a:r>
            <a:endParaRPr lang="en-US" sz="2300" dirty="0"/>
          </a:p>
        </p:txBody>
      </p:sp>
      <p:sp>
        <p:nvSpPr>
          <p:cNvPr id="4" name="Text 2"/>
          <p:cNvSpPr/>
          <p:nvPr/>
        </p:nvSpPr>
        <p:spPr>
          <a:xfrm>
            <a:off x="793790" y="4336494"/>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Фінансова підтримка для економіки</a:t>
            </a:r>
            <a:endParaRPr lang="en-US" sz="1750" dirty="0"/>
          </a:p>
        </p:txBody>
      </p:sp>
      <p:sp>
        <p:nvSpPr>
          <p:cNvPr id="5" name="Text 3"/>
          <p:cNvSpPr/>
          <p:nvPr/>
        </p:nvSpPr>
        <p:spPr>
          <a:xfrm>
            <a:off x="793790" y="4778692"/>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Доступ до експертних знань</a:t>
            </a:r>
            <a:endParaRPr lang="en-US" sz="1750" dirty="0"/>
          </a:p>
        </p:txBody>
      </p:sp>
      <p:sp>
        <p:nvSpPr>
          <p:cNvPr id="6" name="Text 4"/>
          <p:cNvSpPr/>
          <p:nvPr/>
        </p:nvSpPr>
        <p:spPr>
          <a:xfrm>
            <a:off x="793790" y="5220891"/>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Міжнародний тиск на агресора</a:t>
            </a:r>
            <a:endParaRPr lang="en-US" sz="1750" dirty="0"/>
          </a:p>
        </p:txBody>
      </p:sp>
      <p:sp>
        <p:nvSpPr>
          <p:cNvPr id="7" name="Text 5"/>
          <p:cNvSpPr/>
          <p:nvPr/>
        </p:nvSpPr>
        <p:spPr>
          <a:xfrm>
            <a:off x="793790" y="5663089"/>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Координація допомоги</a:t>
            </a:r>
            <a:endParaRPr lang="en-US" sz="1750" dirty="0"/>
          </a:p>
        </p:txBody>
      </p:sp>
      <p:sp>
        <p:nvSpPr>
          <p:cNvPr id="8" name="Text 6"/>
          <p:cNvSpPr/>
          <p:nvPr/>
        </p:nvSpPr>
        <p:spPr>
          <a:xfrm>
            <a:off x="793790" y="6105287"/>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Підтримка інтеграції у світову економіку</a:t>
            </a:r>
            <a:endParaRPr lang="en-US" sz="1750" dirty="0"/>
          </a:p>
        </p:txBody>
      </p:sp>
      <p:sp>
        <p:nvSpPr>
          <p:cNvPr id="9" name="Text 7"/>
          <p:cNvSpPr/>
          <p:nvPr/>
        </p:nvSpPr>
        <p:spPr>
          <a:xfrm>
            <a:off x="7599521" y="3737610"/>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000000"/>
                </a:solidFill>
                <a:latin typeface="Petrona Bold" pitchFamily="34" charset="0"/>
                <a:ea typeface="Petrona Bold" pitchFamily="34" charset="-122"/>
                <a:cs typeface="Petrona Bold" pitchFamily="34" charset="-120"/>
              </a:rPr>
              <a:t>Виклики</a:t>
            </a:r>
            <a:endParaRPr lang="en-US" sz="2300" dirty="0"/>
          </a:p>
        </p:txBody>
      </p:sp>
      <p:sp>
        <p:nvSpPr>
          <p:cNvPr id="10" name="Text 8"/>
          <p:cNvSpPr/>
          <p:nvPr/>
        </p:nvSpPr>
        <p:spPr>
          <a:xfrm>
            <a:off x="7599521" y="4336494"/>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Виконання вимог організацій під час війни</a:t>
            </a:r>
            <a:endParaRPr lang="en-US" sz="1750" dirty="0"/>
          </a:p>
        </p:txBody>
      </p:sp>
      <p:sp>
        <p:nvSpPr>
          <p:cNvPr id="11" name="Text 9"/>
          <p:cNvSpPr/>
          <p:nvPr/>
        </p:nvSpPr>
        <p:spPr>
          <a:xfrm>
            <a:off x="7599521" y="4778692"/>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Ризик зростання боргу</a:t>
            </a:r>
            <a:endParaRPr lang="en-US" sz="1750" dirty="0"/>
          </a:p>
        </p:txBody>
      </p:sp>
      <p:sp>
        <p:nvSpPr>
          <p:cNvPr id="12" name="Text 10"/>
          <p:cNvSpPr/>
          <p:nvPr/>
        </p:nvSpPr>
        <p:spPr>
          <a:xfrm>
            <a:off x="7599521" y="5220891"/>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Залежність від політичної кон'юнктури</a:t>
            </a:r>
            <a:endParaRPr lang="en-US" sz="1750" dirty="0"/>
          </a:p>
        </p:txBody>
      </p:sp>
      <p:sp>
        <p:nvSpPr>
          <p:cNvPr id="13" name="Text 11"/>
          <p:cNvSpPr/>
          <p:nvPr/>
        </p:nvSpPr>
        <p:spPr>
          <a:xfrm>
            <a:off x="7599521" y="5663089"/>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Бюрократичні перешкоди</a:t>
            </a:r>
            <a:endParaRPr lang="en-US" sz="1750" dirty="0"/>
          </a:p>
        </p:txBody>
      </p:sp>
      <p:sp>
        <p:nvSpPr>
          <p:cNvPr id="14" name="Text 12"/>
          <p:cNvSpPr/>
          <p:nvPr/>
        </p:nvSpPr>
        <p:spPr>
          <a:xfrm>
            <a:off x="7599521" y="6105287"/>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Складність координації дій</a:t>
            </a:r>
            <a:endParaRPr lang="en-US" sz="1750" dirty="0"/>
          </a:p>
        </p:txBody>
      </p:sp>
      <p:sp>
        <p:nvSpPr>
          <p:cNvPr id="15" name="TextBox 14"/>
          <p:cNvSpPr txBox="1"/>
          <p:nvPr/>
        </p:nvSpPr>
        <p:spPr>
          <a:xfrm>
            <a:off x="12662115" y="7578671"/>
            <a:ext cx="1968285" cy="650929"/>
          </a:xfrm>
          <a:prstGeom prst="rect">
            <a:avLst/>
          </a:prstGeom>
          <a:solidFill>
            <a:schemeClr val="bg1"/>
          </a:solidFill>
        </p:spPr>
        <p:txBody>
          <a:bodyPr wrap="square" rtlCol="0">
            <a:spAutoFit/>
          </a:bodyPr>
          <a:lstStyle/>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73153" y="669608"/>
            <a:ext cx="7770495" cy="1287542"/>
          </a:xfrm>
          <a:prstGeom prst="rect">
            <a:avLst/>
          </a:prstGeom>
          <a:noFill/>
          <a:ln/>
        </p:spPr>
        <p:txBody>
          <a:bodyPr wrap="square" lIns="0" tIns="0" rIns="0" bIns="0" rtlCol="0" anchor="t"/>
          <a:lstStyle/>
          <a:p>
            <a:pPr marL="0" indent="0" algn="l">
              <a:lnSpc>
                <a:spcPts val="5050"/>
              </a:lnSpc>
              <a:buNone/>
            </a:pPr>
            <a:r>
              <a:rPr lang="en-US" sz="4050" b="1" dirty="0">
                <a:solidFill>
                  <a:srgbClr val="000000"/>
                </a:solidFill>
                <a:latin typeface="Petrona Bold" pitchFamily="34" charset="0"/>
                <a:ea typeface="Petrona Bold" pitchFamily="34" charset="-122"/>
                <a:cs typeface="Petrona Bold" pitchFamily="34" charset="-120"/>
              </a:rPr>
              <a:t>Перспективи відновлення та інтеграції України</a:t>
            </a:r>
            <a:endParaRPr lang="en-US" sz="4050" dirty="0"/>
          </a:p>
        </p:txBody>
      </p:sp>
      <p:sp>
        <p:nvSpPr>
          <p:cNvPr id="4" name="Shape 1"/>
          <p:cNvSpPr/>
          <p:nvPr/>
        </p:nvSpPr>
        <p:spPr>
          <a:xfrm>
            <a:off x="6173153" y="2251472"/>
            <a:ext cx="441484" cy="441484"/>
          </a:xfrm>
          <a:prstGeom prst="roundRect">
            <a:avLst>
              <a:gd name="adj" fmla="val 18668"/>
            </a:avLst>
          </a:prstGeom>
          <a:solidFill>
            <a:srgbClr val="CCEEFF"/>
          </a:solidFill>
          <a:ln w="7620">
            <a:solidFill>
              <a:srgbClr val="B2D4E5"/>
            </a:solidFill>
            <a:prstDash val="solid"/>
          </a:ln>
        </p:spPr>
      </p:sp>
      <p:sp>
        <p:nvSpPr>
          <p:cNvPr id="5" name="Text 2"/>
          <p:cNvSpPr/>
          <p:nvPr/>
        </p:nvSpPr>
        <p:spPr>
          <a:xfrm>
            <a:off x="6239411" y="2279094"/>
            <a:ext cx="308967" cy="386239"/>
          </a:xfrm>
          <a:prstGeom prst="rect">
            <a:avLst/>
          </a:prstGeom>
          <a:noFill/>
          <a:ln/>
        </p:spPr>
        <p:txBody>
          <a:bodyPr wrap="none" lIns="0" tIns="0" rIns="0" bIns="0" rtlCol="0" anchor="t"/>
          <a:lstStyle/>
          <a:p>
            <a:pPr marL="0" indent="0" algn="ctr">
              <a:lnSpc>
                <a:spcPts val="2400"/>
              </a:lnSpc>
              <a:buNone/>
            </a:pPr>
            <a:r>
              <a:rPr lang="en-US" sz="2400" b="1" dirty="0">
                <a:solidFill>
                  <a:srgbClr val="272525"/>
                </a:solidFill>
                <a:latin typeface="Petrona Bold" pitchFamily="34" charset="0"/>
                <a:ea typeface="Petrona Bold" pitchFamily="34" charset="-122"/>
                <a:cs typeface="Petrona Bold" pitchFamily="34" charset="-120"/>
              </a:rPr>
              <a:t>1</a:t>
            </a:r>
            <a:endParaRPr lang="en-US" sz="2400" dirty="0"/>
          </a:p>
        </p:txBody>
      </p:sp>
      <p:sp>
        <p:nvSpPr>
          <p:cNvPr id="6" name="Text 3"/>
          <p:cNvSpPr/>
          <p:nvPr/>
        </p:nvSpPr>
        <p:spPr>
          <a:xfrm>
            <a:off x="6810851" y="2318861"/>
            <a:ext cx="2848094" cy="321826"/>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Petrona Bold" pitchFamily="34" charset="0"/>
                <a:ea typeface="Petrona Bold" pitchFamily="34" charset="-122"/>
                <a:cs typeface="Petrona Bold" pitchFamily="34" charset="-120"/>
              </a:rPr>
              <a:t>Залучення допомоги</a:t>
            </a:r>
            <a:endParaRPr lang="en-US" sz="2000" dirty="0"/>
          </a:p>
        </p:txBody>
      </p:sp>
      <p:sp>
        <p:nvSpPr>
          <p:cNvPr id="7" name="Text 4"/>
          <p:cNvSpPr/>
          <p:nvPr/>
        </p:nvSpPr>
        <p:spPr>
          <a:xfrm>
            <a:off x="6810851" y="2758321"/>
            <a:ext cx="7132796" cy="313849"/>
          </a:xfrm>
          <a:prstGeom prst="rect">
            <a:avLst/>
          </a:prstGeom>
          <a:noFill/>
          <a:ln/>
        </p:spPr>
        <p:txBody>
          <a:bodyPr wrap="none" lIns="0" tIns="0" rIns="0" bIns="0" rtlCol="0" anchor="t"/>
          <a:lstStyle/>
          <a:p>
            <a:pPr marL="0" indent="0" algn="l">
              <a:lnSpc>
                <a:spcPts val="2450"/>
              </a:lnSpc>
              <a:buNone/>
            </a:pPr>
            <a:r>
              <a:rPr lang="en-US" sz="1500" dirty="0">
                <a:solidFill>
                  <a:srgbClr val="272525"/>
                </a:solidFill>
                <a:latin typeface="Inter" pitchFamily="34" charset="0"/>
                <a:ea typeface="Inter" pitchFamily="34" charset="-122"/>
                <a:cs typeface="Inter" pitchFamily="34" charset="-120"/>
              </a:rPr>
              <a:t>Інвестиції для відновлення інфраструктури та економіки.</a:t>
            </a:r>
            <a:endParaRPr lang="en-US" sz="1500" dirty="0"/>
          </a:p>
        </p:txBody>
      </p:sp>
      <p:sp>
        <p:nvSpPr>
          <p:cNvPr id="8" name="Shape 5"/>
          <p:cNvSpPr/>
          <p:nvPr/>
        </p:nvSpPr>
        <p:spPr>
          <a:xfrm>
            <a:off x="6173153" y="3464600"/>
            <a:ext cx="441484" cy="441484"/>
          </a:xfrm>
          <a:prstGeom prst="roundRect">
            <a:avLst>
              <a:gd name="adj" fmla="val 18668"/>
            </a:avLst>
          </a:prstGeom>
          <a:solidFill>
            <a:srgbClr val="CCEEFF"/>
          </a:solidFill>
          <a:ln w="7620">
            <a:solidFill>
              <a:srgbClr val="B2D4E5"/>
            </a:solidFill>
            <a:prstDash val="solid"/>
          </a:ln>
        </p:spPr>
      </p:sp>
      <p:sp>
        <p:nvSpPr>
          <p:cNvPr id="9" name="Text 6"/>
          <p:cNvSpPr/>
          <p:nvPr/>
        </p:nvSpPr>
        <p:spPr>
          <a:xfrm>
            <a:off x="6239411" y="3492222"/>
            <a:ext cx="308967" cy="386239"/>
          </a:xfrm>
          <a:prstGeom prst="rect">
            <a:avLst/>
          </a:prstGeom>
          <a:noFill/>
          <a:ln/>
        </p:spPr>
        <p:txBody>
          <a:bodyPr wrap="none" lIns="0" tIns="0" rIns="0" bIns="0" rtlCol="0" anchor="t"/>
          <a:lstStyle/>
          <a:p>
            <a:pPr marL="0" indent="0" algn="ctr">
              <a:lnSpc>
                <a:spcPts val="2400"/>
              </a:lnSpc>
              <a:buNone/>
            </a:pPr>
            <a:r>
              <a:rPr lang="en-US" sz="2400" b="1" dirty="0">
                <a:solidFill>
                  <a:srgbClr val="272525"/>
                </a:solidFill>
                <a:latin typeface="Petrona Bold" pitchFamily="34" charset="0"/>
                <a:ea typeface="Petrona Bold" pitchFamily="34" charset="-122"/>
                <a:cs typeface="Petrona Bold" pitchFamily="34" charset="-120"/>
              </a:rPr>
              <a:t>2</a:t>
            </a:r>
            <a:endParaRPr lang="en-US" sz="2400" dirty="0"/>
          </a:p>
        </p:txBody>
      </p:sp>
      <p:sp>
        <p:nvSpPr>
          <p:cNvPr id="10" name="Text 7"/>
          <p:cNvSpPr/>
          <p:nvPr/>
        </p:nvSpPr>
        <p:spPr>
          <a:xfrm>
            <a:off x="6810851" y="3531989"/>
            <a:ext cx="5224939" cy="321826"/>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Petrona Bold" pitchFamily="34" charset="0"/>
                <a:ea typeface="Petrona Bold" pitchFamily="34" charset="-122"/>
                <a:cs typeface="Petrona Bold" pitchFamily="34" charset="-120"/>
              </a:rPr>
              <a:t>Співпраця з фінансовими інститутами</a:t>
            </a:r>
            <a:endParaRPr lang="en-US" sz="2000" dirty="0"/>
          </a:p>
        </p:txBody>
      </p:sp>
      <p:sp>
        <p:nvSpPr>
          <p:cNvPr id="11" name="Text 8"/>
          <p:cNvSpPr/>
          <p:nvPr/>
        </p:nvSpPr>
        <p:spPr>
          <a:xfrm>
            <a:off x="6810851" y="3971449"/>
            <a:ext cx="7132796" cy="313849"/>
          </a:xfrm>
          <a:prstGeom prst="rect">
            <a:avLst/>
          </a:prstGeom>
          <a:noFill/>
          <a:ln/>
        </p:spPr>
        <p:txBody>
          <a:bodyPr wrap="none" lIns="0" tIns="0" rIns="0" bIns="0" rtlCol="0" anchor="t"/>
          <a:lstStyle/>
          <a:p>
            <a:pPr marL="0" indent="0" algn="l">
              <a:lnSpc>
                <a:spcPts val="2450"/>
              </a:lnSpc>
              <a:buNone/>
            </a:pPr>
            <a:r>
              <a:rPr lang="en-US" sz="1500" dirty="0">
                <a:solidFill>
                  <a:srgbClr val="272525"/>
                </a:solidFill>
                <a:latin typeface="Inter" pitchFamily="34" charset="0"/>
                <a:ea typeface="Inter" pitchFamily="34" charset="-122"/>
                <a:cs typeface="Inter" pitchFamily="34" charset="-120"/>
              </a:rPr>
              <a:t>Стабілізація фінансової системи та підтримка реформ.</a:t>
            </a:r>
            <a:endParaRPr lang="en-US" sz="1500" dirty="0"/>
          </a:p>
        </p:txBody>
      </p:sp>
      <p:sp>
        <p:nvSpPr>
          <p:cNvPr id="12" name="Shape 9"/>
          <p:cNvSpPr/>
          <p:nvPr/>
        </p:nvSpPr>
        <p:spPr>
          <a:xfrm>
            <a:off x="6173153" y="4677728"/>
            <a:ext cx="441484" cy="441484"/>
          </a:xfrm>
          <a:prstGeom prst="roundRect">
            <a:avLst>
              <a:gd name="adj" fmla="val 18668"/>
            </a:avLst>
          </a:prstGeom>
          <a:solidFill>
            <a:srgbClr val="CCEEFF"/>
          </a:solidFill>
          <a:ln w="7620">
            <a:solidFill>
              <a:srgbClr val="B2D4E5"/>
            </a:solidFill>
            <a:prstDash val="solid"/>
          </a:ln>
        </p:spPr>
      </p:sp>
      <p:sp>
        <p:nvSpPr>
          <p:cNvPr id="13" name="Text 10"/>
          <p:cNvSpPr/>
          <p:nvPr/>
        </p:nvSpPr>
        <p:spPr>
          <a:xfrm>
            <a:off x="6239411" y="4705350"/>
            <a:ext cx="308967" cy="386239"/>
          </a:xfrm>
          <a:prstGeom prst="rect">
            <a:avLst/>
          </a:prstGeom>
          <a:noFill/>
          <a:ln/>
        </p:spPr>
        <p:txBody>
          <a:bodyPr wrap="none" lIns="0" tIns="0" rIns="0" bIns="0" rtlCol="0" anchor="t"/>
          <a:lstStyle/>
          <a:p>
            <a:pPr marL="0" indent="0" algn="ctr">
              <a:lnSpc>
                <a:spcPts val="2400"/>
              </a:lnSpc>
              <a:buNone/>
            </a:pPr>
            <a:r>
              <a:rPr lang="en-US" sz="2400" b="1" dirty="0">
                <a:solidFill>
                  <a:srgbClr val="272525"/>
                </a:solidFill>
                <a:latin typeface="Petrona Bold" pitchFamily="34" charset="0"/>
                <a:ea typeface="Petrona Bold" pitchFamily="34" charset="-122"/>
                <a:cs typeface="Petrona Bold" pitchFamily="34" charset="-120"/>
              </a:rPr>
              <a:t>3</a:t>
            </a:r>
            <a:endParaRPr lang="en-US" sz="2400" dirty="0"/>
          </a:p>
        </p:txBody>
      </p:sp>
      <p:sp>
        <p:nvSpPr>
          <p:cNvPr id="14" name="Text 11"/>
          <p:cNvSpPr/>
          <p:nvPr/>
        </p:nvSpPr>
        <p:spPr>
          <a:xfrm>
            <a:off x="6810851" y="4745117"/>
            <a:ext cx="4785241" cy="321826"/>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Petrona Bold" pitchFamily="34" charset="0"/>
                <a:ea typeface="Petrona Bold" pitchFamily="34" charset="-122"/>
                <a:cs typeface="Petrona Bold" pitchFamily="34" charset="-120"/>
              </a:rPr>
              <a:t>Відновлення торговельних зв’язків</a:t>
            </a:r>
            <a:endParaRPr lang="en-US" sz="2000" dirty="0"/>
          </a:p>
        </p:txBody>
      </p:sp>
      <p:sp>
        <p:nvSpPr>
          <p:cNvPr id="15" name="Text 12"/>
          <p:cNvSpPr/>
          <p:nvPr/>
        </p:nvSpPr>
        <p:spPr>
          <a:xfrm>
            <a:off x="6810851" y="5184577"/>
            <a:ext cx="7132796" cy="313849"/>
          </a:xfrm>
          <a:prstGeom prst="rect">
            <a:avLst/>
          </a:prstGeom>
          <a:noFill/>
          <a:ln/>
        </p:spPr>
        <p:txBody>
          <a:bodyPr wrap="none" lIns="0" tIns="0" rIns="0" bIns="0" rtlCol="0" anchor="t"/>
          <a:lstStyle/>
          <a:p>
            <a:pPr marL="0" indent="0" algn="l">
              <a:lnSpc>
                <a:spcPts val="2450"/>
              </a:lnSpc>
              <a:buNone/>
            </a:pPr>
            <a:r>
              <a:rPr lang="en-US" sz="1500" dirty="0">
                <a:solidFill>
                  <a:srgbClr val="272525"/>
                </a:solidFill>
                <a:latin typeface="Inter" pitchFamily="34" charset="0"/>
                <a:ea typeface="Inter" pitchFamily="34" charset="-122"/>
                <a:cs typeface="Inter" pitchFamily="34" charset="-120"/>
              </a:rPr>
              <a:t>Використання механізмів СОТ для відновлення експорту.</a:t>
            </a:r>
            <a:endParaRPr lang="en-US" sz="1500" dirty="0"/>
          </a:p>
        </p:txBody>
      </p:sp>
      <p:sp>
        <p:nvSpPr>
          <p:cNvPr id="16" name="Shape 13"/>
          <p:cNvSpPr/>
          <p:nvPr/>
        </p:nvSpPr>
        <p:spPr>
          <a:xfrm>
            <a:off x="6173153" y="5890855"/>
            <a:ext cx="441484" cy="441484"/>
          </a:xfrm>
          <a:prstGeom prst="roundRect">
            <a:avLst>
              <a:gd name="adj" fmla="val 18668"/>
            </a:avLst>
          </a:prstGeom>
          <a:solidFill>
            <a:srgbClr val="CCEEFF"/>
          </a:solidFill>
          <a:ln w="7620">
            <a:solidFill>
              <a:srgbClr val="B2D4E5"/>
            </a:solidFill>
            <a:prstDash val="solid"/>
          </a:ln>
        </p:spPr>
      </p:sp>
      <p:sp>
        <p:nvSpPr>
          <p:cNvPr id="17" name="Text 14"/>
          <p:cNvSpPr/>
          <p:nvPr/>
        </p:nvSpPr>
        <p:spPr>
          <a:xfrm>
            <a:off x="6239411" y="5918478"/>
            <a:ext cx="308967" cy="386239"/>
          </a:xfrm>
          <a:prstGeom prst="rect">
            <a:avLst/>
          </a:prstGeom>
          <a:noFill/>
          <a:ln/>
        </p:spPr>
        <p:txBody>
          <a:bodyPr wrap="none" lIns="0" tIns="0" rIns="0" bIns="0" rtlCol="0" anchor="t"/>
          <a:lstStyle/>
          <a:p>
            <a:pPr marL="0" indent="0" algn="ctr">
              <a:lnSpc>
                <a:spcPts val="2400"/>
              </a:lnSpc>
              <a:buNone/>
            </a:pPr>
            <a:r>
              <a:rPr lang="en-US" sz="2400" b="1" dirty="0">
                <a:solidFill>
                  <a:srgbClr val="272525"/>
                </a:solidFill>
                <a:latin typeface="Petrona Bold" pitchFamily="34" charset="0"/>
                <a:ea typeface="Petrona Bold" pitchFamily="34" charset="-122"/>
                <a:cs typeface="Petrona Bold" pitchFamily="34" charset="-120"/>
              </a:rPr>
              <a:t>4</a:t>
            </a:r>
            <a:endParaRPr lang="en-US" sz="2400" dirty="0"/>
          </a:p>
        </p:txBody>
      </p:sp>
      <p:sp>
        <p:nvSpPr>
          <p:cNvPr id="18" name="Text 15"/>
          <p:cNvSpPr/>
          <p:nvPr/>
        </p:nvSpPr>
        <p:spPr>
          <a:xfrm>
            <a:off x="6810851" y="5958245"/>
            <a:ext cx="3218378" cy="321826"/>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Petrona Bold" pitchFamily="34" charset="0"/>
                <a:ea typeface="Petrona Bold" pitchFamily="34" charset="-122"/>
                <a:cs typeface="Petrona Bold" pitchFamily="34" charset="-120"/>
              </a:rPr>
              <a:t>Європейська інтеграція</a:t>
            </a:r>
            <a:endParaRPr lang="en-US" sz="2000" dirty="0"/>
          </a:p>
        </p:txBody>
      </p:sp>
      <p:sp>
        <p:nvSpPr>
          <p:cNvPr id="19" name="Text 16"/>
          <p:cNvSpPr/>
          <p:nvPr/>
        </p:nvSpPr>
        <p:spPr>
          <a:xfrm>
            <a:off x="6810851" y="6397704"/>
            <a:ext cx="7132796" cy="313849"/>
          </a:xfrm>
          <a:prstGeom prst="rect">
            <a:avLst/>
          </a:prstGeom>
          <a:noFill/>
          <a:ln/>
        </p:spPr>
        <p:txBody>
          <a:bodyPr wrap="none" lIns="0" tIns="0" rIns="0" bIns="0" rtlCol="0" anchor="t"/>
          <a:lstStyle/>
          <a:p>
            <a:pPr marL="0" indent="0" algn="l">
              <a:lnSpc>
                <a:spcPts val="2450"/>
              </a:lnSpc>
              <a:buNone/>
            </a:pPr>
            <a:r>
              <a:rPr lang="en-US" sz="1500" dirty="0">
                <a:solidFill>
                  <a:srgbClr val="272525"/>
                </a:solidFill>
                <a:latin typeface="Inter" pitchFamily="34" charset="0"/>
                <a:ea typeface="Inter" pitchFamily="34" charset="-122"/>
                <a:cs typeface="Inter" pitchFamily="34" charset="-120"/>
              </a:rPr>
              <a:t>Просування до членства в ОЕСР та участь у глобальних ініціативах.</a:t>
            </a:r>
            <a:endParaRPr lang="en-US" sz="1500" dirty="0"/>
          </a:p>
        </p:txBody>
      </p:sp>
      <p:sp>
        <p:nvSpPr>
          <p:cNvPr id="20" name="Text 17"/>
          <p:cNvSpPr/>
          <p:nvPr/>
        </p:nvSpPr>
        <p:spPr>
          <a:xfrm>
            <a:off x="6173153" y="6932295"/>
            <a:ext cx="7770495" cy="627698"/>
          </a:xfrm>
          <a:prstGeom prst="rect">
            <a:avLst/>
          </a:prstGeom>
          <a:noFill/>
          <a:ln/>
        </p:spPr>
        <p:txBody>
          <a:bodyPr wrap="square" lIns="0" tIns="0" rIns="0" bIns="0" rtlCol="0" anchor="t"/>
          <a:lstStyle/>
          <a:p>
            <a:pPr marL="0" indent="0" algn="l">
              <a:lnSpc>
                <a:spcPts val="2450"/>
              </a:lnSpc>
              <a:buNone/>
            </a:pPr>
            <a:r>
              <a:rPr lang="en-US" sz="1500" dirty="0">
                <a:solidFill>
                  <a:srgbClr val="272525"/>
                </a:solidFill>
                <a:latin typeface="Inter" pitchFamily="34" charset="0"/>
                <a:ea typeface="Inter" pitchFamily="34" charset="-122"/>
                <a:cs typeface="Inter" pitchFamily="34" charset="-120"/>
              </a:rPr>
              <a:t>Успішне відновлення України зміцнить глобальну стабільність та допоможе подолати спільні виклики.</a:t>
            </a:r>
            <a:endParaRPr lang="en-US" sz="1500" dirty="0"/>
          </a:p>
        </p:txBody>
      </p:sp>
      <p:sp>
        <p:nvSpPr>
          <p:cNvPr id="21" name="TextBox 20"/>
          <p:cNvSpPr txBox="1"/>
          <p:nvPr/>
        </p:nvSpPr>
        <p:spPr>
          <a:xfrm>
            <a:off x="12662115" y="7578671"/>
            <a:ext cx="1968285" cy="650929"/>
          </a:xfrm>
          <a:prstGeom prst="rect">
            <a:avLst/>
          </a:prstGeom>
          <a:solidFill>
            <a:schemeClr val="bg1"/>
          </a:solidFill>
        </p:spPr>
        <p:txBody>
          <a:bodyPr wrap="square" rtlCol="0">
            <a:spAutoFit/>
          </a:bodyPr>
          <a:lstStyle/>
          <a:p>
            <a:endParaRPr lang="ru-RU"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950</Words>
  <Application>Microsoft Office PowerPoint</Application>
  <PresentationFormat>Произвольный</PresentationFormat>
  <Paragraphs>99</Paragraphs>
  <Slides>10</Slides>
  <Notes>9</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10</vt:i4>
      </vt:variant>
    </vt:vector>
  </HeadingPairs>
  <TitlesOfParts>
    <vt:vector size="17" baseType="lpstr">
      <vt:lpstr>Calibri</vt:lpstr>
      <vt:lpstr>Inter</vt:lpstr>
      <vt:lpstr>Times New Roman</vt:lpstr>
      <vt:lpstr>Symbol</vt:lpstr>
      <vt:lpstr>Arial</vt:lpstr>
      <vt:lpstr>Petrona Bold</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Учетная запись Майкрософт</cp:lastModifiedBy>
  <cp:revision>7</cp:revision>
  <dcterms:created xsi:type="dcterms:W3CDTF">2025-05-14T18:09:36Z</dcterms:created>
  <dcterms:modified xsi:type="dcterms:W3CDTF">2025-05-14T19:07:03Z</dcterms:modified>
</cp:coreProperties>
</file>