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2" r:id="rId1"/>
  </p:sldMasterIdLst>
  <p:notesMasterIdLst>
    <p:notesMasterId r:id="rId56"/>
  </p:notesMasterIdLst>
  <p:sldIdLst>
    <p:sldId id="256" r:id="rId2"/>
    <p:sldId id="278" r:id="rId3"/>
    <p:sldId id="279" r:id="rId4"/>
    <p:sldId id="276" r:id="rId5"/>
    <p:sldId id="281" r:id="rId6"/>
    <p:sldId id="282" r:id="rId7"/>
    <p:sldId id="283" r:id="rId8"/>
    <p:sldId id="313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85" r:id="rId25"/>
    <p:sldId id="286" r:id="rId26"/>
    <p:sldId id="292" r:id="rId27"/>
    <p:sldId id="287" r:id="rId28"/>
    <p:sldId id="288" r:id="rId29"/>
    <p:sldId id="289" r:id="rId30"/>
    <p:sldId id="290" r:id="rId31"/>
    <p:sldId id="291" r:id="rId32"/>
    <p:sldId id="293" r:id="rId33"/>
    <p:sldId id="294" r:id="rId34"/>
    <p:sldId id="295" r:id="rId35"/>
    <p:sldId id="296" r:id="rId36"/>
    <p:sldId id="297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12" r:id="rId48"/>
    <p:sldId id="308" r:id="rId49"/>
    <p:sldId id="310" r:id="rId50"/>
    <p:sldId id="311" r:id="rId51"/>
    <p:sldId id="314" r:id="rId52"/>
    <p:sldId id="272" r:id="rId53"/>
    <p:sldId id="273" r:id="rId54"/>
    <p:sldId id="274" r:id="rId55"/>
  </p:sldIdLst>
  <p:sldSz cx="9144000" cy="5143500" type="screen16x9"/>
  <p:notesSz cx="6858000" cy="9144000"/>
  <p:embeddedFontLst>
    <p:embeddedFont>
      <p:font typeface="Trebuchet MS" panose="020B0603020202020204" pitchFamily="34" charset="0"/>
      <p:regular r:id="rId57"/>
      <p:bold r:id="rId58"/>
      <p:italic r:id="rId59"/>
      <p:boldItalic r:id="rId60"/>
    </p:embeddedFont>
    <p:embeddedFont>
      <p:font typeface="Verdana" panose="020B0604030504040204" pitchFamily="34" charset="0"/>
      <p:regular r:id="rId61"/>
      <p:bold r:id="rId62"/>
      <p:italic r:id="rId63"/>
      <p:boldItalic r:id="rId64"/>
    </p:embeddedFont>
    <p:embeddedFont>
      <p:font typeface="Calibri" panose="020F0502020204030204" pitchFamily="34" charset="0"/>
      <p:regular r:id="rId65"/>
      <p:bold r:id="rId66"/>
      <p:italic r:id="rId67"/>
      <p:boldItalic r:id="rId68"/>
    </p:embeddedFont>
    <p:embeddedFont>
      <p:font typeface="Calibri Light" panose="020F0302020204030204" pitchFamily="34" charset="0"/>
      <p:regular r:id="rId69"/>
      <p:italic r:id="rId7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99"/>
    <a:srgbClr val="FFFFFF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91" autoAdjust="0"/>
  </p:normalViewPr>
  <p:slideViewPr>
    <p:cSldViewPr snapToGrid="0">
      <p:cViewPr varScale="1">
        <p:scale>
          <a:sx n="96" d="100"/>
          <a:sy n="96" d="100"/>
        </p:scale>
        <p:origin x="408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font" Target="fonts/font7.fntdata"/><Relationship Id="rId68" Type="http://schemas.openxmlformats.org/officeDocument/2006/relationships/font" Target="fonts/font12.fntdata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2.fntdata"/><Relationship Id="rId66" Type="http://schemas.openxmlformats.org/officeDocument/2006/relationships/font" Target="fonts/font10.fntdata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1.fntdata"/><Relationship Id="rId61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4.fntdata"/><Relationship Id="rId65" Type="http://schemas.openxmlformats.org/officeDocument/2006/relationships/font" Target="fonts/font9.fntdata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64" Type="http://schemas.openxmlformats.org/officeDocument/2006/relationships/font" Target="fonts/font8.fntdata"/><Relationship Id="rId69" Type="http://schemas.openxmlformats.org/officeDocument/2006/relationships/font" Target="fonts/font13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3.fntdata"/><Relationship Id="rId67" Type="http://schemas.openxmlformats.org/officeDocument/2006/relationships/font" Target="fonts/font11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6.fntdata"/><Relationship Id="rId7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ad8f637f84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ad8f637f84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ad8f637f84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ad8f637f84_0_2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ad8f637f84_0_1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ad8f637f84_0_1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ad8f637f84_0_1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ad8f637f84_0_1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ad8f637f84_0_1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Google Shape;115;gad8f637f84_0_1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ad8f637f84_0_2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ad8f637f84_0_2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ad8f637f84_0_2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ad8f637f84_0_2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ad8f637f84_0_2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ad8f637f84_0_2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ad8f637f84_0_2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ad8f637f84_0_2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ad8f637f84_0_2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1" name="Google Shape;151;gad8f637f84_0_2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ad8f637f84_0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ad8f637f84_0_2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ad8f637f84_0_2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ad8f637f84_0_2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ad8f637f84_0_2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ad8f637f84_0_2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ad8f637f84_0_2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ad8f637f84_0_2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ad8f637f84_0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ad8f637f84_0_2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ad8f637f84_0_2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ad8f637f84_0_2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ad8f637f84_0_2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ad8f637f84_0_2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ad8f637f84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ad8f637f84_0_2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394201203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9213944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107380228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427925758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3408683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24903745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216863207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168793694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176272668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39858285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/>
          </a:p>
        </p:txBody>
      </p:sp>
    </p:spTree>
    <p:extLst>
      <p:ext uri="{BB962C8B-B14F-4D97-AF65-F5344CB8AC3E}">
        <p14:creationId xmlns:p14="http://schemas.microsoft.com/office/powerpoint/2010/main" val="372284992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457200" y="541014"/>
            <a:ext cx="8229240" cy="186974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endParaRPr lang="ru-RU" sz="1350" b="0" strike="noStrike" spc="-1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457200" y="2528536"/>
            <a:ext cx="8229240" cy="33239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/>
          <a:p>
            <a:pPr algn="ctr"/>
            <a:endParaRPr lang="uk-UA" sz="2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646734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uk"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85822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>
    <p:fade thruBlk="1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lh4.googleusercontent.com/-gkbGF4eNwJM/TuTHUsIhaWI/AAAAAAAAAqE/_PbT4BFviDc/s1600/kascha-r.jpg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hyperlink" Target="https://lh4.googleusercontent.com/-CdB-_utwdNM/TuTotCKTijI/AAAAAAAAArE/7GMKNerYcz4/s1600/464679mhx.jpg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google.com/site/likarnya3/informacia-pacientam/racionalne-harcuvanna/dieticne-harcuvanna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dnz105.dnepredu.com/uk/site/dietichne-kharchuvannya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>
            <a:spLocks noGrp="1"/>
          </p:cNvSpPr>
          <p:nvPr>
            <p:ph type="ctrTitle"/>
          </p:nvPr>
        </p:nvSpPr>
        <p:spPr>
          <a:xfrm>
            <a:off x="0" y="2333584"/>
            <a:ext cx="8752200" cy="2266846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lnSpc>
                <a:spcPct val="115000"/>
              </a:lnSpc>
              <a:spcBef>
                <a:spcPts val="0"/>
              </a:spcBef>
              <a:buClr>
                <a:schemeClr val="dk1"/>
              </a:buClr>
              <a:buSzPts val="1100"/>
            </a:pPr>
            <a:r>
              <a:rPr lang="uk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Тема: </a:t>
            </a:r>
            <a:r>
              <a:rPr lang="uk" sz="2800" b="1" i="1" dirty="0" smtClean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Поняття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про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дієтичне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харчування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дієтичні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продукти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специфічна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дія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продуктів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та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страв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</a:t>
            </a:r>
            <a:r>
              <a:rPr lang="ru-RU" sz="2800" b="1" i="1" dirty="0" smtClean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Характеристика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основних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2800" b="1" i="1" dirty="0" err="1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дієт</a:t>
            </a:r>
            <a:r>
              <a:rPr lang="ru-RU" sz="2800" b="1" i="1" dirty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</a:t>
            </a:r>
            <a:r>
              <a:rPr lang="uk" sz="2800" b="1" i="1" dirty="0" smtClean="0">
                <a:solidFill>
                  <a:srgbClr val="351C7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</a:t>
            </a:r>
            <a:endParaRPr sz="2800" b="1" i="1" dirty="0">
              <a:solidFill>
                <a:srgbClr val="351C75"/>
              </a:solidFill>
            </a:endParaRPr>
          </a:p>
        </p:txBody>
      </p:sp>
      <p:pic>
        <p:nvPicPr>
          <p:cNvPr id="86" name="Google Shape;8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5709"/>
            <a:ext cx="3451725" cy="2297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20069" y="201436"/>
            <a:ext cx="34243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УРОКУ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26772" y="568848"/>
            <a:ext cx="819978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асвоїти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ивчити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ієтичні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щадіння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асвоїти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характеристику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дієт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7960" y="2121084"/>
            <a:ext cx="2244309" cy="27951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6003" y="2229354"/>
            <a:ext cx="2455609" cy="28570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499" y="2167406"/>
            <a:ext cx="1975841" cy="29190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3026" y="2337623"/>
            <a:ext cx="2185843" cy="2578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77184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" name="Table 1"/>
          <p:cNvGraphicFramePr/>
          <p:nvPr>
            <p:extLst>
              <p:ext uri="{D42A27DB-BD31-4B8C-83A1-F6EECF244321}">
                <p14:modId xmlns:p14="http://schemas.microsoft.com/office/powerpoint/2010/main" val="1017105236"/>
              </p:ext>
            </p:extLst>
          </p:nvPr>
        </p:nvGraphicFramePr>
        <p:xfrm>
          <a:off x="170688" y="87480"/>
          <a:ext cx="8668512" cy="4846320"/>
        </p:xfrm>
        <a:graphic>
          <a:graphicData uri="http://schemas.openxmlformats.org/drawingml/2006/table">
            <a:tbl>
              <a:tblPr/>
              <a:tblGrid>
                <a:gridCol w="43342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3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72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k-UA" sz="1800" b="1" strike="noStrike" spc="-1" dirty="0">
                          <a:solidFill>
                            <a:srgbClr val="000000"/>
                          </a:solidFill>
                          <a:latin typeface="Trebuchet MS"/>
                        </a:rPr>
                        <a:t>ПОВИНЕН    ЗНАТИ :</a:t>
                      </a:r>
                      <a:endParaRPr lang="uk-UA" sz="1800" b="0" strike="noStrike" spc="-1" dirty="0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uk-UA" sz="1800" b="0" strike="noStrike" spc="-1" dirty="0">
                        <a:latin typeface="Arial"/>
                      </a:endParaRPr>
                    </a:p>
                  </a:txBody>
                  <a:tcPr marL="68580" marR="68580" marT="34290" marB="3429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uk-UA" sz="1800" b="1" strike="noStrike" spc="-1" dirty="0">
                          <a:solidFill>
                            <a:srgbClr val="000000"/>
                          </a:solidFill>
                          <a:latin typeface="Trebuchet MS"/>
                        </a:rPr>
                        <a:t>ПОВИНЕН   ВМІТИ :</a:t>
                      </a:r>
                      <a:endParaRPr lang="uk-UA" sz="1800" b="0" strike="noStrike" spc="-1" dirty="0"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uk-UA" sz="1800" b="0" strike="noStrike" spc="-1" dirty="0">
                        <a:latin typeface="Arial"/>
                      </a:endParaRPr>
                    </a:p>
                  </a:txBody>
                  <a:tcPr marL="68580" marR="68580" marT="34290" marB="3429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9100">
                <a:tc>
                  <a:txBody>
                    <a:bodyPr/>
                    <a:lstStyle/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Wingdings" charset="2"/>
                        <a:buChar char=""/>
                      </a:pPr>
                      <a:r>
                        <a:rPr lang="uk-UA" sz="2100" b="0" strike="noStrike" spc="-1" dirty="0" smtClean="0">
                          <a:latin typeface="Arial"/>
                        </a:rPr>
                        <a:t>загальні</a:t>
                      </a:r>
                      <a:r>
                        <a:rPr lang="uk-UA" sz="2100" b="0" strike="noStrike" spc="-1" baseline="0" dirty="0" smtClean="0">
                          <a:latin typeface="Arial"/>
                        </a:rPr>
                        <a:t> принципи дієтичного </a:t>
                      </a:r>
                      <a:r>
                        <a:rPr lang="uk-UA" sz="2100" b="0" strike="noStrike" spc="-1" baseline="0" dirty="0" err="1" smtClean="0">
                          <a:latin typeface="Arial"/>
                        </a:rPr>
                        <a:t>харчавання</a:t>
                      </a:r>
                      <a:r>
                        <a:rPr lang="uk-UA" sz="2100" b="0" strike="noStrike" spc="-1" baseline="0" dirty="0" smtClean="0">
                          <a:latin typeface="Arial"/>
                        </a:rPr>
                        <a:t>;</a:t>
                      </a: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Wingdings" charset="2"/>
                        <a:buChar char=""/>
                      </a:pPr>
                      <a:r>
                        <a:rPr lang="uk-UA" sz="2100" b="0" strike="noStrike" spc="-1" baseline="0" dirty="0" smtClean="0">
                          <a:latin typeface="Arial"/>
                        </a:rPr>
                        <a:t>основні дієтичні продукти;</a:t>
                      </a: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Wingdings" charset="2"/>
                        <a:buChar char=""/>
                      </a:pPr>
                      <a:r>
                        <a:rPr lang="uk-UA" sz="2100" b="0" strike="noStrike" spc="-1" baseline="0" dirty="0" smtClean="0">
                          <a:latin typeface="Arial"/>
                        </a:rPr>
                        <a:t>види щадіння;</a:t>
                      </a:r>
                    </a:p>
                    <a:p>
                      <a:pPr marL="457200" indent="-456840">
                        <a:lnSpc>
                          <a:spcPct val="100000"/>
                        </a:lnSpc>
                        <a:buClr>
                          <a:srgbClr val="000000"/>
                        </a:buClr>
                        <a:buFont typeface="Wingdings" charset="2"/>
                        <a:buChar char=""/>
                      </a:pPr>
                      <a:r>
                        <a:rPr lang="uk-UA" sz="2100" b="0" strike="noStrike" spc="-1" baseline="0" dirty="0" smtClean="0">
                          <a:latin typeface="Arial"/>
                        </a:rPr>
                        <a:t>характеристику основних дієт</a:t>
                      </a:r>
                    </a:p>
                  </a:txBody>
                  <a:tcPr marL="68580" marR="68580" marT="34290" marB="3429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indent="-34290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uk-UA" sz="2100" b="0" strike="noStrike" spc="-1" baseline="0" dirty="0" smtClean="0">
                          <a:latin typeface="Arial"/>
                        </a:rPr>
                        <a:t>складати меню в залежності від виду дієти;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uk-UA" sz="2100" b="0" strike="noStrike" spc="-1" dirty="0" smtClean="0">
                          <a:latin typeface="Arial"/>
                        </a:rPr>
                        <a:t>підбирати</a:t>
                      </a:r>
                      <a:r>
                        <a:rPr lang="uk-UA" sz="2100" b="0" strike="noStrike" spc="-1" baseline="0" dirty="0" smtClean="0">
                          <a:latin typeface="Arial"/>
                        </a:rPr>
                        <a:t> </a:t>
                      </a:r>
                      <a:r>
                        <a:rPr lang="uk-UA" sz="2100" b="0" strike="noStrike" spc="-1" baseline="0" dirty="0" err="1" smtClean="0">
                          <a:latin typeface="Arial"/>
                        </a:rPr>
                        <a:t>дієтисні</a:t>
                      </a:r>
                      <a:r>
                        <a:rPr lang="uk-UA" sz="2100" b="0" strike="noStrike" spc="-1" baseline="0" dirty="0" smtClean="0">
                          <a:latin typeface="Arial"/>
                        </a:rPr>
                        <a:t> продукти користуючись загальними принципами дієтичного харчування;</a:t>
                      </a:r>
                    </a:p>
                    <a:p>
                      <a:pPr marL="342900" indent="-342900">
                        <a:lnSpc>
                          <a:spcPct val="10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uk-UA" sz="2100" b="0" strike="noStrike" spc="-1" baseline="0" dirty="0" err="1" smtClean="0">
                          <a:latin typeface="Arial"/>
                        </a:rPr>
                        <a:t>викорисиовавани</a:t>
                      </a:r>
                      <a:r>
                        <a:rPr lang="uk-UA" sz="2100" b="0" strike="noStrike" spc="-1" baseline="0" dirty="0" smtClean="0">
                          <a:latin typeface="Arial"/>
                        </a:rPr>
                        <a:t> види щадіння в залежності від виду дієти.</a:t>
                      </a:r>
                    </a:p>
                  </a:txBody>
                  <a:tcPr marL="68580" marR="68580" marT="34290" marB="3429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240">
                      <a:solidFill>
                        <a:srgbClr val="FFFFFF"/>
                      </a:solidFill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843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372" y="211375"/>
            <a:ext cx="64455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 «Мікрофон»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143" y="1066556"/>
            <a:ext cx="3819527" cy="364233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370832" y="1066556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Мікрофон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коли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запитання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дає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той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мікрофон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коментуються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35069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85025"/>
            <a:ext cx="7886700" cy="1314592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раціональному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харчуванню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904" y="1499617"/>
            <a:ext cx="5547360" cy="3527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38669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Назвіть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раціонального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9484" y="1268016"/>
            <a:ext cx="7445866" cy="321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792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Дайте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лікувального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992" y="1154049"/>
            <a:ext cx="2868144" cy="19086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672" y="3062669"/>
            <a:ext cx="2590800" cy="18954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3745" y="1022725"/>
            <a:ext cx="2990255" cy="20333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44540" y="3176636"/>
            <a:ext cx="3209205" cy="18954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/>
          <a:srcRect l="13308" t="12202" r="80" b="4081"/>
          <a:stretch/>
        </p:blipFill>
        <p:spPr>
          <a:xfrm>
            <a:off x="6253495" y="3062669"/>
            <a:ext cx="2925297" cy="18661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7"/>
          <a:srcRect l="13947" t="5415" r="10534" b="9252"/>
          <a:stretch/>
        </p:blipFill>
        <p:spPr>
          <a:xfrm>
            <a:off x="3383684" y="1294829"/>
            <a:ext cx="2370513" cy="17678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/>
          <a:srcRect l="13947" t="5415" r="10534" b="9252"/>
          <a:stretch/>
        </p:blipFill>
        <p:spPr>
          <a:xfrm>
            <a:off x="3386743" y="1408796"/>
            <a:ext cx="2370513" cy="176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36591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2695" y="454741"/>
            <a:ext cx="729532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дієтичне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принципи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Дієтичні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види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щадіння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Характеристика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4401"/>
            <a:ext cx="4396823" cy="29312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6098" y="2186609"/>
            <a:ext cx="4370039" cy="2769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140589"/>
      </p:ext>
    </p:extLst>
  </p:cSld>
  <p:clrMapOvr>
    <a:masterClrMapping/>
  </p:clrMapOvr>
  <p:transition spd="slow"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>
            <a:spLocks noGrp="1"/>
          </p:cNvSpPr>
          <p:nvPr>
            <p:ph type="title"/>
          </p:nvPr>
        </p:nvSpPr>
        <p:spPr>
          <a:xfrm>
            <a:off x="4572000" y="205975"/>
            <a:ext cx="4432500" cy="1504200"/>
          </a:xfrm>
          <a:prstGeom prst="rect">
            <a:avLst/>
          </a:prstGeom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4600" b="1">
                <a:solidFill>
                  <a:srgbClr val="4C1130"/>
                </a:solidFill>
                <a:latin typeface="Verdana"/>
                <a:ea typeface="Verdana"/>
                <a:cs typeface="Verdana"/>
                <a:sym typeface="Verdana"/>
              </a:rPr>
              <a:t>Дієтичне харчування </a:t>
            </a:r>
            <a:endParaRPr sz="4600" b="1">
              <a:solidFill>
                <a:srgbClr val="4C1130"/>
              </a:solidFill>
            </a:endParaRPr>
          </a:p>
        </p:txBody>
      </p:sp>
      <p:sp>
        <p:nvSpPr>
          <p:cNvPr id="92" name="Google Shape;92;p14"/>
          <p:cNvSpPr txBox="1">
            <a:spLocks noGrp="1"/>
          </p:cNvSpPr>
          <p:nvPr>
            <p:ph idx="1"/>
          </p:nvPr>
        </p:nvSpPr>
        <p:spPr>
          <a:xfrm>
            <a:off x="4809500" y="1710175"/>
            <a:ext cx="3877200" cy="28845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600">
                <a:solidFill>
                  <a:srgbClr val="4C1130"/>
                </a:solidFill>
                <a:latin typeface="Verdana"/>
                <a:ea typeface="Verdana"/>
                <a:cs typeface="Verdana"/>
                <a:sym typeface="Verdana"/>
              </a:rPr>
              <a:t>це спеціальне харчування хворої людини, що є обов'язковою частиною комплексного лікування.</a:t>
            </a:r>
            <a:endParaRPr sz="2600">
              <a:solidFill>
                <a:srgbClr val="4C113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93" name="Google Shape;9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9875" y="434188"/>
            <a:ext cx="4275126" cy="4275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5"/>
          <p:cNvSpPr txBox="1">
            <a:spLocks noGrp="1"/>
          </p:cNvSpPr>
          <p:nvPr>
            <p:ph idx="1"/>
          </p:nvPr>
        </p:nvSpPr>
        <p:spPr>
          <a:xfrm>
            <a:off x="149925" y="224875"/>
            <a:ext cx="7478400" cy="13782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3000">
                <a:solidFill>
                  <a:srgbClr val="4C1130"/>
                </a:solidFill>
              </a:rPr>
              <a:t>Дієтичне харчування організовують у лікарнях, санаторіях, профілакторіях.</a:t>
            </a:r>
            <a:endParaRPr sz="300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>
              <a:solidFill>
                <a:srgbClr val="4C1130"/>
              </a:solidFill>
            </a:endParaRPr>
          </a:p>
        </p:txBody>
      </p:sp>
      <p:sp>
        <p:nvSpPr>
          <p:cNvPr id="99" name="Google Shape;99;p15"/>
          <p:cNvSpPr txBox="1"/>
          <p:nvPr/>
        </p:nvSpPr>
        <p:spPr>
          <a:xfrm>
            <a:off x="4315200" y="1790200"/>
            <a:ext cx="4671145" cy="32463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800" dirty="0">
                <a:solidFill>
                  <a:srgbClr val="4C1130"/>
                </a:solidFill>
                <a:latin typeface="Calibri"/>
                <a:ea typeface="Calibri"/>
                <a:cs typeface="Calibri"/>
                <a:sym typeface="Calibri"/>
              </a:rPr>
              <a:t>У лікувальному харчуванні мають потребу люди, які перебувають на амбулаторному лікуванні, а також ті, що страждають на хронічні захворювання</a:t>
            </a:r>
            <a:endParaRPr sz="1000" dirty="0">
              <a:solidFill>
                <a:srgbClr val="4C113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9925" y="1942725"/>
            <a:ext cx="4010400" cy="2673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 txBox="1">
            <a:spLocks noGrp="1"/>
          </p:cNvSpPr>
          <p:nvPr>
            <p:ph idx="1"/>
          </p:nvPr>
        </p:nvSpPr>
        <p:spPr>
          <a:xfrm>
            <a:off x="280550" y="200400"/>
            <a:ext cx="4235100" cy="47961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000" b="1" i="1">
                <a:solidFill>
                  <a:srgbClr val="741B47"/>
                </a:solidFill>
                <a:latin typeface="Verdana"/>
                <a:ea typeface="Verdana"/>
                <a:cs typeface="Verdana"/>
                <a:sym typeface="Verdana"/>
              </a:rPr>
              <a:t>В основу дієтичного харчування покладена теорія збалансованого харчування.</a:t>
            </a:r>
            <a:endParaRPr sz="2000" b="1" i="1">
              <a:solidFill>
                <a:srgbClr val="741B47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700" b="1" i="1">
              <a:solidFill>
                <a:srgbClr val="741B47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2000" b="1" i="1">
                <a:solidFill>
                  <a:srgbClr val="741B47"/>
                </a:solidFill>
                <a:latin typeface="Verdana"/>
                <a:ea typeface="Verdana"/>
                <a:cs typeface="Verdana"/>
                <a:sym typeface="Verdana"/>
              </a:rPr>
              <a:t> Дієтичне харчування ґрунтується на принципі максимальної збалансованості основних харчових речовин у добовому раціоні з урахуванням механізмів перебігу хвороби та стану ферментативних систем хворого.</a:t>
            </a:r>
            <a:endParaRPr sz="3800" b="1" i="1">
              <a:solidFill>
                <a:srgbClr val="741B47"/>
              </a:solidFill>
            </a:endParaRPr>
          </a:p>
        </p:txBody>
      </p:sp>
      <p:pic>
        <p:nvPicPr>
          <p:cNvPr id="106" name="Google Shape;10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78883" y="1205113"/>
            <a:ext cx="4340449" cy="289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457200" y="205974"/>
            <a:ext cx="8229600" cy="9942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000" b="1">
                <a:solidFill>
                  <a:srgbClr val="4C1130"/>
                </a:solidFill>
                <a:latin typeface="Verdana"/>
                <a:ea typeface="Verdana"/>
                <a:cs typeface="Verdana"/>
                <a:sym typeface="Verdana"/>
              </a:rPr>
              <a:t>Лікувальна дія дієтичного харчування забезпечується:</a:t>
            </a:r>
            <a:endParaRPr sz="6000" b="1">
              <a:solidFill>
                <a:srgbClr val="4C1130"/>
              </a:solidFill>
            </a:endParaRPr>
          </a:p>
        </p:txBody>
      </p:sp>
      <p:sp>
        <p:nvSpPr>
          <p:cNvPr id="112" name="Google Shape;112;p17"/>
          <p:cNvSpPr txBox="1">
            <a:spLocks noGrp="1"/>
          </p:cNvSpPr>
          <p:nvPr>
            <p:ph idx="1"/>
          </p:nvPr>
        </p:nvSpPr>
        <p:spPr>
          <a:xfrm>
            <a:off x="457200" y="1480700"/>
            <a:ext cx="8229600" cy="33945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000">
                <a:solidFill>
                  <a:srgbClr val="4C1130"/>
                </a:solidFill>
                <a:latin typeface="Verdana"/>
                <a:ea typeface="Verdana"/>
                <a:cs typeface="Verdana"/>
                <a:sym typeface="Verdana"/>
              </a:rPr>
              <a:t>1) спеціальним підбором харчових продуктів;</a:t>
            </a:r>
            <a:endParaRPr sz="2000">
              <a:solidFill>
                <a:srgbClr val="4C113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>
              <a:solidFill>
                <a:srgbClr val="4C113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000">
                <a:solidFill>
                  <a:srgbClr val="4C1130"/>
                </a:solidFill>
                <a:latin typeface="Verdana"/>
                <a:ea typeface="Verdana"/>
                <a:cs typeface="Verdana"/>
                <a:sym typeface="Verdana"/>
              </a:rPr>
              <a:t>2) визначеними співвідношеннями між основними харчовими речовинами;</a:t>
            </a:r>
            <a:endParaRPr sz="2000">
              <a:solidFill>
                <a:srgbClr val="4C113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>
              <a:solidFill>
                <a:srgbClr val="4C1130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2000">
                <a:solidFill>
                  <a:srgbClr val="4C1130"/>
                </a:solidFill>
                <a:latin typeface="Verdana"/>
                <a:ea typeface="Verdana"/>
                <a:cs typeface="Verdana"/>
                <a:sym typeface="Verdana"/>
              </a:rPr>
              <a:t>3) відповідною технологією приготування дієтичних страв. Наприклад, виключенням з дієти окремих харчових продуктів можна значно знизити в ній вміст холестеролу, жирів, натрію, цукру, а відварюванням м'яса та риби — вміст пуринів та екстрактивних речовин.</a:t>
            </a:r>
            <a:endParaRPr sz="4000">
              <a:solidFill>
                <a:srgbClr val="4C113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8"/>
          <p:cNvSpPr txBox="1">
            <a:spLocks noGrp="1"/>
          </p:cNvSpPr>
          <p:nvPr>
            <p:ph idx="1"/>
          </p:nvPr>
        </p:nvSpPr>
        <p:spPr>
          <a:xfrm>
            <a:off x="200400" y="171450"/>
            <a:ext cx="5594400" cy="48366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18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Про лікувальні властивості багатьох харчових продуктів відомо давно, але до кінця XIX ст. лікувальне харчування застосовували емпірично. Тільки з відкриттям академіком</a:t>
            </a:r>
            <a:r>
              <a:rPr lang="uk" sz="18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" sz="2000" b="1" u="sng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І.П.Павловим </a:t>
            </a:r>
            <a:r>
              <a:rPr lang="uk" sz="18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законів травлення дієтичне харчування одержало наукове обґрунтування. У 20—50-х роках XX ст. проф. М.І.Певзнером була розроблена так звана групова дієтна система харчування, згідно з якою кожна група споріднених захворювань одержала свою дієту.</a:t>
            </a:r>
            <a:endParaRPr sz="1800">
              <a:solidFill>
                <a:srgbClr val="741B47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" sz="1800" b="1" u="sng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Нині існує 16 основних дієт:</a:t>
            </a:r>
            <a:r>
              <a:rPr lang="uk" sz="18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№ 0 — рідка дієта, </a:t>
            </a:r>
            <a:endParaRPr sz="1800" b="1">
              <a:solidFill>
                <a:srgbClr val="741B47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№ 1 — 14 — дієти при різних захворюваннях,</a:t>
            </a:r>
            <a:endParaRPr sz="1800" b="1">
              <a:solidFill>
                <a:srgbClr val="741B47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№ 15 — загальний стіл раціонального харчування в умовах лікувально-профілактичних закладів.</a:t>
            </a:r>
            <a:endParaRPr sz="1800" b="1">
              <a:solidFill>
                <a:srgbClr val="741B47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18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рамках однієї дієти існують піддієти (наприклад, дієта № 1а, № 16), тому </a:t>
            </a:r>
            <a:r>
              <a:rPr lang="uk" sz="1800" b="1" u="sng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загальна кількість дієт досягає 60.</a:t>
            </a:r>
            <a:endParaRPr sz="3800" b="1" u="sng">
              <a:solidFill>
                <a:srgbClr val="741B47"/>
              </a:solidFill>
            </a:endParaRPr>
          </a:p>
        </p:txBody>
      </p:sp>
      <p:pic>
        <p:nvPicPr>
          <p:cNvPr id="118" name="Google Shape;118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794800" y="2571750"/>
            <a:ext cx="3276476" cy="218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959550" y="171450"/>
            <a:ext cx="2946975" cy="223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9"/>
          <p:cNvSpPr txBox="1">
            <a:spLocks noGrp="1"/>
          </p:cNvSpPr>
          <p:nvPr>
            <p:ph type="title"/>
          </p:nvPr>
        </p:nvSpPr>
        <p:spPr>
          <a:xfrm>
            <a:off x="457200" y="205974"/>
            <a:ext cx="8229600" cy="10632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5700" b="1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Дієтичні продукти</a:t>
            </a:r>
            <a:endParaRPr sz="5700" b="1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b="1">
              <a:solidFill>
                <a:srgbClr val="C00000"/>
              </a:solidFill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5" name="Google Shape;125;p19"/>
          <p:cNvSpPr txBox="1">
            <a:spLocks noGrp="1"/>
          </p:cNvSpPr>
          <p:nvPr>
            <p:ph idx="1"/>
          </p:nvPr>
        </p:nvSpPr>
        <p:spPr>
          <a:xfrm>
            <a:off x="457200" y="1563100"/>
            <a:ext cx="4619400" cy="32730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2500" b="1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Дієтичні продукти</a:t>
            </a:r>
            <a:r>
              <a:rPr lang="uk" sz="25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— </a:t>
            </a:r>
            <a:endParaRPr sz="25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25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це спеціалізовані продукти, які замінюють у харчуванні хворих традиційні продукти і відрізняються від них хімічним складом та (або) фізичними властивостями.</a:t>
            </a:r>
            <a:endParaRPr sz="25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6" name="Google Shape;126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00124" y="1563099"/>
            <a:ext cx="3386675" cy="3386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4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Дієтичні продукти поділяють на 7 груп:</a:t>
            </a:r>
            <a:endParaRPr sz="6600">
              <a:solidFill>
                <a:srgbClr val="4C1130"/>
              </a:solidFill>
            </a:endParaRPr>
          </a:p>
        </p:txBody>
      </p:sp>
      <p:sp>
        <p:nvSpPr>
          <p:cNvPr id="132" name="Google Shape;132;p20"/>
          <p:cNvSpPr txBox="1">
            <a:spLocks noGrp="1"/>
          </p:cNvSpPr>
          <p:nvPr>
            <p:ph idx="1"/>
          </p:nvPr>
        </p:nvSpPr>
        <p:spPr>
          <a:xfrm>
            <a:off x="4836225" y="1229100"/>
            <a:ext cx="4121700" cy="23646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9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uk" sz="1900" b="1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 </a:t>
            </a:r>
            <a:r>
              <a:rPr lang="uk" sz="190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 з малим вмістом натрію (безсольові). До цієї групи належать хліб та сухарі без солі (ахлоридні), продукти із замінниками кухонної солі (для хворих на гіпертонічну хворобу і з порушенням кровообігу).</a:t>
            </a:r>
            <a:endParaRPr sz="1900">
              <a:solidFill>
                <a:srgbClr val="741B47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200"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200"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200"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200"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200">
                <a:highlight>
                  <a:srgbClr val="FFFFFF"/>
                </a:highlight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sz="1200">
              <a:highlight>
                <a:srgbClr val="FFFFFF"/>
              </a:highligh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p20"/>
          <p:cNvSpPr txBox="1"/>
          <p:nvPr/>
        </p:nvSpPr>
        <p:spPr>
          <a:xfrm>
            <a:off x="93525" y="1229100"/>
            <a:ext cx="4569000" cy="23646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900" b="1" dirty="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 </a:t>
            </a:r>
            <a:r>
              <a:rPr lang="uk" sz="1900" dirty="0">
                <a:solidFill>
                  <a:srgbClr val="741B47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продукти, які забезпечують механічне та хімічне оберігання органів травлення. До цієї групи належать подрібнені крупи, гомогенізовані овочеві та фруктові консерви, консерви без спецій і прянощів, хлібні вироби із зменшеною кислотністю тощо.</a:t>
            </a:r>
            <a:endParaRPr dirty="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4" name="Google Shape;134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177600" y="3443002"/>
            <a:ext cx="2484925" cy="1648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63429" y="3443000"/>
            <a:ext cx="2294496" cy="164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>
            <a:spLocks noGrp="1"/>
          </p:cNvSpPr>
          <p:nvPr>
            <p:ph idx="1"/>
          </p:nvPr>
        </p:nvSpPr>
        <p:spPr>
          <a:xfrm>
            <a:off x="4502225" y="189186"/>
            <a:ext cx="4462200" cy="4767189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700" b="1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4. </a:t>
            </a:r>
            <a:r>
              <a:rPr lang="uk" sz="1700" dirty="0">
                <a:solidFill>
                  <a:schemeClr val="accent2">
                    <a:lumMod val="50000"/>
                  </a:schemeClr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 із зміненим вуглеводним компонентом. Це — найбільша група дієтичних продуктів, до якої належать харчові продукти із зменшеною кількістю вуглеводів, безлактозні молочні продукти; продукти, в яких цукор замінений цукрозамінниками, а також самі цукрозамінники (сахарин, ксиліт, сорбіт, фруктоза, аспартам, ацесульфам К та ін.). Харчові продукти із зменшеною кількістю вуглеводів та із замінниками цукру використовують при лікуванні хворих на ожиріння, цукровий діабет, серцево-судинні хвороби. Безлактозні молочні продукти призначають хворим на недостатність ферменту лактази (алактазія).</a:t>
            </a:r>
            <a:endParaRPr sz="1700" dirty="0">
              <a:solidFill>
                <a:schemeClr val="accent2">
                  <a:lumMod val="50000"/>
                </a:schemeClr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41" name="Google Shape;141;p21"/>
          <p:cNvSpPr txBox="1"/>
          <p:nvPr/>
        </p:nvSpPr>
        <p:spPr>
          <a:xfrm>
            <a:off x="347350" y="220717"/>
            <a:ext cx="3874200" cy="4735658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700" b="1" dirty="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 </a:t>
            </a:r>
            <a:r>
              <a:rPr lang="uk" sz="1700" dirty="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 із зменшеною кількістю білка (безбілкові) та з вилученням окремих білків та амінокислот. До цієї групи належать замінники хліба, макаронних виробів та круп, вироблені з різних видів крохмалю і які не містять білків. Крім того, до цієї групи відносять також продукти для хворих на окремі ензимопатії, які не містять білка пшениці глютену або амінокислоти фенілаланіну. Хліб з набряклим крохмалем використовують для лікування ниркової недостатності.</a:t>
            </a:r>
            <a:endParaRPr sz="1900" dirty="0">
              <a:solidFill>
                <a:srgbClr val="4C113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2"/>
          <p:cNvSpPr txBox="1">
            <a:spLocks noGrp="1"/>
          </p:cNvSpPr>
          <p:nvPr>
            <p:ph type="title"/>
          </p:nvPr>
        </p:nvSpPr>
        <p:spPr>
          <a:xfrm>
            <a:off x="200400" y="205975"/>
            <a:ext cx="4181700" cy="43764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700" b="1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5. </a:t>
            </a:r>
            <a:r>
              <a:rPr lang="uk" sz="17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 із зменшеною кількістю жирів або поліпшеним їх складом. До цієї групи відносять молочні продукти із зменшеною кількістю жирів або повністю знежирені (10 % сметана, кефір нежирний, кефір таллінський, напої з пахти, масло «Дієтичне», «Здоров'я», маргарин «Здоров'я», майонез з білковими добавками та ін.). Жирно-кислотний склад продуктів поліпшують зменшенням кількості насичених жирів та збагаченням поліненасичених жирних кислот за рахунок рослинних олій (соняшникової, оливкової).</a:t>
            </a:r>
            <a:endParaRPr sz="4900">
              <a:solidFill>
                <a:srgbClr val="4C1130"/>
              </a:solidFill>
            </a:endParaRPr>
          </a:p>
        </p:txBody>
      </p:sp>
      <p:sp>
        <p:nvSpPr>
          <p:cNvPr id="147" name="Google Shape;147;p22"/>
          <p:cNvSpPr txBox="1">
            <a:spLocks noGrp="1"/>
          </p:cNvSpPr>
          <p:nvPr>
            <p:ph idx="1"/>
          </p:nvPr>
        </p:nvSpPr>
        <p:spPr>
          <a:xfrm>
            <a:off x="5119750" y="2276750"/>
            <a:ext cx="3529800" cy="25407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700" b="1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6. </a:t>
            </a:r>
            <a:r>
              <a:rPr lang="uk" sz="17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 зниженої енергетичної цінності. Енергетичну цінність харчових продуктів знижують зменшенням загальної кількості вуглеводів або жирів, а також додаванням різних наповнювачів (карбоксиметилцелюлози та ін.).</a:t>
            </a:r>
            <a:endParaRPr sz="17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48" name="Google Shape;148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11675" y="59000"/>
            <a:ext cx="3145962" cy="1966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3"/>
          <p:cNvSpPr txBox="1">
            <a:spLocks noGrp="1"/>
          </p:cNvSpPr>
          <p:nvPr>
            <p:ph idx="1"/>
          </p:nvPr>
        </p:nvSpPr>
        <p:spPr>
          <a:xfrm>
            <a:off x="524000" y="173675"/>
            <a:ext cx="8229600" cy="26052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uk" sz="1800" b="1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7. </a:t>
            </a:r>
            <a:r>
              <a:rPr lang="uk" sz="1800">
                <a:solidFill>
                  <a:srgbClr val="4C113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Харчові продукти, збагачені біологічно активними речовинами. Це — одна із найбільш поширених груп дієтичних продуктів. Збагачують продукти введенням повноцінного білка, пектину, клітковини, вітамінів, лецитину, йоду та інших речовин. Найбільш відомі продукти, які належать до цієї групи, — паста «Океан», крилеве масло, СБС (суха білкова суміш), кукурудзяно-солодові екстракти, кондитерські вироби лікувальної дії з різними наповнювачами та підварками (цукерки, мармелад, драже з морквяною, буряковою та іншими підварками та пюре).</a:t>
            </a:r>
            <a:endParaRPr sz="180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54" name="Google Shape;154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2800" y="2724150"/>
            <a:ext cx="4683826" cy="2266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426550" y="2724150"/>
            <a:ext cx="3406619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4"/>
          <p:cNvSpPr txBox="1">
            <a:spLocks noGrp="1"/>
          </p:cNvSpPr>
          <p:nvPr>
            <p:ph idx="1"/>
          </p:nvPr>
        </p:nvSpPr>
        <p:spPr>
          <a:xfrm>
            <a:off x="267200" y="238250"/>
            <a:ext cx="8683800" cy="18324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2600" b="1">
                <a:solidFill>
                  <a:srgbClr val="4C1130"/>
                </a:solidFill>
              </a:rPr>
              <a:t>Готуючи дієтичні страви, слід використовувати свіжі продукти вищих сортів, дієтичні консерви, соки, свіжі ягоди та фрукти, овочі, молоко, кисломолочні продукти.</a:t>
            </a:r>
            <a:endParaRPr sz="2600" b="1">
              <a:solidFill>
                <a:srgbClr val="4C1130"/>
              </a:solidFill>
            </a:endParaRPr>
          </a:p>
        </p:txBody>
      </p:sp>
      <p:pic>
        <p:nvPicPr>
          <p:cNvPr id="161" name="Google Shape;161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51600" y="1910313"/>
            <a:ext cx="5715000" cy="2981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>
            <a:spLocks noGrp="1"/>
          </p:cNvSpPr>
          <p:nvPr>
            <p:ph idx="1"/>
          </p:nvPr>
        </p:nvSpPr>
        <p:spPr>
          <a:xfrm>
            <a:off x="176650" y="224900"/>
            <a:ext cx="8667600" cy="16188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>
                <a:solidFill>
                  <a:srgbClr val="741B47"/>
                </a:solidFill>
              </a:rPr>
              <a:t>Технологічна обробка продуктів для страв дієтичного харчування повинна забезпечувати </a:t>
            </a:r>
            <a:r>
              <a:rPr lang="uk" b="1">
                <a:solidFill>
                  <a:srgbClr val="741B47"/>
                </a:solidFill>
              </a:rPr>
              <a:t>щадний режим.</a:t>
            </a:r>
            <a:endParaRPr b="1">
              <a:solidFill>
                <a:srgbClr val="741B47"/>
              </a:solidFill>
            </a:endParaRPr>
          </a:p>
        </p:txBody>
      </p:sp>
      <p:sp>
        <p:nvSpPr>
          <p:cNvPr id="167" name="Google Shape;167;p25"/>
          <p:cNvSpPr txBox="1"/>
          <p:nvPr/>
        </p:nvSpPr>
        <p:spPr>
          <a:xfrm>
            <a:off x="921825" y="4074725"/>
            <a:ext cx="7067400" cy="7881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3900" b="1">
                <a:solidFill>
                  <a:srgbClr val="4C1130"/>
                </a:solidFill>
                <a:latin typeface="Calibri"/>
                <a:ea typeface="Calibri"/>
                <a:cs typeface="Calibri"/>
                <a:sym typeface="Calibri"/>
              </a:rPr>
              <a:t>Види щадних режимів</a:t>
            </a:r>
            <a:endParaRPr sz="3900" b="1">
              <a:solidFill>
                <a:srgbClr val="4C113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5"/>
          <p:cNvSpPr/>
          <p:nvPr/>
        </p:nvSpPr>
        <p:spPr>
          <a:xfrm>
            <a:off x="5912950" y="2222000"/>
            <a:ext cx="2931300" cy="16188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300" b="1">
                <a:solidFill>
                  <a:srgbClr val="FF0000"/>
                </a:solidFill>
              </a:rPr>
              <a:t>термічний</a:t>
            </a:r>
            <a:endParaRPr sz="2300" b="1">
              <a:solidFill>
                <a:srgbClr val="FF0000"/>
              </a:solidFill>
            </a:endParaRPr>
          </a:p>
        </p:txBody>
      </p:sp>
      <p:sp>
        <p:nvSpPr>
          <p:cNvPr id="169" name="Google Shape;169;p25"/>
          <p:cNvSpPr/>
          <p:nvPr/>
        </p:nvSpPr>
        <p:spPr>
          <a:xfrm>
            <a:off x="507675" y="2222000"/>
            <a:ext cx="2931300" cy="16188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300" b="1">
                <a:solidFill>
                  <a:srgbClr val="B45F06"/>
                </a:solidFill>
              </a:rPr>
              <a:t>хімічний</a:t>
            </a:r>
            <a:endParaRPr sz="2300" b="1">
              <a:solidFill>
                <a:srgbClr val="B45F06"/>
              </a:solidFill>
            </a:endParaRPr>
          </a:p>
        </p:txBody>
      </p:sp>
      <p:sp>
        <p:nvSpPr>
          <p:cNvPr id="170" name="Google Shape;170;p25"/>
          <p:cNvSpPr/>
          <p:nvPr/>
        </p:nvSpPr>
        <p:spPr>
          <a:xfrm>
            <a:off x="2965850" y="2222000"/>
            <a:ext cx="3129300" cy="1618800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rgbClr val="EAD1DC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sz="2300" b="1">
                <a:solidFill>
                  <a:srgbClr val="38761D"/>
                </a:solidFill>
              </a:rPr>
              <a:t>механічний</a:t>
            </a:r>
            <a:endParaRPr sz="2300" b="1">
              <a:solidFill>
                <a:srgbClr val="38761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6"/>
          <p:cNvSpPr txBox="1">
            <a:spLocks noGrp="1"/>
          </p:cNvSpPr>
          <p:nvPr>
            <p:ph type="title"/>
          </p:nvPr>
        </p:nvSpPr>
        <p:spPr>
          <a:xfrm>
            <a:off x="457200" y="125828"/>
            <a:ext cx="8229600" cy="8574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4C1130"/>
                </a:solidFill>
              </a:rPr>
              <a:t>Хімічний щадний режим</a:t>
            </a:r>
            <a:endParaRPr>
              <a:solidFill>
                <a:srgbClr val="4C1130"/>
              </a:solidFill>
            </a:endParaRPr>
          </a:p>
        </p:txBody>
      </p:sp>
      <p:sp>
        <p:nvSpPr>
          <p:cNvPr id="176" name="Google Shape;176;p26"/>
          <p:cNvSpPr txBox="1">
            <a:spLocks noGrp="1"/>
          </p:cNvSpPr>
          <p:nvPr>
            <p:ph idx="1"/>
          </p:nvPr>
        </p:nvSpPr>
        <p:spPr>
          <a:xfrm>
            <a:off x="213750" y="1063375"/>
            <a:ext cx="4608900" cy="39678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2800" dirty="0">
                <a:solidFill>
                  <a:srgbClr val="741B47"/>
                </a:solidFill>
              </a:rPr>
              <a:t>з раціону вилучаються сильні подразники окремих ділянок травного каналу та залоз: </a:t>
            </a:r>
            <a:endParaRPr sz="2800" dirty="0">
              <a:solidFill>
                <a:srgbClr val="741B47"/>
              </a:solidFill>
            </a:endParaRPr>
          </a:p>
          <a:p>
            <a:pPr marL="457200" lvl="0" indent="-317500" algn="l" rtl="0">
              <a:spcBef>
                <a:spcPts val="360"/>
              </a:spcBef>
              <a:spcAft>
                <a:spcPts val="0"/>
              </a:spcAft>
              <a:buClr>
                <a:srgbClr val="741B47"/>
              </a:buClr>
              <a:buSzPts val="1400"/>
              <a:buChar char="•"/>
            </a:pPr>
            <a:r>
              <a:rPr lang="uk" sz="2800" dirty="0">
                <a:solidFill>
                  <a:srgbClr val="741B47"/>
                </a:solidFill>
              </a:rPr>
              <a:t>гострі страви</a:t>
            </a:r>
            <a:endParaRPr sz="2800" dirty="0">
              <a:solidFill>
                <a:srgbClr val="741B47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400"/>
              <a:buChar char="•"/>
            </a:pPr>
            <a:r>
              <a:rPr lang="uk" sz="2800" dirty="0">
                <a:solidFill>
                  <a:srgbClr val="741B47"/>
                </a:solidFill>
              </a:rPr>
              <a:t>кислі підливи</a:t>
            </a:r>
            <a:endParaRPr sz="2800" dirty="0">
              <a:solidFill>
                <a:srgbClr val="741B47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400"/>
              <a:buChar char="•"/>
            </a:pPr>
            <a:r>
              <a:rPr lang="uk" sz="2800" dirty="0">
                <a:solidFill>
                  <a:srgbClr val="741B47"/>
                </a:solidFill>
              </a:rPr>
              <a:t>приправи</a:t>
            </a:r>
            <a:endParaRPr sz="2800" dirty="0">
              <a:solidFill>
                <a:srgbClr val="741B47"/>
              </a:solidFill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741B47"/>
              </a:buClr>
              <a:buSzPts val="1400"/>
              <a:buChar char="•"/>
            </a:pPr>
            <a:r>
              <a:rPr lang="uk" sz="2800" dirty="0">
                <a:solidFill>
                  <a:srgbClr val="741B47"/>
                </a:solidFill>
              </a:rPr>
              <a:t>міцні м’ясні бульйони</a:t>
            </a:r>
            <a:endParaRPr sz="2800" dirty="0">
              <a:solidFill>
                <a:srgbClr val="741B47"/>
              </a:solidFill>
            </a:endParaRPr>
          </a:p>
        </p:txBody>
      </p:sp>
      <p:pic>
        <p:nvPicPr>
          <p:cNvPr id="177" name="Google Shape;17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02600" y="3150475"/>
            <a:ext cx="4261774" cy="168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65925" y="1370675"/>
            <a:ext cx="2669700" cy="1779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698124" y="1370675"/>
            <a:ext cx="2321103" cy="1771918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80" name="Google Shape;180;p26"/>
          <p:cNvCxnSpPr/>
          <p:nvPr/>
        </p:nvCxnSpPr>
        <p:spPr>
          <a:xfrm rot="10800000" flipH="1">
            <a:off x="4462150" y="1028650"/>
            <a:ext cx="4582500" cy="40347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81" name="Google Shape;181;p26"/>
          <p:cNvCxnSpPr/>
          <p:nvPr/>
        </p:nvCxnSpPr>
        <p:spPr>
          <a:xfrm>
            <a:off x="4515600" y="1095500"/>
            <a:ext cx="4555500" cy="3967800"/>
          </a:xfrm>
          <a:prstGeom prst="straightConnector1">
            <a:avLst/>
          </a:prstGeom>
          <a:noFill/>
          <a:ln w="762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7"/>
          <p:cNvSpPr txBox="1">
            <a:spLocks noGrp="1"/>
          </p:cNvSpPr>
          <p:nvPr>
            <p:ph type="title"/>
          </p:nvPr>
        </p:nvSpPr>
        <p:spPr>
          <a:xfrm>
            <a:off x="457200" y="125828"/>
            <a:ext cx="8229600" cy="8574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4C1130"/>
                </a:solidFill>
              </a:rPr>
              <a:t>Механічний щадний режим</a:t>
            </a:r>
            <a:endParaRPr>
              <a:solidFill>
                <a:srgbClr val="4C1130"/>
              </a:solidFill>
            </a:endParaRPr>
          </a:p>
        </p:txBody>
      </p:sp>
      <p:sp>
        <p:nvSpPr>
          <p:cNvPr id="187" name="Google Shape;187;p27"/>
          <p:cNvSpPr txBox="1">
            <a:spLocks noGrp="1"/>
          </p:cNvSpPr>
          <p:nvPr>
            <p:ph idx="1"/>
          </p:nvPr>
        </p:nvSpPr>
        <p:spPr>
          <a:xfrm>
            <a:off x="213750" y="1063375"/>
            <a:ext cx="5343900" cy="39999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2900">
                <a:solidFill>
                  <a:srgbClr val="741B47"/>
                </a:solidFill>
              </a:rPr>
              <a:t>застосовується для приготування страв для осіб, хворих на виразкву хворобу шлунка та порушення функції жувального апарату.</a:t>
            </a:r>
            <a:endParaRPr sz="2900">
              <a:solidFill>
                <a:srgbClr val="741B47"/>
              </a:solidFill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endParaRPr sz="1000">
              <a:solidFill>
                <a:srgbClr val="741B47"/>
              </a:solidFill>
            </a:endParaRPr>
          </a:p>
          <a:p>
            <a:pPr marL="45720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2900">
                <a:solidFill>
                  <a:srgbClr val="741B47"/>
                </a:solidFill>
              </a:rPr>
              <a:t>Їжу протирають або подрібнюють</a:t>
            </a:r>
            <a:endParaRPr sz="2900">
              <a:solidFill>
                <a:srgbClr val="741B47"/>
              </a:solidFill>
            </a:endParaRPr>
          </a:p>
        </p:txBody>
      </p:sp>
      <p:pic>
        <p:nvPicPr>
          <p:cNvPr id="188" name="Google Shape;188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91250" y="2064403"/>
            <a:ext cx="3281549" cy="20779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8"/>
          <p:cNvSpPr txBox="1">
            <a:spLocks noGrp="1"/>
          </p:cNvSpPr>
          <p:nvPr>
            <p:ph type="title"/>
          </p:nvPr>
        </p:nvSpPr>
        <p:spPr>
          <a:xfrm>
            <a:off x="457200" y="125828"/>
            <a:ext cx="8229600" cy="8574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4C1130"/>
                </a:solidFill>
              </a:rPr>
              <a:t>Термічний щадний режим</a:t>
            </a:r>
            <a:endParaRPr>
              <a:solidFill>
                <a:srgbClr val="4C1130"/>
              </a:solidFill>
            </a:endParaRPr>
          </a:p>
        </p:txBody>
      </p:sp>
      <p:sp>
        <p:nvSpPr>
          <p:cNvPr id="194" name="Google Shape;194;p28"/>
          <p:cNvSpPr txBox="1">
            <a:spLocks noGrp="1"/>
          </p:cNvSpPr>
          <p:nvPr>
            <p:ph idx="1"/>
          </p:nvPr>
        </p:nvSpPr>
        <p:spPr>
          <a:xfrm>
            <a:off x="213750" y="983225"/>
            <a:ext cx="8686200" cy="17022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3100" dirty="0">
                <a:solidFill>
                  <a:srgbClr val="741B47"/>
                </a:solidFill>
              </a:rPr>
              <a:t>передбачає зниження температури </a:t>
            </a:r>
            <a:endParaRPr sz="3100" dirty="0">
              <a:solidFill>
                <a:srgbClr val="741B47"/>
              </a:solidFill>
            </a:endParaRPr>
          </a:p>
          <a:p>
            <a:pPr marL="0" lvl="0" indent="0" algn="ctr" rtl="0">
              <a:spcBef>
                <a:spcPts val="360"/>
              </a:spcBef>
              <a:spcAft>
                <a:spcPts val="0"/>
              </a:spcAft>
              <a:buNone/>
            </a:pPr>
            <a:r>
              <a:rPr lang="uk" sz="3100" dirty="0">
                <a:solidFill>
                  <a:srgbClr val="741B47"/>
                </a:solidFill>
              </a:rPr>
              <a:t>гарячих страв до 60-65 С, а холодних - не нижче 10-12С</a:t>
            </a:r>
            <a:endParaRPr sz="3100" dirty="0">
              <a:solidFill>
                <a:srgbClr val="741B47"/>
              </a:solidFill>
            </a:endParaRPr>
          </a:p>
        </p:txBody>
      </p:sp>
      <p:pic>
        <p:nvPicPr>
          <p:cNvPr id="195" name="Google Shape;19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6690" y="2525375"/>
            <a:ext cx="3421310" cy="256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54425" y="2525363"/>
            <a:ext cx="2857500" cy="2562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511925" y="2525350"/>
            <a:ext cx="3297450" cy="256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3305" y="270500"/>
            <a:ext cx="7372350" cy="433292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Дієта №1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707136"/>
            <a:ext cx="4491990" cy="3523488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Показання: 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виразкова хвороба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шлунка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і 12-палої кишки, хронічний гастрит зі збереженою та підвищеною секреторною та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кислотоутворюючою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функцією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шлунка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фазі загострення та ремісії (на протязі 3-5 місяців), після операцій на шлунку в фазі відновлення.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32" y="1133740"/>
            <a:ext cx="3864674" cy="2712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34907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02634" y="273844"/>
            <a:ext cx="7312715" cy="630617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Дієта №2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1622" y="904461"/>
            <a:ext cx="4082498" cy="3263504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>
              <a:buNone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хронічний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гастрит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зниженою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секреторною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кислотоутворюючою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функцією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шлунка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фазі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загострення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ремісії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(на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протязі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3-5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місяців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uk-U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8589" y="1121058"/>
            <a:ext cx="2639797" cy="3054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30137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660125"/>
              </p:ext>
            </p:extLst>
          </p:nvPr>
        </p:nvGraphicFramePr>
        <p:xfrm>
          <a:off x="516836" y="268357"/>
          <a:ext cx="8378686" cy="4744333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189343">
                  <a:extLst>
                    <a:ext uri="{9D8B030D-6E8A-4147-A177-3AD203B41FA5}">
                      <a16:colId xmlns:a16="http://schemas.microsoft.com/office/drawing/2014/main" val="2209753858"/>
                    </a:ext>
                  </a:extLst>
                </a:gridCol>
                <a:gridCol w="4189343">
                  <a:extLst>
                    <a:ext uri="{9D8B030D-6E8A-4147-A177-3AD203B41FA5}">
                      <a16:colId xmlns:a16="http://schemas.microsoft.com/office/drawing/2014/main" val="254287070"/>
                    </a:ext>
                  </a:extLst>
                </a:gridCol>
              </a:tblGrid>
              <a:tr h="420282"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ДІЄТА №3</a:t>
                      </a:r>
                      <a:endParaRPr lang="uk-UA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ДІЄТА №4</a:t>
                      </a:r>
                      <a:endParaRPr lang="uk-UA" sz="20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1001909"/>
                  </a:ext>
                </a:extLst>
              </a:tr>
              <a:tr h="4324051">
                <a:tc>
                  <a:txBody>
                    <a:bodyPr/>
                    <a:lstStyle/>
                    <a:p>
                      <a:r>
                        <a:rPr lang="ru-RU" sz="2000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Показання</a:t>
                      </a:r>
                      <a:r>
                        <a:rPr lang="ru-RU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аліментарні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звичні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запори без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виражених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симптомів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подразнення</a:t>
                      </a:r>
                      <a:r>
                        <a:rPr lang="ru-RU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кишечника</a:t>
                      </a:r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Показання:</a:t>
                      </a: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хронічні коліти і </a:t>
                      </a:r>
                      <a:r>
                        <a:rPr lang="uk-UA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ентероколіти</a:t>
                      </a:r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 фазі загострення, гострі </a:t>
                      </a:r>
                      <a:r>
                        <a:rPr lang="uk-UA" sz="20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гастроентероколіти</a:t>
                      </a:r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операції на кишечнику (після голодних днів); дизентерія, черевний тиф, туберкульоз кишечника.</a:t>
                      </a:r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 smtClean="0"/>
                    </a:p>
                    <a:p>
                      <a:endParaRPr lang="uk-U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9251904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7472" y="2564296"/>
            <a:ext cx="2457268" cy="1842951"/>
          </a:xfrm>
          <a:prstGeom prst="rect">
            <a:avLst/>
          </a:prstGeom>
        </p:spPr>
      </p:pic>
      <p:pic>
        <p:nvPicPr>
          <p:cNvPr id="4" name="Рисунок 3" descr="https://lh4.googleusercontent.com/-gkbGF4eNwJM/TuTHUsIhaWI/AAAAAAAAAqE/_PbT4BFviDc/s320/kascha-r.jpg">
            <a:hlinkClick r:id="rId3"/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877" y="3107305"/>
            <a:ext cx="2589392" cy="16821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054859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2938" y="273844"/>
            <a:ext cx="7362411" cy="690252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uk-UA" dirty="0" smtClean="0"/>
              <a:t>Дієта №5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89502" y="964096"/>
            <a:ext cx="4380672" cy="3928338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Показання:</a:t>
            </a:r>
          </a:p>
          <a:p>
            <a:pPr marL="0" indent="0">
              <a:buNone/>
            </a:pP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гострі гепатити в фазі одужання; хронічні гепатити, запальні захворювання жовчних шляхів (холецистит, </a:t>
            </a:r>
            <a:r>
              <a:rPr lang="uk-UA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холангіогепатит</a:t>
            </a:r>
            <a:r>
              <a:rPr lang="uk-UA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жовчнокам’яна хвороба; захворювання, які супроводжуються порушенням функцій печінки і жовчних шляхів без супутніх за-пальних процесів у шлунку і кишечнику, атеросклероз.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3190" y="1835896"/>
            <a:ext cx="3471186" cy="241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67039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1905" y="333479"/>
            <a:ext cx="6338680" cy="670373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uk-UA" dirty="0" smtClean="0"/>
              <a:t>ДІЄТА №7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7773" y="1003852"/>
            <a:ext cx="4570757" cy="4139648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Показання: </a:t>
            </a:r>
          </a:p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хронічний нефрит (в період затухання процесу),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нефроангіосклероз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(без виражених порушень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азотовидільної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функції нирок), гострий нефрит (в стадії одужання), гіпертонічна хвороба, запальні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проце-си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які супроводжуються значною ексудацією (ексудативний плеврит).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lh4.googleusercontent.com/-CdB-_utwdNM/TuTotCKTijI/AAAAAAAAArE/7GMKNerYcz4/s320/464679mhx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496" y="1547481"/>
            <a:ext cx="3424279" cy="28456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236496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9164" y="273844"/>
            <a:ext cx="6746185" cy="59086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Дієта №8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198" y="941837"/>
            <a:ext cx="3058767" cy="3263504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ожиріння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(за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умови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відсутності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 боку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травлення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endParaRPr lang="uk-UA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234" y="864704"/>
            <a:ext cx="2654511" cy="345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04642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1417" y="323540"/>
            <a:ext cx="6169715" cy="511347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Дієти №9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2863" y="974034"/>
            <a:ext cx="3661328" cy="3776870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Показання: </a:t>
            </a:r>
          </a:p>
          <a:p>
            <a:pPr marL="0" indent="0">
              <a:buNone/>
            </a:pP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цукровий діабет, а з лікувальною метою – пацієнтам, які знаходяться на таблетках або на невеликих дозах інсуліну. Дієта може використовуватися при алергічних станах та захворюваннях (ревматизм, </a:t>
            </a:r>
            <a:r>
              <a:rPr lang="uk-UA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ревматоїдний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артрит, бронхіальна астма, набряк </a:t>
            </a:r>
            <a:r>
              <a:rPr lang="uk-UA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Квінке</a:t>
            </a:r>
            <a:r>
              <a:rPr lang="uk-U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кропив’янка). 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0465" y="1395418"/>
            <a:ext cx="3546542" cy="1854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73730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5986" y="283784"/>
            <a:ext cx="5652880" cy="48153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>Дієта №10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0233" y="912019"/>
            <a:ext cx="4132193" cy="3263504"/>
          </a:xfr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Показання: </a:t>
            </a:r>
          </a:p>
          <a:p>
            <a:pPr marL="0" indent="0">
              <a:buNone/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 серця в стадії компенсації або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нерізко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вираженої недостатності кровообігу (І-ІІА стадії), гіпертонічна хвороба І-ІІ стадії, атеросклероз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696" y="1190111"/>
            <a:ext cx="3671547" cy="274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26461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«Наведи порядок у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знаннях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63886" y="1369219"/>
            <a:ext cx="4251463" cy="3263504"/>
          </a:xfrm>
        </p:spPr>
        <p:txBody>
          <a:bodyPr/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залучити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систематизації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практичного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набутих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пам'ять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961" y="1019590"/>
            <a:ext cx="3985287" cy="286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4376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07088"/>
              </p:ext>
            </p:extLst>
          </p:nvPr>
        </p:nvGraphicFramePr>
        <p:xfrm>
          <a:off x="278295" y="606285"/>
          <a:ext cx="8796132" cy="4373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2044">
                  <a:extLst>
                    <a:ext uri="{9D8B030D-6E8A-4147-A177-3AD203B41FA5}">
                      <a16:colId xmlns:a16="http://schemas.microsoft.com/office/drawing/2014/main" val="3915492061"/>
                    </a:ext>
                  </a:extLst>
                </a:gridCol>
                <a:gridCol w="2932044">
                  <a:extLst>
                    <a:ext uri="{9D8B030D-6E8A-4147-A177-3AD203B41FA5}">
                      <a16:colId xmlns:a16="http://schemas.microsoft.com/office/drawing/2014/main" val="2280064998"/>
                    </a:ext>
                  </a:extLst>
                </a:gridCol>
                <a:gridCol w="2932044">
                  <a:extLst>
                    <a:ext uri="{9D8B030D-6E8A-4147-A177-3AD203B41FA5}">
                      <a16:colId xmlns:a16="http://schemas.microsoft.com/office/drawing/2014/main" val="609191142"/>
                    </a:ext>
                  </a:extLst>
                </a:gridCol>
              </a:tblGrid>
              <a:tr h="624746"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Хімічний вплив</a:t>
                      </a:r>
                      <a:endParaRPr lang="uk-UA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Механічна дія</a:t>
                      </a:r>
                      <a:endParaRPr lang="uk-UA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Температурний вплив</a:t>
                      </a:r>
                      <a:endParaRPr lang="uk-UA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13306"/>
                  </a:ext>
                </a:extLst>
              </a:tr>
              <a:tr h="624746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77590"/>
                  </a:ext>
                </a:extLst>
              </a:tr>
              <a:tr h="624746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348304"/>
                  </a:ext>
                </a:extLst>
              </a:tr>
              <a:tr h="624746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084734"/>
                  </a:ext>
                </a:extLst>
              </a:tr>
              <a:tr h="624746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571586"/>
                  </a:ext>
                </a:extLst>
              </a:tr>
              <a:tr h="624746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699111"/>
                  </a:ext>
                </a:extLst>
              </a:tr>
              <a:tr h="624746"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912048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43809" y="193106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їжі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метаболічні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2834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7565" y="178905"/>
            <a:ext cx="783203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1.Екстрактивні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2.Ефірні масла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3.Склад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клітковини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4.Температура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гарячих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вище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65С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5.Поварена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сіль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6.Органічні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7.Вміст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з’єднувальної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продуктах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8.Продукти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розпаду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перегрітих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жирів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9.Консистенція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10.Температура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холодних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нижче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С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11.Речовини,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коптінні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12.Подрібненя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страв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13.Кофеїн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натуральної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кави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чорного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чаю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08122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464179"/>
              </p:ext>
            </p:extLst>
          </p:nvPr>
        </p:nvGraphicFramePr>
        <p:xfrm>
          <a:off x="278295" y="606286"/>
          <a:ext cx="8796132" cy="4367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2044">
                  <a:extLst>
                    <a:ext uri="{9D8B030D-6E8A-4147-A177-3AD203B41FA5}">
                      <a16:colId xmlns:a16="http://schemas.microsoft.com/office/drawing/2014/main" val="3915492061"/>
                    </a:ext>
                  </a:extLst>
                </a:gridCol>
                <a:gridCol w="2932044">
                  <a:extLst>
                    <a:ext uri="{9D8B030D-6E8A-4147-A177-3AD203B41FA5}">
                      <a16:colId xmlns:a16="http://schemas.microsoft.com/office/drawing/2014/main" val="2280064998"/>
                    </a:ext>
                  </a:extLst>
                </a:gridCol>
                <a:gridCol w="2932044">
                  <a:extLst>
                    <a:ext uri="{9D8B030D-6E8A-4147-A177-3AD203B41FA5}">
                      <a16:colId xmlns:a16="http://schemas.microsoft.com/office/drawing/2014/main" val="609191142"/>
                    </a:ext>
                  </a:extLst>
                </a:gridCol>
              </a:tblGrid>
              <a:tr h="526930"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Хімічний вплив</a:t>
                      </a:r>
                      <a:endParaRPr lang="uk-UA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Механічна дія</a:t>
                      </a:r>
                      <a:endParaRPr lang="uk-UA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Температурний вплив</a:t>
                      </a:r>
                      <a:endParaRPr lang="uk-UA" sz="20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8913306"/>
                  </a:ext>
                </a:extLst>
              </a:tr>
              <a:tr h="601372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Ефірні масла</a:t>
                      </a:r>
                    </a:p>
                    <a:p>
                      <a:pPr algn="ctr"/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Подрібненя</a:t>
                      </a:r>
                      <a:r>
                        <a:rPr lang="uk-UA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страв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Температура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гарячих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страв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не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вище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65С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777590"/>
                  </a:ext>
                </a:extLst>
              </a:tr>
              <a:tr h="601372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Екстрактивні речовини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Консистенція страв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Температура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холодних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страв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не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нижче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12 С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0348304"/>
                  </a:ext>
                </a:extLst>
              </a:tr>
              <a:tr h="526930"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Органічні кислоти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 рослинної клітковини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0084734"/>
                  </a:ext>
                </a:extLst>
              </a:tr>
              <a:tr h="601372">
                <a:tc>
                  <a:txBody>
                    <a:bodyPr/>
                    <a:lstStyle/>
                    <a:p>
                      <a:pPr algn="ctr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Речовини, що утворюються при коптінні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Вміст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з’єднувальної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тканини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продуктах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6571586"/>
                  </a:ext>
                </a:extLst>
              </a:tr>
              <a:tr h="633805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Кофеїн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натуральної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кави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</a:t>
                      </a:r>
                      <a:r>
                        <a:rPr lang="ru-RU" sz="18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чорного</a:t>
                      </a:r>
                      <a:r>
                        <a:rPr lang="ru-RU" sz="1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чаю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1699111"/>
                  </a:ext>
                </a:extLst>
              </a:tr>
              <a:tr h="526930">
                <a:tc>
                  <a:txBody>
                    <a:bodyPr/>
                    <a:lstStyle/>
                    <a:p>
                      <a:pPr algn="ctr"/>
                      <a:r>
                        <a:rPr lang="uk-UA" sz="180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Продукти розпаду перегрітих жирів</a:t>
                      </a:r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80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uk-UA" sz="1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1912048"/>
                  </a:ext>
                </a:extLst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643809" y="193106"/>
            <a:ext cx="4572000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їжі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метаболічні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процеси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55468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38400" y="320705"/>
            <a:ext cx="435888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Вправа «Бліц-опитування»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92487" y="144221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залучити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систематизації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забезпечити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практичного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набутих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пам'ять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увагу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мислення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276" y="1313000"/>
            <a:ext cx="3944390" cy="250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816287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терапевтичного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фактору при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основному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082748" y="1570383"/>
            <a:ext cx="1356834" cy="1374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037522" y="1570383"/>
            <a:ext cx="1319420" cy="1690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407221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використовується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якості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терапевтичного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фактору при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захворюваннях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основному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лікарнях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082748" y="1570383"/>
            <a:ext cx="1356834" cy="1374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6881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Дієтичне харчування – це харчування осіб, які страждають хронічними захворюваннями поза загостренням. Використовується в системі масового харчування – дієтичних столових, дієт відділеннях, санаторіях.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082748" y="1570383"/>
            <a:ext cx="1356834" cy="1374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037522" y="1570383"/>
            <a:ext cx="1319420" cy="1690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165980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9233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Дієтичне харчування – це харчування осіб, які страждають хронічними захворюваннями поза загостренням. Використовується в системі масового харчування – дієтичних столових, дієт відділеннях, санаторіях.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037522" y="1570383"/>
            <a:ext cx="1319420" cy="1690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33354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Хімічна дія зумовлена температурним впливом їжі на організм.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486400" y="1292087"/>
            <a:ext cx="1953182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037522" y="1292087"/>
            <a:ext cx="1480930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228624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Хімічна дія зумовлена температурним впливом їжі на організм.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486400" y="1292087"/>
            <a:ext cx="1953182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26678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Механічна дія визначається її об’ємом, консистенцією, ступенем подрібнення, характером теплової обробки, якісним складом.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486400" y="1292087"/>
            <a:ext cx="1953182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037522" y="1292087"/>
            <a:ext cx="1480930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593065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Механічна дія визначається її об’ємом, консистенцією, ступенем подрібнення, характером теплової обробки, якісним складом.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2037522" y="1292087"/>
            <a:ext cx="1480930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122823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тренування  - це поступове розширення дієти за рахунок більш щадних продуктів і страв з урахування реакції на них хворого.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48730" y="3260860"/>
            <a:ext cx="1061509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dirty="0" smtClean="0"/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486400" y="1292087"/>
            <a:ext cx="1953182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2037522" y="1292087"/>
            <a:ext cx="1480930" cy="19687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14166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948" y="363678"/>
            <a:ext cx="7454348" cy="101566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 тренування  - це поступове розширення дієти за рахунок більш щадних продуктів і страв з урахування реакції на них хворого.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16417" y="3263512"/>
            <a:ext cx="646331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585791" y="1480930"/>
            <a:ext cx="1853791" cy="1779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566456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1571604" y="838284"/>
            <a:ext cx="6171930" cy="623248"/>
          </a:xfrm>
        </p:spPr>
        <p:txBody>
          <a:bodyPr/>
          <a:lstStyle/>
          <a:p>
            <a:pPr algn="ctr"/>
            <a:r>
              <a:rPr lang="uk-UA" sz="4500" dirty="0"/>
              <a:t>Тестові завдання</a:t>
            </a:r>
          </a:p>
        </p:txBody>
      </p:sp>
      <p:pic>
        <p:nvPicPr>
          <p:cNvPr id="100354" name="Picture 2" descr="Резюме Tехнологія розробки тестових завдань і тестів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0115" y="1469960"/>
            <a:ext cx="4714908" cy="28649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38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737358"/>
              </p:ext>
            </p:extLst>
          </p:nvPr>
        </p:nvGraphicFramePr>
        <p:xfrm>
          <a:off x="79509" y="0"/>
          <a:ext cx="8975038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7519">
                  <a:extLst>
                    <a:ext uri="{9D8B030D-6E8A-4147-A177-3AD203B41FA5}">
                      <a16:colId xmlns:a16="http://schemas.microsoft.com/office/drawing/2014/main" val="464551316"/>
                    </a:ext>
                  </a:extLst>
                </a:gridCol>
                <a:gridCol w="4487519">
                  <a:extLst>
                    <a:ext uri="{9D8B030D-6E8A-4147-A177-3AD203B41FA5}">
                      <a16:colId xmlns:a16="http://schemas.microsoft.com/office/drawing/2014/main" val="3479870899"/>
                    </a:ext>
                  </a:extLst>
                </a:gridCol>
              </a:tblGrid>
              <a:tr h="705674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Вкажіть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спосіб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хімічного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щадного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режиму при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приготуванні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страв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подрібнення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припускання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заборона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використання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оцту.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430077"/>
                  </a:ext>
                </a:extLst>
              </a:tr>
              <a:tr h="599187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Виберіть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страви,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є стимуляторами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роботи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шлунково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кишкового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тракту: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картопляна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запіканка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запечені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гриби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салат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свіжої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капусти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1180755"/>
                  </a:ext>
                </a:extLst>
              </a:tr>
              <a:tr h="599187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визначити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якість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органічного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майонезу?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органолептично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смаком;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аналіз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складу майонезу;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за запахом і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консистенцією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5106586"/>
                  </a:ext>
                </a:extLst>
              </a:tr>
              <a:tr h="599187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Чим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замінити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сіль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салатах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овочів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лимонним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соком;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оцтом;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лимонною кислотою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345202"/>
                  </a:ext>
                </a:extLst>
              </a:tr>
              <a:tr h="599187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овочі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виключите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харчуванні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людей з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ожирінням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огірки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хурму;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кабачки.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596368"/>
                  </a:ext>
                </a:extLst>
              </a:tr>
              <a:tr h="599187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Порадьте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фрукти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використовувати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хворим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цукровий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діабет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банани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виноград;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ананас.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115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69815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872806"/>
              </p:ext>
            </p:extLst>
          </p:nvPr>
        </p:nvGraphicFramePr>
        <p:xfrm>
          <a:off x="79508" y="0"/>
          <a:ext cx="9064491" cy="5131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93643">
                  <a:extLst>
                    <a:ext uri="{9D8B030D-6E8A-4147-A177-3AD203B41FA5}">
                      <a16:colId xmlns:a16="http://schemas.microsoft.com/office/drawing/2014/main" val="464551316"/>
                    </a:ext>
                  </a:extLst>
                </a:gridCol>
                <a:gridCol w="4970848">
                  <a:extLst>
                    <a:ext uri="{9D8B030D-6E8A-4147-A177-3AD203B41FA5}">
                      <a16:colId xmlns:a16="http://schemas.microsoft.com/office/drawing/2014/main" val="3479870899"/>
                    </a:ext>
                  </a:extLst>
                </a:gridCol>
              </a:tblGrid>
              <a:tr h="784548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Вкажіть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спосіб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хімічного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щадного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режиму при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приготуванні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страв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подрібнення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припускання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заборона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використання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оцту.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2430077"/>
                  </a:ext>
                </a:extLst>
              </a:tr>
              <a:tr h="784548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Виберіть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страви,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є стимуляторами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роботи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шлунково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—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кишкового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тракту: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картопляна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запіканка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запечені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гриби</a:t>
                      </a:r>
                      <a:endParaRPr lang="ru-RU" sz="1600" b="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салат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свіжої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капусти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1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1180755"/>
                  </a:ext>
                </a:extLst>
              </a:tr>
              <a:tr h="784548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визначити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якість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органічного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майонезу?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органолептично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смаком;</a:t>
                      </a:r>
                    </a:p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аналіз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складу майонезу;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за запахом і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консистенцією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5106586"/>
                  </a:ext>
                </a:extLst>
              </a:tr>
              <a:tr h="784548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Чим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замінити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сіль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салатах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із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овочів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1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лимонним</a:t>
                      </a:r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соком;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оцтом;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лимонною кислотою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9345202"/>
                  </a:ext>
                </a:extLst>
              </a:tr>
              <a:tr h="784548">
                <a:tc>
                  <a:txBody>
                    <a:bodyPr/>
                    <a:lstStyle/>
                    <a:p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овочі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виключите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харчуванні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людей з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ожирінням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огірки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хурму;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кабачки.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9596368"/>
                  </a:ext>
                </a:extLst>
              </a:tr>
              <a:tr h="1017007"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Порадьте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фрукти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можна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використовувати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хворим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цукровий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діабет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endParaRPr lang="uk-UA" sz="16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а) </a:t>
                      </a:r>
                      <a:r>
                        <a:rPr lang="ru-RU" sz="1600" b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банани</a:t>
                      </a:r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;</a:t>
                      </a:r>
                    </a:p>
                    <a:p>
                      <a:r>
                        <a:rPr lang="ru-RU" sz="16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б) виноград;</a:t>
                      </a:r>
                    </a:p>
                    <a:p>
                      <a:r>
                        <a:rPr lang="ru-RU" sz="1600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в) ананас.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8115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50363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/>
          </p:nvPr>
        </p:nvSpPr>
        <p:spPr>
          <a:xfrm>
            <a:off x="924339" y="0"/>
            <a:ext cx="6857999" cy="3106267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uk-UA" sz="3000" i="1" dirty="0"/>
              <a:t>1. Чи задоволені ви власною роботою на уроці ?</a:t>
            </a:r>
            <a:endParaRPr lang="uk-UA" sz="3000" dirty="0"/>
          </a:p>
          <a:p>
            <a:r>
              <a:rPr lang="uk-UA" sz="3000" i="1" dirty="0"/>
              <a:t>2. Яку нову інформацію ви отримали на уроці ?</a:t>
            </a:r>
            <a:endParaRPr lang="uk-UA" sz="3000" dirty="0"/>
          </a:p>
          <a:p>
            <a:r>
              <a:rPr lang="uk-UA" sz="3000" i="1" dirty="0"/>
              <a:t>3. Як ви зможете застосувати на практиці набуті знання ? </a:t>
            </a:r>
            <a:endParaRPr lang="uk-UA" sz="3000" dirty="0"/>
          </a:p>
          <a:p>
            <a:endParaRPr lang="uk-UA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13987" r="7424" b="6931"/>
          <a:stretch/>
        </p:blipFill>
        <p:spPr>
          <a:xfrm>
            <a:off x="4830979" y="2489750"/>
            <a:ext cx="3738770" cy="23953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t="10261" b="48888"/>
          <a:stretch/>
        </p:blipFill>
        <p:spPr>
          <a:xfrm rot="635736">
            <a:off x="575926" y="3320419"/>
            <a:ext cx="4150949" cy="1350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63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765312" y="249492"/>
            <a:ext cx="7665910" cy="1809201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pPr marL="34290" indent="0">
              <a:buNone/>
            </a:pP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Дбайте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здоров’я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Не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заощаджуйте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основному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багатстві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Харчуйтеся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правильно і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періодично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оздоровлюйтеся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2" descr="data:image/jpeg;base64,/9j/4AAQSkZJRgABAQAAAQABAAD/2wCEAAkGBxQSERUUERQWFhQUFx0aGBgWGBgcGBwYHB0YFxcfGh8aHCggHBwmHBobITEhJiotLi4uFx8zODMsNygtLysBCgoKDg0OGxAQGzQmHyQsLCwyNC8sLCw0NTQsLDQsNDQsLDUsNDQsLywsLCwsNCwsLzQsLCwsLCwsLCwsLCwsLP/AABEIAMIBAwMBIgACEQEDEQH/xAAcAAEAAgMBAQEAAAAAAAAAAAAABQYDBAcBAgj/xAA9EAACAQIEAwYDBgYBBAMBAAABAhEAAwQSITEFQVEGEyJhcYEykaFCUrHB0fAHFCNyguEzYpKi8RZDwhX/xAAaAQEAAwEBAQAAAAAAAAAAAAAAAgMEBQEG/8QALhEAAgIBBAAFAwMEAwAAAAAAAAECAxEEEiExEyJBUWEyQrEUcfAFkaHhI1Lx/9oADAMBAAIRAxEAPwDuNKUoBXle0oBSlKAUpSgFKUoBSsd++qAlyABzNVzH9srS6WgXMxJ0X9TUJ2Rh2ycK5S6RZ6x3byrqzADzIH41z/E9qL9xTlYKoHiKiPLf97VGW1N0Z3uQoM6tJInkJkztP6VmlrIrpGiOkf3M6U/FrAMG7bn+4VrP2jwwE96D6An8q5viEQsAgO2oYglh18tz8vKtG5imgmMyjpOm2pgbT5Cq/wBXJ9In+lilltnTh2sw0kFmBG4Kn8q9ftZhh9o/KuZWQb7qVIVvtn7MAaNM/dn5V8dpMQsLbtKSA2YudMx6/wBvlT9TPOD2zT1xWUdgwfFrN3/juKSeUifkda3a4vwsgWwR8+YI1P41O8O49etfC+ZSZhjI84nXrU46v/siEtI/tZ0ulVjhfbG3cIF1TbJ5zKz59KsVjEK4lGDDyIO+21aoWRl0zNKuUe0ZaUpUyApSlAKUpQClKUApSlAeUr2lAKV5XtAKUpQClKUApSvlmgSdBQB3ABJ0AEn0qocU7aASLKHydojc8t/SevlWftBx4Mpt2vFJCkjmd4Hy1NUx7ebRhAIOkiG1BkEa/hpyrDfqWniJuo0ya3TMPEONXbrzcubTA5b6COVQhxN1vtKq8soM1uYy0J0MKAdBsY6/lUFaxEsfujQafsVli3JmpxSiW/Bl8NkYMWDCA6wynT4T8q+sbea6y5baG4rTNsQ2X/qG28elQmA461lSBBB3U6r5adfOtbBcWkGPCZI0JBPPefOvfD9yUYz27tpab2DdiAy5M0jNBJjSQANQYAA96zJhLqZf5e0bYXSTGduRLTyPSs/YrFD+orNLaH21GnPf8asJxADEbnkBVeUngqk5NYKhxGxfcDNZXMpnMuVSeoMbjzr54lw+5cVEySEUFX03M5laNxzkbTU7iOJlSQ6GDtsRXxZ43a2zAAcjvRtPGCOH6lRs4e5bTKbTaHeD76j9xXq4joYPQ77ee1X5TbcCI12itLFcKtN8YVh9aOZapvGCr2sQInz2PT5+v0rb4fxN7DZrbkbTAkchB61qY3hAUnu232Gp2/1UWmKYHXl576mZr2PPMWHjqR0/hHbFXhb4yN95dV9+Yq0o4IkGQeYrilliSNdJ/f730rpXYyw1rDZrjeFtVB0AH+63ae6UntkYtRTGKzEsdK8Br2thkFKUoBSlKAUpSgFKUoBSlKAUpSgFKUoDwmqd2k43nm2hhRObqfuxHKfyqX7ScU7pCo+JhpG4HM1TFwjXBpAkxJ5mOXXesOpu+xGvT1r65Hzg7oJIMAyD0nXX6CKYy3l1XxFh5e2vLTT5VlxnBTluQWLKpZSIjPGgI33/ABqr8IxDYiFZvESJJ8tfprWHa5dG5WRXZ5xBsq5QVGaTvpudztGg+VbGG4PbGHW5bC3c5MsZPOCN+UgcutQHE8SufKTmAaHAESAdQDvFXTsxcQIxRStrodzoIOsnMNvOa8alCOWQnOMniJQON2xbvA65HaN/hnb8a0rbGWU7iDp1XQ/SKuHbPga5S662n2I2HT98vaqXdkAMfiQw3nGx9xHuDV9U98Tq1TUoLHsWbgbswzKxQDcgmYkSPSIqwWHbD3ENuSwEtmMl5gkE9ddD6VH9meDFbWdj8YDKukBG1BPqK2eOTZttdBJCDWdwAP8AX0rPY8ywjC0k2W57trFW8yHWNR0POao/G+FMbyKjsrGQSNdBBBI9Pyrct2Ll24v8qSvhBVlPhykAyfInr+tT/DeC5CXvXDdukQTAAA6ADl+lQTwVtJcFY4VZuWL9vNezWmaGzCCJ6EHrFT/HLAXW2SD1BrV7W92uHuGNQDAESTyI85iq3wDjN42smIRoA+LefWNa9abW4LBO8Ew7th2dyS+dlMcoOnzEGoHGeG4TOh194BM/vnUp2I4rdu3MTbW3/TzBlJMEGAuo5jSfepnA8CF7Eqt0DU+KOgBJ+fWr63ieCuzlNmTsb2czKMTiNLY1VPvf6P1qzYnjC3CUClRb1mdOflGkVn45dVVW0kAKBoNhGgHy/KqrxLDs6rbSQLjzcI3KjUgnz0Hoa1y8raj16lNa34cv/Cf4d2qWchDEAwGggEeROhqw4XHJc+E69DvVPOHLIEbRR+9KyYJTbMSSBqpO/vU4XNcMjZVB8ou1K+bZkA9RX1WsxClKUApSlAKUpQClKUApSlAK+XaASeQmvqoXtZi+7w7EHU6aehqE5bYtkoR3SSKvfc4i69wnRSBA9dB6ctOnnWWzmKnKMpCrKkEDSQcsk8jyr3BLktjKIndpEFiJBnmJEe5rNYCu0EbbAdCCNB08Wx2rizeWdHPohhbOUyR8JESRHQxzEiuc23/lsXetcu8YTOwJzD2gjTyroKMgfLOVidQYkhegJjrqOtQeNwiW+Id6ykl7DsoOxa3C78jB2pXLHASyyH/+N5zcuMrywlANmnnB5x59aw2b38tb7u3yJkEkg+UkmOWmkVc0t97YF3u3UqCqoxIIEfECRqSp3qo8WtLbAKKxA0IPXVwW6EwR7Va1uWGeLCZI8Jx4dCMua2w8atrB5j18+fyqudoOAd2CF1tuP6beR+w3mDsfasHDeInD4lc7grd1jmB6dP09a6I+BXE2Sp2cfJuR9Dz6z5VQs1S+GaKr3B/kiOzfEVvWVcaOihHT7rIIMjcbaeRr74vc/pOFBZnXKANxuNfLXfyqgdo8Lcw93Mha3cGjFSRmGwOm/T5e914Bfz4ayxibqSY+9Oo+dSnBJbl0Wzjh5XRvdiOIizZNu/4XTRc0AlBtvvG3yr6xvHle4qW2DXWJhVg7bydhWvxXh63bb27gBzLPowjY+4qp8DZrb27iHW3OXQwZ+P2/1UcKXLKWvVFr4hwgxnuNMGSo2B8+ZqKvXMgIgDURG5PSpfGcdLRCauCW1GkQDPvUZZ4c1+4v3iwUCDC5onboNDXqx0OfUsPYDs4Sty547Rf7UCG1O3751M8QxlrAEqpa5iHQnMxAgGQNB5/hWzcuXcPat2C4zBdWXpMACfxqs8a4cMSwFwsTtmk5o3ia0yca48Lze5TCDslmT8ps9lcaL1lwTNxHYN118QPuDUmyag8gIH0quNwz+VHeYYEFBqk+FxuQZ59D1qb4fjhfw6XV2cAgHkOnrUYyylElZDDcl0zbJ28xRH19q13vQQOlfQfaNquKsFxwlwMgI6VmqtdlsSVAtsdRp7jSfePrVlrbVPfHJjthslgUpSrCsUpSgFKUoBSlKAUpSgFU7t3iBmt2zz19JMfXb3q41UO19u13qG9dVA+iggsSV12A+Edao1CbhhGjTLNhG8NtnKnxQA3PT4tTlnXU1IL8WikCNxtJkjT6+U1G3sDHhs4y2V1Ed4F8RJJ58gdp61r3uBYjRnUuu8g5pGp6mf8Adc/9PI0zlh8mfijslstaym7sCY0zczPQdelUm1ZxJxTMbj3MsAu7HLLrqBEgD0gCrJfwJUMfhJ55TsdoH2jrEc5rX4VwhShW7ujS7mCTIBVSSIkFpyjQGOlIQxkN46JPFcQbKpe4iqrEMTMhYiD95iST01HSqzxC8tsNaQZ2JgsNOUAt9f3rU5fwtu3YVGCkgkDcBTBaTGoAUg1H38EAym4NpMgQF1Oxj4oMzOnvXqr55PXP2KBxbhNzMburHcmCMukiJ8tR1mr72D7Rh17m4YuWxoTzB0/GtXGYJ1t3CGzJAIVunSJ339zpG1VW3/SuC4vw7dDBAzAjlE/n1qVsFZHb/YoTcZZOk9q+FLiLRMDMBqAdweh68weog86oGA4o2CJtXBntFjBGhDc9OR0BK+ZImav/AGdxv8xbyt/yLz+9tB9xE+3MVUe2dvxElCucaN9lmUGQw+fmI8hWWhvmuZ0anuW3+xt3+O98oW2GGcRmO8H6j1O1Esqi93Cq2gABmAdAdNx+VV/s1cPeQSwIHLpB61YcPZNy7FtWLTAEEeHQLp1j8KlKOHhHkltfJKcJwdy6y20WXGh/Bi0jbnV8QYbBFRlm8wAJUSSTzbXQTUNhcOuCVWBJxTJDSfCqnYsOvlUNwi8+IxakGUViWY7uwB28p5+1TUvCXC834/2V+E7U5P6V/ksfG+D3MSyub7oUGgULl135T9agbvCsZauK5uLdtjcKsMQfU+9XO5cjeojHY2DoJA5enKq5NZyyFdkktq6IjGYzMpW2rXHjRFUkzynkPUxWx2bwty3h1tXk7u4o1WVOh2OhI3B+VTT3pOm3IDQRyqC7SW7vdrftMQbLENAmbbCSD5BgDPKTWxafbHKeWPE3tR6M1xdTJ8I518NjUT4mgHYcz6Dc1XrnFb1xSpa2sDMSN4GvPQfI18rZYEFpa6+7RzOyjTpv70SlkujV7l34Dhn7wu5UAtICmTHLMeR20FW+uXjvBoWgr05GNYirx2Yx5u2ocyyGCeo5H99K00tLgxamt/UTNKUrQYhSlKA8r2lKAUpSgFKUoBXKv4jYu7dxq4ZbZY5R3eU6nMPFMGV23OmldVqu8ZW2lw3lUd8y5M/PKDNYtdeqatzNugs8O3djLxwU7hPZi3hLYF099e3YtrbQncIp0/yOvpWfgOCuJcOJe44VfDYtgmBbiJbyJJhekH027Sd85U/Aur//AJX33PkPOvrimKMhVEsxCqvVjt7Dc9ADXyq1dzk5bn5joynKXbz7klwHi4a5etuGYoEeW1UFs2gJ2OgPuK2xg7eL7y3cQBZBLISpJ6H5b1G5Fw1nLMnd26sdz+nlFafZ/HXnVjIto7sRrDMB4R7afWupo9VNzjBvyxXPz/PwZZadTTlHgm07EYVcwAeGiQXZttB8U8qjeJdiHN0XLd1WABGS6gIHOZEEmY30r6xXEbmHVrgZmy65S0z5a1Eca7Um93oVyLaxkI0nMoaDH3SSPauvC2qxNpEIaS1zUU+PcjuI9mMctw3wGOUwFBAGVtWkS2ZQTy10PlVc4jhUDNnQKxIgMYUnQMPvTp6DNpzqS4R2yv4e6PEWSdVYkgjynY+dddw2HsYhbd8W0bMMysVEjMPTepKEZ9Hmponp35uU/U5XhkNkWnAyKD4QSTpPiViNF0AhpNb/AGjdGtghe9t3R4oO+ngdeWcRB6wPe5cX7K2r7iW7tTJZbQyM2kakHl6V4/ZRQmQPKjYMBO0axofl+FZ7NK29y7KoXpM5NgOEwwKLPMSNeQG34V0Dh+HXBWw7A/zTqRBMqi7Axy02FSFvgyYFWvTneAqAjQHr+Jqn8RvPfdlzGJm4/P8AtHn+AqiWanz9X4N0f+d5+1f5MWNxvfFvERaBPeXCdWPMA/ifYVu9lLw/miQy5RahEXUjURtvpVZ4q2qggi1bM92BoQOvpvHOuqdmuE27NpcqAMwBJgST515XTvfZLUXqEML1MWIZ5/42CxvH00/Gq5j+JKhhjrt+k10Ga5/2/wCCAXFvCcjfGo+8IIJ8vzqy3TpLcjFRZmWJGPs3x5sRcTDd0sqGLXGcj+mpEAKACzeIDfYT5VaBdMeHQDYcvfrXLruBKXrV5S9l1XMpIIXNtudDoTpNWzDdqbXcO98lbtseK3a17w8inSeh29KvptTW19l1tPO6K4NDtRwY2suIwqp42goxICvqZUDddNuVSfDuALcw4z3ibjarEhVPMASTHnNRF67cvBXZWJK5gokhAdQon2ltyZ9K2UtsAJPiA61JtZ4Lnv2pOXKNnuchIMyDBnrVl7GtDOOsfnVet3jctux1e3B9VOmvmKnuxqk+Lkdvbf8AGpQ+pFFz8jyW+lKVrOYKUpQClKUApSlAKUpQGO80Cqb2ivkMeYA266bVbsa0LPTeqP2jxgDo+6Flk/5Cvnf61ulJRNemajyZ0t9zaCfbPic9XO/sNh5AVi4NbktiG2gra9PtN/kRA8h51rYzEi/d7pW+InMRyUfF78h5kU7ScUFqzkt6HRVA5TCrFcSCk5fL6NqaawiI4vxg3r3dL8K/FHPoK1LXGnwpY3wwthv6bZRENrlJjQhp+dZ7I7sZLQGfbUS5bctJI6/uKx3Ya34xNsyADBDNEnQaGCDrXZrUK4bMfuzVXBqWfjoi+Mdpf5gd3ZDs52VRJPnA2HmajcTgMThki7auKh1zbrrrOk5dZ0On4VYezONtYd2t90EDGGcamd115CNKs97jCOhRlnkDyIrZlVx8pb4s8pwj0c6wWHOIdUsoWc7kTHqx2UV23htwWMPbtKcxtoFzcpA1iqz2LwCZWuL8OYhRygGD9dPapvGXoqMtS4LymLU2O+W2Swke3sdDByfh19hv9K2eyHHhjLBuaBgxBHQHVf8Axj5Gqj2mx/dYW6/PKVX+5vCv1Na38H75VsnK5aze6kD8z8qno7Zbl7M5urxGUUi/8RxlvvO6vLC5c2dtEnaJ61BY7sYGDBWAt6kICQW5wTynrUh25Rf5YtcGZE1YAkaSOY1j9aiOE9or9twb4Q4VwoVkMsjHXxgTpEH366VrsjGU3vWEvU9qsnGOK3y/Q5t2g4oq3+6YsO7kMMkMHERm+8PKusdkeNLjMMtwfEPC46MPLlO/vWXtR2Qw+PXOQFu5fDdUanpm+8PqKodnh17AuEcNbPVScrgcwefpuKmqlBcHk7XZw/Q6exjfYVHXwLzCIZQRp1iT8sxH/bVVx3Fry2gwYOnMtJK6aGBuZjyqS7CZilx3YsXfc9FA292NV7/NtHhvZuLL3UiGM9enyqLxnZ7Ctq1lARrKjKf/ABiamGNYb52HXSkpYRGDafBW7nZuWz27rE6wHgHbQSoEfKq+2LVJH2gYIO4I3q7kAA5tMvin0109hVHCqzM/3yWn+4lvzrPO7bFPHJv02ZtpmbgOJFy89tgR3iEayJ1FXjspJtyVC5fCANoFUnCXALq/9OpPQASfpVp7D8ZN4OrBRHiXL906a+f61dp7k8Z7Z5q62k2vgtlKUrecsUpSgFKUoBSlKAUpSgFUzt9xK3hkQd1mNwNIEDw6SRyLSR9audU/+JnDO9wwuDe0df7W0PyMGqroKUGmhlrlHPcRxTDp/UtXgXu7gfGANTInwn1qGxXGmuuG7s92hBEnxE9T+WtQ3FsLpK6H863OFXs1tWHMZW/uFcz9PCL3pco9eoljCLYt8Oq6j+pAQndBAdiNNB4q1RichDTkCgC3AJViDkdvrtUBhcVcW7lDHK0kCdjGVhryy8qzvZOiqSziAgUzrpmAGXfbnBPOoeA5M6deuiopnzxLEXEcNZIYECQD8Ukwem3KtwYrE5RNkJI0JMn1gVFWHW1fQuVGQRkbRswO+UTHzNTr4/vmWVzE7wdAPeIrS4RjFJo3ae1yrc84X4Og9kCFwNkDcLr/AHbtPvWfGvHxGI1Pl61z/hHHrlu8LNlQ4c6KWIg8zMHSrBjeEnEeG/euAc0s5Qv+RYEmudZW92GYrrYUyazllV7Z8VN9kW2w7lW8/G+oHsOVSP8AD/iHc4myH0Cu9k+WY6e0kVmxXCrWGUtZDeCC2eSFXmwLbsJnltUJir+HUqmFuPcIbO7sI1MRrAk1qpeOvQ4ttkpS3M71jsIl621u6oZHEMp2IrjmKK4a5ds4a0yoT3fNlDA8s2kk+dde4Riu9sW35son12P1rnXbvhtyzfLYdCzXTmypsRqGJ6GT7z1rpXPCTxlG/Syjl5ePbvn4eDc7LdpL6XDbxI8KwIAkzIGkddT+lXfHYW3ibOVxKsJHJgdwR0Iqj8OwMhWuBAxGogwDGuXp51PcKxHd3MolvDO+gHX9Kx1azDxLo06nTx7h/P4yiW8UFZ1DZkmMwnnBEjlvU3wLHGxoNUYyfXaRWftF2ZD3DiMGNW/5rPPrmUdQdSOcmOlV8XCuh2/D1rTw+UYctcHQP/6S6EyAee6z0JGoPtXt5g8FGDRyBFVbhuPOoYSp3qM7RW3tmW1tEzbuDSD91ujefP1FQsXlZZXHc8ZLF2nxvdYdkY5Xu+C2PtQR4zr0WdfMVQcLjVt94Dnu7ZCp0B5hgOW2oHWtHtNc/pEljmGuaTOg8Infy+dSvAgDaTMAGygkCNzry0rHOXlUscHU09ahxnkzWOIhptKgBZYdjMkHlrqB18hXQ+wXDFtWM4JLNoSY2B0iBVOwnD7dy9aDD7QAgwddDqK6rhrC20CIIVRAFaNIt8t79DNrpbVtXqZaUpXROWKUpQClKUApSlAKUpQCseIsh1ZWEqwII6g6GslKA4N2p4I2GvvabbdT1U7H8j5iqthD3Nwq3wP9G5V3rt72f/msPKCbtrVfMfaX9PMVxHFYbOpB3Hzkfv6Vgshslj0KpLBlxtkEAzB69CNjUtw7H2Rb/r/aJYZCA4jwqvhMgmSxnQSKruAxEyr/ABLp6jrWdrgS8mmiSD5sxlh/2pFQhw8CL9CTFjPbyo9q26AGXtK2jD70EgH6a1F44XLJCm5ZuM+3dtIA6kQIqVxmOttdF3DN4UBUIw8TNExpuv6VBW7zjvAUhrkws5goO4UxMbacoq1NN8nQ0UpqeyL7JfsLibdvFd7eJyxCmAd9vQaz711rFJAJORRHUbefOuK28TaDXC39MkgpaOqwIB1jyq42uPZ4QsjCANXUAn2BPSsOoXnbaM+objbJSJXHNaYNCq6xBZ9oOkCf3rVFvcNWzcuCy5YBguQjXUDQGdSpMe1SvE+LYrUDDsiLJ7zwuqwPsBZk+Z26dK3h+9uqtxWaO9k3I2G5O8HUf+q8jFpfBknzwdq/htxAtZNl9Gtnn0JIP11/yqY7TWT3YurvbOv9hgN8tD/jXNewfHBbvCGc94csZAWYDkANp9eVdWsYtL9ksniUhlIIgyJVgQdjOldGmcbK9suy2uTwsdlNe2SXiRB2Y7eYPl+YqQwqMLcWgAxAknf/AHUWGtuRM+BQpLDnIjMOoIB+dTHDMarHIYzf9Oq6fhWKvGN1a7z/AD4OnbKWds/Q9yCxbFxpi2V+Hfp+YqN7U8PV1/mLCyp/5VA1H/UQPr8+te9sOMd2ncofGYLNEhRuB6n8K0eG8bZFGVYcg7GVnnPM1NXRpexdY5/cLTythu9fQjLNoMCssARoRuPTzHStfA4m9auph7yd5avkrJOnX2NWy9wIX7Iu4aA51ZNgW55funy29K5/2ozrfsq2a2EBzyDM6QCK18NJoohxJxZI8T4Etu/OjIR4QYOX9iB7VWsXhTZv5rdzu0y5mAE6gxqOe/0qw8Fwne63Ctq2v/GrAZmU75tiJ5VGPg2W+9m44ILKFYrqROZRvruPUiss4Pc5Z4Z0apcY7aL7/Dt7F58wW4bqKDNwALrocv8Auug1C9mez1vCIcpLO8Z3O5jYAcgOlTVb6YbYYxg5eompzbTyvkUpSrSkUpSgFKUoBSlKAUpSgFKUoBXKf4k9knR2xVhZQ63FXdTzaOnWurV4RUJwU1hnjWT8xPbJy3UAlWGkxJ6CvNSAWB1ggnaTXXO13YeyJv2Uy/eVIEdSOQnz09Kp3EsEp/p2sxQiPENiI0PTQT7dKwXJw7KpLBWsNiUW547cjLAPMHbb8/OtC/i3NzPaJJXVQNDG5J56RvU3bNuWDyo2P3gv3kG5g9NdBURicILYyMWDzmD65blvdT6HppGx2ryC+42aCmVk8wfK6Oh8O/h5cZEvXbqm+0Egr4FUiYHMtPOrtg8AlpAGVWYDVgoUt6gVROzv8R3z5MULaA/Cyqco8nkmPXbrVsxPaVcoKspzbEZSPntVdu3tnupqsrm3auWR3a3Co1m4QCjTKsjlTm2HMSNdQdK5pwHGXMRmtBcrozEKpAEyIEbHUknUbE1Pdpe0LNcAiVUgs7HwhZ1j7JJ94qJ7EG3buXCQM51B3iSTCkb8vnUKora9xkUYyeGXDgPCThMStwg3mAkd44WGmZUgHYT4TpXU+GYlbtsOq5Q0kggAgz4pjnPOudX2ZgrOcoESVOvlI23ra7K8Qa1iu7QtdW63inYAjVtBAiI9610WKL2lygscFe/ixexFvFlRddbTqGQIcu2jarqTInfnWh2S/iNfRhaxSi5aUaOoyuIGmYjwtPUwavv8W+C/zGCLqpL2TmkGCE+368jHlXCkvtbU2x8DmTM6HafOtMsx6NNKrmvPwix2sdexU4lrkBjcfuwdSoOijmelTPBsYXt+Bic4GsiQo+ICP3pXP7GKKuFKmEkBYn1PT38hVywuMRLKsIC5jbULJAY+I5iBGsjyrnayOI+WPJfp5yXLfBeeE8WKkC2T4fijryU+dWi5hcPjreTEojMNxsw5yCNR7GuX9nMR3dy4HBzMTC76AEDbnJ+lWngKO7oHkPcMlTuIEwfMVGic63xyvYlbGNibfDXqa/aL+Gtwk3MJeztAhbx1EbZWA/Ea9anOwvBrgtBsbh1W9baEJysco2IInrpVxURXtdZQRzvEljApSlTIClKUApSlAKUpQClKUApSlAKUpQClKUB4RVJ432GnPcwz5bjGcrfAeg01EHY/SrvXxdTMCDOvSoSgpdnjWThFjBMXvDF2yzYYqckCSZJ1ncQJ0OulR3aDHpilUQtvu9UbeQRsdAU22iK672l7Lm8pNtmV4jOoBMAzqraH/Ej0rjnGOBXMKxS7Gmx8UEeeYSp8jWGVbrfwQjOVUlKPaIPMdm/f6ivGtTHQkArPhYTUkMKHH7kenUeX/usau1kMDIzbMCCh6zI/Sq01k+mo19Wsr8OzCl8/lG1igqj+p8MaBSxJPIidwOh0rKlhLBsvYvSxnMsAgDSJGnXatLNm8TEQBt+nWsiW2BVREMSV8GoX1G+vWq08GHU/0WyihWqSbXf+iTxHFL2fL39vISNkzaEwYB+GOczyHOrH2buXLF0vbuXGIgZrhmV3ggQI35dKruBwIW6sgsQ+dmgDUiAo8hANWHCXe8doYrsDIMyJkjoNq0JpJNHPTzHJ0/BY+3jLLLzZSrr0kQfUVyPtV2Mw+FtXA7t3o1RmOUN0AGxM7+tSfC+ILgr4uly8zIE68jtuOYEcqhf4zYK6uMW4zu9q6oa3mJyryZQNhyPvVqbth3hpnsU84KQVgqxOUqQrHnHI+sCP8fOpjhfEO4xBTu/6eaYuQWiAQc0bRrAHOovC2HukKEa4dgEUsw6DTceR+ldD4d/Cy/e7rvX7pAJzf/blOoTKRow2k17Ovetr6JxltWH6GPg6Pc4lbFhmVX1ZcvwgzM9Qd+utdawHBLVpzcAJuH7RPtoNhXvBeCWsLbCWl2ABZtXMdTzqSqWno8OOJEbbdz4FKUrSUilKUApSlAKUpQClKUApSlAKUpQClKUApSvKA9pSlAK1eIcPt30KXUDqRGo/Doa2qUxkHOOK/wALVMnDXivRXEj5r+YNVDifY3GWZz2Gcfetw4PqBr9K7tSs09NCXXBW60z8x3uG5GJChW5gyPmGiKYnFXWYQQoAAIHMTOpA0HvX6Wv4RH+NFb+5QfxqPfszhDvh7fy/SqHpJ5zlP9y9X3qrwd3l9jh2Fx10scqJLRHizrpG4Anl1qx8N725CtaDMSYIJnU7QJ05a11KzwDDJ8Ni2P8AEH8a37doL8IA9BFFpJ+ssFUU0uyvcG7JWLUOVlvumMoPoNJqQ47wGxjFRcQmdUYMBJGo01jl1FSlK2xgorCJ5MGEwdu0uW0ioo5KAB9Kz0pUzwUpSgFKUoBSlKAUpSgFKUoBSlKA8r2lKAUpSgFKUoBSlKAUpSgFKUoBSlKAUpSgFKUoBSlKAUpSgFKUoBSlKAUpSgFKUoBSlKAUpSgP/9k="/>
          <p:cNvSpPr>
            <a:spLocks noChangeAspect="1" noChangeArrowheads="1"/>
          </p:cNvSpPr>
          <p:nvPr/>
        </p:nvSpPr>
        <p:spPr bwMode="auto">
          <a:xfrm>
            <a:off x="1259681" y="-108347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ru-RU" sz="1050"/>
          </a:p>
        </p:txBody>
      </p:sp>
      <p:pic>
        <p:nvPicPr>
          <p:cNvPr id="15364" name="Picture 4" descr="http://apteka-traw.com/wp-content/themes/strikingthemeforest/cache/images/17282_2142785635443-628x47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149" y="2058693"/>
            <a:ext cx="3780420" cy="283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378655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9"/>
          <p:cNvSpPr txBox="1">
            <a:spLocks noGrp="1"/>
          </p:cNvSpPr>
          <p:nvPr>
            <p:ph type="title"/>
          </p:nvPr>
        </p:nvSpPr>
        <p:spPr>
          <a:xfrm>
            <a:off x="638589" y="205978"/>
            <a:ext cx="7886700" cy="99417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 dirty="0">
                <a:solidFill>
                  <a:srgbClr val="4C1130"/>
                </a:solidFill>
              </a:rPr>
              <a:t>Запитання для контролю:</a:t>
            </a:r>
            <a:endParaRPr dirty="0">
              <a:solidFill>
                <a:srgbClr val="4C1130"/>
              </a:solidFill>
            </a:endParaRPr>
          </a:p>
        </p:txBody>
      </p:sp>
      <p:sp>
        <p:nvSpPr>
          <p:cNvPr id="203" name="Google Shape;203;p29"/>
          <p:cNvSpPr txBox="1">
            <a:spLocks noGrp="1"/>
          </p:cNvSpPr>
          <p:nvPr>
            <p:ph idx="1"/>
          </p:nvPr>
        </p:nvSpPr>
        <p:spPr>
          <a:xfrm>
            <a:off x="457200" y="1200150"/>
            <a:ext cx="8493900" cy="33945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11150" algn="l" rtl="0">
              <a:spcBef>
                <a:spcPts val="360"/>
              </a:spcBef>
              <a:spcAft>
                <a:spcPts val="0"/>
              </a:spcAft>
              <a:buClr>
                <a:srgbClr val="4C1130"/>
              </a:buClr>
              <a:buSzPts val="1300"/>
              <a:buAutoNum type="arabicPeriod"/>
            </a:pPr>
            <a:r>
              <a:rPr lang="uk" sz="2700" dirty="0">
                <a:solidFill>
                  <a:srgbClr val="4C1130"/>
                </a:solidFill>
              </a:rPr>
              <a:t>Що таке дієтичне харчування та де воно застосовується?</a:t>
            </a:r>
            <a:endParaRPr sz="2700" dirty="0">
              <a:solidFill>
                <a:srgbClr val="4C113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300"/>
              <a:buAutoNum type="arabicPeriod"/>
            </a:pPr>
            <a:r>
              <a:rPr lang="uk" sz="2700" dirty="0">
                <a:solidFill>
                  <a:srgbClr val="4C1130"/>
                </a:solidFill>
              </a:rPr>
              <a:t>На якому принципі ґрунтується  дієтичне харчування?</a:t>
            </a:r>
            <a:endParaRPr sz="2700" dirty="0">
              <a:solidFill>
                <a:srgbClr val="4C113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300"/>
              <a:buAutoNum type="arabicPeriod"/>
            </a:pPr>
            <a:r>
              <a:rPr lang="uk" sz="2700" dirty="0">
                <a:solidFill>
                  <a:srgbClr val="4C1130"/>
                </a:solidFill>
              </a:rPr>
              <a:t>Скільки існує видів основних дієт?</a:t>
            </a:r>
            <a:endParaRPr sz="2700" dirty="0">
              <a:solidFill>
                <a:srgbClr val="4C113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300"/>
              <a:buAutoNum type="arabicPeriod"/>
            </a:pPr>
            <a:r>
              <a:rPr lang="uk" sz="2700" dirty="0">
                <a:solidFill>
                  <a:srgbClr val="4C1130"/>
                </a:solidFill>
              </a:rPr>
              <a:t>На які групи поділено дієтичні продукти?</a:t>
            </a:r>
            <a:endParaRPr sz="2700" dirty="0">
              <a:solidFill>
                <a:srgbClr val="4C113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300"/>
              <a:buAutoNum type="arabicPeriod"/>
            </a:pPr>
            <a:r>
              <a:rPr lang="uk" sz="2700" dirty="0">
                <a:solidFill>
                  <a:srgbClr val="4C1130"/>
                </a:solidFill>
              </a:rPr>
              <a:t>Що таке щадний режим?</a:t>
            </a:r>
            <a:endParaRPr sz="2700" dirty="0">
              <a:solidFill>
                <a:srgbClr val="4C1130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4C1130"/>
              </a:buClr>
              <a:buSzPts val="1300"/>
              <a:buAutoNum type="arabicPeriod"/>
            </a:pPr>
            <a:r>
              <a:rPr lang="uk" sz="2700" dirty="0">
                <a:solidFill>
                  <a:srgbClr val="4C1130"/>
                </a:solidFill>
              </a:rPr>
              <a:t>Опишіть усі види щадних режимів.</a:t>
            </a:r>
            <a:endParaRPr sz="2700" dirty="0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sz="2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0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4C1130"/>
                </a:solidFill>
              </a:rPr>
              <a:t>Домашнє завдання:</a:t>
            </a:r>
            <a:endParaRPr>
              <a:solidFill>
                <a:srgbClr val="4C1130"/>
              </a:solidFill>
            </a:endParaRPr>
          </a:p>
        </p:txBody>
      </p:sp>
      <p:sp>
        <p:nvSpPr>
          <p:cNvPr id="209" name="Google Shape;209;p30"/>
          <p:cNvSpPr txBox="1">
            <a:spLocks noGrp="1"/>
          </p:cNvSpPr>
          <p:nvPr>
            <p:ph idx="1"/>
          </p:nvPr>
        </p:nvSpPr>
        <p:spPr>
          <a:xfrm>
            <a:off x="457200" y="1200150"/>
            <a:ext cx="8229600" cy="3689400"/>
          </a:xfrm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i="1" dirty="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i="1" dirty="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Font typeface="Wingdings" panose="05000000000000000000" pitchFamily="2" charset="2"/>
              <a:buChar char="ü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Вивчити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тему: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Поняття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дієтичні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страв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Характеристика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дієт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 », 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Скласти меню з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вразуванням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особливосте Дієти №9</a:t>
            </a: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b="1" i="1" dirty="0">
              <a:solidFill>
                <a:srgbClr val="4C113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4C1130"/>
                </a:solidFill>
              </a:rPr>
              <a:t>Джерела інформації:</a:t>
            </a:r>
            <a:endParaRPr>
              <a:solidFill>
                <a:srgbClr val="4C1130"/>
              </a:solidFill>
            </a:endParaRPr>
          </a:p>
        </p:txBody>
      </p:sp>
      <p:sp>
        <p:nvSpPr>
          <p:cNvPr id="215" name="Google Shape;215;p31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  <a:solidFill>
            <a:srgbClr val="EAD1DC"/>
          </a:solidFill>
          <a:ln w="9525" cap="flat" cmpd="sng">
            <a:solidFill>
              <a:srgbClr val="4C113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4C1130"/>
              </a:buClr>
              <a:buSzPts val="1800"/>
              <a:buAutoNum type="arabicPeriod"/>
            </a:pPr>
            <a:r>
              <a:rPr lang="uk" u="sng" dirty="0">
                <a:solidFill>
                  <a:schemeClr val="hlink"/>
                </a:solidFill>
                <a:hlinkClick r:id="rId3"/>
              </a:rPr>
              <a:t>https://sites.google.com/site/likarnya3/informacia-pacientam/racionalne-harcuvanna/dieticne-harcuvanna</a:t>
            </a:r>
            <a:endParaRPr dirty="0"/>
          </a:p>
          <a:p>
            <a:pPr marL="45720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rgbClr val="4C1130"/>
              </a:buClr>
              <a:buSzPts val="1800"/>
              <a:buAutoNum type="arabicPeriod"/>
            </a:pPr>
            <a:r>
              <a:rPr lang="uk" u="sng" dirty="0">
                <a:solidFill>
                  <a:schemeClr val="hlink"/>
                </a:solidFill>
                <a:hlinkClick r:id="rId4"/>
              </a:rPr>
              <a:t>https://dnz105.dnepredu.com/uk/site/dietichne-kharchuvannya.html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437</TotalTime>
  <Words>2112</Words>
  <Application>Microsoft Office PowerPoint</Application>
  <PresentationFormat>Экран (16:9)</PresentationFormat>
  <Paragraphs>255</Paragraphs>
  <Slides>54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54</vt:i4>
      </vt:variant>
    </vt:vector>
  </HeadingPairs>
  <TitlesOfParts>
    <vt:vector size="62" baseType="lpstr">
      <vt:lpstr>Trebuchet MS</vt:lpstr>
      <vt:lpstr>Arial</vt:lpstr>
      <vt:lpstr>Wingdings</vt:lpstr>
      <vt:lpstr>Verdana</vt:lpstr>
      <vt:lpstr>Times New Roman</vt:lpstr>
      <vt:lpstr>Calibri</vt:lpstr>
      <vt:lpstr>Calibri Light</vt:lpstr>
      <vt:lpstr>Тема Office</vt:lpstr>
      <vt:lpstr>Тема: “Поняття про дієтичне харчування, дієтичні продукти, специфічна дія продуктів та страв. Характеристика основних дієт.”</vt:lpstr>
      <vt:lpstr>Презентация PowerPoint</vt:lpstr>
      <vt:lpstr>Презентация PowerPoint</vt:lpstr>
      <vt:lpstr>Презентация PowerPoint</vt:lpstr>
      <vt:lpstr>Дайте визначення раціональному харчуванню.</vt:lpstr>
      <vt:lpstr>Назвіть принципи раціонального харчування.</vt:lpstr>
      <vt:lpstr>Дайте визначення лікувального харчування.</vt:lpstr>
      <vt:lpstr>Презентация PowerPoint</vt:lpstr>
      <vt:lpstr>Дієтичне харчування </vt:lpstr>
      <vt:lpstr>Презентация PowerPoint</vt:lpstr>
      <vt:lpstr>Презентация PowerPoint</vt:lpstr>
      <vt:lpstr>Лікувальна дія дієтичного харчування забезпечується:</vt:lpstr>
      <vt:lpstr>Презентация PowerPoint</vt:lpstr>
      <vt:lpstr>Дієтичні продукти </vt:lpstr>
      <vt:lpstr>Дієтичні продукти поділяють на 7 груп:</vt:lpstr>
      <vt:lpstr>Презентация PowerPoint</vt:lpstr>
      <vt:lpstr>5. Харчові продукти із зменшеною кількістю жирів або поліпшеним їх складом. До цієї групи відносять молочні продукти із зменшеною кількістю жирів або повністю знежирені (10 % сметана, кефір нежирний, кефір таллінський, напої з пахти, масло «Дієтичне», «Здоров'я», маргарин «Здоров'я», майонез з білковими добавками та ін.). Жирно-кислотний склад продуктів поліпшують зменшенням кількості насичених жирів та збагаченням поліненасичених жирних кислот за рахунок рослинних олій (соняшникової, оливкової).</vt:lpstr>
      <vt:lpstr>Презентация PowerPoint</vt:lpstr>
      <vt:lpstr>Презентация PowerPoint</vt:lpstr>
      <vt:lpstr>Презентация PowerPoint</vt:lpstr>
      <vt:lpstr>Хімічний щадний режим</vt:lpstr>
      <vt:lpstr>Механічний щадний режим</vt:lpstr>
      <vt:lpstr>Термічний щадний режим</vt:lpstr>
      <vt:lpstr>Дієта №1</vt:lpstr>
      <vt:lpstr>Дієта №2</vt:lpstr>
      <vt:lpstr>Презентация PowerPoint</vt:lpstr>
      <vt:lpstr>Дієта №5</vt:lpstr>
      <vt:lpstr>ДІЄТА №7</vt:lpstr>
      <vt:lpstr>Дієта №8</vt:lpstr>
      <vt:lpstr>Дієти №9</vt:lpstr>
      <vt:lpstr>Дієта №10</vt:lpstr>
      <vt:lpstr>Вправа «Наведи порядок у своїх знаннях»,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Запитання для контролю:</vt:lpstr>
      <vt:lpstr>Домашнє завдання:</vt:lpstr>
      <vt:lpstr>Джерела інформації: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“Поняття про дієтичне харчування, дієтичні продукти.”</dc:title>
  <cp:lastModifiedBy>Specialist</cp:lastModifiedBy>
  <cp:revision>35</cp:revision>
  <dcterms:modified xsi:type="dcterms:W3CDTF">2021-03-12T11:07:05Z</dcterms:modified>
</cp:coreProperties>
</file>