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5.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6.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7.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7" r:id="rId4"/>
    <p:sldId id="260" r:id="rId5"/>
    <p:sldId id="259" r:id="rId6"/>
    <p:sldId id="272" r:id="rId7"/>
    <p:sldId id="261" r:id="rId8"/>
    <p:sldId id="262" r:id="rId9"/>
    <p:sldId id="263" r:id="rId10"/>
    <p:sldId id="264" r:id="rId11"/>
    <p:sldId id="265" r:id="rId12"/>
    <p:sldId id="266" r:id="rId13"/>
    <p:sldId id="276" r:id="rId14"/>
    <p:sldId id="268" r:id="rId15"/>
    <p:sldId id="270" r:id="rId16"/>
    <p:sldId id="287" r:id="rId17"/>
    <p:sldId id="288" r:id="rId18"/>
    <p:sldId id="289" r:id="rId19"/>
    <p:sldId id="290" r:id="rId20"/>
    <p:sldId id="291" r:id="rId21"/>
    <p:sldId id="292" r:id="rId22"/>
    <p:sldId id="293" r:id="rId23"/>
    <p:sldId id="296" r:id="rId24"/>
    <p:sldId id="297" r:id="rId25"/>
    <p:sldId id="300" r:id="rId26"/>
    <p:sldId id="301" r:id="rId27"/>
    <p:sldId id="303" r:id="rId28"/>
    <p:sldId id="269" r:id="rId29"/>
    <p:sldId id="311" r:id="rId30"/>
    <p:sldId id="302" r:id="rId31"/>
    <p:sldId id="304" r:id="rId32"/>
    <p:sldId id="305" r:id="rId33"/>
    <p:sldId id="282" r:id="rId34"/>
    <p:sldId id="283" r:id="rId35"/>
    <p:sldId id="284" r:id="rId36"/>
    <p:sldId id="312" r:id="rId37"/>
    <p:sldId id="313" r:id="rId38"/>
    <p:sldId id="314" r:id="rId39"/>
    <p:sldId id="277" r:id="rId40"/>
    <p:sldId id="317" r:id="rId41"/>
    <p:sldId id="278" r:id="rId42"/>
    <p:sldId id="318" r:id="rId43"/>
    <p:sldId id="319" r:id="rId44"/>
    <p:sldId id="320" r:id="rId45"/>
    <p:sldId id="281" r:id="rId46"/>
    <p:sldId id="315" r:id="rId47"/>
    <p:sldId id="316" r:id="rId48"/>
    <p:sldId id="321" r:id="rId49"/>
    <p:sldId id="322" r:id="rId50"/>
    <p:sldId id="323" r:id="rId51"/>
    <p:sldId id="324" r:id="rId52"/>
    <p:sldId id="325" r:id="rId53"/>
    <p:sldId id="326" r:id="rId54"/>
    <p:sldId id="327" r:id="rId55"/>
    <p:sldId id="328" r:id="rId56"/>
    <p:sldId id="329" r:id="rId57"/>
    <p:sldId id="271" r:id="rId58"/>
    <p:sldId id="275" r:id="rId59"/>
    <p:sldId id="330" r:id="rId60"/>
    <p:sldId id="332" r:id="rId61"/>
    <p:sldId id="333" r:id="rId62"/>
    <p:sldId id="331" r:id="rId63"/>
    <p:sldId id="334" r:id="rId64"/>
    <p:sldId id="335" r:id="rId65"/>
    <p:sldId id="336" r:id="rId66"/>
    <p:sldId id="337" r:id="rId67"/>
    <p:sldId id="294" r:id="rId68"/>
    <p:sldId id="338" r:id="rId69"/>
    <p:sldId id="339" r:id="rId70"/>
    <p:sldId id="340" r:id="rId71"/>
    <p:sldId id="341" r:id="rId72"/>
    <p:sldId id="342" r:id="rId73"/>
    <p:sldId id="298" r:id="rId74"/>
    <p:sldId id="306" r:id="rId75"/>
    <p:sldId id="308" r:id="rId76"/>
    <p:sldId id="343" r:id="rId77"/>
    <p:sldId id="344" r:id="rId78"/>
    <p:sldId id="345" r:id="rId7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4660"/>
  </p:normalViewPr>
  <p:slideViewPr>
    <p:cSldViewPr>
      <p:cViewPr varScale="1">
        <p:scale>
          <a:sx n="109" d="100"/>
          <a:sy n="109" d="100"/>
        </p:scale>
        <p:origin x="1686" y="13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2A2291-7569-4FE3-B93A-4F03BA299532}"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ru-RU"/>
        </a:p>
      </dgm:t>
    </dgm:pt>
    <dgm:pt modelId="{59191FB2-E633-4AEA-9550-8A24D97BE2FD}">
      <dgm:prSet/>
      <dgm:spPr/>
      <dgm:t>
        <a:bodyPr/>
        <a:lstStyle/>
        <a:p>
          <a:pPr rtl="0"/>
          <a:r>
            <a:rPr lang="uk-UA" dirty="0" smtClean="0"/>
            <a:t>Для смаження використовують рибу майже всіх видів. Для смаження використовують:</a:t>
          </a:r>
          <a:endParaRPr lang="ru-RU" dirty="0"/>
        </a:p>
      </dgm:t>
    </dgm:pt>
    <dgm:pt modelId="{587E95FC-4D63-4074-9507-7DFACD2DDD42}" type="parTrans" cxnId="{38304874-9488-4F1C-B02C-E0127A12B8D9}">
      <dgm:prSet/>
      <dgm:spPr/>
      <dgm:t>
        <a:bodyPr/>
        <a:lstStyle/>
        <a:p>
          <a:endParaRPr lang="ru-RU"/>
        </a:p>
      </dgm:t>
    </dgm:pt>
    <dgm:pt modelId="{F895EBEC-1CEC-41B2-9A7A-A9EEE8B7E2A0}" type="sibTrans" cxnId="{38304874-9488-4F1C-B02C-E0127A12B8D9}">
      <dgm:prSet/>
      <dgm:spPr/>
      <dgm:t>
        <a:bodyPr/>
        <a:lstStyle/>
        <a:p>
          <a:endParaRPr lang="ru-RU"/>
        </a:p>
      </dgm:t>
    </dgm:pt>
    <dgm:pt modelId="{965DFDD0-2684-4013-893A-CABDFBE0CE15}">
      <dgm:prSet/>
      <dgm:spPr/>
      <dgm:t>
        <a:bodyPr/>
        <a:lstStyle/>
        <a:p>
          <a:pPr rtl="0"/>
          <a:r>
            <a:rPr lang="uk-UA" dirty="0" smtClean="0"/>
            <a:t>Цілу дрібну рибу;</a:t>
          </a:r>
          <a:endParaRPr lang="ru-RU" dirty="0"/>
        </a:p>
      </dgm:t>
    </dgm:pt>
    <dgm:pt modelId="{0DF50F6D-7E36-4993-8103-A175765F5FFB}" type="parTrans" cxnId="{F2C2D071-4D17-4CD9-A4BA-77437DA83C0E}">
      <dgm:prSet/>
      <dgm:spPr/>
      <dgm:t>
        <a:bodyPr/>
        <a:lstStyle/>
        <a:p>
          <a:endParaRPr lang="ru-RU"/>
        </a:p>
      </dgm:t>
    </dgm:pt>
    <dgm:pt modelId="{06D17F26-9E9A-4729-912A-EB6F957B2F02}" type="sibTrans" cxnId="{F2C2D071-4D17-4CD9-A4BA-77437DA83C0E}">
      <dgm:prSet/>
      <dgm:spPr/>
      <dgm:t>
        <a:bodyPr/>
        <a:lstStyle/>
        <a:p>
          <a:endParaRPr lang="ru-RU"/>
        </a:p>
      </dgm:t>
    </dgm:pt>
    <dgm:pt modelId="{16C77C38-983E-40DA-A40D-7C236716E64E}">
      <dgm:prSet/>
      <dgm:spPr/>
      <dgm:t>
        <a:bodyPr/>
        <a:lstStyle/>
        <a:p>
          <a:pPr rtl="0"/>
          <a:r>
            <a:rPr lang="uk-UA" dirty="0" smtClean="0"/>
            <a:t>Порційні шматки, розроблені на філе з шкірою і реберними кістками, на філе з шкірою без кісток і чисте філе;</a:t>
          </a:r>
          <a:endParaRPr lang="ru-RU" dirty="0"/>
        </a:p>
      </dgm:t>
    </dgm:pt>
    <dgm:pt modelId="{BEDDD58E-7F19-42F1-A3F6-8630717D601E}" type="parTrans" cxnId="{4CD994DC-CD86-4711-913C-FA44E1D45B4F}">
      <dgm:prSet/>
      <dgm:spPr/>
      <dgm:t>
        <a:bodyPr/>
        <a:lstStyle/>
        <a:p>
          <a:endParaRPr lang="ru-RU"/>
        </a:p>
      </dgm:t>
    </dgm:pt>
    <dgm:pt modelId="{5B6E0F87-8CB7-4346-9606-DF6DB81FFB08}" type="sibTrans" cxnId="{4CD994DC-CD86-4711-913C-FA44E1D45B4F}">
      <dgm:prSet/>
      <dgm:spPr/>
      <dgm:t>
        <a:bodyPr/>
        <a:lstStyle/>
        <a:p>
          <a:endParaRPr lang="ru-RU"/>
        </a:p>
      </dgm:t>
    </dgm:pt>
    <dgm:pt modelId="{C82FFF2D-237D-4077-B58C-5F6BC1BD5087}">
      <dgm:prSet/>
      <dgm:spPr/>
      <dgm:t>
        <a:bodyPr/>
        <a:lstStyle/>
        <a:p>
          <a:pPr rtl="0"/>
          <a:r>
            <a:rPr lang="uk-UA" dirty="0" smtClean="0"/>
            <a:t>Рибу з хрящовим скелетом смажать пластами або порційними шматками.</a:t>
          </a:r>
          <a:endParaRPr lang="ru-RU" dirty="0"/>
        </a:p>
      </dgm:t>
    </dgm:pt>
    <dgm:pt modelId="{E6594210-CC0F-48AC-B4D7-2F2490420B44}" type="parTrans" cxnId="{997CB576-53E9-47CB-8710-E5455712BEFD}">
      <dgm:prSet/>
      <dgm:spPr/>
      <dgm:t>
        <a:bodyPr/>
        <a:lstStyle/>
        <a:p>
          <a:endParaRPr lang="ru-RU"/>
        </a:p>
      </dgm:t>
    </dgm:pt>
    <dgm:pt modelId="{50324040-F8AC-415A-A60C-00AE2D434369}" type="sibTrans" cxnId="{997CB576-53E9-47CB-8710-E5455712BEFD}">
      <dgm:prSet/>
      <dgm:spPr/>
      <dgm:t>
        <a:bodyPr/>
        <a:lstStyle/>
        <a:p>
          <a:endParaRPr lang="ru-RU"/>
        </a:p>
      </dgm:t>
    </dgm:pt>
    <dgm:pt modelId="{068438CD-72DE-496A-83E9-84CF31E6FD7A}" type="pres">
      <dgm:prSet presAssocID="{C62A2291-7569-4FE3-B93A-4F03BA299532}" presName="Name0" presStyleCnt="0">
        <dgm:presLayoutVars>
          <dgm:dir/>
          <dgm:animLvl val="lvl"/>
          <dgm:resizeHandles val="exact"/>
        </dgm:presLayoutVars>
      </dgm:prSet>
      <dgm:spPr/>
      <dgm:t>
        <a:bodyPr/>
        <a:lstStyle/>
        <a:p>
          <a:endParaRPr lang="ru-RU"/>
        </a:p>
      </dgm:t>
    </dgm:pt>
    <dgm:pt modelId="{58D82DDE-1B23-4167-BFD5-8542CE8BD9CA}" type="pres">
      <dgm:prSet presAssocID="{59191FB2-E633-4AEA-9550-8A24D97BE2FD}" presName="linNode" presStyleCnt="0"/>
      <dgm:spPr/>
    </dgm:pt>
    <dgm:pt modelId="{86D0E8DC-3D26-4FAA-A131-4C0FF72CD573}" type="pres">
      <dgm:prSet presAssocID="{59191FB2-E633-4AEA-9550-8A24D97BE2FD}" presName="parentText" presStyleLbl="node1" presStyleIdx="0" presStyleCnt="1">
        <dgm:presLayoutVars>
          <dgm:chMax val="1"/>
          <dgm:bulletEnabled val="1"/>
        </dgm:presLayoutVars>
      </dgm:prSet>
      <dgm:spPr/>
      <dgm:t>
        <a:bodyPr/>
        <a:lstStyle/>
        <a:p>
          <a:endParaRPr lang="ru-RU"/>
        </a:p>
      </dgm:t>
    </dgm:pt>
    <dgm:pt modelId="{A7199FEE-03E5-4B63-9E7A-1647F478CC2A}" type="pres">
      <dgm:prSet presAssocID="{59191FB2-E633-4AEA-9550-8A24D97BE2FD}" presName="descendantText" presStyleLbl="alignAccFollowNode1" presStyleIdx="0" presStyleCnt="1">
        <dgm:presLayoutVars>
          <dgm:bulletEnabled val="1"/>
        </dgm:presLayoutVars>
      </dgm:prSet>
      <dgm:spPr/>
      <dgm:t>
        <a:bodyPr/>
        <a:lstStyle/>
        <a:p>
          <a:endParaRPr lang="ru-RU"/>
        </a:p>
      </dgm:t>
    </dgm:pt>
  </dgm:ptLst>
  <dgm:cxnLst>
    <dgm:cxn modelId="{F2C2D071-4D17-4CD9-A4BA-77437DA83C0E}" srcId="{59191FB2-E633-4AEA-9550-8A24D97BE2FD}" destId="{965DFDD0-2684-4013-893A-CABDFBE0CE15}" srcOrd="0" destOrd="0" parTransId="{0DF50F6D-7E36-4993-8103-A175765F5FFB}" sibTransId="{06D17F26-9E9A-4729-912A-EB6F957B2F02}"/>
    <dgm:cxn modelId="{967E8D0F-3973-4492-8E77-9B232DB1F34F}" type="presOf" srcId="{965DFDD0-2684-4013-893A-CABDFBE0CE15}" destId="{A7199FEE-03E5-4B63-9E7A-1647F478CC2A}" srcOrd="0" destOrd="0" presId="urn:microsoft.com/office/officeart/2005/8/layout/vList5"/>
    <dgm:cxn modelId="{78368AE0-6E96-4656-B7C2-109AEB46C4A3}" type="presOf" srcId="{C62A2291-7569-4FE3-B93A-4F03BA299532}" destId="{068438CD-72DE-496A-83E9-84CF31E6FD7A}" srcOrd="0" destOrd="0" presId="urn:microsoft.com/office/officeart/2005/8/layout/vList5"/>
    <dgm:cxn modelId="{38304874-9488-4F1C-B02C-E0127A12B8D9}" srcId="{C62A2291-7569-4FE3-B93A-4F03BA299532}" destId="{59191FB2-E633-4AEA-9550-8A24D97BE2FD}" srcOrd="0" destOrd="0" parTransId="{587E95FC-4D63-4074-9507-7DFACD2DDD42}" sibTransId="{F895EBEC-1CEC-41B2-9A7A-A9EEE8B7E2A0}"/>
    <dgm:cxn modelId="{997CB576-53E9-47CB-8710-E5455712BEFD}" srcId="{59191FB2-E633-4AEA-9550-8A24D97BE2FD}" destId="{C82FFF2D-237D-4077-B58C-5F6BC1BD5087}" srcOrd="2" destOrd="0" parTransId="{E6594210-CC0F-48AC-B4D7-2F2490420B44}" sibTransId="{50324040-F8AC-415A-A60C-00AE2D434369}"/>
    <dgm:cxn modelId="{D726EB8A-FF87-469B-B0BA-E565F8783F8C}" type="presOf" srcId="{16C77C38-983E-40DA-A40D-7C236716E64E}" destId="{A7199FEE-03E5-4B63-9E7A-1647F478CC2A}" srcOrd="0" destOrd="1" presId="urn:microsoft.com/office/officeart/2005/8/layout/vList5"/>
    <dgm:cxn modelId="{267D60E5-1215-4B8A-83B8-EBA6BB805384}" type="presOf" srcId="{C82FFF2D-237D-4077-B58C-5F6BC1BD5087}" destId="{A7199FEE-03E5-4B63-9E7A-1647F478CC2A}" srcOrd="0" destOrd="2" presId="urn:microsoft.com/office/officeart/2005/8/layout/vList5"/>
    <dgm:cxn modelId="{4CD994DC-CD86-4711-913C-FA44E1D45B4F}" srcId="{59191FB2-E633-4AEA-9550-8A24D97BE2FD}" destId="{16C77C38-983E-40DA-A40D-7C236716E64E}" srcOrd="1" destOrd="0" parTransId="{BEDDD58E-7F19-42F1-A3F6-8630717D601E}" sibTransId="{5B6E0F87-8CB7-4346-9606-DF6DB81FFB08}"/>
    <dgm:cxn modelId="{EB3A4F9E-DCEF-4C11-AB4C-0BA261EEE94A}" type="presOf" srcId="{59191FB2-E633-4AEA-9550-8A24D97BE2FD}" destId="{86D0E8DC-3D26-4FAA-A131-4C0FF72CD573}" srcOrd="0" destOrd="0" presId="urn:microsoft.com/office/officeart/2005/8/layout/vList5"/>
    <dgm:cxn modelId="{A7A277BE-D790-48A8-B42F-12EC1A92D5D9}" type="presParOf" srcId="{068438CD-72DE-496A-83E9-84CF31E6FD7A}" destId="{58D82DDE-1B23-4167-BFD5-8542CE8BD9CA}" srcOrd="0" destOrd="0" presId="urn:microsoft.com/office/officeart/2005/8/layout/vList5"/>
    <dgm:cxn modelId="{D9A22F0A-ACE7-4F2A-8B15-D7598C172354}" type="presParOf" srcId="{58D82DDE-1B23-4167-BFD5-8542CE8BD9CA}" destId="{86D0E8DC-3D26-4FAA-A131-4C0FF72CD573}" srcOrd="0" destOrd="0" presId="urn:microsoft.com/office/officeart/2005/8/layout/vList5"/>
    <dgm:cxn modelId="{58AF34BE-0CA1-4025-8B57-BB701FAB7F03}" type="presParOf" srcId="{58D82DDE-1B23-4167-BFD5-8542CE8BD9CA}" destId="{A7199FEE-03E5-4B63-9E7A-1647F478CC2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C9DD1A4-A9A0-46F9-B4AE-12D4C27F65E8}"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A92A3E86-D36E-40E3-B69D-794CD6F62173}">
      <dgm:prSet phldrT="[Текст]"/>
      <dgm:spPr/>
      <dgm:t>
        <a:bodyPr/>
        <a:lstStyle/>
        <a:p>
          <a:r>
            <a:rPr lang="uk-UA" dirty="0" smtClean="0"/>
            <a:t>1</a:t>
          </a:r>
          <a:endParaRPr lang="ru-RU" dirty="0"/>
        </a:p>
      </dgm:t>
    </dgm:pt>
    <dgm:pt modelId="{DC8C4DC6-D366-4FC0-8768-6E94BA4AB442}" type="parTrans" cxnId="{71AE0F05-E4D5-4538-9E97-803DFA4AACCA}">
      <dgm:prSet/>
      <dgm:spPr/>
      <dgm:t>
        <a:bodyPr/>
        <a:lstStyle/>
        <a:p>
          <a:endParaRPr lang="ru-RU"/>
        </a:p>
      </dgm:t>
    </dgm:pt>
    <dgm:pt modelId="{3953540C-9461-4045-BB8E-1C2E212E3076}" type="sibTrans" cxnId="{71AE0F05-E4D5-4538-9E97-803DFA4AACCA}">
      <dgm:prSet/>
      <dgm:spPr/>
      <dgm:t>
        <a:bodyPr/>
        <a:lstStyle/>
        <a:p>
          <a:endParaRPr lang="ru-RU"/>
        </a:p>
      </dgm:t>
    </dgm:pt>
    <dgm:pt modelId="{748E6F1E-8745-4ED1-9AF0-6E5303A3644C}">
      <dgm:prSet phldrT="[Текст]"/>
      <dgm:spPr/>
      <dgm:t>
        <a:bodyPr/>
        <a:lstStyle/>
        <a:p>
          <a:r>
            <a:rPr lang="uk-UA" dirty="0" smtClean="0">
              <a:latin typeface="Times New Roman" pitchFamily="18" charset="0"/>
              <a:cs typeface="Times New Roman" pitchFamily="18" charset="0"/>
            </a:rPr>
            <a:t>Цілу дрібну рибу</a:t>
          </a:r>
          <a:endParaRPr lang="ru-RU" dirty="0">
            <a:latin typeface="Times New Roman" pitchFamily="18" charset="0"/>
            <a:cs typeface="Times New Roman" pitchFamily="18" charset="0"/>
          </a:endParaRPr>
        </a:p>
      </dgm:t>
    </dgm:pt>
    <dgm:pt modelId="{32027AEE-74B4-4403-B89B-DB6FA48BDB62}" type="parTrans" cxnId="{83C24807-A4DD-408D-955E-0FA9595F5D73}">
      <dgm:prSet/>
      <dgm:spPr/>
      <dgm:t>
        <a:bodyPr/>
        <a:lstStyle/>
        <a:p>
          <a:endParaRPr lang="ru-RU"/>
        </a:p>
      </dgm:t>
    </dgm:pt>
    <dgm:pt modelId="{BFDC971D-33B3-4FCC-8249-B6858FDDCCFA}" type="sibTrans" cxnId="{83C24807-A4DD-408D-955E-0FA9595F5D73}">
      <dgm:prSet/>
      <dgm:spPr/>
      <dgm:t>
        <a:bodyPr/>
        <a:lstStyle/>
        <a:p>
          <a:endParaRPr lang="ru-RU"/>
        </a:p>
      </dgm:t>
    </dgm:pt>
    <dgm:pt modelId="{B3E02AE7-7025-4C8B-8498-F6C26371D38F}">
      <dgm:prSet phldrT="[Текст]"/>
      <dgm:spPr/>
      <dgm:t>
        <a:bodyPr/>
        <a:lstStyle/>
        <a:p>
          <a:r>
            <a:rPr lang="uk-UA" dirty="0" smtClean="0"/>
            <a:t>2</a:t>
          </a:r>
          <a:endParaRPr lang="ru-RU" dirty="0"/>
        </a:p>
      </dgm:t>
    </dgm:pt>
    <dgm:pt modelId="{CC2D16FC-FB0A-40A9-A2AE-42A6634FD238}" type="parTrans" cxnId="{82C8E66D-4737-4F2A-939D-68C93CBA913E}">
      <dgm:prSet/>
      <dgm:spPr/>
      <dgm:t>
        <a:bodyPr/>
        <a:lstStyle/>
        <a:p>
          <a:endParaRPr lang="ru-RU"/>
        </a:p>
      </dgm:t>
    </dgm:pt>
    <dgm:pt modelId="{F59135E1-1804-49B4-9BDF-CCA608D52BE8}" type="sibTrans" cxnId="{82C8E66D-4737-4F2A-939D-68C93CBA913E}">
      <dgm:prSet/>
      <dgm:spPr/>
      <dgm:t>
        <a:bodyPr/>
        <a:lstStyle/>
        <a:p>
          <a:endParaRPr lang="ru-RU"/>
        </a:p>
      </dgm:t>
    </dgm:pt>
    <dgm:pt modelId="{E1C7CD86-7DC1-496A-8107-81C90657A623}">
      <dgm:prSet phldrT="[Текст]"/>
      <dgm:spPr/>
      <dgm:t>
        <a:bodyPr/>
        <a:lstStyle/>
        <a:p>
          <a:r>
            <a:rPr lang="uk-UA" dirty="0" smtClean="0">
              <a:latin typeface="Times New Roman" pitchFamily="18" charset="0"/>
              <a:cs typeface="Times New Roman" pitchFamily="18" charset="0"/>
            </a:rPr>
            <a:t>Порційні шматки-кругляки</a:t>
          </a:r>
          <a:endParaRPr lang="ru-RU" dirty="0">
            <a:latin typeface="Times New Roman" pitchFamily="18" charset="0"/>
            <a:cs typeface="Times New Roman" pitchFamily="18" charset="0"/>
          </a:endParaRPr>
        </a:p>
      </dgm:t>
    </dgm:pt>
    <dgm:pt modelId="{B92D0DC7-5C33-4CE9-ABD2-13D8D644B706}" type="parTrans" cxnId="{987FC4CD-6D4F-4AEF-B97A-AD30D46824B2}">
      <dgm:prSet/>
      <dgm:spPr/>
      <dgm:t>
        <a:bodyPr/>
        <a:lstStyle/>
        <a:p>
          <a:endParaRPr lang="ru-RU"/>
        </a:p>
      </dgm:t>
    </dgm:pt>
    <dgm:pt modelId="{1C5C3236-5F3C-43A2-A304-3C33C0DAEE5B}" type="sibTrans" cxnId="{987FC4CD-6D4F-4AEF-B97A-AD30D46824B2}">
      <dgm:prSet/>
      <dgm:spPr/>
      <dgm:t>
        <a:bodyPr/>
        <a:lstStyle/>
        <a:p>
          <a:endParaRPr lang="ru-RU"/>
        </a:p>
      </dgm:t>
    </dgm:pt>
    <dgm:pt modelId="{AA7EAF6F-E78C-4E47-8677-74144A75E44B}">
      <dgm:prSet phldrT="[Текст]"/>
      <dgm:spPr/>
      <dgm:t>
        <a:bodyPr/>
        <a:lstStyle/>
        <a:p>
          <a:r>
            <a:rPr lang="uk-UA" dirty="0" smtClean="0"/>
            <a:t>3</a:t>
          </a:r>
          <a:endParaRPr lang="ru-RU" dirty="0"/>
        </a:p>
      </dgm:t>
    </dgm:pt>
    <dgm:pt modelId="{E2F4CA45-8187-47F6-8520-E4F244B505C5}" type="parTrans" cxnId="{CFBBEADA-F3F9-43D1-BCF0-29EF51452050}">
      <dgm:prSet/>
      <dgm:spPr/>
      <dgm:t>
        <a:bodyPr/>
        <a:lstStyle/>
        <a:p>
          <a:endParaRPr lang="ru-RU"/>
        </a:p>
      </dgm:t>
    </dgm:pt>
    <dgm:pt modelId="{95CFB8D6-1898-4D70-A825-0D6ED8263019}" type="sibTrans" cxnId="{CFBBEADA-F3F9-43D1-BCF0-29EF51452050}">
      <dgm:prSet/>
      <dgm:spPr/>
      <dgm:t>
        <a:bodyPr/>
        <a:lstStyle/>
        <a:p>
          <a:endParaRPr lang="ru-RU"/>
        </a:p>
      </dgm:t>
    </dgm:pt>
    <dgm:pt modelId="{8A078E75-102A-4FFC-BE0F-237299695F4A}">
      <dgm:prSet phldrT="[Текст]"/>
      <dgm:spPr/>
      <dgm:t>
        <a:bodyPr/>
        <a:lstStyle/>
        <a:p>
          <a:r>
            <a:rPr lang="uk-UA" dirty="0" smtClean="0">
              <a:latin typeface="Times New Roman" pitchFamily="18" charset="0"/>
              <a:cs typeface="Times New Roman" pitchFamily="18" charset="0"/>
            </a:rPr>
            <a:t>Порційні шматки, нарізані з філе зі шкірою і кістками</a:t>
          </a:r>
          <a:endParaRPr lang="ru-RU" dirty="0">
            <a:latin typeface="Times New Roman" pitchFamily="18" charset="0"/>
            <a:cs typeface="Times New Roman" pitchFamily="18" charset="0"/>
          </a:endParaRPr>
        </a:p>
      </dgm:t>
    </dgm:pt>
    <dgm:pt modelId="{9FA32086-C01D-43AA-A4FA-AC121E03E639}" type="parTrans" cxnId="{B45DBCEB-A66E-4338-AD7C-FD77A60FA47C}">
      <dgm:prSet/>
      <dgm:spPr/>
      <dgm:t>
        <a:bodyPr/>
        <a:lstStyle/>
        <a:p>
          <a:endParaRPr lang="ru-RU"/>
        </a:p>
      </dgm:t>
    </dgm:pt>
    <dgm:pt modelId="{B9D49415-6E83-45E5-871E-B7C24AA057CF}" type="sibTrans" cxnId="{B45DBCEB-A66E-4338-AD7C-FD77A60FA47C}">
      <dgm:prSet/>
      <dgm:spPr/>
      <dgm:t>
        <a:bodyPr/>
        <a:lstStyle/>
        <a:p>
          <a:endParaRPr lang="ru-RU"/>
        </a:p>
      </dgm:t>
    </dgm:pt>
    <dgm:pt modelId="{2F337E89-7902-4A30-AB8B-8A3976C3523F}" type="pres">
      <dgm:prSet presAssocID="{6C9DD1A4-A9A0-46F9-B4AE-12D4C27F65E8}" presName="linearFlow" presStyleCnt="0">
        <dgm:presLayoutVars>
          <dgm:dir/>
          <dgm:animLvl val="lvl"/>
          <dgm:resizeHandles val="exact"/>
        </dgm:presLayoutVars>
      </dgm:prSet>
      <dgm:spPr/>
      <dgm:t>
        <a:bodyPr/>
        <a:lstStyle/>
        <a:p>
          <a:endParaRPr lang="ru-RU"/>
        </a:p>
      </dgm:t>
    </dgm:pt>
    <dgm:pt modelId="{9A7A4A17-4AA1-48CA-A50C-CF6787A972BB}" type="pres">
      <dgm:prSet presAssocID="{A92A3E86-D36E-40E3-B69D-794CD6F62173}" presName="composite" presStyleCnt="0"/>
      <dgm:spPr/>
    </dgm:pt>
    <dgm:pt modelId="{C9C07DA7-BD2A-4CC0-B358-A2887572E069}" type="pres">
      <dgm:prSet presAssocID="{A92A3E86-D36E-40E3-B69D-794CD6F62173}" presName="parentText" presStyleLbl="alignNode1" presStyleIdx="0" presStyleCnt="3">
        <dgm:presLayoutVars>
          <dgm:chMax val="1"/>
          <dgm:bulletEnabled val="1"/>
        </dgm:presLayoutVars>
      </dgm:prSet>
      <dgm:spPr/>
      <dgm:t>
        <a:bodyPr/>
        <a:lstStyle/>
        <a:p>
          <a:endParaRPr lang="ru-RU"/>
        </a:p>
      </dgm:t>
    </dgm:pt>
    <dgm:pt modelId="{0EC2971B-2AC2-4E90-AEF9-EE668B5BC974}" type="pres">
      <dgm:prSet presAssocID="{A92A3E86-D36E-40E3-B69D-794CD6F62173}" presName="descendantText" presStyleLbl="alignAcc1" presStyleIdx="0" presStyleCnt="3" custLinFactNeighborX="-611" custLinFactNeighborY="-122">
        <dgm:presLayoutVars>
          <dgm:bulletEnabled val="1"/>
        </dgm:presLayoutVars>
      </dgm:prSet>
      <dgm:spPr/>
      <dgm:t>
        <a:bodyPr/>
        <a:lstStyle/>
        <a:p>
          <a:endParaRPr lang="ru-RU"/>
        </a:p>
      </dgm:t>
    </dgm:pt>
    <dgm:pt modelId="{A9802956-B1A7-4ABB-8D54-4D644E5F5944}" type="pres">
      <dgm:prSet presAssocID="{3953540C-9461-4045-BB8E-1C2E212E3076}" presName="sp" presStyleCnt="0"/>
      <dgm:spPr/>
    </dgm:pt>
    <dgm:pt modelId="{40FC9116-1BD7-45EE-878A-B1A43A4BA010}" type="pres">
      <dgm:prSet presAssocID="{B3E02AE7-7025-4C8B-8498-F6C26371D38F}" presName="composite" presStyleCnt="0"/>
      <dgm:spPr/>
    </dgm:pt>
    <dgm:pt modelId="{B031DABC-8BCB-4ABB-8F42-B0F23D00C4A2}" type="pres">
      <dgm:prSet presAssocID="{B3E02AE7-7025-4C8B-8498-F6C26371D38F}" presName="parentText" presStyleLbl="alignNode1" presStyleIdx="1" presStyleCnt="3">
        <dgm:presLayoutVars>
          <dgm:chMax val="1"/>
          <dgm:bulletEnabled val="1"/>
        </dgm:presLayoutVars>
      </dgm:prSet>
      <dgm:spPr/>
      <dgm:t>
        <a:bodyPr/>
        <a:lstStyle/>
        <a:p>
          <a:endParaRPr lang="ru-RU"/>
        </a:p>
      </dgm:t>
    </dgm:pt>
    <dgm:pt modelId="{8AB93A7C-D080-4EDA-806D-699AC8A1791E}" type="pres">
      <dgm:prSet presAssocID="{B3E02AE7-7025-4C8B-8498-F6C26371D38F}" presName="descendantText" presStyleLbl="alignAcc1" presStyleIdx="1" presStyleCnt="3">
        <dgm:presLayoutVars>
          <dgm:bulletEnabled val="1"/>
        </dgm:presLayoutVars>
      </dgm:prSet>
      <dgm:spPr/>
      <dgm:t>
        <a:bodyPr/>
        <a:lstStyle/>
        <a:p>
          <a:endParaRPr lang="ru-RU"/>
        </a:p>
      </dgm:t>
    </dgm:pt>
    <dgm:pt modelId="{DBFD1AD6-C036-4470-B1CF-3967900FF249}" type="pres">
      <dgm:prSet presAssocID="{F59135E1-1804-49B4-9BDF-CCA608D52BE8}" presName="sp" presStyleCnt="0"/>
      <dgm:spPr/>
    </dgm:pt>
    <dgm:pt modelId="{40CDA4A5-5B42-4123-A4C8-4D5E191FB786}" type="pres">
      <dgm:prSet presAssocID="{AA7EAF6F-E78C-4E47-8677-74144A75E44B}" presName="composite" presStyleCnt="0"/>
      <dgm:spPr/>
    </dgm:pt>
    <dgm:pt modelId="{BEB77625-09D0-4946-80E4-0EB012094057}" type="pres">
      <dgm:prSet presAssocID="{AA7EAF6F-E78C-4E47-8677-74144A75E44B}" presName="parentText" presStyleLbl="alignNode1" presStyleIdx="2" presStyleCnt="3">
        <dgm:presLayoutVars>
          <dgm:chMax val="1"/>
          <dgm:bulletEnabled val="1"/>
        </dgm:presLayoutVars>
      </dgm:prSet>
      <dgm:spPr/>
      <dgm:t>
        <a:bodyPr/>
        <a:lstStyle/>
        <a:p>
          <a:endParaRPr lang="ru-RU"/>
        </a:p>
      </dgm:t>
    </dgm:pt>
    <dgm:pt modelId="{66E17C4E-F82B-4D8C-86D5-D93C33EEDBA5}" type="pres">
      <dgm:prSet presAssocID="{AA7EAF6F-E78C-4E47-8677-74144A75E44B}" presName="descendantText" presStyleLbl="alignAcc1" presStyleIdx="2" presStyleCnt="3">
        <dgm:presLayoutVars>
          <dgm:bulletEnabled val="1"/>
        </dgm:presLayoutVars>
      </dgm:prSet>
      <dgm:spPr/>
      <dgm:t>
        <a:bodyPr/>
        <a:lstStyle/>
        <a:p>
          <a:endParaRPr lang="ru-RU"/>
        </a:p>
      </dgm:t>
    </dgm:pt>
  </dgm:ptLst>
  <dgm:cxnLst>
    <dgm:cxn modelId="{CFBBEADA-F3F9-43D1-BCF0-29EF51452050}" srcId="{6C9DD1A4-A9A0-46F9-B4AE-12D4C27F65E8}" destId="{AA7EAF6F-E78C-4E47-8677-74144A75E44B}" srcOrd="2" destOrd="0" parTransId="{E2F4CA45-8187-47F6-8520-E4F244B505C5}" sibTransId="{95CFB8D6-1898-4D70-A825-0D6ED8263019}"/>
    <dgm:cxn modelId="{987FC4CD-6D4F-4AEF-B97A-AD30D46824B2}" srcId="{B3E02AE7-7025-4C8B-8498-F6C26371D38F}" destId="{E1C7CD86-7DC1-496A-8107-81C90657A623}" srcOrd="0" destOrd="0" parTransId="{B92D0DC7-5C33-4CE9-ABD2-13D8D644B706}" sibTransId="{1C5C3236-5F3C-43A2-A304-3C33C0DAEE5B}"/>
    <dgm:cxn modelId="{82C8E66D-4737-4F2A-939D-68C93CBA913E}" srcId="{6C9DD1A4-A9A0-46F9-B4AE-12D4C27F65E8}" destId="{B3E02AE7-7025-4C8B-8498-F6C26371D38F}" srcOrd="1" destOrd="0" parTransId="{CC2D16FC-FB0A-40A9-A2AE-42A6634FD238}" sibTransId="{F59135E1-1804-49B4-9BDF-CCA608D52BE8}"/>
    <dgm:cxn modelId="{83C24807-A4DD-408D-955E-0FA9595F5D73}" srcId="{A92A3E86-D36E-40E3-B69D-794CD6F62173}" destId="{748E6F1E-8745-4ED1-9AF0-6E5303A3644C}" srcOrd="0" destOrd="0" parTransId="{32027AEE-74B4-4403-B89B-DB6FA48BDB62}" sibTransId="{BFDC971D-33B3-4FCC-8249-B6858FDDCCFA}"/>
    <dgm:cxn modelId="{02B5277C-ACA3-4BAB-BD9C-2F35FDF72D83}" type="presOf" srcId="{6C9DD1A4-A9A0-46F9-B4AE-12D4C27F65E8}" destId="{2F337E89-7902-4A30-AB8B-8A3976C3523F}" srcOrd="0" destOrd="0" presId="urn:microsoft.com/office/officeart/2005/8/layout/chevron2"/>
    <dgm:cxn modelId="{71AE0F05-E4D5-4538-9E97-803DFA4AACCA}" srcId="{6C9DD1A4-A9A0-46F9-B4AE-12D4C27F65E8}" destId="{A92A3E86-D36E-40E3-B69D-794CD6F62173}" srcOrd="0" destOrd="0" parTransId="{DC8C4DC6-D366-4FC0-8768-6E94BA4AB442}" sibTransId="{3953540C-9461-4045-BB8E-1C2E212E3076}"/>
    <dgm:cxn modelId="{4DF7FFF9-361A-4F1D-9D00-39F400F1B009}" type="presOf" srcId="{748E6F1E-8745-4ED1-9AF0-6E5303A3644C}" destId="{0EC2971B-2AC2-4E90-AEF9-EE668B5BC974}" srcOrd="0" destOrd="0" presId="urn:microsoft.com/office/officeart/2005/8/layout/chevron2"/>
    <dgm:cxn modelId="{67E2D8CF-CD76-4FFF-98C9-A8AD6273CE88}" type="presOf" srcId="{AA7EAF6F-E78C-4E47-8677-74144A75E44B}" destId="{BEB77625-09D0-4946-80E4-0EB012094057}" srcOrd="0" destOrd="0" presId="urn:microsoft.com/office/officeart/2005/8/layout/chevron2"/>
    <dgm:cxn modelId="{93228FC1-647A-4DBD-AEB1-91AB25BAB417}" type="presOf" srcId="{8A078E75-102A-4FFC-BE0F-237299695F4A}" destId="{66E17C4E-F82B-4D8C-86D5-D93C33EEDBA5}" srcOrd="0" destOrd="0" presId="urn:microsoft.com/office/officeart/2005/8/layout/chevron2"/>
    <dgm:cxn modelId="{39D1101A-321C-4E2D-8D9E-7A529F0D2D45}" type="presOf" srcId="{E1C7CD86-7DC1-496A-8107-81C90657A623}" destId="{8AB93A7C-D080-4EDA-806D-699AC8A1791E}" srcOrd="0" destOrd="0" presId="urn:microsoft.com/office/officeart/2005/8/layout/chevron2"/>
    <dgm:cxn modelId="{E2A140CD-E566-4378-8F1A-D1AADBB4AF14}" type="presOf" srcId="{B3E02AE7-7025-4C8B-8498-F6C26371D38F}" destId="{B031DABC-8BCB-4ABB-8F42-B0F23D00C4A2}" srcOrd="0" destOrd="0" presId="urn:microsoft.com/office/officeart/2005/8/layout/chevron2"/>
    <dgm:cxn modelId="{B45DBCEB-A66E-4338-AD7C-FD77A60FA47C}" srcId="{AA7EAF6F-E78C-4E47-8677-74144A75E44B}" destId="{8A078E75-102A-4FFC-BE0F-237299695F4A}" srcOrd="0" destOrd="0" parTransId="{9FA32086-C01D-43AA-A4FA-AC121E03E639}" sibTransId="{B9D49415-6E83-45E5-871E-B7C24AA057CF}"/>
    <dgm:cxn modelId="{987DB8DE-627D-4758-977E-E19EC59D49AB}" type="presOf" srcId="{A92A3E86-D36E-40E3-B69D-794CD6F62173}" destId="{C9C07DA7-BD2A-4CC0-B358-A2887572E069}" srcOrd="0" destOrd="0" presId="urn:microsoft.com/office/officeart/2005/8/layout/chevron2"/>
    <dgm:cxn modelId="{E2ACD3F2-AE38-4D92-B506-F1D9B780AA53}" type="presParOf" srcId="{2F337E89-7902-4A30-AB8B-8A3976C3523F}" destId="{9A7A4A17-4AA1-48CA-A50C-CF6787A972BB}" srcOrd="0" destOrd="0" presId="urn:microsoft.com/office/officeart/2005/8/layout/chevron2"/>
    <dgm:cxn modelId="{906AA5AE-71EB-4CF3-B4EF-B0C08BB9163E}" type="presParOf" srcId="{9A7A4A17-4AA1-48CA-A50C-CF6787A972BB}" destId="{C9C07DA7-BD2A-4CC0-B358-A2887572E069}" srcOrd="0" destOrd="0" presId="urn:microsoft.com/office/officeart/2005/8/layout/chevron2"/>
    <dgm:cxn modelId="{4C66E10C-FBE0-4D7A-9950-F5032B63EF4F}" type="presParOf" srcId="{9A7A4A17-4AA1-48CA-A50C-CF6787A972BB}" destId="{0EC2971B-2AC2-4E90-AEF9-EE668B5BC974}" srcOrd="1" destOrd="0" presId="urn:microsoft.com/office/officeart/2005/8/layout/chevron2"/>
    <dgm:cxn modelId="{C4BA1A97-FF9B-49F6-BF50-6FD41E75EB83}" type="presParOf" srcId="{2F337E89-7902-4A30-AB8B-8A3976C3523F}" destId="{A9802956-B1A7-4ABB-8D54-4D644E5F5944}" srcOrd="1" destOrd="0" presId="urn:microsoft.com/office/officeart/2005/8/layout/chevron2"/>
    <dgm:cxn modelId="{B4E47658-EF0B-408C-A7B1-E38139859EFD}" type="presParOf" srcId="{2F337E89-7902-4A30-AB8B-8A3976C3523F}" destId="{40FC9116-1BD7-45EE-878A-B1A43A4BA010}" srcOrd="2" destOrd="0" presId="urn:microsoft.com/office/officeart/2005/8/layout/chevron2"/>
    <dgm:cxn modelId="{A5D5763D-8158-4A77-A4CA-231E3E0F8C6C}" type="presParOf" srcId="{40FC9116-1BD7-45EE-878A-B1A43A4BA010}" destId="{B031DABC-8BCB-4ABB-8F42-B0F23D00C4A2}" srcOrd="0" destOrd="0" presId="urn:microsoft.com/office/officeart/2005/8/layout/chevron2"/>
    <dgm:cxn modelId="{52E880FD-8C00-4A4A-8B22-3577179AB515}" type="presParOf" srcId="{40FC9116-1BD7-45EE-878A-B1A43A4BA010}" destId="{8AB93A7C-D080-4EDA-806D-699AC8A1791E}" srcOrd="1" destOrd="0" presId="urn:microsoft.com/office/officeart/2005/8/layout/chevron2"/>
    <dgm:cxn modelId="{77B40DF4-5B80-487B-BF75-085193F86EA5}" type="presParOf" srcId="{2F337E89-7902-4A30-AB8B-8A3976C3523F}" destId="{DBFD1AD6-C036-4470-B1CF-3967900FF249}" srcOrd="3" destOrd="0" presId="urn:microsoft.com/office/officeart/2005/8/layout/chevron2"/>
    <dgm:cxn modelId="{A191CD2F-D984-4264-9558-0EC4FD30BF42}" type="presParOf" srcId="{2F337E89-7902-4A30-AB8B-8A3976C3523F}" destId="{40CDA4A5-5B42-4123-A4C8-4D5E191FB786}" srcOrd="4" destOrd="0" presId="urn:microsoft.com/office/officeart/2005/8/layout/chevron2"/>
    <dgm:cxn modelId="{A1E149DC-64E9-47F9-862D-AE0C51196CF9}" type="presParOf" srcId="{40CDA4A5-5B42-4123-A4C8-4D5E191FB786}" destId="{BEB77625-09D0-4946-80E4-0EB012094057}" srcOrd="0" destOrd="0" presId="urn:microsoft.com/office/officeart/2005/8/layout/chevron2"/>
    <dgm:cxn modelId="{370D68D2-0619-4DBB-B480-D9C60793B06C}" type="presParOf" srcId="{40CDA4A5-5B42-4123-A4C8-4D5E191FB786}" destId="{66E17C4E-F82B-4D8C-86D5-D93C33EEDBA5}"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C5CF4F1-04A8-46D5-8B5E-DB02CF3084C3}"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ru-RU"/>
        </a:p>
      </dgm:t>
    </dgm:pt>
    <dgm:pt modelId="{BBF2FFEF-2A1C-49A9-B444-0582C9A51147}">
      <dgm:prSet/>
      <dgm:spPr/>
      <dgm:t>
        <a:bodyPr/>
        <a:lstStyle/>
        <a:p>
          <a:pPr rtl="0"/>
          <a:r>
            <a:rPr lang="uk-UA" dirty="0" smtClean="0"/>
            <a:t>Для приготування січеної натуральної та котлетної маси використовують:</a:t>
          </a:r>
          <a:endParaRPr lang="ru-RU" dirty="0"/>
        </a:p>
      </dgm:t>
    </dgm:pt>
    <dgm:pt modelId="{106810C2-71A3-4CD2-B388-8F1200FFFEDB}" type="parTrans" cxnId="{C3A6EB2D-695E-4129-A26D-14D695176F6B}">
      <dgm:prSet/>
      <dgm:spPr/>
      <dgm:t>
        <a:bodyPr/>
        <a:lstStyle/>
        <a:p>
          <a:endParaRPr lang="ru-RU"/>
        </a:p>
      </dgm:t>
    </dgm:pt>
    <dgm:pt modelId="{4336AE16-2282-4A64-A579-D382DC1E732F}" type="sibTrans" cxnId="{C3A6EB2D-695E-4129-A26D-14D695176F6B}">
      <dgm:prSet/>
      <dgm:spPr/>
      <dgm:t>
        <a:bodyPr/>
        <a:lstStyle/>
        <a:p>
          <a:endParaRPr lang="ru-RU"/>
        </a:p>
      </dgm:t>
    </dgm:pt>
    <dgm:pt modelId="{5E88844B-CA1E-45EA-82A1-CFC901F9CD57}">
      <dgm:prSet/>
      <dgm:spPr/>
      <dgm:t>
        <a:bodyPr/>
        <a:lstStyle/>
        <a:p>
          <a:pPr rtl="0"/>
          <a:r>
            <a:rPr lang="uk-UA" dirty="0" smtClean="0"/>
            <a:t>Рибу, розроблену на філе без шкіри і кісток;</a:t>
          </a:r>
          <a:endParaRPr lang="ru-RU" dirty="0"/>
        </a:p>
      </dgm:t>
    </dgm:pt>
    <dgm:pt modelId="{84C92E8C-F82B-442E-8E69-023F9BCA526B}" type="parTrans" cxnId="{7D042874-942F-462E-AB4C-3EDE03242E19}">
      <dgm:prSet/>
      <dgm:spPr/>
      <dgm:t>
        <a:bodyPr/>
        <a:lstStyle/>
        <a:p>
          <a:endParaRPr lang="ru-RU"/>
        </a:p>
      </dgm:t>
    </dgm:pt>
    <dgm:pt modelId="{06ACFE77-6A22-4D59-A8F7-51AE3C1C8A1E}" type="sibTrans" cxnId="{7D042874-942F-462E-AB4C-3EDE03242E19}">
      <dgm:prSet/>
      <dgm:spPr/>
      <dgm:t>
        <a:bodyPr/>
        <a:lstStyle/>
        <a:p>
          <a:endParaRPr lang="ru-RU"/>
        </a:p>
      </dgm:t>
    </dgm:pt>
    <dgm:pt modelId="{D32357EF-13D6-4F64-9BF5-DD6DE0A1081A}">
      <dgm:prSet/>
      <dgm:spPr/>
      <dgm:t>
        <a:bodyPr/>
        <a:lstStyle/>
        <a:p>
          <a:pPr rtl="0"/>
          <a:r>
            <a:rPr lang="uk-UA" dirty="0" smtClean="0"/>
            <a:t>Філе зі шкірою без кісток.</a:t>
          </a:r>
          <a:endParaRPr lang="ru-RU" dirty="0"/>
        </a:p>
      </dgm:t>
    </dgm:pt>
    <dgm:pt modelId="{6D68918B-5C20-401C-8B6C-65E107A1BF9D}" type="parTrans" cxnId="{EFB2A8EF-B74F-48F0-8F70-1354D0118FF9}">
      <dgm:prSet/>
      <dgm:spPr/>
      <dgm:t>
        <a:bodyPr/>
        <a:lstStyle/>
        <a:p>
          <a:endParaRPr lang="ru-RU"/>
        </a:p>
      </dgm:t>
    </dgm:pt>
    <dgm:pt modelId="{BB4C7EE8-82D1-4D97-8FFF-53CF4EF9C894}" type="sibTrans" cxnId="{EFB2A8EF-B74F-48F0-8F70-1354D0118FF9}">
      <dgm:prSet/>
      <dgm:spPr/>
      <dgm:t>
        <a:bodyPr/>
        <a:lstStyle/>
        <a:p>
          <a:endParaRPr lang="ru-RU"/>
        </a:p>
      </dgm:t>
    </dgm:pt>
    <dgm:pt modelId="{9CE63E3E-6119-4D34-848B-57224881F82A}">
      <dgm:prSet/>
      <dgm:spPr/>
      <dgm:t>
        <a:bodyPr/>
        <a:lstStyle/>
        <a:p>
          <a:pPr rtl="0"/>
          <a:r>
            <a:rPr lang="uk-UA" dirty="0" smtClean="0"/>
            <a:t>Страви:</a:t>
          </a:r>
          <a:endParaRPr lang="ru-RU" dirty="0"/>
        </a:p>
      </dgm:t>
    </dgm:pt>
    <dgm:pt modelId="{3F3DC3D2-A8AB-4089-9087-1442ADD557A9}" type="parTrans" cxnId="{4FE2CEF1-DC83-4843-8C9E-D1A76BA827C0}">
      <dgm:prSet/>
      <dgm:spPr/>
      <dgm:t>
        <a:bodyPr/>
        <a:lstStyle/>
        <a:p>
          <a:endParaRPr lang="ru-RU"/>
        </a:p>
      </dgm:t>
    </dgm:pt>
    <dgm:pt modelId="{2CDC29F4-051E-4568-84D8-5DDBFA898E34}" type="sibTrans" cxnId="{4FE2CEF1-DC83-4843-8C9E-D1A76BA827C0}">
      <dgm:prSet/>
      <dgm:spPr/>
      <dgm:t>
        <a:bodyPr/>
        <a:lstStyle/>
        <a:p>
          <a:endParaRPr lang="ru-RU"/>
        </a:p>
      </dgm:t>
    </dgm:pt>
    <dgm:pt modelId="{695443B1-E698-4E61-B75B-F59FF4958A0E}">
      <dgm:prSet/>
      <dgm:spPr/>
      <dgm:t>
        <a:bodyPr/>
        <a:lstStyle/>
        <a:p>
          <a:pPr rtl="0"/>
          <a:r>
            <a:rPr lang="uk-UA" dirty="0" smtClean="0"/>
            <a:t>Смажать;</a:t>
          </a:r>
          <a:endParaRPr lang="ru-RU" dirty="0"/>
        </a:p>
      </dgm:t>
    </dgm:pt>
    <dgm:pt modelId="{C795B87F-353D-482D-8363-98383A07E4D5}" type="parTrans" cxnId="{6415A461-6581-4128-9BDC-5093BAA84AF2}">
      <dgm:prSet/>
      <dgm:spPr/>
      <dgm:t>
        <a:bodyPr/>
        <a:lstStyle/>
        <a:p>
          <a:endParaRPr lang="ru-RU"/>
        </a:p>
      </dgm:t>
    </dgm:pt>
    <dgm:pt modelId="{CDCEDD7D-51D4-4889-92C1-09C36DB54BAA}" type="sibTrans" cxnId="{6415A461-6581-4128-9BDC-5093BAA84AF2}">
      <dgm:prSet/>
      <dgm:spPr/>
      <dgm:t>
        <a:bodyPr/>
        <a:lstStyle/>
        <a:p>
          <a:endParaRPr lang="ru-RU"/>
        </a:p>
      </dgm:t>
    </dgm:pt>
    <dgm:pt modelId="{6CD41AA5-A038-45E2-85EB-992A8F40695E}">
      <dgm:prSet/>
      <dgm:spPr/>
      <dgm:t>
        <a:bodyPr/>
        <a:lstStyle/>
        <a:p>
          <a:pPr rtl="0"/>
          <a:r>
            <a:rPr lang="uk-UA" dirty="0" smtClean="0"/>
            <a:t>Варять;</a:t>
          </a:r>
          <a:endParaRPr lang="ru-RU" dirty="0"/>
        </a:p>
      </dgm:t>
    </dgm:pt>
    <dgm:pt modelId="{278AD625-9237-480B-BE23-E1622A8E6829}" type="parTrans" cxnId="{6C60F008-6F74-487F-849F-16DAF776EFE3}">
      <dgm:prSet/>
      <dgm:spPr/>
      <dgm:t>
        <a:bodyPr/>
        <a:lstStyle/>
        <a:p>
          <a:endParaRPr lang="ru-RU"/>
        </a:p>
      </dgm:t>
    </dgm:pt>
    <dgm:pt modelId="{8549EA9E-9B94-431F-B136-FA4F531CBE6B}" type="sibTrans" cxnId="{6C60F008-6F74-487F-849F-16DAF776EFE3}">
      <dgm:prSet/>
      <dgm:spPr/>
      <dgm:t>
        <a:bodyPr/>
        <a:lstStyle/>
        <a:p>
          <a:endParaRPr lang="ru-RU"/>
        </a:p>
      </dgm:t>
    </dgm:pt>
    <dgm:pt modelId="{AB2C77C4-4AA7-47AB-A210-A2CE011049A3}">
      <dgm:prSet/>
      <dgm:spPr/>
      <dgm:t>
        <a:bodyPr/>
        <a:lstStyle/>
        <a:p>
          <a:pPr rtl="0"/>
          <a:r>
            <a:rPr lang="uk-UA" dirty="0" smtClean="0"/>
            <a:t>Тушкують;</a:t>
          </a:r>
          <a:endParaRPr lang="ru-RU" dirty="0"/>
        </a:p>
      </dgm:t>
    </dgm:pt>
    <dgm:pt modelId="{6F03F6E7-9DB9-446D-93B9-1A8D05E76B39}" type="parTrans" cxnId="{362F060C-4A49-4051-98DE-6673830B4859}">
      <dgm:prSet/>
      <dgm:spPr/>
      <dgm:t>
        <a:bodyPr/>
        <a:lstStyle/>
        <a:p>
          <a:endParaRPr lang="ru-RU"/>
        </a:p>
      </dgm:t>
    </dgm:pt>
    <dgm:pt modelId="{6ABCBE7F-3B98-43A7-B905-C9E0FCB929C4}" type="sibTrans" cxnId="{362F060C-4A49-4051-98DE-6673830B4859}">
      <dgm:prSet/>
      <dgm:spPr/>
      <dgm:t>
        <a:bodyPr/>
        <a:lstStyle/>
        <a:p>
          <a:endParaRPr lang="ru-RU"/>
        </a:p>
      </dgm:t>
    </dgm:pt>
    <dgm:pt modelId="{D7772D06-C8C3-4605-BDB1-A45DD7D9D9CA}">
      <dgm:prSet/>
      <dgm:spPr/>
      <dgm:t>
        <a:bodyPr/>
        <a:lstStyle/>
        <a:p>
          <a:pPr rtl="0"/>
          <a:r>
            <a:rPr lang="uk-UA" dirty="0" smtClean="0"/>
            <a:t>Запікають.</a:t>
          </a:r>
          <a:endParaRPr lang="ru-RU" dirty="0"/>
        </a:p>
      </dgm:t>
    </dgm:pt>
    <dgm:pt modelId="{DD89AA91-ED5E-4185-8C3B-234FFB3C6D02}" type="parTrans" cxnId="{C97D8068-96ED-4395-BEEA-2E0FDCB46E06}">
      <dgm:prSet/>
      <dgm:spPr/>
      <dgm:t>
        <a:bodyPr/>
        <a:lstStyle/>
        <a:p>
          <a:endParaRPr lang="ru-RU"/>
        </a:p>
      </dgm:t>
    </dgm:pt>
    <dgm:pt modelId="{9DB7C55F-4508-4BAF-B2AD-590294B9ABD4}" type="sibTrans" cxnId="{C97D8068-96ED-4395-BEEA-2E0FDCB46E06}">
      <dgm:prSet/>
      <dgm:spPr/>
      <dgm:t>
        <a:bodyPr/>
        <a:lstStyle/>
        <a:p>
          <a:endParaRPr lang="ru-RU"/>
        </a:p>
      </dgm:t>
    </dgm:pt>
    <dgm:pt modelId="{76F70913-6B7E-4278-AFD4-906254AF3A3E}" type="pres">
      <dgm:prSet presAssocID="{2C5CF4F1-04A8-46D5-8B5E-DB02CF3084C3}" presName="Name0" presStyleCnt="0">
        <dgm:presLayoutVars>
          <dgm:dir/>
          <dgm:animLvl val="lvl"/>
          <dgm:resizeHandles val="exact"/>
        </dgm:presLayoutVars>
      </dgm:prSet>
      <dgm:spPr/>
      <dgm:t>
        <a:bodyPr/>
        <a:lstStyle/>
        <a:p>
          <a:endParaRPr lang="ru-RU"/>
        </a:p>
      </dgm:t>
    </dgm:pt>
    <dgm:pt modelId="{28556D7F-1E65-4951-8B79-09133F995086}" type="pres">
      <dgm:prSet presAssocID="{BBF2FFEF-2A1C-49A9-B444-0582C9A51147}" presName="linNode" presStyleCnt="0"/>
      <dgm:spPr/>
    </dgm:pt>
    <dgm:pt modelId="{4FD0A346-2EB4-4627-8164-CB3ADAA7AB82}" type="pres">
      <dgm:prSet presAssocID="{BBF2FFEF-2A1C-49A9-B444-0582C9A51147}" presName="parentText" presStyleLbl="node1" presStyleIdx="0" presStyleCnt="2">
        <dgm:presLayoutVars>
          <dgm:chMax val="1"/>
          <dgm:bulletEnabled val="1"/>
        </dgm:presLayoutVars>
      </dgm:prSet>
      <dgm:spPr/>
      <dgm:t>
        <a:bodyPr/>
        <a:lstStyle/>
        <a:p>
          <a:endParaRPr lang="ru-RU"/>
        </a:p>
      </dgm:t>
    </dgm:pt>
    <dgm:pt modelId="{DD8B5E64-3733-44EA-9B4E-D51F8D5270A1}" type="pres">
      <dgm:prSet presAssocID="{BBF2FFEF-2A1C-49A9-B444-0582C9A51147}" presName="descendantText" presStyleLbl="alignAccFollowNode1" presStyleIdx="0" presStyleCnt="2">
        <dgm:presLayoutVars>
          <dgm:bulletEnabled val="1"/>
        </dgm:presLayoutVars>
      </dgm:prSet>
      <dgm:spPr/>
      <dgm:t>
        <a:bodyPr/>
        <a:lstStyle/>
        <a:p>
          <a:endParaRPr lang="ru-RU"/>
        </a:p>
      </dgm:t>
    </dgm:pt>
    <dgm:pt modelId="{42E45663-B9FA-47EE-93E4-F38E855878BA}" type="pres">
      <dgm:prSet presAssocID="{4336AE16-2282-4A64-A579-D382DC1E732F}" presName="sp" presStyleCnt="0"/>
      <dgm:spPr/>
    </dgm:pt>
    <dgm:pt modelId="{D5652278-35EF-4040-A022-6C92DBE34B6D}" type="pres">
      <dgm:prSet presAssocID="{9CE63E3E-6119-4D34-848B-57224881F82A}" presName="linNode" presStyleCnt="0"/>
      <dgm:spPr/>
    </dgm:pt>
    <dgm:pt modelId="{B7D7CDF2-81D1-46D6-AB29-28F8225E748F}" type="pres">
      <dgm:prSet presAssocID="{9CE63E3E-6119-4D34-848B-57224881F82A}" presName="parentText" presStyleLbl="node1" presStyleIdx="1" presStyleCnt="2">
        <dgm:presLayoutVars>
          <dgm:chMax val="1"/>
          <dgm:bulletEnabled val="1"/>
        </dgm:presLayoutVars>
      </dgm:prSet>
      <dgm:spPr/>
      <dgm:t>
        <a:bodyPr/>
        <a:lstStyle/>
        <a:p>
          <a:endParaRPr lang="ru-RU"/>
        </a:p>
      </dgm:t>
    </dgm:pt>
    <dgm:pt modelId="{B466ED6F-D146-4A3A-8A52-A549B29C2D0D}" type="pres">
      <dgm:prSet presAssocID="{9CE63E3E-6119-4D34-848B-57224881F82A}" presName="descendantText" presStyleLbl="alignAccFollowNode1" presStyleIdx="1" presStyleCnt="2">
        <dgm:presLayoutVars>
          <dgm:bulletEnabled val="1"/>
        </dgm:presLayoutVars>
      </dgm:prSet>
      <dgm:spPr/>
      <dgm:t>
        <a:bodyPr/>
        <a:lstStyle/>
        <a:p>
          <a:endParaRPr lang="ru-RU"/>
        </a:p>
      </dgm:t>
    </dgm:pt>
  </dgm:ptLst>
  <dgm:cxnLst>
    <dgm:cxn modelId="{D4F496C4-AD87-431D-BFD9-D67ADD9AB32B}" type="presOf" srcId="{AB2C77C4-4AA7-47AB-A210-A2CE011049A3}" destId="{B466ED6F-D146-4A3A-8A52-A549B29C2D0D}" srcOrd="0" destOrd="2" presId="urn:microsoft.com/office/officeart/2005/8/layout/vList5"/>
    <dgm:cxn modelId="{7D042874-942F-462E-AB4C-3EDE03242E19}" srcId="{BBF2FFEF-2A1C-49A9-B444-0582C9A51147}" destId="{5E88844B-CA1E-45EA-82A1-CFC901F9CD57}" srcOrd="0" destOrd="0" parTransId="{84C92E8C-F82B-442E-8E69-023F9BCA526B}" sibTransId="{06ACFE77-6A22-4D59-A8F7-51AE3C1C8A1E}"/>
    <dgm:cxn modelId="{362F060C-4A49-4051-98DE-6673830B4859}" srcId="{9CE63E3E-6119-4D34-848B-57224881F82A}" destId="{AB2C77C4-4AA7-47AB-A210-A2CE011049A3}" srcOrd="2" destOrd="0" parTransId="{6F03F6E7-9DB9-446D-93B9-1A8D05E76B39}" sibTransId="{6ABCBE7F-3B98-43A7-B905-C9E0FCB929C4}"/>
    <dgm:cxn modelId="{C4873E80-BA29-4D36-80FE-9A6D5B33AA79}" type="presOf" srcId="{6CD41AA5-A038-45E2-85EB-992A8F40695E}" destId="{B466ED6F-D146-4A3A-8A52-A549B29C2D0D}" srcOrd="0" destOrd="1" presId="urn:microsoft.com/office/officeart/2005/8/layout/vList5"/>
    <dgm:cxn modelId="{4FE2CEF1-DC83-4843-8C9E-D1A76BA827C0}" srcId="{2C5CF4F1-04A8-46D5-8B5E-DB02CF3084C3}" destId="{9CE63E3E-6119-4D34-848B-57224881F82A}" srcOrd="1" destOrd="0" parTransId="{3F3DC3D2-A8AB-4089-9087-1442ADD557A9}" sibTransId="{2CDC29F4-051E-4568-84D8-5DDBFA898E34}"/>
    <dgm:cxn modelId="{0A53F699-2845-4A3E-9202-C405493041C5}" type="presOf" srcId="{BBF2FFEF-2A1C-49A9-B444-0582C9A51147}" destId="{4FD0A346-2EB4-4627-8164-CB3ADAA7AB82}" srcOrd="0" destOrd="0" presId="urn:microsoft.com/office/officeart/2005/8/layout/vList5"/>
    <dgm:cxn modelId="{C3A6EB2D-695E-4129-A26D-14D695176F6B}" srcId="{2C5CF4F1-04A8-46D5-8B5E-DB02CF3084C3}" destId="{BBF2FFEF-2A1C-49A9-B444-0582C9A51147}" srcOrd="0" destOrd="0" parTransId="{106810C2-71A3-4CD2-B388-8F1200FFFEDB}" sibTransId="{4336AE16-2282-4A64-A579-D382DC1E732F}"/>
    <dgm:cxn modelId="{CC2407F4-9635-4A1F-8623-B985CCDC38D0}" type="presOf" srcId="{695443B1-E698-4E61-B75B-F59FF4958A0E}" destId="{B466ED6F-D146-4A3A-8A52-A549B29C2D0D}" srcOrd="0" destOrd="0" presId="urn:microsoft.com/office/officeart/2005/8/layout/vList5"/>
    <dgm:cxn modelId="{1D7688A9-0861-4D60-8B6D-57DA9C7CC69B}" type="presOf" srcId="{2C5CF4F1-04A8-46D5-8B5E-DB02CF3084C3}" destId="{76F70913-6B7E-4278-AFD4-906254AF3A3E}" srcOrd="0" destOrd="0" presId="urn:microsoft.com/office/officeart/2005/8/layout/vList5"/>
    <dgm:cxn modelId="{C97D8068-96ED-4395-BEEA-2E0FDCB46E06}" srcId="{9CE63E3E-6119-4D34-848B-57224881F82A}" destId="{D7772D06-C8C3-4605-BDB1-A45DD7D9D9CA}" srcOrd="3" destOrd="0" parTransId="{DD89AA91-ED5E-4185-8C3B-234FFB3C6D02}" sibTransId="{9DB7C55F-4508-4BAF-B2AD-590294B9ABD4}"/>
    <dgm:cxn modelId="{6C60F008-6F74-487F-849F-16DAF776EFE3}" srcId="{9CE63E3E-6119-4D34-848B-57224881F82A}" destId="{6CD41AA5-A038-45E2-85EB-992A8F40695E}" srcOrd="1" destOrd="0" parTransId="{278AD625-9237-480B-BE23-E1622A8E6829}" sibTransId="{8549EA9E-9B94-431F-B136-FA4F531CBE6B}"/>
    <dgm:cxn modelId="{6415A461-6581-4128-9BDC-5093BAA84AF2}" srcId="{9CE63E3E-6119-4D34-848B-57224881F82A}" destId="{695443B1-E698-4E61-B75B-F59FF4958A0E}" srcOrd="0" destOrd="0" parTransId="{C795B87F-353D-482D-8363-98383A07E4D5}" sibTransId="{CDCEDD7D-51D4-4889-92C1-09C36DB54BAA}"/>
    <dgm:cxn modelId="{EFB2A8EF-B74F-48F0-8F70-1354D0118FF9}" srcId="{BBF2FFEF-2A1C-49A9-B444-0582C9A51147}" destId="{D32357EF-13D6-4F64-9BF5-DD6DE0A1081A}" srcOrd="1" destOrd="0" parTransId="{6D68918B-5C20-401C-8B6C-65E107A1BF9D}" sibTransId="{BB4C7EE8-82D1-4D97-8FFF-53CF4EF9C894}"/>
    <dgm:cxn modelId="{7D229FA1-A23F-40BA-AE35-0D2464D79D53}" type="presOf" srcId="{D7772D06-C8C3-4605-BDB1-A45DD7D9D9CA}" destId="{B466ED6F-D146-4A3A-8A52-A549B29C2D0D}" srcOrd="0" destOrd="3" presId="urn:microsoft.com/office/officeart/2005/8/layout/vList5"/>
    <dgm:cxn modelId="{C03538A7-FC54-45CB-83B8-47C687DCAF40}" type="presOf" srcId="{5E88844B-CA1E-45EA-82A1-CFC901F9CD57}" destId="{DD8B5E64-3733-44EA-9B4E-D51F8D5270A1}" srcOrd="0" destOrd="0" presId="urn:microsoft.com/office/officeart/2005/8/layout/vList5"/>
    <dgm:cxn modelId="{753C662F-03FD-4792-8EF1-8EB4FCF5FCFF}" type="presOf" srcId="{D32357EF-13D6-4F64-9BF5-DD6DE0A1081A}" destId="{DD8B5E64-3733-44EA-9B4E-D51F8D5270A1}" srcOrd="0" destOrd="1" presId="urn:microsoft.com/office/officeart/2005/8/layout/vList5"/>
    <dgm:cxn modelId="{3BFE2DD1-2170-43CB-B69C-BC2D10836817}" type="presOf" srcId="{9CE63E3E-6119-4D34-848B-57224881F82A}" destId="{B7D7CDF2-81D1-46D6-AB29-28F8225E748F}" srcOrd="0" destOrd="0" presId="urn:microsoft.com/office/officeart/2005/8/layout/vList5"/>
    <dgm:cxn modelId="{76BF184A-A6DF-42BA-89A7-40CD182F7F3F}" type="presParOf" srcId="{76F70913-6B7E-4278-AFD4-906254AF3A3E}" destId="{28556D7F-1E65-4951-8B79-09133F995086}" srcOrd="0" destOrd="0" presId="urn:microsoft.com/office/officeart/2005/8/layout/vList5"/>
    <dgm:cxn modelId="{43BE3AB5-4165-4DF0-973D-83108FB82C82}" type="presParOf" srcId="{28556D7F-1E65-4951-8B79-09133F995086}" destId="{4FD0A346-2EB4-4627-8164-CB3ADAA7AB82}" srcOrd="0" destOrd="0" presId="urn:microsoft.com/office/officeart/2005/8/layout/vList5"/>
    <dgm:cxn modelId="{0DE61EE7-5810-4A07-9362-B417547722D7}" type="presParOf" srcId="{28556D7F-1E65-4951-8B79-09133F995086}" destId="{DD8B5E64-3733-44EA-9B4E-D51F8D5270A1}" srcOrd="1" destOrd="0" presId="urn:microsoft.com/office/officeart/2005/8/layout/vList5"/>
    <dgm:cxn modelId="{B5297A02-5DBA-4536-BB5D-29148BF4AF5A}" type="presParOf" srcId="{76F70913-6B7E-4278-AFD4-906254AF3A3E}" destId="{42E45663-B9FA-47EE-93E4-F38E855878BA}" srcOrd="1" destOrd="0" presId="urn:microsoft.com/office/officeart/2005/8/layout/vList5"/>
    <dgm:cxn modelId="{69B23831-47FC-445B-AA21-105CCDED8F6E}" type="presParOf" srcId="{76F70913-6B7E-4278-AFD4-906254AF3A3E}" destId="{D5652278-35EF-4040-A022-6C92DBE34B6D}" srcOrd="2" destOrd="0" presId="urn:microsoft.com/office/officeart/2005/8/layout/vList5"/>
    <dgm:cxn modelId="{B7026952-5534-40B9-B208-252E70FDF8CB}" type="presParOf" srcId="{D5652278-35EF-4040-A022-6C92DBE34B6D}" destId="{B7D7CDF2-81D1-46D6-AB29-28F8225E748F}" srcOrd="0" destOrd="0" presId="urn:microsoft.com/office/officeart/2005/8/layout/vList5"/>
    <dgm:cxn modelId="{9FD51399-EE46-4859-87E7-BE2D2D15624A}" type="presParOf" srcId="{D5652278-35EF-4040-A022-6C92DBE34B6D}" destId="{B466ED6F-D146-4A3A-8A52-A549B29C2D0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AE83FF4-5444-46C0-A24B-AAF7A68F68EE}"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ru-RU"/>
        </a:p>
      </dgm:t>
    </dgm:pt>
    <dgm:pt modelId="{91F216BE-22E1-46FC-9714-9FEA4D311A12}">
      <dgm:prSet custT="1"/>
      <dgm:spPr/>
      <dgm:t>
        <a:bodyPr/>
        <a:lstStyle/>
        <a:p>
          <a:pPr rtl="0"/>
          <a:r>
            <a:rPr lang="uk-UA" sz="2000" dirty="0" smtClean="0">
              <a:latin typeface="Times New Roman" pitchFamily="18" charset="0"/>
              <a:cs typeface="Times New Roman" pitchFamily="18" charset="0"/>
            </a:rPr>
            <a:t>Морепродукти багаті:</a:t>
          </a:r>
          <a:endParaRPr lang="ru-RU" sz="2000" dirty="0">
            <a:latin typeface="Times New Roman" pitchFamily="18" charset="0"/>
            <a:cs typeface="Times New Roman" pitchFamily="18" charset="0"/>
          </a:endParaRPr>
        </a:p>
      </dgm:t>
    </dgm:pt>
    <dgm:pt modelId="{C4D32960-9239-4491-A500-3C4A6AB6CB9A}" type="parTrans" cxnId="{3E378223-11A3-4AB0-AE98-466869032C04}">
      <dgm:prSet/>
      <dgm:spPr/>
      <dgm:t>
        <a:bodyPr/>
        <a:lstStyle/>
        <a:p>
          <a:endParaRPr lang="ru-RU"/>
        </a:p>
      </dgm:t>
    </dgm:pt>
    <dgm:pt modelId="{5F586AA8-39D7-4D09-8E9C-DA6D0C3A5BB5}" type="sibTrans" cxnId="{3E378223-11A3-4AB0-AE98-466869032C04}">
      <dgm:prSet/>
      <dgm:spPr/>
      <dgm:t>
        <a:bodyPr/>
        <a:lstStyle/>
        <a:p>
          <a:endParaRPr lang="ru-RU"/>
        </a:p>
      </dgm:t>
    </dgm:pt>
    <dgm:pt modelId="{94BCD685-1A39-4EAC-BF8C-C6EC7481D7A8}">
      <dgm:prSet custT="1"/>
      <dgm:spPr/>
      <dgm:t>
        <a:bodyPr/>
        <a:lstStyle/>
        <a:p>
          <a:pPr rtl="0"/>
          <a:r>
            <a:rPr lang="uk-UA" sz="2000" dirty="0" smtClean="0">
              <a:latin typeface="Times New Roman" pitchFamily="18" charset="0"/>
              <a:cs typeface="Times New Roman" pitchFamily="18" charset="0"/>
            </a:rPr>
            <a:t>Повноцінними білками;</a:t>
          </a:r>
          <a:endParaRPr lang="ru-RU" sz="2000" dirty="0">
            <a:latin typeface="Times New Roman" pitchFamily="18" charset="0"/>
            <a:cs typeface="Times New Roman" pitchFamily="18" charset="0"/>
          </a:endParaRPr>
        </a:p>
      </dgm:t>
    </dgm:pt>
    <dgm:pt modelId="{562857F3-C5F6-4256-ACDF-1BA5B7123776}" type="parTrans" cxnId="{D577D440-9271-413D-9F03-E3716BF53727}">
      <dgm:prSet/>
      <dgm:spPr/>
      <dgm:t>
        <a:bodyPr/>
        <a:lstStyle/>
        <a:p>
          <a:endParaRPr lang="ru-RU"/>
        </a:p>
      </dgm:t>
    </dgm:pt>
    <dgm:pt modelId="{A1445F15-E62F-4F06-87DC-8D0B209ED844}" type="sibTrans" cxnId="{D577D440-9271-413D-9F03-E3716BF53727}">
      <dgm:prSet/>
      <dgm:spPr/>
      <dgm:t>
        <a:bodyPr/>
        <a:lstStyle/>
        <a:p>
          <a:endParaRPr lang="ru-RU"/>
        </a:p>
      </dgm:t>
    </dgm:pt>
    <dgm:pt modelId="{A0C85B5D-32C6-4A55-B366-65B8510ED6D2}">
      <dgm:prSet custT="1"/>
      <dgm:spPr/>
      <dgm:t>
        <a:bodyPr/>
        <a:lstStyle/>
        <a:p>
          <a:pPr rtl="0"/>
          <a:r>
            <a:rPr lang="uk-UA" sz="2000" dirty="0" smtClean="0">
              <a:latin typeface="Times New Roman" pitchFamily="18" charset="0"/>
              <a:cs typeface="Times New Roman" pitchFamily="18" charset="0"/>
            </a:rPr>
            <a:t>Мінеральними речовинами (кобальт, цинк, кальцій, фосфор, йод, та ін.);</a:t>
          </a:r>
          <a:endParaRPr lang="ru-RU" sz="2000" dirty="0">
            <a:latin typeface="Times New Roman" pitchFamily="18" charset="0"/>
            <a:cs typeface="Times New Roman" pitchFamily="18" charset="0"/>
          </a:endParaRPr>
        </a:p>
      </dgm:t>
    </dgm:pt>
    <dgm:pt modelId="{D0D4A629-1662-4FC7-9D97-D00AE763F07D}" type="parTrans" cxnId="{97663560-2649-4672-AB15-8D541554B93E}">
      <dgm:prSet/>
      <dgm:spPr/>
      <dgm:t>
        <a:bodyPr/>
        <a:lstStyle/>
        <a:p>
          <a:endParaRPr lang="ru-RU"/>
        </a:p>
      </dgm:t>
    </dgm:pt>
    <dgm:pt modelId="{D5349068-CBB9-4F7F-ACE0-2ED9EBE8E85F}" type="sibTrans" cxnId="{97663560-2649-4672-AB15-8D541554B93E}">
      <dgm:prSet/>
      <dgm:spPr/>
      <dgm:t>
        <a:bodyPr/>
        <a:lstStyle/>
        <a:p>
          <a:endParaRPr lang="ru-RU"/>
        </a:p>
      </dgm:t>
    </dgm:pt>
    <dgm:pt modelId="{F8606563-A58A-43D5-9DC8-C4236BC94C1C}">
      <dgm:prSet custT="1"/>
      <dgm:spPr/>
      <dgm:t>
        <a:bodyPr/>
        <a:lstStyle/>
        <a:p>
          <a:pPr rtl="0"/>
          <a:r>
            <a:rPr lang="uk-UA" sz="2000" dirty="0" smtClean="0">
              <a:latin typeface="Times New Roman" pitchFamily="18" charset="0"/>
              <a:cs typeface="Times New Roman" pitchFamily="18" charset="0"/>
            </a:rPr>
            <a:t>Вітамінами РР, С, </a:t>
          </a:r>
          <a:r>
            <a:rPr lang="en-US" sz="2000" dirty="0" smtClean="0">
              <a:latin typeface="Times New Roman" pitchFamily="18" charset="0"/>
              <a:cs typeface="Times New Roman" pitchFamily="18" charset="0"/>
            </a:rPr>
            <a:t>D</a:t>
          </a:r>
          <a:r>
            <a:rPr lang="uk-UA" sz="2000" dirty="0" smtClean="0">
              <a:latin typeface="Times New Roman" pitchFamily="18" charset="0"/>
              <a:cs typeface="Times New Roman" pitchFamily="18" charset="0"/>
            </a:rPr>
            <a:t>, групи В.</a:t>
          </a:r>
          <a:endParaRPr lang="ru-RU" sz="2000" dirty="0">
            <a:latin typeface="Times New Roman" pitchFamily="18" charset="0"/>
            <a:cs typeface="Times New Roman" pitchFamily="18" charset="0"/>
          </a:endParaRPr>
        </a:p>
      </dgm:t>
    </dgm:pt>
    <dgm:pt modelId="{DB3DE390-644C-4874-BABD-37CAFD13CE3E}" type="parTrans" cxnId="{9B8D0CE7-11B1-4A23-A6A8-DE676C16205F}">
      <dgm:prSet/>
      <dgm:spPr/>
      <dgm:t>
        <a:bodyPr/>
        <a:lstStyle/>
        <a:p>
          <a:endParaRPr lang="ru-RU"/>
        </a:p>
      </dgm:t>
    </dgm:pt>
    <dgm:pt modelId="{B18305C3-5B95-4A8B-A52E-D61C6F65C024}" type="sibTrans" cxnId="{9B8D0CE7-11B1-4A23-A6A8-DE676C16205F}">
      <dgm:prSet/>
      <dgm:spPr/>
      <dgm:t>
        <a:bodyPr/>
        <a:lstStyle/>
        <a:p>
          <a:endParaRPr lang="ru-RU"/>
        </a:p>
      </dgm:t>
    </dgm:pt>
    <dgm:pt modelId="{416649AE-1683-4369-BBFB-E307A6D90E21}">
      <dgm:prSet custT="1"/>
      <dgm:spPr/>
      <dgm:t>
        <a:bodyPr/>
        <a:lstStyle/>
        <a:p>
          <a:pPr rtl="0"/>
          <a:r>
            <a:rPr lang="uk-UA" sz="2000" dirty="0" smtClean="0">
              <a:latin typeface="Times New Roman" pitchFamily="18" charset="0"/>
              <a:cs typeface="Times New Roman" pitchFamily="18" charset="0"/>
            </a:rPr>
            <a:t>Для приготування страв використовують:</a:t>
          </a:r>
          <a:endParaRPr lang="ru-RU" sz="2000" dirty="0">
            <a:latin typeface="Times New Roman" pitchFamily="18" charset="0"/>
            <a:cs typeface="Times New Roman" pitchFamily="18" charset="0"/>
          </a:endParaRPr>
        </a:p>
      </dgm:t>
    </dgm:pt>
    <dgm:pt modelId="{78D4D340-1E6B-4BF3-BAE1-44DB7216E54C}" type="parTrans" cxnId="{4FDFF526-DED6-4DB4-9C98-314D8F31A2B6}">
      <dgm:prSet/>
      <dgm:spPr/>
      <dgm:t>
        <a:bodyPr/>
        <a:lstStyle/>
        <a:p>
          <a:endParaRPr lang="ru-RU"/>
        </a:p>
      </dgm:t>
    </dgm:pt>
    <dgm:pt modelId="{5CA8BF02-4D19-4179-8A50-76E447D71985}" type="sibTrans" cxnId="{4FDFF526-DED6-4DB4-9C98-314D8F31A2B6}">
      <dgm:prSet/>
      <dgm:spPr/>
      <dgm:t>
        <a:bodyPr/>
        <a:lstStyle/>
        <a:p>
          <a:endParaRPr lang="ru-RU"/>
        </a:p>
      </dgm:t>
    </dgm:pt>
    <dgm:pt modelId="{DA3010D6-8377-4F3E-9A8D-A4537B024C1C}">
      <dgm:prSet custT="1"/>
      <dgm:spPr/>
      <dgm:t>
        <a:bodyPr/>
        <a:lstStyle/>
        <a:p>
          <a:pPr rtl="0"/>
          <a:r>
            <a:rPr lang="uk-UA" sz="2000" dirty="0" smtClean="0">
              <a:latin typeface="Times New Roman" pitchFamily="18" charset="0"/>
              <a:cs typeface="Times New Roman" pitchFamily="18" charset="0"/>
            </a:rPr>
            <a:t>Краби;</a:t>
          </a:r>
          <a:endParaRPr lang="ru-RU" sz="2000" dirty="0">
            <a:latin typeface="Times New Roman" pitchFamily="18" charset="0"/>
            <a:cs typeface="Times New Roman" pitchFamily="18" charset="0"/>
          </a:endParaRPr>
        </a:p>
      </dgm:t>
    </dgm:pt>
    <dgm:pt modelId="{2F5E1CF4-82C2-4CCA-8E33-D3D72D0DD499}" type="parTrans" cxnId="{1E925BA0-DA5F-4C67-9F58-A5063EA150A0}">
      <dgm:prSet/>
      <dgm:spPr/>
      <dgm:t>
        <a:bodyPr/>
        <a:lstStyle/>
        <a:p>
          <a:endParaRPr lang="ru-RU"/>
        </a:p>
      </dgm:t>
    </dgm:pt>
    <dgm:pt modelId="{F42A8848-F89C-4497-A394-9104526B802B}" type="sibTrans" cxnId="{1E925BA0-DA5F-4C67-9F58-A5063EA150A0}">
      <dgm:prSet/>
      <dgm:spPr/>
      <dgm:t>
        <a:bodyPr/>
        <a:lstStyle/>
        <a:p>
          <a:endParaRPr lang="ru-RU"/>
        </a:p>
      </dgm:t>
    </dgm:pt>
    <dgm:pt modelId="{CF6CBA18-60E7-4A01-8CD6-ADC350DEBE3D}">
      <dgm:prSet custT="1"/>
      <dgm:spPr/>
      <dgm:t>
        <a:bodyPr/>
        <a:lstStyle/>
        <a:p>
          <a:pPr rtl="0"/>
          <a:r>
            <a:rPr lang="uk-UA" sz="2000" dirty="0" smtClean="0">
              <a:latin typeface="Times New Roman" pitchFamily="18" charset="0"/>
              <a:cs typeface="Times New Roman" pitchFamily="18" charset="0"/>
            </a:rPr>
            <a:t>Креветки;</a:t>
          </a:r>
          <a:endParaRPr lang="ru-RU" sz="2000" dirty="0">
            <a:latin typeface="Times New Roman" pitchFamily="18" charset="0"/>
            <a:cs typeface="Times New Roman" pitchFamily="18" charset="0"/>
          </a:endParaRPr>
        </a:p>
      </dgm:t>
    </dgm:pt>
    <dgm:pt modelId="{097A7322-E89A-423A-AA21-B73978CB1C47}" type="parTrans" cxnId="{6429A7E9-4A7C-4691-8EA7-F09E37F47891}">
      <dgm:prSet/>
      <dgm:spPr/>
      <dgm:t>
        <a:bodyPr/>
        <a:lstStyle/>
        <a:p>
          <a:endParaRPr lang="ru-RU"/>
        </a:p>
      </dgm:t>
    </dgm:pt>
    <dgm:pt modelId="{37A334EE-C504-4A1A-8445-BD2BC07C2F88}" type="sibTrans" cxnId="{6429A7E9-4A7C-4691-8EA7-F09E37F47891}">
      <dgm:prSet/>
      <dgm:spPr/>
      <dgm:t>
        <a:bodyPr/>
        <a:lstStyle/>
        <a:p>
          <a:endParaRPr lang="ru-RU"/>
        </a:p>
      </dgm:t>
    </dgm:pt>
    <dgm:pt modelId="{EA310894-501B-4CC5-AF7B-B80C9E947C08}">
      <dgm:prSet custT="1"/>
      <dgm:spPr/>
      <dgm:t>
        <a:bodyPr/>
        <a:lstStyle/>
        <a:p>
          <a:pPr rtl="0"/>
          <a:r>
            <a:rPr lang="uk-UA" sz="2000" dirty="0" smtClean="0">
              <a:latin typeface="Times New Roman" pitchFamily="18" charset="0"/>
              <a:cs typeface="Times New Roman" pitchFamily="18" charset="0"/>
            </a:rPr>
            <a:t>Кальмари;</a:t>
          </a:r>
          <a:endParaRPr lang="ru-RU" sz="2000" dirty="0">
            <a:latin typeface="Times New Roman" pitchFamily="18" charset="0"/>
            <a:cs typeface="Times New Roman" pitchFamily="18" charset="0"/>
          </a:endParaRPr>
        </a:p>
      </dgm:t>
    </dgm:pt>
    <dgm:pt modelId="{25418B93-5D90-47D9-99DE-2381BE2A2728}" type="parTrans" cxnId="{AF505BD9-E8D3-4E9B-9AD6-A36008A51ECA}">
      <dgm:prSet/>
      <dgm:spPr/>
      <dgm:t>
        <a:bodyPr/>
        <a:lstStyle/>
        <a:p>
          <a:endParaRPr lang="ru-RU"/>
        </a:p>
      </dgm:t>
    </dgm:pt>
    <dgm:pt modelId="{1A2A9AED-00FB-47E0-BD61-C0C03D438233}" type="sibTrans" cxnId="{AF505BD9-E8D3-4E9B-9AD6-A36008A51ECA}">
      <dgm:prSet/>
      <dgm:spPr/>
      <dgm:t>
        <a:bodyPr/>
        <a:lstStyle/>
        <a:p>
          <a:endParaRPr lang="ru-RU"/>
        </a:p>
      </dgm:t>
    </dgm:pt>
    <dgm:pt modelId="{AB913DB1-1428-4118-9475-B2B495402772}">
      <dgm:prSet custT="1"/>
      <dgm:spPr/>
      <dgm:t>
        <a:bodyPr/>
        <a:lstStyle/>
        <a:p>
          <a:pPr rtl="0"/>
          <a:r>
            <a:rPr lang="uk-UA" sz="2000" dirty="0" smtClean="0">
              <a:latin typeface="Times New Roman" pitchFamily="18" charset="0"/>
              <a:cs typeface="Times New Roman" pitchFamily="18" charset="0"/>
            </a:rPr>
            <a:t>Морські гребінці; </a:t>
          </a:r>
          <a:endParaRPr lang="ru-RU" sz="2000" dirty="0">
            <a:latin typeface="Times New Roman" pitchFamily="18" charset="0"/>
            <a:cs typeface="Times New Roman" pitchFamily="18" charset="0"/>
          </a:endParaRPr>
        </a:p>
      </dgm:t>
    </dgm:pt>
    <dgm:pt modelId="{37803219-849A-40F4-BF0A-141D7805CF8E}" type="parTrans" cxnId="{0DAF490E-0A28-4E9E-9C33-E270990E0728}">
      <dgm:prSet/>
      <dgm:spPr/>
      <dgm:t>
        <a:bodyPr/>
        <a:lstStyle/>
        <a:p>
          <a:endParaRPr lang="ru-RU"/>
        </a:p>
      </dgm:t>
    </dgm:pt>
    <dgm:pt modelId="{6518FDF0-C13B-4D0D-B526-008A95BE472A}" type="sibTrans" cxnId="{0DAF490E-0A28-4E9E-9C33-E270990E0728}">
      <dgm:prSet/>
      <dgm:spPr/>
      <dgm:t>
        <a:bodyPr/>
        <a:lstStyle/>
        <a:p>
          <a:endParaRPr lang="ru-RU"/>
        </a:p>
      </dgm:t>
    </dgm:pt>
    <dgm:pt modelId="{E2110632-2C08-4114-81B8-E757BC6D60A7}">
      <dgm:prSet custT="1"/>
      <dgm:spPr/>
      <dgm:t>
        <a:bodyPr/>
        <a:lstStyle/>
        <a:p>
          <a:pPr rtl="0"/>
          <a:r>
            <a:rPr lang="uk-UA" sz="2000" dirty="0" smtClean="0">
              <a:latin typeface="Times New Roman" pitchFamily="18" charset="0"/>
              <a:cs typeface="Times New Roman" pitchFamily="18" charset="0"/>
            </a:rPr>
            <a:t>Трепанги; </a:t>
          </a:r>
          <a:endParaRPr lang="ru-RU" sz="2000" dirty="0">
            <a:latin typeface="Times New Roman" pitchFamily="18" charset="0"/>
            <a:cs typeface="Times New Roman" pitchFamily="18" charset="0"/>
          </a:endParaRPr>
        </a:p>
      </dgm:t>
    </dgm:pt>
    <dgm:pt modelId="{29807614-A691-4B3E-9143-BD0FB3A8E04B}" type="parTrans" cxnId="{9285F26B-245A-4732-BF25-A1F1B4DFA9C7}">
      <dgm:prSet/>
      <dgm:spPr/>
      <dgm:t>
        <a:bodyPr/>
        <a:lstStyle/>
        <a:p>
          <a:endParaRPr lang="ru-RU"/>
        </a:p>
      </dgm:t>
    </dgm:pt>
    <dgm:pt modelId="{A3C0720F-7432-418C-9133-0893F1E7DFE6}" type="sibTrans" cxnId="{9285F26B-245A-4732-BF25-A1F1B4DFA9C7}">
      <dgm:prSet/>
      <dgm:spPr/>
      <dgm:t>
        <a:bodyPr/>
        <a:lstStyle/>
        <a:p>
          <a:endParaRPr lang="ru-RU"/>
        </a:p>
      </dgm:t>
    </dgm:pt>
    <dgm:pt modelId="{C561D784-CD2A-4F15-9442-080E49F7789A}">
      <dgm:prSet custT="1"/>
      <dgm:spPr/>
      <dgm:t>
        <a:bodyPr/>
        <a:lstStyle/>
        <a:p>
          <a:pPr rtl="0"/>
          <a:r>
            <a:rPr lang="uk-UA" sz="2000" dirty="0" smtClean="0">
              <a:latin typeface="Times New Roman" pitchFamily="18" charset="0"/>
              <a:cs typeface="Times New Roman" pitchFamily="18" charset="0"/>
            </a:rPr>
            <a:t>Мідії;</a:t>
          </a:r>
          <a:endParaRPr lang="ru-RU" sz="2000" dirty="0">
            <a:latin typeface="Times New Roman" pitchFamily="18" charset="0"/>
            <a:cs typeface="Times New Roman" pitchFamily="18" charset="0"/>
          </a:endParaRPr>
        </a:p>
      </dgm:t>
    </dgm:pt>
    <dgm:pt modelId="{5E581B75-DCFA-4EBC-B53E-257BCAFEBD1B}" type="parTrans" cxnId="{E247FD89-9C1C-44B4-BB0D-A97164384D5F}">
      <dgm:prSet/>
      <dgm:spPr/>
      <dgm:t>
        <a:bodyPr/>
        <a:lstStyle/>
        <a:p>
          <a:endParaRPr lang="ru-RU"/>
        </a:p>
      </dgm:t>
    </dgm:pt>
    <dgm:pt modelId="{81904C2D-87F0-4E72-B042-8323FE27F912}" type="sibTrans" cxnId="{E247FD89-9C1C-44B4-BB0D-A97164384D5F}">
      <dgm:prSet/>
      <dgm:spPr/>
      <dgm:t>
        <a:bodyPr/>
        <a:lstStyle/>
        <a:p>
          <a:endParaRPr lang="ru-RU"/>
        </a:p>
      </dgm:t>
    </dgm:pt>
    <dgm:pt modelId="{DFD84E47-032D-4BB2-99B4-71D298798068}">
      <dgm:prSet custT="1"/>
      <dgm:spPr/>
      <dgm:t>
        <a:bodyPr/>
        <a:lstStyle/>
        <a:p>
          <a:pPr rtl="0"/>
          <a:r>
            <a:rPr lang="uk-UA" sz="2000" dirty="0" smtClean="0">
              <a:latin typeface="Times New Roman" pitchFamily="18" charset="0"/>
              <a:cs typeface="Times New Roman" pitchFamily="18" charset="0"/>
            </a:rPr>
            <a:t>Раки морські; </a:t>
          </a:r>
          <a:endParaRPr lang="ru-RU" sz="2000" dirty="0">
            <a:latin typeface="Times New Roman" pitchFamily="18" charset="0"/>
            <a:cs typeface="Times New Roman" pitchFamily="18" charset="0"/>
          </a:endParaRPr>
        </a:p>
      </dgm:t>
    </dgm:pt>
    <dgm:pt modelId="{3FF9C32A-3BF1-496A-B484-E6A714C5F6AF}" type="parTrans" cxnId="{7B259B07-7955-469C-ABE9-1FF5CF98B4CF}">
      <dgm:prSet/>
      <dgm:spPr/>
      <dgm:t>
        <a:bodyPr/>
        <a:lstStyle/>
        <a:p>
          <a:endParaRPr lang="ru-RU"/>
        </a:p>
      </dgm:t>
    </dgm:pt>
    <dgm:pt modelId="{8EC6A1E9-EBCA-44C8-B48E-1422291C52F2}" type="sibTrans" cxnId="{7B259B07-7955-469C-ABE9-1FF5CF98B4CF}">
      <dgm:prSet/>
      <dgm:spPr/>
      <dgm:t>
        <a:bodyPr/>
        <a:lstStyle/>
        <a:p>
          <a:endParaRPr lang="ru-RU"/>
        </a:p>
      </dgm:t>
    </dgm:pt>
    <dgm:pt modelId="{7B0F8056-B794-4A79-A545-41726F48EEB5}">
      <dgm:prSet custT="1"/>
      <dgm:spPr/>
      <dgm:t>
        <a:bodyPr/>
        <a:lstStyle/>
        <a:p>
          <a:pPr rtl="0"/>
          <a:r>
            <a:rPr lang="uk-UA" sz="2000" dirty="0" smtClean="0">
              <a:latin typeface="Times New Roman" pitchFamily="18" charset="0"/>
              <a:cs typeface="Times New Roman" pitchFamily="18" charset="0"/>
            </a:rPr>
            <a:t>Устриці;</a:t>
          </a:r>
          <a:endParaRPr lang="ru-RU" sz="2000" dirty="0">
            <a:latin typeface="Times New Roman" pitchFamily="18" charset="0"/>
            <a:cs typeface="Times New Roman" pitchFamily="18" charset="0"/>
          </a:endParaRPr>
        </a:p>
      </dgm:t>
    </dgm:pt>
    <dgm:pt modelId="{79B66145-8EF7-491C-896E-F739CA92CE61}" type="parTrans" cxnId="{5266FAAA-2AF5-44F5-B559-D460C9DA7CDE}">
      <dgm:prSet/>
      <dgm:spPr/>
      <dgm:t>
        <a:bodyPr/>
        <a:lstStyle/>
        <a:p>
          <a:endParaRPr lang="ru-RU"/>
        </a:p>
      </dgm:t>
    </dgm:pt>
    <dgm:pt modelId="{DF4B23EB-534F-4003-B473-0D67A95559C2}" type="sibTrans" cxnId="{5266FAAA-2AF5-44F5-B559-D460C9DA7CDE}">
      <dgm:prSet/>
      <dgm:spPr/>
      <dgm:t>
        <a:bodyPr/>
        <a:lstStyle/>
        <a:p>
          <a:endParaRPr lang="ru-RU"/>
        </a:p>
      </dgm:t>
    </dgm:pt>
    <dgm:pt modelId="{EA0DC827-C9DA-4F06-8690-4A605A39F038}">
      <dgm:prSet custT="1"/>
      <dgm:spPr/>
      <dgm:t>
        <a:bodyPr/>
        <a:lstStyle/>
        <a:p>
          <a:pPr rtl="0"/>
          <a:r>
            <a:rPr lang="uk-UA" sz="2000" dirty="0" smtClean="0">
              <a:latin typeface="Times New Roman" pitchFamily="18" charset="0"/>
              <a:cs typeface="Times New Roman" pitchFamily="18" charset="0"/>
            </a:rPr>
            <a:t>Пасту «Океан»</a:t>
          </a:r>
          <a:endParaRPr lang="ru-RU" sz="2000" dirty="0">
            <a:latin typeface="Times New Roman" pitchFamily="18" charset="0"/>
            <a:cs typeface="Times New Roman" pitchFamily="18" charset="0"/>
          </a:endParaRPr>
        </a:p>
      </dgm:t>
    </dgm:pt>
    <dgm:pt modelId="{B899F118-ABBC-4D84-A7FB-54EAE7FC240E}" type="parTrans" cxnId="{4A937F78-858A-4871-9B53-89CFFD048CE6}">
      <dgm:prSet/>
      <dgm:spPr/>
      <dgm:t>
        <a:bodyPr/>
        <a:lstStyle/>
        <a:p>
          <a:endParaRPr lang="ru-RU"/>
        </a:p>
      </dgm:t>
    </dgm:pt>
    <dgm:pt modelId="{A2527BB4-B1D8-4B01-A01F-D54BC1975850}" type="sibTrans" cxnId="{4A937F78-858A-4871-9B53-89CFFD048CE6}">
      <dgm:prSet/>
      <dgm:spPr/>
      <dgm:t>
        <a:bodyPr/>
        <a:lstStyle/>
        <a:p>
          <a:endParaRPr lang="ru-RU"/>
        </a:p>
      </dgm:t>
    </dgm:pt>
    <dgm:pt modelId="{A1351D97-B032-426D-834F-21AA8103C955}" type="pres">
      <dgm:prSet presAssocID="{6AE83FF4-5444-46C0-A24B-AAF7A68F68EE}" presName="compositeShape" presStyleCnt="0">
        <dgm:presLayoutVars>
          <dgm:chMax val="7"/>
          <dgm:dir/>
          <dgm:resizeHandles val="exact"/>
        </dgm:presLayoutVars>
      </dgm:prSet>
      <dgm:spPr/>
      <dgm:t>
        <a:bodyPr/>
        <a:lstStyle/>
        <a:p>
          <a:endParaRPr lang="ru-RU"/>
        </a:p>
      </dgm:t>
    </dgm:pt>
    <dgm:pt modelId="{5E0395B0-FA2A-4F3A-86EC-4D4E83A19988}" type="pres">
      <dgm:prSet presAssocID="{91F216BE-22E1-46FC-9714-9FEA4D311A12}" presName="circ1" presStyleLbl="vennNode1" presStyleIdx="0" presStyleCnt="2" custScaleX="113562" custScaleY="102508"/>
      <dgm:spPr/>
      <dgm:t>
        <a:bodyPr/>
        <a:lstStyle/>
        <a:p>
          <a:endParaRPr lang="ru-RU"/>
        </a:p>
      </dgm:t>
    </dgm:pt>
    <dgm:pt modelId="{6FA6A7EF-18C2-43FA-A7A2-BE1380A43DA9}" type="pres">
      <dgm:prSet presAssocID="{91F216BE-22E1-46FC-9714-9FEA4D311A12}" presName="circ1Tx" presStyleLbl="revTx" presStyleIdx="0" presStyleCnt="0">
        <dgm:presLayoutVars>
          <dgm:chMax val="0"/>
          <dgm:chPref val="0"/>
          <dgm:bulletEnabled val="1"/>
        </dgm:presLayoutVars>
      </dgm:prSet>
      <dgm:spPr/>
      <dgm:t>
        <a:bodyPr/>
        <a:lstStyle/>
        <a:p>
          <a:endParaRPr lang="ru-RU"/>
        </a:p>
      </dgm:t>
    </dgm:pt>
    <dgm:pt modelId="{F5064096-4D53-42F0-8F66-7E03AC3E8525}" type="pres">
      <dgm:prSet presAssocID="{416649AE-1683-4369-BBFB-E307A6D90E21}" presName="circ2" presStyleLbl="vennNode1" presStyleIdx="1" presStyleCnt="2" custScaleX="105543" custScaleY="102508"/>
      <dgm:spPr/>
      <dgm:t>
        <a:bodyPr/>
        <a:lstStyle/>
        <a:p>
          <a:endParaRPr lang="ru-RU"/>
        </a:p>
      </dgm:t>
    </dgm:pt>
    <dgm:pt modelId="{552FB5F2-43AD-4978-B836-F353F9B02800}" type="pres">
      <dgm:prSet presAssocID="{416649AE-1683-4369-BBFB-E307A6D90E21}" presName="circ2Tx" presStyleLbl="revTx" presStyleIdx="0" presStyleCnt="0">
        <dgm:presLayoutVars>
          <dgm:chMax val="0"/>
          <dgm:chPref val="0"/>
          <dgm:bulletEnabled val="1"/>
        </dgm:presLayoutVars>
      </dgm:prSet>
      <dgm:spPr/>
      <dgm:t>
        <a:bodyPr/>
        <a:lstStyle/>
        <a:p>
          <a:endParaRPr lang="ru-RU"/>
        </a:p>
      </dgm:t>
    </dgm:pt>
  </dgm:ptLst>
  <dgm:cxnLst>
    <dgm:cxn modelId="{15862BF2-AF62-4B3B-93D7-1DD15215C1F5}" type="presOf" srcId="{416649AE-1683-4369-BBFB-E307A6D90E21}" destId="{552FB5F2-43AD-4978-B836-F353F9B02800}" srcOrd="1" destOrd="0" presId="urn:microsoft.com/office/officeart/2005/8/layout/venn1"/>
    <dgm:cxn modelId="{E639E9B4-4A2F-4D9E-B9D1-7B5FE9CEA765}" type="presOf" srcId="{EA310894-501B-4CC5-AF7B-B80C9E947C08}" destId="{552FB5F2-43AD-4978-B836-F353F9B02800}" srcOrd="1" destOrd="3" presId="urn:microsoft.com/office/officeart/2005/8/layout/venn1"/>
    <dgm:cxn modelId="{D75CF279-6545-4A8E-9DC6-B9B47B256090}" type="presOf" srcId="{A0C85B5D-32C6-4A55-B366-65B8510ED6D2}" destId="{6FA6A7EF-18C2-43FA-A7A2-BE1380A43DA9}" srcOrd="1" destOrd="2" presId="urn:microsoft.com/office/officeart/2005/8/layout/venn1"/>
    <dgm:cxn modelId="{3E378223-11A3-4AB0-AE98-466869032C04}" srcId="{6AE83FF4-5444-46C0-A24B-AAF7A68F68EE}" destId="{91F216BE-22E1-46FC-9714-9FEA4D311A12}" srcOrd="0" destOrd="0" parTransId="{C4D32960-9239-4491-A500-3C4A6AB6CB9A}" sibTransId="{5F586AA8-39D7-4D09-8E9C-DA6D0C3A5BB5}"/>
    <dgm:cxn modelId="{1B556B88-97AB-495D-89AA-C6E3B65FED1C}" type="presOf" srcId="{7B0F8056-B794-4A79-A545-41726F48EEB5}" destId="{552FB5F2-43AD-4978-B836-F353F9B02800}" srcOrd="1" destOrd="8" presId="urn:microsoft.com/office/officeart/2005/8/layout/venn1"/>
    <dgm:cxn modelId="{4EC30D88-F5EB-40C3-9A36-150B8959A9C8}" type="presOf" srcId="{EA0DC827-C9DA-4F06-8690-4A605A39F038}" destId="{F5064096-4D53-42F0-8F66-7E03AC3E8525}" srcOrd="0" destOrd="9" presId="urn:microsoft.com/office/officeart/2005/8/layout/venn1"/>
    <dgm:cxn modelId="{0DAF490E-0A28-4E9E-9C33-E270990E0728}" srcId="{416649AE-1683-4369-BBFB-E307A6D90E21}" destId="{AB913DB1-1428-4118-9475-B2B495402772}" srcOrd="3" destOrd="0" parTransId="{37803219-849A-40F4-BF0A-141D7805CF8E}" sibTransId="{6518FDF0-C13B-4D0D-B526-008A95BE472A}"/>
    <dgm:cxn modelId="{0F29C37A-CFFB-4FA5-B55F-52B9C10ED6A2}" type="presOf" srcId="{6AE83FF4-5444-46C0-A24B-AAF7A68F68EE}" destId="{A1351D97-B032-426D-834F-21AA8103C955}" srcOrd="0" destOrd="0" presId="urn:microsoft.com/office/officeart/2005/8/layout/venn1"/>
    <dgm:cxn modelId="{64F729B8-D1E7-4FD0-8340-1A6BDE1626DE}" type="presOf" srcId="{91F216BE-22E1-46FC-9714-9FEA4D311A12}" destId="{5E0395B0-FA2A-4F3A-86EC-4D4E83A19988}" srcOrd="0" destOrd="0" presId="urn:microsoft.com/office/officeart/2005/8/layout/venn1"/>
    <dgm:cxn modelId="{7F92CF3A-1D93-4E96-B1B4-02F04BB2881B}" type="presOf" srcId="{DA3010D6-8377-4F3E-9A8D-A4537B024C1C}" destId="{552FB5F2-43AD-4978-B836-F353F9B02800}" srcOrd="1" destOrd="1" presId="urn:microsoft.com/office/officeart/2005/8/layout/venn1"/>
    <dgm:cxn modelId="{AF505BD9-E8D3-4E9B-9AD6-A36008A51ECA}" srcId="{416649AE-1683-4369-BBFB-E307A6D90E21}" destId="{EA310894-501B-4CC5-AF7B-B80C9E947C08}" srcOrd="2" destOrd="0" parTransId="{25418B93-5D90-47D9-99DE-2381BE2A2728}" sibTransId="{1A2A9AED-00FB-47E0-BD61-C0C03D438233}"/>
    <dgm:cxn modelId="{60F38C59-1AAF-4480-9BE5-C53BADDB43D1}" type="presOf" srcId="{AB913DB1-1428-4118-9475-B2B495402772}" destId="{552FB5F2-43AD-4978-B836-F353F9B02800}" srcOrd="1" destOrd="4" presId="urn:microsoft.com/office/officeart/2005/8/layout/venn1"/>
    <dgm:cxn modelId="{D035C489-FECA-4FA0-BBEC-B1A00BCD21CA}" type="presOf" srcId="{F8606563-A58A-43D5-9DC8-C4236BC94C1C}" destId="{5E0395B0-FA2A-4F3A-86EC-4D4E83A19988}" srcOrd="0" destOrd="3" presId="urn:microsoft.com/office/officeart/2005/8/layout/venn1"/>
    <dgm:cxn modelId="{7D04C3AD-B0AA-43A0-B972-4FA969C8D3EC}" type="presOf" srcId="{7B0F8056-B794-4A79-A545-41726F48EEB5}" destId="{F5064096-4D53-42F0-8F66-7E03AC3E8525}" srcOrd="0" destOrd="8" presId="urn:microsoft.com/office/officeart/2005/8/layout/venn1"/>
    <dgm:cxn modelId="{07F2638E-2ECE-4ACD-B1DD-48775ECB899C}" type="presOf" srcId="{416649AE-1683-4369-BBFB-E307A6D90E21}" destId="{F5064096-4D53-42F0-8F66-7E03AC3E8525}" srcOrd="0" destOrd="0" presId="urn:microsoft.com/office/officeart/2005/8/layout/venn1"/>
    <dgm:cxn modelId="{899A7271-52AB-43F0-9958-722F2A230A0B}" type="presOf" srcId="{EA0DC827-C9DA-4F06-8690-4A605A39F038}" destId="{552FB5F2-43AD-4978-B836-F353F9B02800}" srcOrd="1" destOrd="9" presId="urn:microsoft.com/office/officeart/2005/8/layout/venn1"/>
    <dgm:cxn modelId="{1534B71F-E34B-4A89-A96F-C7CB1FE60531}" type="presOf" srcId="{CF6CBA18-60E7-4A01-8CD6-ADC350DEBE3D}" destId="{552FB5F2-43AD-4978-B836-F353F9B02800}" srcOrd="1" destOrd="2" presId="urn:microsoft.com/office/officeart/2005/8/layout/venn1"/>
    <dgm:cxn modelId="{97663560-2649-4672-AB15-8D541554B93E}" srcId="{91F216BE-22E1-46FC-9714-9FEA4D311A12}" destId="{A0C85B5D-32C6-4A55-B366-65B8510ED6D2}" srcOrd="1" destOrd="0" parTransId="{D0D4A629-1662-4FC7-9D97-D00AE763F07D}" sibTransId="{D5349068-CBB9-4F7F-ACE0-2ED9EBE8E85F}"/>
    <dgm:cxn modelId="{2AB68F3A-56CE-4986-AC4F-767099918455}" type="presOf" srcId="{EA310894-501B-4CC5-AF7B-B80C9E947C08}" destId="{F5064096-4D53-42F0-8F66-7E03AC3E8525}" srcOrd="0" destOrd="3" presId="urn:microsoft.com/office/officeart/2005/8/layout/venn1"/>
    <dgm:cxn modelId="{909A5186-AC23-4150-9379-FF047CE76858}" type="presOf" srcId="{94BCD685-1A39-4EAC-BF8C-C6EC7481D7A8}" destId="{5E0395B0-FA2A-4F3A-86EC-4D4E83A19988}" srcOrd="0" destOrd="1" presId="urn:microsoft.com/office/officeart/2005/8/layout/venn1"/>
    <dgm:cxn modelId="{BBBAA3BE-007F-45A3-83D1-C78A6FAB7C3E}" type="presOf" srcId="{AB913DB1-1428-4118-9475-B2B495402772}" destId="{F5064096-4D53-42F0-8F66-7E03AC3E8525}" srcOrd="0" destOrd="4" presId="urn:microsoft.com/office/officeart/2005/8/layout/venn1"/>
    <dgm:cxn modelId="{4FDFF526-DED6-4DB4-9C98-314D8F31A2B6}" srcId="{6AE83FF4-5444-46C0-A24B-AAF7A68F68EE}" destId="{416649AE-1683-4369-BBFB-E307A6D90E21}" srcOrd="1" destOrd="0" parTransId="{78D4D340-1E6B-4BF3-BAE1-44DB7216E54C}" sibTransId="{5CA8BF02-4D19-4179-8A50-76E447D71985}"/>
    <dgm:cxn modelId="{9285F26B-245A-4732-BF25-A1F1B4DFA9C7}" srcId="{416649AE-1683-4369-BBFB-E307A6D90E21}" destId="{E2110632-2C08-4114-81B8-E757BC6D60A7}" srcOrd="4" destOrd="0" parTransId="{29807614-A691-4B3E-9143-BD0FB3A8E04B}" sibTransId="{A3C0720F-7432-418C-9133-0893F1E7DFE6}"/>
    <dgm:cxn modelId="{E12ED637-5FBD-4389-B18E-1D283BE4B201}" type="presOf" srcId="{E2110632-2C08-4114-81B8-E757BC6D60A7}" destId="{F5064096-4D53-42F0-8F66-7E03AC3E8525}" srcOrd="0" destOrd="5" presId="urn:microsoft.com/office/officeart/2005/8/layout/venn1"/>
    <dgm:cxn modelId="{F9997FEB-682A-406B-A874-5F572B539DFE}" type="presOf" srcId="{C561D784-CD2A-4F15-9442-080E49F7789A}" destId="{552FB5F2-43AD-4978-B836-F353F9B02800}" srcOrd="1" destOrd="6" presId="urn:microsoft.com/office/officeart/2005/8/layout/venn1"/>
    <dgm:cxn modelId="{A9A1D8E0-CAD0-406B-BEE6-FCAB2601E143}" type="presOf" srcId="{F8606563-A58A-43D5-9DC8-C4236BC94C1C}" destId="{6FA6A7EF-18C2-43FA-A7A2-BE1380A43DA9}" srcOrd="1" destOrd="3" presId="urn:microsoft.com/office/officeart/2005/8/layout/venn1"/>
    <dgm:cxn modelId="{C01A7F13-F4FF-4674-91DE-DE3467F2CE4B}" type="presOf" srcId="{91F216BE-22E1-46FC-9714-9FEA4D311A12}" destId="{6FA6A7EF-18C2-43FA-A7A2-BE1380A43DA9}" srcOrd="1" destOrd="0" presId="urn:microsoft.com/office/officeart/2005/8/layout/venn1"/>
    <dgm:cxn modelId="{29381900-BC5F-4285-A434-EAE22D1FE78C}" type="presOf" srcId="{E2110632-2C08-4114-81B8-E757BC6D60A7}" destId="{552FB5F2-43AD-4978-B836-F353F9B02800}" srcOrd="1" destOrd="5" presId="urn:microsoft.com/office/officeart/2005/8/layout/venn1"/>
    <dgm:cxn modelId="{7B259B07-7955-469C-ABE9-1FF5CF98B4CF}" srcId="{416649AE-1683-4369-BBFB-E307A6D90E21}" destId="{DFD84E47-032D-4BB2-99B4-71D298798068}" srcOrd="6" destOrd="0" parTransId="{3FF9C32A-3BF1-496A-B484-E6A714C5F6AF}" sibTransId="{8EC6A1E9-EBCA-44C8-B48E-1422291C52F2}"/>
    <dgm:cxn modelId="{9B8D0CE7-11B1-4A23-A6A8-DE676C16205F}" srcId="{91F216BE-22E1-46FC-9714-9FEA4D311A12}" destId="{F8606563-A58A-43D5-9DC8-C4236BC94C1C}" srcOrd="2" destOrd="0" parTransId="{DB3DE390-644C-4874-BABD-37CAFD13CE3E}" sibTransId="{B18305C3-5B95-4A8B-A52E-D61C6F65C024}"/>
    <dgm:cxn modelId="{4A937F78-858A-4871-9B53-89CFFD048CE6}" srcId="{416649AE-1683-4369-BBFB-E307A6D90E21}" destId="{EA0DC827-C9DA-4F06-8690-4A605A39F038}" srcOrd="8" destOrd="0" parTransId="{B899F118-ABBC-4D84-A7FB-54EAE7FC240E}" sibTransId="{A2527BB4-B1D8-4B01-A01F-D54BC1975850}"/>
    <dgm:cxn modelId="{6429A7E9-4A7C-4691-8EA7-F09E37F47891}" srcId="{416649AE-1683-4369-BBFB-E307A6D90E21}" destId="{CF6CBA18-60E7-4A01-8CD6-ADC350DEBE3D}" srcOrd="1" destOrd="0" parTransId="{097A7322-E89A-423A-AA21-B73978CB1C47}" sibTransId="{37A334EE-C504-4A1A-8445-BD2BC07C2F88}"/>
    <dgm:cxn modelId="{1E925BA0-DA5F-4C67-9F58-A5063EA150A0}" srcId="{416649AE-1683-4369-BBFB-E307A6D90E21}" destId="{DA3010D6-8377-4F3E-9A8D-A4537B024C1C}" srcOrd="0" destOrd="0" parTransId="{2F5E1CF4-82C2-4CCA-8E33-D3D72D0DD499}" sibTransId="{F42A8848-F89C-4497-A394-9104526B802B}"/>
    <dgm:cxn modelId="{6E3B034B-F1CC-4177-A0B1-25250506AB03}" type="presOf" srcId="{CF6CBA18-60E7-4A01-8CD6-ADC350DEBE3D}" destId="{F5064096-4D53-42F0-8F66-7E03AC3E8525}" srcOrd="0" destOrd="2" presId="urn:microsoft.com/office/officeart/2005/8/layout/venn1"/>
    <dgm:cxn modelId="{A474ECA0-E204-4D79-94FB-2FB3457AEFBA}" type="presOf" srcId="{DFD84E47-032D-4BB2-99B4-71D298798068}" destId="{552FB5F2-43AD-4978-B836-F353F9B02800}" srcOrd="1" destOrd="7" presId="urn:microsoft.com/office/officeart/2005/8/layout/venn1"/>
    <dgm:cxn modelId="{93FB6E21-D285-4DF8-B756-738BC0239057}" type="presOf" srcId="{C561D784-CD2A-4F15-9442-080E49F7789A}" destId="{F5064096-4D53-42F0-8F66-7E03AC3E8525}" srcOrd="0" destOrd="6" presId="urn:microsoft.com/office/officeart/2005/8/layout/venn1"/>
    <dgm:cxn modelId="{D577D440-9271-413D-9F03-E3716BF53727}" srcId="{91F216BE-22E1-46FC-9714-9FEA4D311A12}" destId="{94BCD685-1A39-4EAC-BF8C-C6EC7481D7A8}" srcOrd="0" destOrd="0" parTransId="{562857F3-C5F6-4256-ACDF-1BA5B7123776}" sibTransId="{A1445F15-E62F-4F06-87DC-8D0B209ED844}"/>
    <dgm:cxn modelId="{5266FAAA-2AF5-44F5-B559-D460C9DA7CDE}" srcId="{416649AE-1683-4369-BBFB-E307A6D90E21}" destId="{7B0F8056-B794-4A79-A545-41726F48EEB5}" srcOrd="7" destOrd="0" parTransId="{79B66145-8EF7-491C-896E-F739CA92CE61}" sibTransId="{DF4B23EB-534F-4003-B473-0D67A95559C2}"/>
    <dgm:cxn modelId="{FB3743E5-149E-413D-A492-38004A6A9762}" type="presOf" srcId="{DA3010D6-8377-4F3E-9A8D-A4537B024C1C}" destId="{F5064096-4D53-42F0-8F66-7E03AC3E8525}" srcOrd="0" destOrd="1" presId="urn:microsoft.com/office/officeart/2005/8/layout/venn1"/>
    <dgm:cxn modelId="{760B9049-0324-4C94-A752-63FCC200A758}" type="presOf" srcId="{A0C85B5D-32C6-4A55-B366-65B8510ED6D2}" destId="{5E0395B0-FA2A-4F3A-86EC-4D4E83A19988}" srcOrd="0" destOrd="2" presId="urn:microsoft.com/office/officeart/2005/8/layout/venn1"/>
    <dgm:cxn modelId="{2109157E-B95A-489C-A6C2-4FA3BBC98D0A}" type="presOf" srcId="{94BCD685-1A39-4EAC-BF8C-C6EC7481D7A8}" destId="{6FA6A7EF-18C2-43FA-A7A2-BE1380A43DA9}" srcOrd="1" destOrd="1" presId="urn:microsoft.com/office/officeart/2005/8/layout/venn1"/>
    <dgm:cxn modelId="{E247FD89-9C1C-44B4-BB0D-A97164384D5F}" srcId="{416649AE-1683-4369-BBFB-E307A6D90E21}" destId="{C561D784-CD2A-4F15-9442-080E49F7789A}" srcOrd="5" destOrd="0" parTransId="{5E581B75-DCFA-4EBC-B53E-257BCAFEBD1B}" sibTransId="{81904C2D-87F0-4E72-B042-8323FE27F912}"/>
    <dgm:cxn modelId="{BA8F1AFF-3CF0-4AC6-99C9-C43733B2CA9A}" type="presOf" srcId="{DFD84E47-032D-4BB2-99B4-71D298798068}" destId="{F5064096-4D53-42F0-8F66-7E03AC3E8525}" srcOrd="0" destOrd="7" presId="urn:microsoft.com/office/officeart/2005/8/layout/venn1"/>
    <dgm:cxn modelId="{251E8B10-68DB-4B80-A13A-49AC02CE806A}" type="presParOf" srcId="{A1351D97-B032-426D-834F-21AA8103C955}" destId="{5E0395B0-FA2A-4F3A-86EC-4D4E83A19988}" srcOrd="0" destOrd="0" presId="urn:microsoft.com/office/officeart/2005/8/layout/venn1"/>
    <dgm:cxn modelId="{E65D10EE-6A15-4A5E-9B9F-500099F57E7B}" type="presParOf" srcId="{A1351D97-B032-426D-834F-21AA8103C955}" destId="{6FA6A7EF-18C2-43FA-A7A2-BE1380A43DA9}" srcOrd="1" destOrd="0" presId="urn:microsoft.com/office/officeart/2005/8/layout/venn1"/>
    <dgm:cxn modelId="{A8E3F97D-5D74-4B09-9A41-B71A9783C00C}" type="presParOf" srcId="{A1351D97-B032-426D-834F-21AA8103C955}" destId="{F5064096-4D53-42F0-8F66-7E03AC3E8525}" srcOrd="2" destOrd="0" presId="urn:microsoft.com/office/officeart/2005/8/layout/venn1"/>
    <dgm:cxn modelId="{C9AA9320-DEFD-4E68-B0C9-561DE8DC04D9}" type="presParOf" srcId="{A1351D97-B032-426D-834F-21AA8103C955}" destId="{552FB5F2-43AD-4978-B836-F353F9B02800}" srcOrd="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21754D-B992-41F9-B447-7E614E3C2218}" type="doc">
      <dgm:prSet loTypeId="urn:microsoft.com/office/officeart/2005/8/layout/process2" loCatId="process" qsTypeId="urn:microsoft.com/office/officeart/2005/8/quickstyle/simple3" qsCatId="simple" csTypeId="urn:microsoft.com/office/officeart/2005/8/colors/accent0_1" csCatId="mainScheme" phldr="1"/>
      <dgm:spPr/>
    </dgm:pt>
    <dgm:pt modelId="{4D3C6DBA-4438-45E6-8059-B3BBAF5305B5}">
      <dgm:prSet phldrT="[Текст]"/>
      <dgm:spPr/>
      <dgm:t>
        <a:bodyPr/>
        <a:lstStyle/>
        <a:p>
          <a:r>
            <a:rPr lang="ru-RU" dirty="0" err="1"/>
            <a:t>підготовлені</a:t>
          </a:r>
          <a:r>
            <a:rPr lang="ru-RU" dirty="0"/>
            <a:t> шматки </a:t>
          </a:r>
          <a:r>
            <a:rPr lang="ru-RU" dirty="0" err="1"/>
            <a:t>риби</a:t>
          </a:r>
          <a:endParaRPr lang="ru-RU" dirty="0"/>
        </a:p>
      </dgm:t>
    </dgm:pt>
    <dgm:pt modelId="{D6872931-51F6-4599-839E-7FEBE9856A7E}" type="parTrans" cxnId="{5D3ACE62-259B-4662-A6FB-8404C6A49732}">
      <dgm:prSet/>
      <dgm:spPr/>
      <dgm:t>
        <a:bodyPr/>
        <a:lstStyle/>
        <a:p>
          <a:endParaRPr lang="ru-RU"/>
        </a:p>
      </dgm:t>
    </dgm:pt>
    <dgm:pt modelId="{679EBF2F-108E-44E0-B03E-C15067212EF2}" type="sibTrans" cxnId="{5D3ACE62-259B-4662-A6FB-8404C6A49732}">
      <dgm:prSet/>
      <dgm:spPr/>
      <dgm:t>
        <a:bodyPr/>
        <a:lstStyle/>
        <a:p>
          <a:endParaRPr lang="ru-RU"/>
        </a:p>
      </dgm:t>
    </dgm:pt>
    <dgm:pt modelId="{233BB800-C440-419D-9D55-789F81D3D3F6}">
      <dgm:prSet phldrT="[Текст]"/>
      <dgm:spPr/>
      <dgm:t>
        <a:bodyPr/>
        <a:lstStyle/>
        <a:p>
          <a:r>
            <a:rPr lang="ru-RU" dirty="0" err="1"/>
            <a:t>викласти</a:t>
          </a:r>
          <a:r>
            <a:rPr lang="ru-RU" dirty="0"/>
            <a:t> в сотейник</a:t>
          </a:r>
        </a:p>
      </dgm:t>
    </dgm:pt>
    <dgm:pt modelId="{748005DA-D254-4226-9BDB-49D246A33567}" type="parTrans" cxnId="{0B732B8E-2712-4BB4-ABA0-5264EFBEB7F1}">
      <dgm:prSet/>
      <dgm:spPr/>
      <dgm:t>
        <a:bodyPr/>
        <a:lstStyle/>
        <a:p>
          <a:endParaRPr lang="ru-RU"/>
        </a:p>
      </dgm:t>
    </dgm:pt>
    <dgm:pt modelId="{68EE5F23-E518-4542-A562-99161AFE2145}" type="sibTrans" cxnId="{0B732B8E-2712-4BB4-ABA0-5264EFBEB7F1}">
      <dgm:prSet/>
      <dgm:spPr/>
      <dgm:t>
        <a:bodyPr/>
        <a:lstStyle/>
        <a:p>
          <a:endParaRPr lang="ru-RU"/>
        </a:p>
      </dgm:t>
    </dgm:pt>
    <dgm:pt modelId="{DE420E59-146A-4655-BF0B-198306AA9307}">
      <dgm:prSet phldrT="[Текст]"/>
      <dgm:spPr/>
      <dgm:t>
        <a:bodyPr/>
        <a:lstStyle/>
        <a:p>
          <a:r>
            <a:rPr lang="ru-RU" dirty="0" err="1"/>
            <a:t>додати</a:t>
          </a:r>
          <a:r>
            <a:rPr lang="ru-RU" dirty="0"/>
            <a:t> </a:t>
          </a:r>
          <a:r>
            <a:rPr lang="ru-RU" dirty="0" err="1"/>
            <a:t>пасеровані</a:t>
          </a:r>
          <a:r>
            <a:rPr lang="ru-RU" dirty="0"/>
            <a:t> </a:t>
          </a:r>
          <a:r>
            <a:rPr lang="ru-RU" dirty="0" err="1"/>
            <a:t>овочі</a:t>
          </a:r>
          <a:r>
            <a:rPr lang="ru-RU" dirty="0"/>
            <a:t> (</a:t>
          </a:r>
          <a:r>
            <a:rPr lang="ru-RU" dirty="0" err="1"/>
            <a:t>морква</a:t>
          </a:r>
          <a:r>
            <a:rPr lang="ru-RU" dirty="0"/>
            <a:t>, цибуля, </a:t>
          </a:r>
          <a:r>
            <a:rPr lang="ru-RU" dirty="0" err="1"/>
            <a:t>селера</a:t>
          </a:r>
          <a:r>
            <a:rPr lang="ru-RU" dirty="0"/>
            <a:t>)  </a:t>
          </a:r>
          <a:r>
            <a:rPr lang="ru-RU" dirty="0" err="1"/>
            <a:t>з</a:t>
          </a:r>
          <a:r>
            <a:rPr lang="ru-RU" dirty="0"/>
            <a:t> </a:t>
          </a:r>
          <a:r>
            <a:rPr lang="ru-RU" dirty="0" err="1"/>
            <a:t>томатним</a:t>
          </a:r>
          <a:r>
            <a:rPr lang="ru-RU" dirty="0"/>
            <a:t> пюре</a:t>
          </a:r>
        </a:p>
      </dgm:t>
    </dgm:pt>
    <dgm:pt modelId="{90158450-D480-430B-B8FE-978432489F0F}" type="parTrans" cxnId="{D4B49A04-A812-4DAF-87F8-4A7E054419ED}">
      <dgm:prSet/>
      <dgm:spPr/>
      <dgm:t>
        <a:bodyPr/>
        <a:lstStyle/>
        <a:p>
          <a:endParaRPr lang="ru-RU"/>
        </a:p>
      </dgm:t>
    </dgm:pt>
    <dgm:pt modelId="{D2F40A56-139D-4E09-AA92-5177B317ED4C}" type="sibTrans" cxnId="{D4B49A04-A812-4DAF-87F8-4A7E054419ED}">
      <dgm:prSet/>
      <dgm:spPr/>
      <dgm:t>
        <a:bodyPr/>
        <a:lstStyle/>
        <a:p>
          <a:endParaRPr lang="ru-RU"/>
        </a:p>
      </dgm:t>
    </dgm:pt>
    <dgm:pt modelId="{EC9C93B0-7804-4BAC-9DBF-613AC758DE9F}">
      <dgm:prSet/>
      <dgm:spPr/>
      <dgm:t>
        <a:bodyPr/>
        <a:lstStyle/>
        <a:p>
          <a:r>
            <a:rPr lang="ru-RU" dirty="0" err="1"/>
            <a:t>залити</a:t>
          </a:r>
          <a:r>
            <a:rPr lang="ru-RU" dirty="0"/>
            <a:t> водою </a:t>
          </a:r>
          <a:r>
            <a:rPr lang="ru-RU" dirty="0" err="1"/>
            <a:t>або</a:t>
          </a:r>
          <a:r>
            <a:rPr lang="ru-RU" dirty="0"/>
            <a:t> </a:t>
          </a:r>
          <a:r>
            <a:rPr lang="ru-RU" dirty="0" err="1"/>
            <a:t>бульйоном</a:t>
          </a:r>
          <a:endParaRPr lang="ru-RU" dirty="0"/>
        </a:p>
      </dgm:t>
    </dgm:pt>
    <dgm:pt modelId="{9F2E25FE-6D7B-4A7D-926E-70F6101FEF25}" type="parTrans" cxnId="{EE102DC6-8000-42CD-8F73-8453284FB799}">
      <dgm:prSet/>
      <dgm:spPr/>
      <dgm:t>
        <a:bodyPr/>
        <a:lstStyle/>
        <a:p>
          <a:endParaRPr lang="ru-RU"/>
        </a:p>
      </dgm:t>
    </dgm:pt>
    <dgm:pt modelId="{E27F4BD7-6ACD-43AA-9D68-C9D46760B153}" type="sibTrans" cxnId="{EE102DC6-8000-42CD-8F73-8453284FB799}">
      <dgm:prSet/>
      <dgm:spPr/>
      <dgm:t>
        <a:bodyPr/>
        <a:lstStyle/>
        <a:p>
          <a:endParaRPr lang="ru-RU"/>
        </a:p>
      </dgm:t>
    </dgm:pt>
    <dgm:pt modelId="{E6B6C0B4-D215-4B80-AF85-3463761457BE}">
      <dgm:prSet/>
      <dgm:spPr/>
      <dgm:t>
        <a:bodyPr/>
        <a:lstStyle/>
        <a:p>
          <a:r>
            <a:rPr lang="ru-RU" dirty="0" err="1"/>
            <a:t>додати</a:t>
          </a:r>
          <a:r>
            <a:rPr lang="ru-RU" dirty="0"/>
            <a:t> </a:t>
          </a:r>
          <a:r>
            <a:rPr lang="ru-RU" dirty="0" err="1"/>
            <a:t>сіль</a:t>
          </a:r>
          <a:r>
            <a:rPr lang="ru-RU" dirty="0"/>
            <a:t>, </a:t>
          </a:r>
          <a:r>
            <a:rPr lang="ru-RU" dirty="0" err="1"/>
            <a:t>перець</a:t>
          </a:r>
          <a:r>
            <a:rPr lang="ru-RU" dirty="0"/>
            <a:t>, оцет</a:t>
          </a:r>
        </a:p>
      </dgm:t>
    </dgm:pt>
    <dgm:pt modelId="{9DB0A37B-C29B-4FB5-8A39-B9A22554A538}" type="parTrans" cxnId="{16A6F4E1-A89E-451D-A0C0-B265DA1E7FC9}">
      <dgm:prSet/>
      <dgm:spPr/>
      <dgm:t>
        <a:bodyPr/>
        <a:lstStyle/>
        <a:p>
          <a:endParaRPr lang="ru-RU"/>
        </a:p>
      </dgm:t>
    </dgm:pt>
    <dgm:pt modelId="{6A093E73-FD81-42D1-A266-E2E2105DF641}" type="sibTrans" cxnId="{16A6F4E1-A89E-451D-A0C0-B265DA1E7FC9}">
      <dgm:prSet/>
      <dgm:spPr/>
      <dgm:t>
        <a:bodyPr/>
        <a:lstStyle/>
        <a:p>
          <a:endParaRPr lang="ru-RU"/>
        </a:p>
      </dgm:t>
    </dgm:pt>
    <dgm:pt modelId="{0AD37EF6-3130-442A-A0E5-4B8A2278E537}">
      <dgm:prSet/>
      <dgm:spPr/>
      <dgm:t>
        <a:bodyPr/>
        <a:lstStyle/>
        <a:p>
          <a:r>
            <a:rPr lang="ru-RU" dirty="0" err="1"/>
            <a:t>тушкувати</a:t>
          </a:r>
          <a:r>
            <a:rPr lang="ru-RU" dirty="0"/>
            <a:t> до </a:t>
          </a:r>
          <a:r>
            <a:rPr lang="ru-RU" dirty="0" err="1"/>
            <a:t>готовності</a:t>
          </a:r>
          <a:endParaRPr lang="ru-RU" dirty="0"/>
        </a:p>
      </dgm:t>
    </dgm:pt>
    <dgm:pt modelId="{3F629440-1ABD-4228-B8C4-53EC39480909}" type="parTrans" cxnId="{D2414E2B-B29C-498F-A4BF-07A1E3C616D5}">
      <dgm:prSet/>
      <dgm:spPr/>
      <dgm:t>
        <a:bodyPr/>
        <a:lstStyle/>
        <a:p>
          <a:endParaRPr lang="ru-RU"/>
        </a:p>
      </dgm:t>
    </dgm:pt>
    <dgm:pt modelId="{2D6F0C31-3A44-4F6F-9C7C-289AFFFE207D}" type="sibTrans" cxnId="{D2414E2B-B29C-498F-A4BF-07A1E3C616D5}">
      <dgm:prSet/>
      <dgm:spPr/>
      <dgm:t>
        <a:bodyPr/>
        <a:lstStyle/>
        <a:p>
          <a:endParaRPr lang="ru-RU"/>
        </a:p>
      </dgm:t>
    </dgm:pt>
    <dgm:pt modelId="{29C3A8F7-3427-4177-A813-9C23C8C19860}">
      <dgm:prSet/>
      <dgm:spPr/>
      <dgm:t>
        <a:bodyPr/>
        <a:lstStyle/>
        <a:p>
          <a:r>
            <a:rPr lang="ru-RU" dirty="0"/>
            <a:t> в </a:t>
          </a:r>
          <a:r>
            <a:rPr lang="ru-RU" dirty="0" err="1"/>
            <a:t>кінці</a:t>
          </a:r>
          <a:r>
            <a:rPr lang="ru-RU" dirty="0"/>
            <a:t> </a:t>
          </a:r>
          <a:r>
            <a:rPr lang="ru-RU" dirty="0" err="1"/>
            <a:t>тушкування</a:t>
          </a:r>
          <a:r>
            <a:rPr lang="ru-RU" dirty="0"/>
            <a:t> </a:t>
          </a:r>
          <a:r>
            <a:rPr lang="ru-RU" dirty="0" err="1"/>
            <a:t>додати</a:t>
          </a:r>
          <a:r>
            <a:rPr lang="ru-RU" dirty="0"/>
            <a:t> </a:t>
          </a:r>
          <a:r>
            <a:rPr lang="ru-RU" dirty="0" err="1"/>
            <a:t>перець</a:t>
          </a:r>
          <a:r>
            <a:rPr lang="ru-RU" dirty="0"/>
            <a:t>, </a:t>
          </a:r>
          <a:r>
            <a:rPr lang="ru-RU" dirty="0" err="1"/>
            <a:t>лавровий</a:t>
          </a:r>
          <a:r>
            <a:rPr lang="ru-RU" dirty="0"/>
            <a:t> лист, гвоздику, </a:t>
          </a:r>
          <a:r>
            <a:rPr lang="ru-RU" dirty="0" err="1"/>
            <a:t>корицю</a:t>
          </a:r>
          <a:endParaRPr lang="ru-RU" dirty="0"/>
        </a:p>
      </dgm:t>
    </dgm:pt>
    <dgm:pt modelId="{4698CD0B-E46D-4696-AA28-4EDD276D41B3}" type="parTrans" cxnId="{8057331C-9ED5-4D97-A616-22FBB16C7DA3}">
      <dgm:prSet/>
      <dgm:spPr/>
      <dgm:t>
        <a:bodyPr/>
        <a:lstStyle/>
        <a:p>
          <a:endParaRPr lang="ru-RU"/>
        </a:p>
      </dgm:t>
    </dgm:pt>
    <dgm:pt modelId="{9CDE2BF0-24C0-4DF0-AC3D-76A8757BAEB2}" type="sibTrans" cxnId="{8057331C-9ED5-4D97-A616-22FBB16C7DA3}">
      <dgm:prSet/>
      <dgm:spPr/>
      <dgm:t>
        <a:bodyPr/>
        <a:lstStyle/>
        <a:p>
          <a:endParaRPr lang="ru-RU"/>
        </a:p>
      </dgm:t>
    </dgm:pt>
    <dgm:pt modelId="{68D22B2D-63F4-4869-83ED-FF1E8F0DF61C}">
      <dgm:prSet/>
      <dgm:spPr/>
      <dgm:t>
        <a:bodyPr/>
        <a:lstStyle/>
        <a:p>
          <a:r>
            <a:rPr lang="ru-RU" dirty="0" err="1"/>
            <a:t>подавати</a:t>
          </a:r>
          <a:r>
            <a:rPr lang="ru-RU" dirty="0"/>
            <a:t> </a:t>
          </a:r>
          <a:r>
            <a:rPr lang="ru-RU" dirty="0" err="1"/>
            <a:t>рибу</a:t>
          </a:r>
          <a:r>
            <a:rPr lang="ru-RU" dirty="0"/>
            <a:t> в баранчику </a:t>
          </a:r>
          <a:r>
            <a:rPr lang="ru-RU" dirty="0" err="1"/>
            <a:t>з</a:t>
          </a:r>
          <a:r>
            <a:rPr lang="ru-RU" dirty="0"/>
            <a:t> </a:t>
          </a:r>
          <a:r>
            <a:rPr lang="ru-RU" dirty="0" err="1"/>
            <a:t>відварноюкартоплею</a:t>
          </a:r>
          <a:r>
            <a:rPr lang="ru-RU" dirty="0"/>
            <a:t>  </a:t>
          </a:r>
          <a:r>
            <a:rPr lang="ru-RU" dirty="0" err="1"/>
            <a:t>полити</a:t>
          </a:r>
          <a:r>
            <a:rPr lang="ru-RU" dirty="0"/>
            <a:t> </a:t>
          </a:r>
          <a:r>
            <a:rPr lang="ru-RU" dirty="0" err="1"/>
            <a:t>сусом</a:t>
          </a:r>
          <a:r>
            <a:rPr lang="ru-RU" dirty="0"/>
            <a:t> </a:t>
          </a:r>
          <a:r>
            <a:rPr lang="ru-RU" dirty="0" err="1"/>
            <a:t>з</a:t>
          </a:r>
          <a:r>
            <a:rPr lang="ru-RU" dirty="0"/>
            <a:t> </a:t>
          </a:r>
          <a:r>
            <a:rPr lang="ru-RU" dirty="0" err="1"/>
            <a:t>овочами</a:t>
          </a:r>
          <a:r>
            <a:rPr lang="ru-RU" dirty="0"/>
            <a:t> </a:t>
          </a:r>
          <a:r>
            <a:rPr lang="ru-RU" dirty="0" err="1"/>
            <a:t>посипати</a:t>
          </a:r>
          <a:r>
            <a:rPr lang="ru-RU" dirty="0"/>
            <a:t> </a:t>
          </a:r>
          <a:r>
            <a:rPr lang="ru-RU" dirty="0" err="1"/>
            <a:t>зеленню</a:t>
          </a:r>
          <a:endParaRPr lang="ru-RU" dirty="0"/>
        </a:p>
      </dgm:t>
    </dgm:pt>
    <dgm:pt modelId="{44DBEA09-C822-4C18-9AD8-BA66938D684E}" type="parTrans" cxnId="{92C7DF1D-C3D2-4CFF-9ADC-6C4B46D29094}">
      <dgm:prSet/>
      <dgm:spPr/>
      <dgm:t>
        <a:bodyPr/>
        <a:lstStyle/>
        <a:p>
          <a:endParaRPr lang="ru-RU"/>
        </a:p>
      </dgm:t>
    </dgm:pt>
    <dgm:pt modelId="{DD9B731D-1207-4C4B-98CE-73FD737FBB75}" type="sibTrans" cxnId="{92C7DF1D-C3D2-4CFF-9ADC-6C4B46D29094}">
      <dgm:prSet/>
      <dgm:spPr/>
      <dgm:t>
        <a:bodyPr/>
        <a:lstStyle/>
        <a:p>
          <a:endParaRPr lang="ru-RU"/>
        </a:p>
      </dgm:t>
    </dgm:pt>
    <dgm:pt modelId="{5A0B624D-B8E0-4E23-AF8A-722FA395DFF8}" type="pres">
      <dgm:prSet presAssocID="{E921754D-B992-41F9-B447-7E614E3C2218}" presName="linearFlow" presStyleCnt="0">
        <dgm:presLayoutVars>
          <dgm:resizeHandles val="exact"/>
        </dgm:presLayoutVars>
      </dgm:prSet>
      <dgm:spPr/>
    </dgm:pt>
    <dgm:pt modelId="{F430BC6B-F5EA-4F1A-A2FB-A6019D353BDF}" type="pres">
      <dgm:prSet presAssocID="{4D3C6DBA-4438-45E6-8059-B3BBAF5305B5}" presName="node" presStyleLbl="node1" presStyleIdx="0" presStyleCnt="8" custScaleX="244283">
        <dgm:presLayoutVars>
          <dgm:bulletEnabled val="1"/>
        </dgm:presLayoutVars>
      </dgm:prSet>
      <dgm:spPr/>
      <dgm:t>
        <a:bodyPr/>
        <a:lstStyle/>
        <a:p>
          <a:endParaRPr lang="ru-RU"/>
        </a:p>
      </dgm:t>
    </dgm:pt>
    <dgm:pt modelId="{6E29A699-A259-459D-9A27-05BA9CF0D6B0}" type="pres">
      <dgm:prSet presAssocID="{679EBF2F-108E-44E0-B03E-C15067212EF2}" presName="sibTrans" presStyleLbl="sibTrans2D1" presStyleIdx="0" presStyleCnt="7"/>
      <dgm:spPr/>
      <dgm:t>
        <a:bodyPr/>
        <a:lstStyle/>
        <a:p>
          <a:endParaRPr lang="ru-RU"/>
        </a:p>
      </dgm:t>
    </dgm:pt>
    <dgm:pt modelId="{94764C66-54CD-4A43-8CB3-984302D41B11}" type="pres">
      <dgm:prSet presAssocID="{679EBF2F-108E-44E0-B03E-C15067212EF2}" presName="connectorText" presStyleLbl="sibTrans2D1" presStyleIdx="0" presStyleCnt="7"/>
      <dgm:spPr/>
      <dgm:t>
        <a:bodyPr/>
        <a:lstStyle/>
        <a:p>
          <a:endParaRPr lang="ru-RU"/>
        </a:p>
      </dgm:t>
    </dgm:pt>
    <dgm:pt modelId="{A1A466A5-D6A6-4B07-AB89-14B6278DDE80}" type="pres">
      <dgm:prSet presAssocID="{233BB800-C440-419D-9D55-789F81D3D3F6}" presName="node" presStyleLbl="node1" presStyleIdx="1" presStyleCnt="8" custScaleX="244283">
        <dgm:presLayoutVars>
          <dgm:bulletEnabled val="1"/>
        </dgm:presLayoutVars>
      </dgm:prSet>
      <dgm:spPr/>
      <dgm:t>
        <a:bodyPr/>
        <a:lstStyle/>
        <a:p>
          <a:endParaRPr lang="ru-RU"/>
        </a:p>
      </dgm:t>
    </dgm:pt>
    <dgm:pt modelId="{1F746ABC-B327-4521-A445-5A23EA0B73F9}" type="pres">
      <dgm:prSet presAssocID="{68EE5F23-E518-4542-A562-99161AFE2145}" presName="sibTrans" presStyleLbl="sibTrans2D1" presStyleIdx="1" presStyleCnt="7"/>
      <dgm:spPr/>
      <dgm:t>
        <a:bodyPr/>
        <a:lstStyle/>
        <a:p>
          <a:endParaRPr lang="ru-RU"/>
        </a:p>
      </dgm:t>
    </dgm:pt>
    <dgm:pt modelId="{A6B03A62-1DBC-4BE2-9E67-4BA437FC45F1}" type="pres">
      <dgm:prSet presAssocID="{68EE5F23-E518-4542-A562-99161AFE2145}" presName="connectorText" presStyleLbl="sibTrans2D1" presStyleIdx="1" presStyleCnt="7"/>
      <dgm:spPr/>
      <dgm:t>
        <a:bodyPr/>
        <a:lstStyle/>
        <a:p>
          <a:endParaRPr lang="ru-RU"/>
        </a:p>
      </dgm:t>
    </dgm:pt>
    <dgm:pt modelId="{C7B6F7F5-AF30-49E4-879C-755F29E27FB9}" type="pres">
      <dgm:prSet presAssocID="{DE420E59-146A-4655-BF0B-198306AA9307}" presName="node" presStyleLbl="node1" presStyleIdx="2" presStyleCnt="8" custScaleX="244283">
        <dgm:presLayoutVars>
          <dgm:bulletEnabled val="1"/>
        </dgm:presLayoutVars>
      </dgm:prSet>
      <dgm:spPr/>
      <dgm:t>
        <a:bodyPr/>
        <a:lstStyle/>
        <a:p>
          <a:endParaRPr lang="ru-RU"/>
        </a:p>
      </dgm:t>
    </dgm:pt>
    <dgm:pt modelId="{440A2EF9-1BBC-41F4-8FEF-BBFEB5099ED1}" type="pres">
      <dgm:prSet presAssocID="{D2F40A56-139D-4E09-AA92-5177B317ED4C}" presName="sibTrans" presStyleLbl="sibTrans2D1" presStyleIdx="2" presStyleCnt="7"/>
      <dgm:spPr/>
      <dgm:t>
        <a:bodyPr/>
        <a:lstStyle/>
        <a:p>
          <a:endParaRPr lang="ru-RU"/>
        </a:p>
      </dgm:t>
    </dgm:pt>
    <dgm:pt modelId="{887A2BAE-9B89-42DA-BE3E-974FC75FBC21}" type="pres">
      <dgm:prSet presAssocID="{D2F40A56-139D-4E09-AA92-5177B317ED4C}" presName="connectorText" presStyleLbl="sibTrans2D1" presStyleIdx="2" presStyleCnt="7"/>
      <dgm:spPr/>
      <dgm:t>
        <a:bodyPr/>
        <a:lstStyle/>
        <a:p>
          <a:endParaRPr lang="ru-RU"/>
        </a:p>
      </dgm:t>
    </dgm:pt>
    <dgm:pt modelId="{9FB03409-9D50-4E52-99A7-CB6C45A225BC}" type="pres">
      <dgm:prSet presAssocID="{EC9C93B0-7804-4BAC-9DBF-613AC758DE9F}" presName="node" presStyleLbl="node1" presStyleIdx="3" presStyleCnt="8" custScaleX="244283">
        <dgm:presLayoutVars>
          <dgm:bulletEnabled val="1"/>
        </dgm:presLayoutVars>
      </dgm:prSet>
      <dgm:spPr/>
      <dgm:t>
        <a:bodyPr/>
        <a:lstStyle/>
        <a:p>
          <a:endParaRPr lang="ru-RU"/>
        </a:p>
      </dgm:t>
    </dgm:pt>
    <dgm:pt modelId="{3F5EAA7C-7C8E-45FA-BB18-5B8C230A9643}" type="pres">
      <dgm:prSet presAssocID="{E27F4BD7-6ACD-43AA-9D68-C9D46760B153}" presName="sibTrans" presStyleLbl="sibTrans2D1" presStyleIdx="3" presStyleCnt="7"/>
      <dgm:spPr/>
      <dgm:t>
        <a:bodyPr/>
        <a:lstStyle/>
        <a:p>
          <a:endParaRPr lang="ru-RU"/>
        </a:p>
      </dgm:t>
    </dgm:pt>
    <dgm:pt modelId="{EE40A3CE-9E50-48CD-93FE-6701931BCEE7}" type="pres">
      <dgm:prSet presAssocID="{E27F4BD7-6ACD-43AA-9D68-C9D46760B153}" presName="connectorText" presStyleLbl="sibTrans2D1" presStyleIdx="3" presStyleCnt="7"/>
      <dgm:spPr/>
      <dgm:t>
        <a:bodyPr/>
        <a:lstStyle/>
        <a:p>
          <a:endParaRPr lang="ru-RU"/>
        </a:p>
      </dgm:t>
    </dgm:pt>
    <dgm:pt modelId="{B3F44FFA-19DE-4B6F-8D2C-A70D7F2FD47F}" type="pres">
      <dgm:prSet presAssocID="{E6B6C0B4-D215-4B80-AF85-3463761457BE}" presName="node" presStyleLbl="node1" presStyleIdx="4" presStyleCnt="8" custScaleX="244283">
        <dgm:presLayoutVars>
          <dgm:bulletEnabled val="1"/>
        </dgm:presLayoutVars>
      </dgm:prSet>
      <dgm:spPr/>
      <dgm:t>
        <a:bodyPr/>
        <a:lstStyle/>
        <a:p>
          <a:endParaRPr lang="ru-RU"/>
        </a:p>
      </dgm:t>
    </dgm:pt>
    <dgm:pt modelId="{71F77A69-2AA4-4085-A512-CA1ECDE55C7C}" type="pres">
      <dgm:prSet presAssocID="{6A093E73-FD81-42D1-A266-E2E2105DF641}" presName="sibTrans" presStyleLbl="sibTrans2D1" presStyleIdx="4" presStyleCnt="7"/>
      <dgm:spPr/>
      <dgm:t>
        <a:bodyPr/>
        <a:lstStyle/>
        <a:p>
          <a:endParaRPr lang="ru-RU"/>
        </a:p>
      </dgm:t>
    </dgm:pt>
    <dgm:pt modelId="{471A1F12-5AAA-4E0F-AC7B-0292EAD2402D}" type="pres">
      <dgm:prSet presAssocID="{6A093E73-FD81-42D1-A266-E2E2105DF641}" presName="connectorText" presStyleLbl="sibTrans2D1" presStyleIdx="4" presStyleCnt="7"/>
      <dgm:spPr/>
      <dgm:t>
        <a:bodyPr/>
        <a:lstStyle/>
        <a:p>
          <a:endParaRPr lang="ru-RU"/>
        </a:p>
      </dgm:t>
    </dgm:pt>
    <dgm:pt modelId="{85F79389-C23B-4D9C-9EF8-5CDD574E60BE}" type="pres">
      <dgm:prSet presAssocID="{0AD37EF6-3130-442A-A0E5-4B8A2278E537}" presName="node" presStyleLbl="node1" presStyleIdx="5" presStyleCnt="8" custScaleX="240042">
        <dgm:presLayoutVars>
          <dgm:bulletEnabled val="1"/>
        </dgm:presLayoutVars>
      </dgm:prSet>
      <dgm:spPr/>
      <dgm:t>
        <a:bodyPr/>
        <a:lstStyle/>
        <a:p>
          <a:endParaRPr lang="ru-RU"/>
        </a:p>
      </dgm:t>
    </dgm:pt>
    <dgm:pt modelId="{D218774F-CCEE-4664-A099-EF4964F1320F}" type="pres">
      <dgm:prSet presAssocID="{2D6F0C31-3A44-4F6F-9C7C-289AFFFE207D}" presName="sibTrans" presStyleLbl="sibTrans2D1" presStyleIdx="5" presStyleCnt="7"/>
      <dgm:spPr/>
      <dgm:t>
        <a:bodyPr/>
        <a:lstStyle/>
        <a:p>
          <a:endParaRPr lang="ru-RU"/>
        </a:p>
      </dgm:t>
    </dgm:pt>
    <dgm:pt modelId="{03FB8640-B6F8-4A6A-B420-B324378742A3}" type="pres">
      <dgm:prSet presAssocID="{2D6F0C31-3A44-4F6F-9C7C-289AFFFE207D}" presName="connectorText" presStyleLbl="sibTrans2D1" presStyleIdx="5" presStyleCnt="7"/>
      <dgm:spPr/>
      <dgm:t>
        <a:bodyPr/>
        <a:lstStyle/>
        <a:p>
          <a:endParaRPr lang="ru-RU"/>
        </a:p>
      </dgm:t>
    </dgm:pt>
    <dgm:pt modelId="{46AED842-22B1-4E2A-90AB-988A3FEDED74}" type="pres">
      <dgm:prSet presAssocID="{29C3A8F7-3427-4177-A813-9C23C8C19860}" presName="node" presStyleLbl="node1" presStyleIdx="6" presStyleCnt="8" custScaleX="244283">
        <dgm:presLayoutVars>
          <dgm:bulletEnabled val="1"/>
        </dgm:presLayoutVars>
      </dgm:prSet>
      <dgm:spPr/>
      <dgm:t>
        <a:bodyPr/>
        <a:lstStyle/>
        <a:p>
          <a:endParaRPr lang="ru-RU"/>
        </a:p>
      </dgm:t>
    </dgm:pt>
    <dgm:pt modelId="{73DF6D7F-DE7A-45DD-BB0F-A82659470492}" type="pres">
      <dgm:prSet presAssocID="{9CDE2BF0-24C0-4DF0-AC3D-76A8757BAEB2}" presName="sibTrans" presStyleLbl="sibTrans2D1" presStyleIdx="6" presStyleCnt="7"/>
      <dgm:spPr/>
      <dgm:t>
        <a:bodyPr/>
        <a:lstStyle/>
        <a:p>
          <a:endParaRPr lang="ru-RU"/>
        </a:p>
      </dgm:t>
    </dgm:pt>
    <dgm:pt modelId="{DFA7F416-90B2-4A37-B56E-FF19EB2D970D}" type="pres">
      <dgm:prSet presAssocID="{9CDE2BF0-24C0-4DF0-AC3D-76A8757BAEB2}" presName="connectorText" presStyleLbl="sibTrans2D1" presStyleIdx="6" presStyleCnt="7"/>
      <dgm:spPr/>
      <dgm:t>
        <a:bodyPr/>
        <a:lstStyle/>
        <a:p>
          <a:endParaRPr lang="ru-RU"/>
        </a:p>
      </dgm:t>
    </dgm:pt>
    <dgm:pt modelId="{31ABBCFD-93BF-4316-A196-14B1DBCA1C53}" type="pres">
      <dgm:prSet presAssocID="{68D22B2D-63F4-4869-83ED-FF1E8F0DF61C}" presName="node" presStyleLbl="node1" presStyleIdx="7" presStyleCnt="8" custScaleX="244283">
        <dgm:presLayoutVars>
          <dgm:bulletEnabled val="1"/>
        </dgm:presLayoutVars>
      </dgm:prSet>
      <dgm:spPr/>
      <dgm:t>
        <a:bodyPr/>
        <a:lstStyle/>
        <a:p>
          <a:endParaRPr lang="ru-RU"/>
        </a:p>
      </dgm:t>
    </dgm:pt>
  </dgm:ptLst>
  <dgm:cxnLst>
    <dgm:cxn modelId="{686CFF4B-79B1-4608-B44E-FB3192D6E3A9}" type="presOf" srcId="{E6B6C0B4-D215-4B80-AF85-3463761457BE}" destId="{B3F44FFA-19DE-4B6F-8D2C-A70D7F2FD47F}" srcOrd="0" destOrd="0" presId="urn:microsoft.com/office/officeart/2005/8/layout/process2"/>
    <dgm:cxn modelId="{030960D8-EAF2-4E13-81AF-B9BCB576CDCD}" type="presOf" srcId="{2D6F0C31-3A44-4F6F-9C7C-289AFFFE207D}" destId="{03FB8640-B6F8-4A6A-B420-B324378742A3}" srcOrd="1" destOrd="0" presId="urn:microsoft.com/office/officeart/2005/8/layout/process2"/>
    <dgm:cxn modelId="{82DEEBDF-0743-4F34-9F01-C9F5D80BF93F}" type="presOf" srcId="{6A093E73-FD81-42D1-A266-E2E2105DF641}" destId="{71F77A69-2AA4-4085-A512-CA1ECDE55C7C}" srcOrd="0" destOrd="0" presId="urn:microsoft.com/office/officeart/2005/8/layout/process2"/>
    <dgm:cxn modelId="{47B40184-5A6E-4096-A37F-BB7E273E8FE0}" type="presOf" srcId="{233BB800-C440-419D-9D55-789F81D3D3F6}" destId="{A1A466A5-D6A6-4B07-AB89-14B6278DDE80}" srcOrd="0" destOrd="0" presId="urn:microsoft.com/office/officeart/2005/8/layout/process2"/>
    <dgm:cxn modelId="{D4B49A04-A812-4DAF-87F8-4A7E054419ED}" srcId="{E921754D-B992-41F9-B447-7E614E3C2218}" destId="{DE420E59-146A-4655-BF0B-198306AA9307}" srcOrd="2" destOrd="0" parTransId="{90158450-D480-430B-B8FE-978432489F0F}" sibTransId="{D2F40A56-139D-4E09-AA92-5177B317ED4C}"/>
    <dgm:cxn modelId="{C500B0B9-E29A-4B2D-9283-72432CF6633A}" type="presOf" srcId="{679EBF2F-108E-44E0-B03E-C15067212EF2}" destId="{6E29A699-A259-459D-9A27-05BA9CF0D6B0}" srcOrd="0" destOrd="0" presId="urn:microsoft.com/office/officeart/2005/8/layout/process2"/>
    <dgm:cxn modelId="{D2414E2B-B29C-498F-A4BF-07A1E3C616D5}" srcId="{E921754D-B992-41F9-B447-7E614E3C2218}" destId="{0AD37EF6-3130-442A-A0E5-4B8A2278E537}" srcOrd="5" destOrd="0" parTransId="{3F629440-1ABD-4228-B8C4-53EC39480909}" sibTransId="{2D6F0C31-3A44-4F6F-9C7C-289AFFFE207D}"/>
    <dgm:cxn modelId="{91A7FCD6-4A78-497D-B7B2-5EE9273AD6D6}" type="presOf" srcId="{DE420E59-146A-4655-BF0B-198306AA9307}" destId="{C7B6F7F5-AF30-49E4-879C-755F29E27FB9}" srcOrd="0" destOrd="0" presId="urn:microsoft.com/office/officeart/2005/8/layout/process2"/>
    <dgm:cxn modelId="{EE102DC6-8000-42CD-8F73-8453284FB799}" srcId="{E921754D-B992-41F9-B447-7E614E3C2218}" destId="{EC9C93B0-7804-4BAC-9DBF-613AC758DE9F}" srcOrd="3" destOrd="0" parTransId="{9F2E25FE-6D7B-4A7D-926E-70F6101FEF25}" sibTransId="{E27F4BD7-6ACD-43AA-9D68-C9D46760B153}"/>
    <dgm:cxn modelId="{92C7DF1D-C3D2-4CFF-9ADC-6C4B46D29094}" srcId="{E921754D-B992-41F9-B447-7E614E3C2218}" destId="{68D22B2D-63F4-4869-83ED-FF1E8F0DF61C}" srcOrd="7" destOrd="0" parTransId="{44DBEA09-C822-4C18-9AD8-BA66938D684E}" sibTransId="{DD9B731D-1207-4C4B-98CE-73FD737FBB75}"/>
    <dgm:cxn modelId="{3A7B1C2D-53FB-427B-91A9-9D68BB974D37}" type="presOf" srcId="{68EE5F23-E518-4542-A562-99161AFE2145}" destId="{A6B03A62-1DBC-4BE2-9E67-4BA437FC45F1}" srcOrd="1" destOrd="0" presId="urn:microsoft.com/office/officeart/2005/8/layout/process2"/>
    <dgm:cxn modelId="{15DFADCA-60CA-4AFB-8245-4DC2D7A07F6E}" type="presOf" srcId="{0AD37EF6-3130-442A-A0E5-4B8A2278E537}" destId="{85F79389-C23B-4D9C-9EF8-5CDD574E60BE}" srcOrd="0" destOrd="0" presId="urn:microsoft.com/office/officeart/2005/8/layout/process2"/>
    <dgm:cxn modelId="{2DB218F1-F98E-4CC6-912E-5977936730D5}" type="presOf" srcId="{9CDE2BF0-24C0-4DF0-AC3D-76A8757BAEB2}" destId="{DFA7F416-90B2-4A37-B56E-FF19EB2D970D}" srcOrd="1" destOrd="0" presId="urn:microsoft.com/office/officeart/2005/8/layout/process2"/>
    <dgm:cxn modelId="{98F83409-D56E-4395-A6AE-EA737E5B845C}" type="presOf" srcId="{29C3A8F7-3427-4177-A813-9C23C8C19860}" destId="{46AED842-22B1-4E2A-90AB-988A3FEDED74}" srcOrd="0" destOrd="0" presId="urn:microsoft.com/office/officeart/2005/8/layout/process2"/>
    <dgm:cxn modelId="{45DF0686-4D84-4C40-9626-068C899049DB}" type="presOf" srcId="{E921754D-B992-41F9-B447-7E614E3C2218}" destId="{5A0B624D-B8E0-4E23-AF8A-722FA395DFF8}" srcOrd="0" destOrd="0" presId="urn:microsoft.com/office/officeart/2005/8/layout/process2"/>
    <dgm:cxn modelId="{ABC9A93F-530F-4ED1-8C5B-E9149F64EFDC}" type="presOf" srcId="{68D22B2D-63F4-4869-83ED-FF1E8F0DF61C}" destId="{31ABBCFD-93BF-4316-A196-14B1DBCA1C53}" srcOrd="0" destOrd="0" presId="urn:microsoft.com/office/officeart/2005/8/layout/process2"/>
    <dgm:cxn modelId="{D3DF8DA4-3D07-4146-A3EC-07A16CA62ED7}" type="presOf" srcId="{68EE5F23-E518-4542-A562-99161AFE2145}" destId="{1F746ABC-B327-4521-A445-5A23EA0B73F9}" srcOrd="0" destOrd="0" presId="urn:microsoft.com/office/officeart/2005/8/layout/process2"/>
    <dgm:cxn modelId="{8057331C-9ED5-4D97-A616-22FBB16C7DA3}" srcId="{E921754D-B992-41F9-B447-7E614E3C2218}" destId="{29C3A8F7-3427-4177-A813-9C23C8C19860}" srcOrd="6" destOrd="0" parTransId="{4698CD0B-E46D-4696-AA28-4EDD276D41B3}" sibTransId="{9CDE2BF0-24C0-4DF0-AC3D-76A8757BAEB2}"/>
    <dgm:cxn modelId="{1F6F1D44-B83C-4E93-A362-BFCC1CA81893}" type="presOf" srcId="{679EBF2F-108E-44E0-B03E-C15067212EF2}" destId="{94764C66-54CD-4A43-8CB3-984302D41B11}" srcOrd="1" destOrd="0" presId="urn:microsoft.com/office/officeart/2005/8/layout/process2"/>
    <dgm:cxn modelId="{68857D5A-229F-463A-B7F8-7CCAF786D6A0}" type="presOf" srcId="{EC9C93B0-7804-4BAC-9DBF-613AC758DE9F}" destId="{9FB03409-9D50-4E52-99A7-CB6C45A225BC}" srcOrd="0" destOrd="0" presId="urn:microsoft.com/office/officeart/2005/8/layout/process2"/>
    <dgm:cxn modelId="{5D3ACE62-259B-4662-A6FB-8404C6A49732}" srcId="{E921754D-B992-41F9-B447-7E614E3C2218}" destId="{4D3C6DBA-4438-45E6-8059-B3BBAF5305B5}" srcOrd="0" destOrd="0" parTransId="{D6872931-51F6-4599-839E-7FEBE9856A7E}" sibTransId="{679EBF2F-108E-44E0-B03E-C15067212EF2}"/>
    <dgm:cxn modelId="{33B88577-DF89-4EE5-ABDC-79540F58B6E6}" type="presOf" srcId="{2D6F0C31-3A44-4F6F-9C7C-289AFFFE207D}" destId="{D218774F-CCEE-4664-A099-EF4964F1320F}" srcOrd="0" destOrd="0" presId="urn:microsoft.com/office/officeart/2005/8/layout/process2"/>
    <dgm:cxn modelId="{02F55673-A84D-48D5-94F6-57171565C44C}" type="presOf" srcId="{E27F4BD7-6ACD-43AA-9D68-C9D46760B153}" destId="{3F5EAA7C-7C8E-45FA-BB18-5B8C230A9643}" srcOrd="0" destOrd="0" presId="urn:microsoft.com/office/officeart/2005/8/layout/process2"/>
    <dgm:cxn modelId="{A4BD8745-E269-413F-8828-F1391842732B}" type="presOf" srcId="{4D3C6DBA-4438-45E6-8059-B3BBAF5305B5}" destId="{F430BC6B-F5EA-4F1A-A2FB-A6019D353BDF}" srcOrd="0" destOrd="0" presId="urn:microsoft.com/office/officeart/2005/8/layout/process2"/>
    <dgm:cxn modelId="{2EB74462-E98D-40D8-B7CE-1112B5FDAB71}" type="presOf" srcId="{D2F40A56-139D-4E09-AA92-5177B317ED4C}" destId="{887A2BAE-9B89-42DA-BE3E-974FC75FBC21}" srcOrd="1" destOrd="0" presId="urn:microsoft.com/office/officeart/2005/8/layout/process2"/>
    <dgm:cxn modelId="{21353A28-43BD-4A48-B481-4C664AA974C5}" type="presOf" srcId="{D2F40A56-139D-4E09-AA92-5177B317ED4C}" destId="{440A2EF9-1BBC-41F4-8FEF-BBFEB5099ED1}" srcOrd="0" destOrd="0" presId="urn:microsoft.com/office/officeart/2005/8/layout/process2"/>
    <dgm:cxn modelId="{0B732B8E-2712-4BB4-ABA0-5264EFBEB7F1}" srcId="{E921754D-B992-41F9-B447-7E614E3C2218}" destId="{233BB800-C440-419D-9D55-789F81D3D3F6}" srcOrd="1" destOrd="0" parTransId="{748005DA-D254-4226-9BDB-49D246A33567}" sibTransId="{68EE5F23-E518-4542-A562-99161AFE2145}"/>
    <dgm:cxn modelId="{E00F0205-07B8-45A6-A99A-F74DC2066022}" type="presOf" srcId="{E27F4BD7-6ACD-43AA-9D68-C9D46760B153}" destId="{EE40A3CE-9E50-48CD-93FE-6701931BCEE7}" srcOrd="1" destOrd="0" presId="urn:microsoft.com/office/officeart/2005/8/layout/process2"/>
    <dgm:cxn modelId="{16A6F4E1-A89E-451D-A0C0-B265DA1E7FC9}" srcId="{E921754D-B992-41F9-B447-7E614E3C2218}" destId="{E6B6C0B4-D215-4B80-AF85-3463761457BE}" srcOrd="4" destOrd="0" parTransId="{9DB0A37B-C29B-4FB5-8A39-B9A22554A538}" sibTransId="{6A093E73-FD81-42D1-A266-E2E2105DF641}"/>
    <dgm:cxn modelId="{81373C40-3831-4237-BD7A-F16D83740A3D}" type="presOf" srcId="{9CDE2BF0-24C0-4DF0-AC3D-76A8757BAEB2}" destId="{73DF6D7F-DE7A-45DD-BB0F-A82659470492}" srcOrd="0" destOrd="0" presId="urn:microsoft.com/office/officeart/2005/8/layout/process2"/>
    <dgm:cxn modelId="{9DC1D718-AC13-4A6A-9DD9-624204E78983}" type="presOf" srcId="{6A093E73-FD81-42D1-A266-E2E2105DF641}" destId="{471A1F12-5AAA-4E0F-AC7B-0292EAD2402D}" srcOrd="1" destOrd="0" presId="urn:microsoft.com/office/officeart/2005/8/layout/process2"/>
    <dgm:cxn modelId="{5827E09A-76EA-4A63-9002-DA781E9C3540}" type="presParOf" srcId="{5A0B624D-B8E0-4E23-AF8A-722FA395DFF8}" destId="{F430BC6B-F5EA-4F1A-A2FB-A6019D353BDF}" srcOrd="0" destOrd="0" presId="urn:microsoft.com/office/officeart/2005/8/layout/process2"/>
    <dgm:cxn modelId="{CA9625FC-A1FE-4183-B82B-E718B637E11F}" type="presParOf" srcId="{5A0B624D-B8E0-4E23-AF8A-722FA395DFF8}" destId="{6E29A699-A259-459D-9A27-05BA9CF0D6B0}" srcOrd="1" destOrd="0" presId="urn:microsoft.com/office/officeart/2005/8/layout/process2"/>
    <dgm:cxn modelId="{9B7E9631-1E1A-4261-80C6-CEA35493545E}" type="presParOf" srcId="{6E29A699-A259-459D-9A27-05BA9CF0D6B0}" destId="{94764C66-54CD-4A43-8CB3-984302D41B11}" srcOrd="0" destOrd="0" presId="urn:microsoft.com/office/officeart/2005/8/layout/process2"/>
    <dgm:cxn modelId="{A966F051-CB80-4EFB-9B96-05444BE2C675}" type="presParOf" srcId="{5A0B624D-B8E0-4E23-AF8A-722FA395DFF8}" destId="{A1A466A5-D6A6-4B07-AB89-14B6278DDE80}" srcOrd="2" destOrd="0" presId="urn:microsoft.com/office/officeart/2005/8/layout/process2"/>
    <dgm:cxn modelId="{6174E27A-1CB6-4447-A27E-0CED4A43E909}" type="presParOf" srcId="{5A0B624D-B8E0-4E23-AF8A-722FA395DFF8}" destId="{1F746ABC-B327-4521-A445-5A23EA0B73F9}" srcOrd="3" destOrd="0" presId="urn:microsoft.com/office/officeart/2005/8/layout/process2"/>
    <dgm:cxn modelId="{8C85903D-4906-46C3-92DA-D0A39AF6701C}" type="presParOf" srcId="{1F746ABC-B327-4521-A445-5A23EA0B73F9}" destId="{A6B03A62-1DBC-4BE2-9E67-4BA437FC45F1}" srcOrd="0" destOrd="0" presId="urn:microsoft.com/office/officeart/2005/8/layout/process2"/>
    <dgm:cxn modelId="{A4B03F9F-1334-4970-AD90-50D82D7950FB}" type="presParOf" srcId="{5A0B624D-B8E0-4E23-AF8A-722FA395DFF8}" destId="{C7B6F7F5-AF30-49E4-879C-755F29E27FB9}" srcOrd="4" destOrd="0" presId="urn:microsoft.com/office/officeart/2005/8/layout/process2"/>
    <dgm:cxn modelId="{1DF97DD5-88E2-400C-8E9F-3D39862AA623}" type="presParOf" srcId="{5A0B624D-B8E0-4E23-AF8A-722FA395DFF8}" destId="{440A2EF9-1BBC-41F4-8FEF-BBFEB5099ED1}" srcOrd="5" destOrd="0" presId="urn:microsoft.com/office/officeart/2005/8/layout/process2"/>
    <dgm:cxn modelId="{BDC9C1DC-688E-480C-A6D2-92DB1A2949F0}" type="presParOf" srcId="{440A2EF9-1BBC-41F4-8FEF-BBFEB5099ED1}" destId="{887A2BAE-9B89-42DA-BE3E-974FC75FBC21}" srcOrd="0" destOrd="0" presId="urn:microsoft.com/office/officeart/2005/8/layout/process2"/>
    <dgm:cxn modelId="{4DE957FB-00A3-48E2-A344-9179EBCD705E}" type="presParOf" srcId="{5A0B624D-B8E0-4E23-AF8A-722FA395DFF8}" destId="{9FB03409-9D50-4E52-99A7-CB6C45A225BC}" srcOrd="6" destOrd="0" presId="urn:microsoft.com/office/officeart/2005/8/layout/process2"/>
    <dgm:cxn modelId="{98BE6D98-D7EC-467F-806A-3F3D603CF78F}" type="presParOf" srcId="{5A0B624D-B8E0-4E23-AF8A-722FA395DFF8}" destId="{3F5EAA7C-7C8E-45FA-BB18-5B8C230A9643}" srcOrd="7" destOrd="0" presId="urn:microsoft.com/office/officeart/2005/8/layout/process2"/>
    <dgm:cxn modelId="{4D3998FC-B606-4259-A113-649CB9CFB507}" type="presParOf" srcId="{3F5EAA7C-7C8E-45FA-BB18-5B8C230A9643}" destId="{EE40A3CE-9E50-48CD-93FE-6701931BCEE7}" srcOrd="0" destOrd="0" presId="urn:microsoft.com/office/officeart/2005/8/layout/process2"/>
    <dgm:cxn modelId="{EA26EBFD-1944-4D64-9456-F3C45A578ECF}" type="presParOf" srcId="{5A0B624D-B8E0-4E23-AF8A-722FA395DFF8}" destId="{B3F44FFA-19DE-4B6F-8D2C-A70D7F2FD47F}" srcOrd="8" destOrd="0" presId="urn:microsoft.com/office/officeart/2005/8/layout/process2"/>
    <dgm:cxn modelId="{016DECA8-0C93-4D90-8BB9-AC0B0FE97C54}" type="presParOf" srcId="{5A0B624D-B8E0-4E23-AF8A-722FA395DFF8}" destId="{71F77A69-2AA4-4085-A512-CA1ECDE55C7C}" srcOrd="9" destOrd="0" presId="urn:microsoft.com/office/officeart/2005/8/layout/process2"/>
    <dgm:cxn modelId="{924FF2BC-1FB7-412E-B898-761CDB32E68B}" type="presParOf" srcId="{71F77A69-2AA4-4085-A512-CA1ECDE55C7C}" destId="{471A1F12-5AAA-4E0F-AC7B-0292EAD2402D}" srcOrd="0" destOrd="0" presId="urn:microsoft.com/office/officeart/2005/8/layout/process2"/>
    <dgm:cxn modelId="{68637BB1-0C34-405B-AB8D-8F324B99A5CA}" type="presParOf" srcId="{5A0B624D-B8E0-4E23-AF8A-722FA395DFF8}" destId="{85F79389-C23B-4D9C-9EF8-5CDD574E60BE}" srcOrd="10" destOrd="0" presId="urn:microsoft.com/office/officeart/2005/8/layout/process2"/>
    <dgm:cxn modelId="{5F2F3C35-FD2D-4091-B72B-38A67CE71AB4}" type="presParOf" srcId="{5A0B624D-B8E0-4E23-AF8A-722FA395DFF8}" destId="{D218774F-CCEE-4664-A099-EF4964F1320F}" srcOrd="11" destOrd="0" presId="urn:microsoft.com/office/officeart/2005/8/layout/process2"/>
    <dgm:cxn modelId="{862F873C-2485-4138-9F63-5D4FF64E53A5}" type="presParOf" srcId="{D218774F-CCEE-4664-A099-EF4964F1320F}" destId="{03FB8640-B6F8-4A6A-B420-B324378742A3}" srcOrd="0" destOrd="0" presId="urn:microsoft.com/office/officeart/2005/8/layout/process2"/>
    <dgm:cxn modelId="{C8D9056F-5F1D-4D8D-8440-F353760DC3CF}" type="presParOf" srcId="{5A0B624D-B8E0-4E23-AF8A-722FA395DFF8}" destId="{46AED842-22B1-4E2A-90AB-988A3FEDED74}" srcOrd="12" destOrd="0" presId="urn:microsoft.com/office/officeart/2005/8/layout/process2"/>
    <dgm:cxn modelId="{2331C979-B88A-4AB8-AEC1-FF1E1EC6C20F}" type="presParOf" srcId="{5A0B624D-B8E0-4E23-AF8A-722FA395DFF8}" destId="{73DF6D7F-DE7A-45DD-BB0F-A82659470492}" srcOrd="13" destOrd="0" presId="urn:microsoft.com/office/officeart/2005/8/layout/process2"/>
    <dgm:cxn modelId="{7C919987-F50C-4196-91B8-9581F6FB3B82}" type="presParOf" srcId="{73DF6D7F-DE7A-45DD-BB0F-A82659470492}" destId="{DFA7F416-90B2-4A37-B56E-FF19EB2D970D}" srcOrd="0" destOrd="0" presId="urn:microsoft.com/office/officeart/2005/8/layout/process2"/>
    <dgm:cxn modelId="{1C22BDA0-382F-4187-A4E0-20A81B074E95}" type="presParOf" srcId="{5A0B624D-B8E0-4E23-AF8A-722FA395DFF8}" destId="{31ABBCFD-93BF-4316-A196-14B1DBCA1C53}" srcOrd="1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507EF26-03D9-45E1-AE34-00C48B2BDDF1}" type="doc">
      <dgm:prSet loTypeId="urn:microsoft.com/office/officeart/2005/8/layout/process2" loCatId="process" qsTypeId="urn:microsoft.com/office/officeart/2005/8/quickstyle/simple3" qsCatId="simple" csTypeId="urn:microsoft.com/office/officeart/2005/8/colors/accent0_1" csCatId="mainScheme" phldr="1"/>
      <dgm:spPr/>
    </dgm:pt>
    <dgm:pt modelId="{E4032F3B-25BA-4A0A-A716-0801DD9A761B}">
      <dgm:prSet phldrT="[Текст]"/>
      <dgm:spPr/>
      <dgm:t>
        <a:bodyPr/>
        <a:lstStyle/>
        <a:p>
          <a:r>
            <a:rPr lang="ru-RU"/>
            <a:t>підготовлені порційні шматки риби</a:t>
          </a:r>
        </a:p>
      </dgm:t>
    </dgm:pt>
    <dgm:pt modelId="{34DD785A-18BB-4C17-9A9B-CF18A6343BC8}" type="parTrans" cxnId="{089D53DC-F881-4371-84A2-0380A344377B}">
      <dgm:prSet/>
      <dgm:spPr/>
      <dgm:t>
        <a:bodyPr/>
        <a:lstStyle/>
        <a:p>
          <a:endParaRPr lang="ru-RU"/>
        </a:p>
      </dgm:t>
    </dgm:pt>
    <dgm:pt modelId="{5ECA1D00-0261-4B20-BD04-87C5BCA4EE14}" type="sibTrans" cxnId="{089D53DC-F881-4371-84A2-0380A344377B}">
      <dgm:prSet/>
      <dgm:spPr/>
      <dgm:t>
        <a:bodyPr/>
        <a:lstStyle/>
        <a:p>
          <a:endParaRPr lang="ru-RU"/>
        </a:p>
      </dgm:t>
    </dgm:pt>
    <dgm:pt modelId="{79FBA22B-E9EF-4A34-877A-138DCBE3EF46}">
      <dgm:prSet phldrT="[Текст]"/>
      <dgm:spPr/>
      <dgm:t>
        <a:bodyPr/>
        <a:lstStyle/>
        <a:p>
          <a:r>
            <a:rPr lang="ru-RU"/>
            <a:t>викласти у сотейник</a:t>
          </a:r>
        </a:p>
      </dgm:t>
    </dgm:pt>
    <dgm:pt modelId="{A6FD98F2-50A2-4ACF-A9B5-F135436F9A63}" type="parTrans" cxnId="{2A083EE7-BB0A-415A-B790-AF75B5155E41}">
      <dgm:prSet/>
      <dgm:spPr/>
      <dgm:t>
        <a:bodyPr/>
        <a:lstStyle/>
        <a:p>
          <a:endParaRPr lang="ru-RU"/>
        </a:p>
      </dgm:t>
    </dgm:pt>
    <dgm:pt modelId="{84E52192-98CE-4E4C-A906-CAA96130AA59}" type="sibTrans" cxnId="{2A083EE7-BB0A-415A-B790-AF75B5155E41}">
      <dgm:prSet/>
      <dgm:spPr/>
      <dgm:t>
        <a:bodyPr/>
        <a:lstStyle/>
        <a:p>
          <a:endParaRPr lang="ru-RU"/>
        </a:p>
      </dgm:t>
    </dgm:pt>
    <dgm:pt modelId="{E93CB314-83C6-4B0C-B6B3-49C3FA919720}">
      <dgm:prSet phldrT="[Текст]"/>
      <dgm:spPr/>
      <dgm:t>
        <a:bodyPr/>
        <a:lstStyle/>
        <a:p>
          <a:r>
            <a:rPr lang="ru-RU"/>
            <a:t>посипати сіллю, перчем</a:t>
          </a:r>
        </a:p>
      </dgm:t>
    </dgm:pt>
    <dgm:pt modelId="{773DF8DD-CA3A-4B15-84A1-197C2F4BF19F}" type="parTrans" cxnId="{2FDD41B8-A641-4EED-B137-113D1570A7BE}">
      <dgm:prSet/>
      <dgm:spPr/>
      <dgm:t>
        <a:bodyPr/>
        <a:lstStyle/>
        <a:p>
          <a:endParaRPr lang="ru-RU"/>
        </a:p>
      </dgm:t>
    </dgm:pt>
    <dgm:pt modelId="{E063B06E-BF51-4C54-ABC5-5B9B83EEFA55}" type="sibTrans" cxnId="{2FDD41B8-A641-4EED-B137-113D1570A7BE}">
      <dgm:prSet/>
      <dgm:spPr/>
      <dgm:t>
        <a:bodyPr/>
        <a:lstStyle/>
        <a:p>
          <a:endParaRPr lang="ru-RU"/>
        </a:p>
      </dgm:t>
    </dgm:pt>
    <dgm:pt modelId="{B2596C30-2CCB-443F-AE21-39FB5B9823D4}">
      <dgm:prSet/>
      <dgm:spPr/>
      <dgm:t>
        <a:bodyPr/>
        <a:lstStyle/>
        <a:p>
          <a:r>
            <a:rPr lang="ru-RU"/>
            <a:t>додати розтоплене вершкове масло, сметану</a:t>
          </a:r>
        </a:p>
      </dgm:t>
    </dgm:pt>
    <dgm:pt modelId="{C10A644E-4679-4CDD-8EC0-BE1E44CF208F}" type="parTrans" cxnId="{62E9E432-7C27-4D99-A360-E066502E6091}">
      <dgm:prSet/>
      <dgm:spPr/>
      <dgm:t>
        <a:bodyPr/>
        <a:lstStyle/>
        <a:p>
          <a:endParaRPr lang="ru-RU"/>
        </a:p>
      </dgm:t>
    </dgm:pt>
    <dgm:pt modelId="{3148FDCD-91E4-4BA3-BBC0-4791A312314E}" type="sibTrans" cxnId="{62E9E432-7C27-4D99-A360-E066502E6091}">
      <dgm:prSet/>
      <dgm:spPr/>
      <dgm:t>
        <a:bodyPr/>
        <a:lstStyle/>
        <a:p>
          <a:endParaRPr lang="ru-RU"/>
        </a:p>
      </dgm:t>
    </dgm:pt>
    <dgm:pt modelId="{1F55990E-341F-4CD7-8D29-5010152FDB0D}">
      <dgm:prSet/>
      <dgm:spPr/>
      <dgm:t>
        <a:bodyPr/>
        <a:lstStyle/>
        <a:p>
          <a:r>
            <a:rPr lang="ru-RU"/>
            <a:t>тушкувати до готовності </a:t>
          </a:r>
        </a:p>
      </dgm:t>
    </dgm:pt>
    <dgm:pt modelId="{A53C73CB-85C0-4C7E-8A76-95B66D836976}" type="parTrans" cxnId="{AF6FB2B0-FF78-43AE-B354-EB3682B8ACE3}">
      <dgm:prSet/>
      <dgm:spPr/>
      <dgm:t>
        <a:bodyPr/>
        <a:lstStyle/>
        <a:p>
          <a:endParaRPr lang="ru-RU"/>
        </a:p>
      </dgm:t>
    </dgm:pt>
    <dgm:pt modelId="{C66D4E41-29A7-4830-9044-49C724630160}" type="sibTrans" cxnId="{AF6FB2B0-FF78-43AE-B354-EB3682B8ACE3}">
      <dgm:prSet/>
      <dgm:spPr/>
      <dgm:t>
        <a:bodyPr/>
        <a:lstStyle/>
        <a:p>
          <a:endParaRPr lang="ru-RU"/>
        </a:p>
      </dgm:t>
    </dgm:pt>
    <dgm:pt modelId="{EBEE2604-452D-4BCB-AEB0-B9F24183B5E3}">
      <dgm:prSet/>
      <dgm:spPr/>
      <dgm:t>
        <a:bodyPr/>
        <a:lstStyle/>
        <a:p>
          <a:r>
            <a:rPr lang="ru-RU"/>
            <a:t>подати рибу в баранчику, посипати зеленню</a:t>
          </a:r>
        </a:p>
      </dgm:t>
    </dgm:pt>
    <dgm:pt modelId="{A93B306E-C917-4C1E-8A80-3532EE1F2A60}" type="parTrans" cxnId="{0323B1F3-CEBF-4434-8459-4F71D7366084}">
      <dgm:prSet/>
      <dgm:spPr/>
      <dgm:t>
        <a:bodyPr/>
        <a:lstStyle/>
        <a:p>
          <a:endParaRPr lang="ru-RU"/>
        </a:p>
      </dgm:t>
    </dgm:pt>
    <dgm:pt modelId="{0EA9D547-4198-46B0-8C27-297992DB0448}" type="sibTrans" cxnId="{0323B1F3-CEBF-4434-8459-4F71D7366084}">
      <dgm:prSet/>
      <dgm:spPr/>
      <dgm:t>
        <a:bodyPr/>
        <a:lstStyle/>
        <a:p>
          <a:endParaRPr lang="ru-RU"/>
        </a:p>
      </dgm:t>
    </dgm:pt>
    <dgm:pt modelId="{B2B4F6AA-6216-4796-8A4D-FF81CA61FA0B}" type="pres">
      <dgm:prSet presAssocID="{9507EF26-03D9-45E1-AE34-00C48B2BDDF1}" presName="linearFlow" presStyleCnt="0">
        <dgm:presLayoutVars>
          <dgm:resizeHandles val="exact"/>
        </dgm:presLayoutVars>
      </dgm:prSet>
      <dgm:spPr/>
    </dgm:pt>
    <dgm:pt modelId="{84806B58-C326-4EEE-9A20-EC8426C8EE37}" type="pres">
      <dgm:prSet presAssocID="{E4032F3B-25BA-4A0A-A716-0801DD9A761B}" presName="node" presStyleLbl="node1" presStyleIdx="0" presStyleCnt="6" custScaleX="203583">
        <dgm:presLayoutVars>
          <dgm:bulletEnabled val="1"/>
        </dgm:presLayoutVars>
      </dgm:prSet>
      <dgm:spPr/>
      <dgm:t>
        <a:bodyPr/>
        <a:lstStyle/>
        <a:p>
          <a:endParaRPr lang="ru-RU"/>
        </a:p>
      </dgm:t>
    </dgm:pt>
    <dgm:pt modelId="{316502B2-C43F-4D6A-893C-6E8D3FAB3E12}" type="pres">
      <dgm:prSet presAssocID="{5ECA1D00-0261-4B20-BD04-87C5BCA4EE14}" presName="sibTrans" presStyleLbl="sibTrans2D1" presStyleIdx="0" presStyleCnt="5"/>
      <dgm:spPr/>
      <dgm:t>
        <a:bodyPr/>
        <a:lstStyle/>
        <a:p>
          <a:endParaRPr lang="ru-RU"/>
        </a:p>
      </dgm:t>
    </dgm:pt>
    <dgm:pt modelId="{4DDFA93D-1EE3-4820-B0F7-3DA085389636}" type="pres">
      <dgm:prSet presAssocID="{5ECA1D00-0261-4B20-BD04-87C5BCA4EE14}" presName="connectorText" presStyleLbl="sibTrans2D1" presStyleIdx="0" presStyleCnt="5"/>
      <dgm:spPr/>
      <dgm:t>
        <a:bodyPr/>
        <a:lstStyle/>
        <a:p>
          <a:endParaRPr lang="ru-RU"/>
        </a:p>
      </dgm:t>
    </dgm:pt>
    <dgm:pt modelId="{C7C8F557-5311-4548-A84C-4DB41D0F131A}" type="pres">
      <dgm:prSet presAssocID="{79FBA22B-E9EF-4A34-877A-138DCBE3EF46}" presName="node" presStyleLbl="node1" presStyleIdx="1" presStyleCnt="6" custScaleX="203583">
        <dgm:presLayoutVars>
          <dgm:bulletEnabled val="1"/>
        </dgm:presLayoutVars>
      </dgm:prSet>
      <dgm:spPr/>
      <dgm:t>
        <a:bodyPr/>
        <a:lstStyle/>
        <a:p>
          <a:endParaRPr lang="ru-RU"/>
        </a:p>
      </dgm:t>
    </dgm:pt>
    <dgm:pt modelId="{BCA17F43-5B30-4303-9F2F-3E2AC422814C}" type="pres">
      <dgm:prSet presAssocID="{84E52192-98CE-4E4C-A906-CAA96130AA59}" presName="sibTrans" presStyleLbl="sibTrans2D1" presStyleIdx="1" presStyleCnt="5"/>
      <dgm:spPr/>
      <dgm:t>
        <a:bodyPr/>
        <a:lstStyle/>
        <a:p>
          <a:endParaRPr lang="ru-RU"/>
        </a:p>
      </dgm:t>
    </dgm:pt>
    <dgm:pt modelId="{C23E9E77-04EB-4541-B342-EA475C5983EE}" type="pres">
      <dgm:prSet presAssocID="{84E52192-98CE-4E4C-A906-CAA96130AA59}" presName="connectorText" presStyleLbl="sibTrans2D1" presStyleIdx="1" presStyleCnt="5"/>
      <dgm:spPr/>
      <dgm:t>
        <a:bodyPr/>
        <a:lstStyle/>
        <a:p>
          <a:endParaRPr lang="ru-RU"/>
        </a:p>
      </dgm:t>
    </dgm:pt>
    <dgm:pt modelId="{9D713DC7-9057-4E97-99C1-272F1DA25A11}" type="pres">
      <dgm:prSet presAssocID="{E93CB314-83C6-4B0C-B6B3-49C3FA919720}" presName="node" presStyleLbl="node1" presStyleIdx="2" presStyleCnt="6" custScaleX="203583">
        <dgm:presLayoutVars>
          <dgm:bulletEnabled val="1"/>
        </dgm:presLayoutVars>
      </dgm:prSet>
      <dgm:spPr/>
      <dgm:t>
        <a:bodyPr/>
        <a:lstStyle/>
        <a:p>
          <a:endParaRPr lang="ru-RU"/>
        </a:p>
      </dgm:t>
    </dgm:pt>
    <dgm:pt modelId="{96527F5B-8ACD-4701-BB96-88DEDC732BD7}" type="pres">
      <dgm:prSet presAssocID="{E063B06E-BF51-4C54-ABC5-5B9B83EEFA55}" presName="sibTrans" presStyleLbl="sibTrans2D1" presStyleIdx="2" presStyleCnt="5"/>
      <dgm:spPr/>
      <dgm:t>
        <a:bodyPr/>
        <a:lstStyle/>
        <a:p>
          <a:endParaRPr lang="ru-RU"/>
        </a:p>
      </dgm:t>
    </dgm:pt>
    <dgm:pt modelId="{200E9D6A-9E8B-4485-A5FF-7299998F59A5}" type="pres">
      <dgm:prSet presAssocID="{E063B06E-BF51-4C54-ABC5-5B9B83EEFA55}" presName="connectorText" presStyleLbl="sibTrans2D1" presStyleIdx="2" presStyleCnt="5"/>
      <dgm:spPr/>
      <dgm:t>
        <a:bodyPr/>
        <a:lstStyle/>
        <a:p>
          <a:endParaRPr lang="ru-RU"/>
        </a:p>
      </dgm:t>
    </dgm:pt>
    <dgm:pt modelId="{6C8F28F4-55F4-4587-BDCE-7388703D482E}" type="pres">
      <dgm:prSet presAssocID="{B2596C30-2CCB-443F-AE21-39FB5B9823D4}" presName="node" presStyleLbl="node1" presStyleIdx="3" presStyleCnt="6" custScaleX="203583">
        <dgm:presLayoutVars>
          <dgm:bulletEnabled val="1"/>
        </dgm:presLayoutVars>
      </dgm:prSet>
      <dgm:spPr/>
      <dgm:t>
        <a:bodyPr/>
        <a:lstStyle/>
        <a:p>
          <a:endParaRPr lang="ru-RU"/>
        </a:p>
      </dgm:t>
    </dgm:pt>
    <dgm:pt modelId="{6B8E7FE7-A651-4ABF-825B-B24632C76625}" type="pres">
      <dgm:prSet presAssocID="{3148FDCD-91E4-4BA3-BBC0-4791A312314E}" presName="sibTrans" presStyleLbl="sibTrans2D1" presStyleIdx="3" presStyleCnt="5"/>
      <dgm:spPr/>
      <dgm:t>
        <a:bodyPr/>
        <a:lstStyle/>
        <a:p>
          <a:endParaRPr lang="ru-RU"/>
        </a:p>
      </dgm:t>
    </dgm:pt>
    <dgm:pt modelId="{AA5E8309-3063-4160-8A93-23B13F1AA318}" type="pres">
      <dgm:prSet presAssocID="{3148FDCD-91E4-4BA3-BBC0-4791A312314E}" presName="connectorText" presStyleLbl="sibTrans2D1" presStyleIdx="3" presStyleCnt="5"/>
      <dgm:spPr/>
      <dgm:t>
        <a:bodyPr/>
        <a:lstStyle/>
        <a:p>
          <a:endParaRPr lang="ru-RU"/>
        </a:p>
      </dgm:t>
    </dgm:pt>
    <dgm:pt modelId="{831D3F8D-85BD-419B-8240-04F05B0AEC3E}" type="pres">
      <dgm:prSet presAssocID="{1F55990E-341F-4CD7-8D29-5010152FDB0D}" presName="node" presStyleLbl="node1" presStyleIdx="4" presStyleCnt="6" custScaleX="203583">
        <dgm:presLayoutVars>
          <dgm:bulletEnabled val="1"/>
        </dgm:presLayoutVars>
      </dgm:prSet>
      <dgm:spPr/>
      <dgm:t>
        <a:bodyPr/>
        <a:lstStyle/>
        <a:p>
          <a:endParaRPr lang="ru-RU"/>
        </a:p>
      </dgm:t>
    </dgm:pt>
    <dgm:pt modelId="{1510B0D0-6D65-42AB-8766-9FD6185C9E70}" type="pres">
      <dgm:prSet presAssocID="{C66D4E41-29A7-4830-9044-49C724630160}" presName="sibTrans" presStyleLbl="sibTrans2D1" presStyleIdx="4" presStyleCnt="5"/>
      <dgm:spPr/>
      <dgm:t>
        <a:bodyPr/>
        <a:lstStyle/>
        <a:p>
          <a:endParaRPr lang="ru-RU"/>
        </a:p>
      </dgm:t>
    </dgm:pt>
    <dgm:pt modelId="{0259F208-884A-4B4C-A884-689D08DBA7D4}" type="pres">
      <dgm:prSet presAssocID="{C66D4E41-29A7-4830-9044-49C724630160}" presName="connectorText" presStyleLbl="sibTrans2D1" presStyleIdx="4" presStyleCnt="5"/>
      <dgm:spPr/>
      <dgm:t>
        <a:bodyPr/>
        <a:lstStyle/>
        <a:p>
          <a:endParaRPr lang="ru-RU"/>
        </a:p>
      </dgm:t>
    </dgm:pt>
    <dgm:pt modelId="{79EE3745-292B-413A-A96A-AD6B172AFE66}" type="pres">
      <dgm:prSet presAssocID="{EBEE2604-452D-4BCB-AEB0-B9F24183B5E3}" presName="node" presStyleLbl="node1" presStyleIdx="5" presStyleCnt="6" custScaleX="203583">
        <dgm:presLayoutVars>
          <dgm:bulletEnabled val="1"/>
        </dgm:presLayoutVars>
      </dgm:prSet>
      <dgm:spPr/>
      <dgm:t>
        <a:bodyPr/>
        <a:lstStyle/>
        <a:p>
          <a:endParaRPr lang="ru-RU"/>
        </a:p>
      </dgm:t>
    </dgm:pt>
  </dgm:ptLst>
  <dgm:cxnLst>
    <dgm:cxn modelId="{07A1EE25-3432-48FC-94E3-17629A66E6DF}" type="presOf" srcId="{5ECA1D00-0261-4B20-BD04-87C5BCA4EE14}" destId="{4DDFA93D-1EE3-4820-B0F7-3DA085389636}" srcOrd="1" destOrd="0" presId="urn:microsoft.com/office/officeart/2005/8/layout/process2"/>
    <dgm:cxn modelId="{4A6E1088-D7D1-4B4D-BA95-2092A141E7F0}" type="presOf" srcId="{E063B06E-BF51-4C54-ABC5-5B9B83EEFA55}" destId="{200E9D6A-9E8B-4485-A5FF-7299998F59A5}" srcOrd="1" destOrd="0" presId="urn:microsoft.com/office/officeart/2005/8/layout/process2"/>
    <dgm:cxn modelId="{31D7E4AF-1416-44F1-A2BA-2A0FAED7B1D8}" type="presOf" srcId="{B2596C30-2CCB-443F-AE21-39FB5B9823D4}" destId="{6C8F28F4-55F4-4587-BDCE-7388703D482E}" srcOrd="0" destOrd="0" presId="urn:microsoft.com/office/officeart/2005/8/layout/process2"/>
    <dgm:cxn modelId="{835F0EAD-750E-4889-9904-4C9F7F708376}" type="presOf" srcId="{84E52192-98CE-4E4C-A906-CAA96130AA59}" destId="{BCA17F43-5B30-4303-9F2F-3E2AC422814C}" srcOrd="0" destOrd="0" presId="urn:microsoft.com/office/officeart/2005/8/layout/process2"/>
    <dgm:cxn modelId="{70DF3D11-2350-447E-BC29-6DB53D8E03D3}" type="presOf" srcId="{E4032F3B-25BA-4A0A-A716-0801DD9A761B}" destId="{84806B58-C326-4EEE-9A20-EC8426C8EE37}" srcOrd="0" destOrd="0" presId="urn:microsoft.com/office/officeart/2005/8/layout/process2"/>
    <dgm:cxn modelId="{882BEFCA-C516-43AC-B145-75714E391BF2}" type="presOf" srcId="{84E52192-98CE-4E4C-A906-CAA96130AA59}" destId="{C23E9E77-04EB-4541-B342-EA475C5983EE}" srcOrd="1" destOrd="0" presId="urn:microsoft.com/office/officeart/2005/8/layout/process2"/>
    <dgm:cxn modelId="{92B8A5E5-4F1C-477E-952E-393E2683A5FC}" type="presOf" srcId="{EBEE2604-452D-4BCB-AEB0-B9F24183B5E3}" destId="{79EE3745-292B-413A-A96A-AD6B172AFE66}" srcOrd="0" destOrd="0" presId="urn:microsoft.com/office/officeart/2005/8/layout/process2"/>
    <dgm:cxn modelId="{2A083EE7-BB0A-415A-B790-AF75B5155E41}" srcId="{9507EF26-03D9-45E1-AE34-00C48B2BDDF1}" destId="{79FBA22B-E9EF-4A34-877A-138DCBE3EF46}" srcOrd="1" destOrd="0" parTransId="{A6FD98F2-50A2-4ACF-A9B5-F135436F9A63}" sibTransId="{84E52192-98CE-4E4C-A906-CAA96130AA59}"/>
    <dgm:cxn modelId="{62E9E432-7C27-4D99-A360-E066502E6091}" srcId="{9507EF26-03D9-45E1-AE34-00C48B2BDDF1}" destId="{B2596C30-2CCB-443F-AE21-39FB5B9823D4}" srcOrd="3" destOrd="0" parTransId="{C10A644E-4679-4CDD-8EC0-BE1E44CF208F}" sibTransId="{3148FDCD-91E4-4BA3-BBC0-4791A312314E}"/>
    <dgm:cxn modelId="{634E1C21-6C04-4191-A680-CD37F6E5B1BF}" type="presOf" srcId="{C66D4E41-29A7-4830-9044-49C724630160}" destId="{0259F208-884A-4B4C-A884-689D08DBA7D4}" srcOrd="1" destOrd="0" presId="urn:microsoft.com/office/officeart/2005/8/layout/process2"/>
    <dgm:cxn modelId="{8EE7418A-DA42-4180-B0E3-16260B614F72}" type="presOf" srcId="{E93CB314-83C6-4B0C-B6B3-49C3FA919720}" destId="{9D713DC7-9057-4E97-99C1-272F1DA25A11}" srcOrd="0" destOrd="0" presId="urn:microsoft.com/office/officeart/2005/8/layout/process2"/>
    <dgm:cxn modelId="{B0B40A9A-2973-404F-B788-A0A6A26672D5}" type="presOf" srcId="{79FBA22B-E9EF-4A34-877A-138DCBE3EF46}" destId="{C7C8F557-5311-4548-A84C-4DB41D0F131A}" srcOrd="0" destOrd="0" presId="urn:microsoft.com/office/officeart/2005/8/layout/process2"/>
    <dgm:cxn modelId="{A4F8FEB2-527E-4173-AA72-65762B232BBB}" type="presOf" srcId="{C66D4E41-29A7-4830-9044-49C724630160}" destId="{1510B0D0-6D65-42AB-8766-9FD6185C9E70}" srcOrd="0" destOrd="0" presId="urn:microsoft.com/office/officeart/2005/8/layout/process2"/>
    <dgm:cxn modelId="{455E7386-8BC0-47FF-A458-6EEB1E88C551}" type="presOf" srcId="{3148FDCD-91E4-4BA3-BBC0-4791A312314E}" destId="{AA5E8309-3063-4160-8A93-23B13F1AA318}" srcOrd="1" destOrd="0" presId="urn:microsoft.com/office/officeart/2005/8/layout/process2"/>
    <dgm:cxn modelId="{AF6FB2B0-FF78-43AE-B354-EB3682B8ACE3}" srcId="{9507EF26-03D9-45E1-AE34-00C48B2BDDF1}" destId="{1F55990E-341F-4CD7-8D29-5010152FDB0D}" srcOrd="4" destOrd="0" parTransId="{A53C73CB-85C0-4C7E-8A76-95B66D836976}" sibTransId="{C66D4E41-29A7-4830-9044-49C724630160}"/>
    <dgm:cxn modelId="{2FDD41B8-A641-4EED-B137-113D1570A7BE}" srcId="{9507EF26-03D9-45E1-AE34-00C48B2BDDF1}" destId="{E93CB314-83C6-4B0C-B6B3-49C3FA919720}" srcOrd="2" destOrd="0" parTransId="{773DF8DD-CA3A-4B15-84A1-197C2F4BF19F}" sibTransId="{E063B06E-BF51-4C54-ABC5-5B9B83EEFA55}"/>
    <dgm:cxn modelId="{0323B1F3-CEBF-4434-8459-4F71D7366084}" srcId="{9507EF26-03D9-45E1-AE34-00C48B2BDDF1}" destId="{EBEE2604-452D-4BCB-AEB0-B9F24183B5E3}" srcOrd="5" destOrd="0" parTransId="{A93B306E-C917-4C1E-8A80-3532EE1F2A60}" sibTransId="{0EA9D547-4198-46B0-8C27-297992DB0448}"/>
    <dgm:cxn modelId="{A59368E7-FC4C-4B3C-A290-76142CBD3121}" type="presOf" srcId="{E063B06E-BF51-4C54-ABC5-5B9B83EEFA55}" destId="{96527F5B-8ACD-4701-BB96-88DEDC732BD7}" srcOrd="0" destOrd="0" presId="urn:microsoft.com/office/officeart/2005/8/layout/process2"/>
    <dgm:cxn modelId="{2AC89F68-2CFE-4C2A-95C1-0502B24F8784}" type="presOf" srcId="{3148FDCD-91E4-4BA3-BBC0-4791A312314E}" destId="{6B8E7FE7-A651-4ABF-825B-B24632C76625}" srcOrd="0" destOrd="0" presId="urn:microsoft.com/office/officeart/2005/8/layout/process2"/>
    <dgm:cxn modelId="{F5090F8D-AD23-4471-864A-E3C8C4B40D7D}" type="presOf" srcId="{9507EF26-03D9-45E1-AE34-00C48B2BDDF1}" destId="{B2B4F6AA-6216-4796-8A4D-FF81CA61FA0B}" srcOrd="0" destOrd="0" presId="urn:microsoft.com/office/officeart/2005/8/layout/process2"/>
    <dgm:cxn modelId="{089D53DC-F881-4371-84A2-0380A344377B}" srcId="{9507EF26-03D9-45E1-AE34-00C48B2BDDF1}" destId="{E4032F3B-25BA-4A0A-A716-0801DD9A761B}" srcOrd="0" destOrd="0" parTransId="{34DD785A-18BB-4C17-9A9B-CF18A6343BC8}" sibTransId="{5ECA1D00-0261-4B20-BD04-87C5BCA4EE14}"/>
    <dgm:cxn modelId="{BEC9EC42-3309-4FA4-ACC0-1B4697396EA8}" type="presOf" srcId="{1F55990E-341F-4CD7-8D29-5010152FDB0D}" destId="{831D3F8D-85BD-419B-8240-04F05B0AEC3E}" srcOrd="0" destOrd="0" presId="urn:microsoft.com/office/officeart/2005/8/layout/process2"/>
    <dgm:cxn modelId="{494DFD7D-CBB0-4970-BAAD-A7ECD6F03A8A}" type="presOf" srcId="{5ECA1D00-0261-4B20-BD04-87C5BCA4EE14}" destId="{316502B2-C43F-4D6A-893C-6E8D3FAB3E12}" srcOrd="0" destOrd="0" presId="urn:microsoft.com/office/officeart/2005/8/layout/process2"/>
    <dgm:cxn modelId="{0364890A-BBF2-4A02-9138-7D04C91F0F78}" type="presParOf" srcId="{B2B4F6AA-6216-4796-8A4D-FF81CA61FA0B}" destId="{84806B58-C326-4EEE-9A20-EC8426C8EE37}" srcOrd="0" destOrd="0" presId="urn:microsoft.com/office/officeart/2005/8/layout/process2"/>
    <dgm:cxn modelId="{77F93310-0803-4815-B3C0-2FABBFE4151A}" type="presParOf" srcId="{B2B4F6AA-6216-4796-8A4D-FF81CA61FA0B}" destId="{316502B2-C43F-4D6A-893C-6E8D3FAB3E12}" srcOrd="1" destOrd="0" presId="urn:microsoft.com/office/officeart/2005/8/layout/process2"/>
    <dgm:cxn modelId="{03D5F59A-7F37-470B-9D68-189DDE526841}" type="presParOf" srcId="{316502B2-C43F-4D6A-893C-6E8D3FAB3E12}" destId="{4DDFA93D-1EE3-4820-B0F7-3DA085389636}" srcOrd="0" destOrd="0" presId="urn:microsoft.com/office/officeart/2005/8/layout/process2"/>
    <dgm:cxn modelId="{18898921-2CAC-49E3-A860-6375AA19AF4A}" type="presParOf" srcId="{B2B4F6AA-6216-4796-8A4D-FF81CA61FA0B}" destId="{C7C8F557-5311-4548-A84C-4DB41D0F131A}" srcOrd="2" destOrd="0" presId="urn:microsoft.com/office/officeart/2005/8/layout/process2"/>
    <dgm:cxn modelId="{9D2D5A86-6E8E-4571-AE49-F5692B5B8AC2}" type="presParOf" srcId="{B2B4F6AA-6216-4796-8A4D-FF81CA61FA0B}" destId="{BCA17F43-5B30-4303-9F2F-3E2AC422814C}" srcOrd="3" destOrd="0" presId="urn:microsoft.com/office/officeart/2005/8/layout/process2"/>
    <dgm:cxn modelId="{6E495640-5884-48FC-AA78-D9C090EC726C}" type="presParOf" srcId="{BCA17F43-5B30-4303-9F2F-3E2AC422814C}" destId="{C23E9E77-04EB-4541-B342-EA475C5983EE}" srcOrd="0" destOrd="0" presId="urn:microsoft.com/office/officeart/2005/8/layout/process2"/>
    <dgm:cxn modelId="{F834213C-E354-48FA-819B-B101C9B7BE10}" type="presParOf" srcId="{B2B4F6AA-6216-4796-8A4D-FF81CA61FA0B}" destId="{9D713DC7-9057-4E97-99C1-272F1DA25A11}" srcOrd="4" destOrd="0" presId="urn:microsoft.com/office/officeart/2005/8/layout/process2"/>
    <dgm:cxn modelId="{FA7FF1DF-757F-49EC-A04B-B27F8FAECDD3}" type="presParOf" srcId="{B2B4F6AA-6216-4796-8A4D-FF81CA61FA0B}" destId="{96527F5B-8ACD-4701-BB96-88DEDC732BD7}" srcOrd="5" destOrd="0" presId="urn:microsoft.com/office/officeart/2005/8/layout/process2"/>
    <dgm:cxn modelId="{C63F430C-43EC-40B1-95D2-9CF57BA91A35}" type="presParOf" srcId="{96527F5B-8ACD-4701-BB96-88DEDC732BD7}" destId="{200E9D6A-9E8B-4485-A5FF-7299998F59A5}" srcOrd="0" destOrd="0" presId="urn:microsoft.com/office/officeart/2005/8/layout/process2"/>
    <dgm:cxn modelId="{8358F35D-5A1E-4CA5-AFE6-DC626F6C28DC}" type="presParOf" srcId="{B2B4F6AA-6216-4796-8A4D-FF81CA61FA0B}" destId="{6C8F28F4-55F4-4587-BDCE-7388703D482E}" srcOrd="6" destOrd="0" presId="urn:microsoft.com/office/officeart/2005/8/layout/process2"/>
    <dgm:cxn modelId="{771A7E6C-0BA7-44FB-8B1B-6365DDF7D8CC}" type="presParOf" srcId="{B2B4F6AA-6216-4796-8A4D-FF81CA61FA0B}" destId="{6B8E7FE7-A651-4ABF-825B-B24632C76625}" srcOrd="7" destOrd="0" presId="urn:microsoft.com/office/officeart/2005/8/layout/process2"/>
    <dgm:cxn modelId="{7FC76472-B338-4BC0-9091-BCC51091CB69}" type="presParOf" srcId="{6B8E7FE7-A651-4ABF-825B-B24632C76625}" destId="{AA5E8309-3063-4160-8A93-23B13F1AA318}" srcOrd="0" destOrd="0" presId="urn:microsoft.com/office/officeart/2005/8/layout/process2"/>
    <dgm:cxn modelId="{29B8204C-9768-44EB-BF07-FBA68191DBBD}" type="presParOf" srcId="{B2B4F6AA-6216-4796-8A4D-FF81CA61FA0B}" destId="{831D3F8D-85BD-419B-8240-04F05B0AEC3E}" srcOrd="8" destOrd="0" presId="urn:microsoft.com/office/officeart/2005/8/layout/process2"/>
    <dgm:cxn modelId="{16CBC26E-FD71-403F-AC70-CB942E688FC6}" type="presParOf" srcId="{B2B4F6AA-6216-4796-8A4D-FF81CA61FA0B}" destId="{1510B0D0-6D65-42AB-8766-9FD6185C9E70}" srcOrd="9" destOrd="0" presId="urn:microsoft.com/office/officeart/2005/8/layout/process2"/>
    <dgm:cxn modelId="{6EDC2484-0F74-4191-B09F-45A2A6DAE3DE}" type="presParOf" srcId="{1510B0D0-6D65-42AB-8766-9FD6185C9E70}" destId="{0259F208-884A-4B4C-A884-689D08DBA7D4}" srcOrd="0" destOrd="0" presId="urn:microsoft.com/office/officeart/2005/8/layout/process2"/>
    <dgm:cxn modelId="{7390A794-1AD0-4973-9188-6C29B1DCE0F7}" type="presParOf" srcId="{B2B4F6AA-6216-4796-8A4D-FF81CA61FA0B}" destId="{79EE3745-292B-413A-A96A-AD6B172AFE66}" srcOrd="10"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199FEE-03E5-4B63-9E7A-1647F478CC2A}">
      <dsp:nvSpPr>
        <dsp:cNvPr id="0" name=""/>
        <dsp:cNvSpPr/>
      </dsp:nvSpPr>
      <dsp:spPr>
        <a:xfrm rot="5400000">
          <a:off x="3473704" y="110442"/>
          <a:ext cx="4478060" cy="5376691"/>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57150" rIns="114300" bIns="57150" numCol="1" spcCol="1270" anchor="ctr" anchorCtr="0">
          <a:noAutofit/>
        </a:bodyPr>
        <a:lstStyle/>
        <a:p>
          <a:pPr marL="285750" lvl="1" indent="-285750" algn="l" defTabSz="1333500" rtl="0">
            <a:lnSpc>
              <a:spcPct val="90000"/>
            </a:lnSpc>
            <a:spcBef>
              <a:spcPct val="0"/>
            </a:spcBef>
            <a:spcAft>
              <a:spcPct val="15000"/>
            </a:spcAft>
            <a:buChar char="••"/>
          </a:pPr>
          <a:r>
            <a:rPr lang="uk-UA" sz="3000" kern="1200" dirty="0" smtClean="0"/>
            <a:t>Цілу дрібну рибу;</a:t>
          </a:r>
          <a:endParaRPr lang="ru-RU" sz="3000" kern="1200" dirty="0"/>
        </a:p>
        <a:p>
          <a:pPr marL="285750" lvl="1" indent="-285750" algn="l" defTabSz="1333500" rtl="0">
            <a:lnSpc>
              <a:spcPct val="90000"/>
            </a:lnSpc>
            <a:spcBef>
              <a:spcPct val="0"/>
            </a:spcBef>
            <a:spcAft>
              <a:spcPct val="15000"/>
            </a:spcAft>
            <a:buChar char="••"/>
          </a:pPr>
          <a:r>
            <a:rPr lang="uk-UA" sz="3000" kern="1200" dirty="0" smtClean="0"/>
            <a:t>Порційні шматки, розроблені на філе з шкірою і реберними кістками, на філе з шкірою без кісток і чисте філе;</a:t>
          </a:r>
          <a:endParaRPr lang="ru-RU" sz="3000" kern="1200" dirty="0"/>
        </a:p>
        <a:p>
          <a:pPr marL="285750" lvl="1" indent="-285750" algn="l" defTabSz="1333500" rtl="0">
            <a:lnSpc>
              <a:spcPct val="90000"/>
            </a:lnSpc>
            <a:spcBef>
              <a:spcPct val="0"/>
            </a:spcBef>
            <a:spcAft>
              <a:spcPct val="15000"/>
            </a:spcAft>
            <a:buChar char="••"/>
          </a:pPr>
          <a:r>
            <a:rPr lang="uk-UA" sz="3000" kern="1200" dirty="0" smtClean="0"/>
            <a:t>Рибу з хрящовим скелетом смажать пластами або порційними шматками.</a:t>
          </a:r>
          <a:endParaRPr lang="ru-RU" sz="3000" kern="1200" dirty="0"/>
        </a:p>
      </dsp:txBody>
      <dsp:txXfrm rot="-5400000">
        <a:off x="3024389" y="778359"/>
        <a:ext cx="5158090" cy="4040858"/>
      </dsp:txXfrm>
    </dsp:sp>
    <dsp:sp modelId="{86D0E8DC-3D26-4FAA-A131-4C0FF72CD573}">
      <dsp:nvSpPr>
        <dsp:cNvPr id="0" name=""/>
        <dsp:cNvSpPr/>
      </dsp:nvSpPr>
      <dsp:spPr>
        <a:xfrm>
          <a:off x="0" y="0"/>
          <a:ext cx="3024388" cy="55975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uk-UA" sz="2500" kern="1200" dirty="0" smtClean="0"/>
            <a:t>Для смаження використовують рибу майже всіх видів. Для смаження використовують:</a:t>
          </a:r>
          <a:endParaRPr lang="ru-RU" sz="2500" kern="1200" dirty="0"/>
        </a:p>
      </dsp:txBody>
      <dsp:txXfrm>
        <a:off x="147638" y="147638"/>
        <a:ext cx="2729112" cy="53023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C07DA7-BD2A-4CC0-B358-A2887572E069}">
      <dsp:nvSpPr>
        <dsp:cNvPr id="0" name=""/>
        <dsp:cNvSpPr/>
      </dsp:nvSpPr>
      <dsp:spPr>
        <a:xfrm rot="5400000">
          <a:off x="-215682" y="215866"/>
          <a:ext cx="1437881" cy="100651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uk-UA" sz="2800" kern="1200" dirty="0" smtClean="0"/>
            <a:t>1</a:t>
          </a:r>
          <a:endParaRPr lang="ru-RU" sz="2800" kern="1200" dirty="0"/>
        </a:p>
      </dsp:txBody>
      <dsp:txXfrm rot="-5400000">
        <a:off x="1" y="503443"/>
        <a:ext cx="1006517" cy="431364"/>
      </dsp:txXfrm>
    </dsp:sp>
    <dsp:sp modelId="{0EC2971B-2AC2-4E90-AEF9-EE668B5BC974}">
      <dsp:nvSpPr>
        <dsp:cNvPr id="0" name=""/>
        <dsp:cNvSpPr/>
      </dsp:nvSpPr>
      <dsp:spPr>
        <a:xfrm rot="5400000">
          <a:off x="4115350" y="-3153074"/>
          <a:ext cx="934623" cy="724077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uk-UA" sz="3000" kern="1200" dirty="0" smtClean="0">
              <a:latin typeface="Times New Roman" pitchFamily="18" charset="0"/>
              <a:cs typeface="Times New Roman" pitchFamily="18" charset="0"/>
            </a:rPr>
            <a:t>Цілу дрібну рибу</a:t>
          </a:r>
          <a:endParaRPr lang="ru-RU" sz="3000" kern="1200" dirty="0">
            <a:latin typeface="Times New Roman" pitchFamily="18" charset="0"/>
            <a:cs typeface="Times New Roman" pitchFamily="18" charset="0"/>
          </a:endParaRPr>
        </a:p>
      </dsp:txBody>
      <dsp:txXfrm rot="-5400000">
        <a:off x="962276" y="45625"/>
        <a:ext cx="7195147" cy="843373"/>
      </dsp:txXfrm>
    </dsp:sp>
    <dsp:sp modelId="{B031DABC-8BCB-4ABB-8F42-B0F23D00C4A2}">
      <dsp:nvSpPr>
        <dsp:cNvPr id="0" name=""/>
        <dsp:cNvSpPr/>
      </dsp:nvSpPr>
      <dsp:spPr>
        <a:xfrm rot="5400000">
          <a:off x="-215682" y="1457315"/>
          <a:ext cx="1437881" cy="100651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uk-UA" sz="2800" kern="1200" dirty="0" smtClean="0"/>
            <a:t>2</a:t>
          </a:r>
          <a:endParaRPr lang="ru-RU" sz="2800" kern="1200" dirty="0"/>
        </a:p>
      </dsp:txBody>
      <dsp:txXfrm rot="-5400000">
        <a:off x="1" y="1744892"/>
        <a:ext cx="1006517" cy="431364"/>
      </dsp:txXfrm>
    </dsp:sp>
    <dsp:sp modelId="{8AB93A7C-D080-4EDA-806D-699AC8A1791E}">
      <dsp:nvSpPr>
        <dsp:cNvPr id="0" name=""/>
        <dsp:cNvSpPr/>
      </dsp:nvSpPr>
      <dsp:spPr>
        <a:xfrm rot="5400000">
          <a:off x="4159592" y="-1911441"/>
          <a:ext cx="934623" cy="724077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uk-UA" sz="3000" kern="1200" dirty="0" smtClean="0">
              <a:latin typeface="Times New Roman" pitchFamily="18" charset="0"/>
              <a:cs typeface="Times New Roman" pitchFamily="18" charset="0"/>
            </a:rPr>
            <a:t>Порційні шматки-кругляки</a:t>
          </a:r>
          <a:endParaRPr lang="ru-RU" sz="3000" kern="1200" dirty="0">
            <a:latin typeface="Times New Roman" pitchFamily="18" charset="0"/>
            <a:cs typeface="Times New Roman" pitchFamily="18" charset="0"/>
          </a:endParaRPr>
        </a:p>
      </dsp:txBody>
      <dsp:txXfrm rot="-5400000">
        <a:off x="1006518" y="1287258"/>
        <a:ext cx="7195147" cy="843373"/>
      </dsp:txXfrm>
    </dsp:sp>
    <dsp:sp modelId="{BEB77625-09D0-4946-80E4-0EB012094057}">
      <dsp:nvSpPr>
        <dsp:cNvPr id="0" name=""/>
        <dsp:cNvSpPr/>
      </dsp:nvSpPr>
      <dsp:spPr>
        <a:xfrm rot="5400000">
          <a:off x="-215682" y="2698763"/>
          <a:ext cx="1437881" cy="100651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uk-UA" sz="2800" kern="1200" dirty="0" smtClean="0"/>
            <a:t>3</a:t>
          </a:r>
          <a:endParaRPr lang="ru-RU" sz="2800" kern="1200" dirty="0"/>
        </a:p>
      </dsp:txBody>
      <dsp:txXfrm rot="-5400000">
        <a:off x="1" y="2986340"/>
        <a:ext cx="1006517" cy="431364"/>
      </dsp:txXfrm>
    </dsp:sp>
    <dsp:sp modelId="{66E17C4E-F82B-4D8C-86D5-D93C33EEDBA5}">
      <dsp:nvSpPr>
        <dsp:cNvPr id="0" name=""/>
        <dsp:cNvSpPr/>
      </dsp:nvSpPr>
      <dsp:spPr>
        <a:xfrm rot="5400000">
          <a:off x="4159592" y="-669993"/>
          <a:ext cx="934623" cy="724077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uk-UA" sz="3000" kern="1200" dirty="0" smtClean="0">
              <a:latin typeface="Times New Roman" pitchFamily="18" charset="0"/>
              <a:cs typeface="Times New Roman" pitchFamily="18" charset="0"/>
            </a:rPr>
            <a:t>Порційні шматки, нарізані з філе зі шкірою і кістками</a:t>
          </a:r>
          <a:endParaRPr lang="ru-RU" sz="3000" kern="1200" dirty="0">
            <a:latin typeface="Times New Roman" pitchFamily="18" charset="0"/>
            <a:cs typeface="Times New Roman" pitchFamily="18" charset="0"/>
          </a:endParaRPr>
        </a:p>
      </dsp:txBody>
      <dsp:txXfrm rot="-5400000">
        <a:off x="1006518" y="2528706"/>
        <a:ext cx="7195147" cy="8433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B5E64-3733-44EA-9B4E-D51F8D5270A1}">
      <dsp:nvSpPr>
        <dsp:cNvPr id="0" name=""/>
        <dsp:cNvSpPr/>
      </dsp:nvSpPr>
      <dsp:spPr>
        <a:xfrm rot="5400000">
          <a:off x="4710787" y="-1397984"/>
          <a:ext cx="2101049" cy="5422411"/>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53340" rIns="106680" bIns="53340" numCol="1" spcCol="1270" anchor="ctr" anchorCtr="0">
          <a:noAutofit/>
        </a:bodyPr>
        <a:lstStyle/>
        <a:p>
          <a:pPr marL="285750" lvl="1" indent="-285750" algn="l" defTabSz="1244600" rtl="0">
            <a:lnSpc>
              <a:spcPct val="90000"/>
            </a:lnSpc>
            <a:spcBef>
              <a:spcPct val="0"/>
            </a:spcBef>
            <a:spcAft>
              <a:spcPct val="15000"/>
            </a:spcAft>
            <a:buChar char="••"/>
          </a:pPr>
          <a:r>
            <a:rPr lang="uk-UA" sz="2800" kern="1200" dirty="0" smtClean="0"/>
            <a:t>Рибу, розроблену на філе без шкіри і кісток;</a:t>
          </a:r>
          <a:endParaRPr lang="ru-RU" sz="2800" kern="1200" dirty="0"/>
        </a:p>
        <a:p>
          <a:pPr marL="285750" lvl="1" indent="-285750" algn="l" defTabSz="1244600" rtl="0">
            <a:lnSpc>
              <a:spcPct val="90000"/>
            </a:lnSpc>
            <a:spcBef>
              <a:spcPct val="0"/>
            </a:spcBef>
            <a:spcAft>
              <a:spcPct val="15000"/>
            </a:spcAft>
            <a:buChar char="••"/>
          </a:pPr>
          <a:r>
            <a:rPr lang="uk-UA" sz="2800" kern="1200" dirty="0" smtClean="0"/>
            <a:t>Філе зі шкірою без кісток.</a:t>
          </a:r>
          <a:endParaRPr lang="ru-RU" sz="2800" kern="1200" dirty="0"/>
        </a:p>
      </dsp:txBody>
      <dsp:txXfrm rot="-5400000">
        <a:off x="3050107" y="365261"/>
        <a:ext cx="5319846" cy="1895919"/>
      </dsp:txXfrm>
    </dsp:sp>
    <dsp:sp modelId="{4FD0A346-2EB4-4627-8164-CB3ADAA7AB82}">
      <dsp:nvSpPr>
        <dsp:cNvPr id="0" name=""/>
        <dsp:cNvSpPr/>
      </dsp:nvSpPr>
      <dsp:spPr>
        <a:xfrm>
          <a:off x="0" y="65"/>
          <a:ext cx="3050106" cy="262631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uk-UA" sz="2500" kern="1200" dirty="0" smtClean="0"/>
            <a:t>Для приготування січеної натуральної та котлетної маси використовують:</a:t>
          </a:r>
          <a:endParaRPr lang="ru-RU" sz="2500" kern="1200" dirty="0"/>
        </a:p>
      </dsp:txBody>
      <dsp:txXfrm>
        <a:off x="128206" y="128271"/>
        <a:ext cx="2793694" cy="2369899"/>
      </dsp:txXfrm>
    </dsp:sp>
    <dsp:sp modelId="{B466ED6F-D146-4A3A-8A52-A549B29C2D0D}">
      <dsp:nvSpPr>
        <dsp:cNvPr id="0" name=""/>
        <dsp:cNvSpPr/>
      </dsp:nvSpPr>
      <dsp:spPr>
        <a:xfrm rot="5400000">
          <a:off x="4710787" y="1359642"/>
          <a:ext cx="2101049" cy="5422411"/>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53340" rIns="106680" bIns="53340" numCol="1" spcCol="1270" anchor="ctr" anchorCtr="0">
          <a:noAutofit/>
        </a:bodyPr>
        <a:lstStyle/>
        <a:p>
          <a:pPr marL="285750" lvl="1" indent="-285750" algn="l" defTabSz="1244600" rtl="0">
            <a:lnSpc>
              <a:spcPct val="90000"/>
            </a:lnSpc>
            <a:spcBef>
              <a:spcPct val="0"/>
            </a:spcBef>
            <a:spcAft>
              <a:spcPct val="15000"/>
            </a:spcAft>
            <a:buChar char="••"/>
          </a:pPr>
          <a:r>
            <a:rPr lang="uk-UA" sz="2800" kern="1200" dirty="0" smtClean="0"/>
            <a:t>Смажать;</a:t>
          </a:r>
          <a:endParaRPr lang="ru-RU" sz="2800" kern="1200" dirty="0"/>
        </a:p>
        <a:p>
          <a:pPr marL="285750" lvl="1" indent="-285750" algn="l" defTabSz="1244600" rtl="0">
            <a:lnSpc>
              <a:spcPct val="90000"/>
            </a:lnSpc>
            <a:spcBef>
              <a:spcPct val="0"/>
            </a:spcBef>
            <a:spcAft>
              <a:spcPct val="15000"/>
            </a:spcAft>
            <a:buChar char="••"/>
          </a:pPr>
          <a:r>
            <a:rPr lang="uk-UA" sz="2800" kern="1200" dirty="0" smtClean="0"/>
            <a:t>Варять;</a:t>
          </a:r>
          <a:endParaRPr lang="ru-RU" sz="2800" kern="1200" dirty="0"/>
        </a:p>
        <a:p>
          <a:pPr marL="285750" lvl="1" indent="-285750" algn="l" defTabSz="1244600" rtl="0">
            <a:lnSpc>
              <a:spcPct val="90000"/>
            </a:lnSpc>
            <a:spcBef>
              <a:spcPct val="0"/>
            </a:spcBef>
            <a:spcAft>
              <a:spcPct val="15000"/>
            </a:spcAft>
            <a:buChar char="••"/>
          </a:pPr>
          <a:r>
            <a:rPr lang="uk-UA" sz="2800" kern="1200" dirty="0" smtClean="0"/>
            <a:t>Тушкують;</a:t>
          </a:r>
          <a:endParaRPr lang="ru-RU" sz="2800" kern="1200" dirty="0"/>
        </a:p>
        <a:p>
          <a:pPr marL="285750" lvl="1" indent="-285750" algn="l" defTabSz="1244600" rtl="0">
            <a:lnSpc>
              <a:spcPct val="90000"/>
            </a:lnSpc>
            <a:spcBef>
              <a:spcPct val="0"/>
            </a:spcBef>
            <a:spcAft>
              <a:spcPct val="15000"/>
            </a:spcAft>
            <a:buChar char="••"/>
          </a:pPr>
          <a:r>
            <a:rPr lang="uk-UA" sz="2800" kern="1200" dirty="0" smtClean="0"/>
            <a:t>Запікають.</a:t>
          </a:r>
          <a:endParaRPr lang="ru-RU" sz="2800" kern="1200" dirty="0"/>
        </a:p>
      </dsp:txBody>
      <dsp:txXfrm rot="-5400000">
        <a:off x="3050107" y="3122888"/>
        <a:ext cx="5319846" cy="1895919"/>
      </dsp:txXfrm>
    </dsp:sp>
    <dsp:sp modelId="{B7D7CDF2-81D1-46D6-AB29-28F8225E748F}">
      <dsp:nvSpPr>
        <dsp:cNvPr id="0" name=""/>
        <dsp:cNvSpPr/>
      </dsp:nvSpPr>
      <dsp:spPr>
        <a:xfrm>
          <a:off x="0" y="2757692"/>
          <a:ext cx="3050106" cy="262631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uk-UA" sz="2500" kern="1200" dirty="0" smtClean="0"/>
            <a:t>Страви:</a:t>
          </a:r>
          <a:endParaRPr lang="ru-RU" sz="2500" kern="1200" dirty="0"/>
        </a:p>
      </dsp:txBody>
      <dsp:txXfrm>
        <a:off x="128206" y="2885898"/>
        <a:ext cx="2793694" cy="23698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0395B0-FA2A-4F3A-86EC-4D4E83A19988}">
      <dsp:nvSpPr>
        <dsp:cNvPr id="0" name=""/>
        <dsp:cNvSpPr/>
      </dsp:nvSpPr>
      <dsp:spPr>
        <a:xfrm>
          <a:off x="-33386" y="357902"/>
          <a:ext cx="5249915" cy="473889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1">
          <a:noAutofit/>
        </a:bodyPr>
        <a:lstStyle/>
        <a:p>
          <a:pPr lvl="0" algn="l" defTabSz="889000" rtl="0">
            <a:lnSpc>
              <a:spcPct val="90000"/>
            </a:lnSpc>
            <a:spcBef>
              <a:spcPct val="0"/>
            </a:spcBef>
            <a:spcAft>
              <a:spcPct val="35000"/>
            </a:spcAft>
          </a:pPr>
          <a:r>
            <a:rPr lang="uk-UA" sz="2000" kern="1200" dirty="0" smtClean="0">
              <a:latin typeface="Times New Roman" pitchFamily="18" charset="0"/>
              <a:cs typeface="Times New Roman" pitchFamily="18" charset="0"/>
            </a:rPr>
            <a:t>Морепродукти багаті:</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Повноцінними білками;</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Мінеральними речовинами (кобальт, цинк, кальцій, фосфор, йод, та ін.);</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Вітамінами РР, С, </a:t>
          </a:r>
          <a:r>
            <a:rPr lang="en-US" sz="2000" kern="1200" dirty="0" smtClean="0">
              <a:latin typeface="Times New Roman" pitchFamily="18" charset="0"/>
              <a:cs typeface="Times New Roman" pitchFamily="18" charset="0"/>
            </a:rPr>
            <a:t>D</a:t>
          </a:r>
          <a:r>
            <a:rPr lang="uk-UA" sz="2000" kern="1200" dirty="0" smtClean="0">
              <a:latin typeface="Times New Roman" pitchFamily="18" charset="0"/>
              <a:cs typeface="Times New Roman" pitchFamily="18" charset="0"/>
            </a:rPr>
            <a:t>, групи В.</a:t>
          </a:r>
          <a:endParaRPr lang="ru-RU" sz="2000" kern="1200" dirty="0">
            <a:latin typeface="Times New Roman" pitchFamily="18" charset="0"/>
            <a:cs typeface="Times New Roman" pitchFamily="18" charset="0"/>
          </a:endParaRPr>
        </a:p>
      </dsp:txBody>
      <dsp:txXfrm>
        <a:off x="699709" y="916720"/>
        <a:ext cx="3026978" cy="3621259"/>
      </dsp:txXfrm>
    </dsp:sp>
    <dsp:sp modelId="{F5064096-4D53-42F0-8F66-7E03AC3E8525}">
      <dsp:nvSpPr>
        <dsp:cNvPr id="0" name=""/>
        <dsp:cNvSpPr/>
      </dsp:nvSpPr>
      <dsp:spPr>
        <a:xfrm>
          <a:off x="3483827" y="357902"/>
          <a:ext cx="4879201" cy="473889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1">
          <a:noAutofit/>
        </a:bodyPr>
        <a:lstStyle/>
        <a:p>
          <a:pPr lvl="0" algn="l" defTabSz="889000" rtl="0">
            <a:lnSpc>
              <a:spcPct val="90000"/>
            </a:lnSpc>
            <a:spcBef>
              <a:spcPct val="0"/>
            </a:spcBef>
            <a:spcAft>
              <a:spcPct val="35000"/>
            </a:spcAft>
          </a:pPr>
          <a:r>
            <a:rPr lang="uk-UA" sz="2000" kern="1200" dirty="0" smtClean="0">
              <a:latin typeface="Times New Roman" pitchFamily="18" charset="0"/>
              <a:cs typeface="Times New Roman" pitchFamily="18" charset="0"/>
            </a:rPr>
            <a:t>Для приготування страв використовують:</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Краби;</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Креветки;</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Кальмари;</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Морські гребінці; </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Трепанги; </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Мідії;</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Раки морські; </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Устриці;</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k-UA" sz="2000" kern="1200" dirty="0" smtClean="0">
              <a:latin typeface="Times New Roman" pitchFamily="18" charset="0"/>
              <a:cs typeface="Times New Roman" pitchFamily="18" charset="0"/>
            </a:rPr>
            <a:t>Пасту «Океан»</a:t>
          </a:r>
          <a:endParaRPr lang="ru-RU" sz="2000" kern="1200" dirty="0">
            <a:latin typeface="Times New Roman" pitchFamily="18" charset="0"/>
            <a:cs typeface="Times New Roman" pitchFamily="18" charset="0"/>
          </a:endParaRPr>
        </a:p>
      </dsp:txBody>
      <dsp:txXfrm>
        <a:off x="4868465" y="916720"/>
        <a:ext cx="2813233" cy="36212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30BC6B-F5EA-4F1A-A2FB-A6019D353BDF}">
      <dsp:nvSpPr>
        <dsp:cNvPr id="0" name=""/>
        <dsp:cNvSpPr/>
      </dsp:nvSpPr>
      <dsp:spPr>
        <a:xfrm>
          <a:off x="0" y="1465"/>
          <a:ext cx="4929222" cy="52155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ru-RU" sz="1100" kern="1200" dirty="0" err="1"/>
            <a:t>підготовлені</a:t>
          </a:r>
          <a:r>
            <a:rPr lang="ru-RU" sz="1100" kern="1200" dirty="0"/>
            <a:t> шматки </a:t>
          </a:r>
          <a:r>
            <a:rPr lang="ru-RU" sz="1100" kern="1200" dirty="0" err="1"/>
            <a:t>риби</a:t>
          </a:r>
          <a:endParaRPr lang="ru-RU" sz="1100" kern="1200" dirty="0"/>
        </a:p>
      </dsp:txBody>
      <dsp:txXfrm>
        <a:off x="15276" y="16741"/>
        <a:ext cx="4898670" cy="490999"/>
      </dsp:txXfrm>
    </dsp:sp>
    <dsp:sp modelId="{6E29A699-A259-459D-9A27-05BA9CF0D6B0}">
      <dsp:nvSpPr>
        <dsp:cNvPr id="0" name=""/>
        <dsp:cNvSpPr/>
      </dsp:nvSpPr>
      <dsp:spPr>
        <a:xfrm rot="5400000">
          <a:off x="2366820" y="536054"/>
          <a:ext cx="195581" cy="234698"/>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5400000">
        <a:off x="2394202" y="555612"/>
        <a:ext cx="140818" cy="136907"/>
      </dsp:txXfrm>
    </dsp:sp>
    <dsp:sp modelId="{A1A466A5-D6A6-4B07-AB89-14B6278DDE80}">
      <dsp:nvSpPr>
        <dsp:cNvPr id="0" name=""/>
        <dsp:cNvSpPr/>
      </dsp:nvSpPr>
      <dsp:spPr>
        <a:xfrm>
          <a:off x="0" y="783791"/>
          <a:ext cx="4929222" cy="52155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ru-RU" sz="1100" kern="1200" dirty="0" err="1"/>
            <a:t>викласти</a:t>
          </a:r>
          <a:r>
            <a:rPr lang="ru-RU" sz="1100" kern="1200" dirty="0"/>
            <a:t> в сотейник</a:t>
          </a:r>
        </a:p>
      </dsp:txBody>
      <dsp:txXfrm>
        <a:off x="15276" y="799067"/>
        <a:ext cx="4898670" cy="490999"/>
      </dsp:txXfrm>
    </dsp:sp>
    <dsp:sp modelId="{1F746ABC-B327-4521-A445-5A23EA0B73F9}">
      <dsp:nvSpPr>
        <dsp:cNvPr id="0" name=""/>
        <dsp:cNvSpPr/>
      </dsp:nvSpPr>
      <dsp:spPr>
        <a:xfrm rot="5400000">
          <a:off x="2366820" y="1318381"/>
          <a:ext cx="195581" cy="234698"/>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5400000">
        <a:off x="2394202" y="1337939"/>
        <a:ext cx="140818" cy="136907"/>
      </dsp:txXfrm>
    </dsp:sp>
    <dsp:sp modelId="{C7B6F7F5-AF30-49E4-879C-755F29E27FB9}">
      <dsp:nvSpPr>
        <dsp:cNvPr id="0" name=""/>
        <dsp:cNvSpPr/>
      </dsp:nvSpPr>
      <dsp:spPr>
        <a:xfrm>
          <a:off x="0" y="1566118"/>
          <a:ext cx="4929222" cy="52155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ru-RU" sz="1100" kern="1200" dirty="0" err="1"/>
            <a:t>додати</a:t>
          </a:r>
          <a:r>
            <a:rPr lang="ru-RU" sz="1100" kern="1200" dirty="0"/>
            <a:t> </a:t>
          </a:r>
          <a:r>
            <a:rPr lang="ru-RU" sz="1100" kern="1200" dirty="0" err="1"/>
            <a:t>пасеровані</a:t>
          </a:r>
          <a:r>
            <a:rPr lang="ru-RU" sz="1100" kern="1200" dirty="0"/>
            <a:t> </a:t>
          </a:r>
          <a:r>
            <a:rPr lang="ru-RU" sz="1100" kern="1200" dirty="0" err="1"/>
            <a:t>овочі</a:t>
          </a:r>
          <a:r>
            <a:rPr lang="ru-RU" sz="1100" kern="1200" dirty="0"/>
            <a:t> (</a:t>
          </a:r>
          <a:r>
            <a:rPr lang="ru-RU" sz="1100" kern="1200" dirty="0" err="1"/>
            <a:t>морква</a:t>
          </a:r>
          <a:r>
            <a:rPr lang="ru-RU" sz="1100" kern="1200" dirty="0"/>
            <a:t>, цибуля, </a:t>
          </a:r>
          <a:r>
            <a:rPr lang="ru-RU" sz="1100" kern="1200" dirty="0" err="1"/>
            <a:t>селера</a:t>
          </a:r>
          <a:r>
            <a:rPr lang="ru-RU" sz="1100" kern="1200" dirty="0"/>
            <a:t>)  </a:t>
          </a:r>
          <a:r>
            <a:rPr lang="ru-RU" sz="1100" kern="1200" dirty="0" err="1"/>
            <a:t>з</a:t>
          </a:r>
          <a:r>
            <a:rPr lang="ru-RU" sz="1100" kern="1200" dirty="0"/>
            <a:t> </a:t>
          </a:r>
          <a:r>
            <a:rPr lang="ru-RU" sz="1100" kern="1200" dirty="0" err="1"/>
            <a:t>томатним</a:t>
          </a:r>
          <a:r>
            <a:rPr lang="ru-RU" sz="1100" kern="1200" dirty="0"/>
            <a:t> пюре</a:t>
          </a:r>
        </a:p>
      </dsp:txBody>
      <dsp:txXfrm>
        <a:off x="15276" y="1581394"/>
        <a:ext cx="4898670" cy="490999"/>
      </dsp:txXfrm>
    </dsp:sp>
    <dsp:sp modelId="{440A2EF9-1BBC-41F4-8FEF-BBFEB5099ED1}">
      <dsp:nvSpPr>
        <dsp:cNvPr id="0" name=""/>
        <dsp:cNvSpPr/>
      </dsp:nvSpPr>
      <dsp:spPr>
        <a:xfrm rot="5400000">
          <a:off x="2366820" y="2100708"/>
          <a:ext cx="195581" cy="234698"/>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5400000">
        <a:off x="2394202" y="2120266"/>
        <a:ext cx="140818" cy="136907"/>
      </dsp:txXfrm>
    </dsp:sp>
    <dsp:sp modelId="{9FB03409-9D50-4E52-99A7-CB6C45A225BC}">
      <dsp:nvSpPr>
        <dsp:cNvPr id="0" name=""/>
        <dsp:cNvSpPr/>
      </dsp:nvSpPr>
      <dsp:spPr>
        <a:xfrm>
          <a:off x="0" y="2348445"/>
          <a:ext cx="4929222" cy="52155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ru-RU" sz="1100" kern="1200" dirty="0" err="1"/>
            <a:t>залити</a:t>
          </a:r>
          <a:r>
            <a:rPr lang="ru-RU" sz="1100" kern="1200" dirty="0"/>
            <a:t> водою </a:t>
          </a:r>
          <a:r>
            <a:rPr lang="ru-RU" sz="1100" kern="1200" dirty="0" err="1"/>
            <a:t>або</a:t>
          </a:r>
          <a:r>
            <a:rPr lang="ru-RU" sz="1100" kern="1200" dirty="0"/>
            <a:t> </a:t>
          </a:r>
          <a:r>
            <a:rPr lang="ru-RU" sz="1100" kern="1200" dirty="0" err="1"/>
            <a:t>бульйоном</a:t>
          </a:r>
          <a:endParaRPr lang="ru-RU" sz="1100" kern="1200" dirty="0"/>
        </a:p>
      </dsp:txBody>
      <dsp:txXfrm>
        <a:off x="15276" y="2363721"/>
        <a:ext cx="4898670" cy="490999"/>
      </dsp:txXfrm>
    </dsp:sp>
    <dsp:sp modelId="{3F5EAA7C-7C8E-45FA-BB18-5B8C230A9643}">
      <dsp:nvSpPr>
        <dsp:cNvPr id="0" name=""/>
        <dsp:cNvSpPr/>
      </dsp:nvSpPr>
      <dsp:spPr>
        <a:xfrm rot="5400000">
          <a:off x="2366820" y="2883034"/>
          <a:ext cx="195581" cy="234698"/>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5400000">
        <a:off x="2394202" y="2902592"/>
        <a:ext cx="140818" cy="136907"/>
      </dsp:txXfrm>
    </dsp:sp>
    <dsp:sp modelId="{B3F44FFA-19DE-4B6F-8D2C-A70D7F2FD47F}">
      <dsp:nvSpPr>
        <dsp:cNvPr id="0" name=""/>
        <dsp:cNvSpPr/>
      </dsp:nvSpPr>
      <dsp:spPr>
        <a:xfrm>
          <a:off x="0" y="3130771"/>
          <a:ext cx="4929222" cy="52155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ru-RU" sz="1100" kern="1200" dirty="0" err="1"/>
            <a:t>додати</a:t>
          </a:r>
          <a:r>
            <a:rPr lang="ru-RU" sz="1100" kern="1200" dirty="0"/>
            <a:t> </a:t>
          </a:r>
          <a:r>
            <a:rPr lang="ru-RU" sz="1100" kern="1200" dirty="0" err="1"/>
            <a:t>сіль</a:t>
          </a:r>
          <a:r>
            <a:rPr lang="ru-RU" sz="1100" kern="1200" dirty="0"/>
            <a:t>, </a:t>
          </a:r>
          <a:r>
            <a:rPr lang="ru-RU" sz="1100" kern="1200" dirty="0" err="1"/>
            <a:t>перець</a:t>
          </a:r>
          <a:r>
            <a:rPr lang="ru-RU" sz="1100" kern="1200" dirty="0"/>
            <a:t>, оцет</a:t>
          </a:r>
        </a:p>
      </dsp:txBody>
      <dsp:txXfrm>
        <a:off x="15276" y="3146047"/>
        <a:ext cx="4898670" cy="490999"/>
      </dsp:txXfrm>
    </dsp:sp>
    <dsp:sp modelId="{71F77A69-2AA4-4085-A512-CA1ECDE55C7C}">
      <dsp:nvSpPr>
        <dsp:cNvPr id="0" name=""/>
        <dsp:cNvSpPr/>
      </dsp:nvSpPr>
      <dsp:spPr>
        <a:xfrm rot="5400000">
          <a:off x="2366820" y="3665361"/>
          <a:ext cx="195581" cy="234698"/>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5400000">
        <a:off x="2394202" y="3684919"/>
        <a:ext cx="140818" cy="136907"/>
      </dsp:txXfrm>
    </dsp:sp>
    <dsp:sp modelId="{85F79389-C23B-4D9C-9EF8-5CDD574E60BE}">
      <dsp:nvSpPr>
        <dsp:cNvPr id="0" name=""/>
        <dsp:cNvSpPr/>
      </dsp:nvSpPr>
      <dsp:spPr>
        <a:xfrm>
          <a:off x="42788" y="3913098"/>
          <a:ext cx="4843645" cy="52155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ru-RU" sz="1100" kern="1200" dirty="0" err="1"/>
            <a:t>тушкувати</a:t>
          </a:r>
          <a:r>
            <a:rPr lang="ru-RU" sz="1100" kern="1200" dirty="0"/>
            <a:t> до </a:t>
          </a:r>
          <a:r>
            <a:rPr lang="ru-RU" sz="1100" kern="1200" dirty="0" err="1"/>
            <a:t>готовності</a:t>
          </a:r>
          <a:endParaRPr lang="ru-RU" sz="1100" kern="1200" dirty="0"/>
        </a:p>
      </dsp:txBody>
      <dsp:txXfrm>
        <a:off x="58064" y="3928374"/>
        <a:ext cx="4813093" cy="490999"/>
      </dsp:txXfrm>
    </dsp:sp>
    <dsp:sp modelId="{D218774F-CCEE-4664-A099-EF4964F1320F}">
      <dsp:nvSpPr>
        <dsp:cNvPr id="0" name=""/>
        <dsp:cNvSpPr/>
      </dsp:nvSpPr>
      <dsp:spPr>
        <a:xfrm rot="5400000">
          <a:off x="2366820" y="4447688"/>
          <a:ext cx="195581" cy="234698"/>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5400000">
        <a:off x="2394202" y="4467246"/>
        <a:ext cx="140818" cy="136907"/>
      </dsp:txXfrm>
    </dsp:sp>
    <dsp:sp modelId="{46AED842-22B1-4E2A-90AB-988A3FEDED74}">
      <dsp:nvSpPr>
        <dsp:cNvPr id="0" name=""/>
        <dsp:cNvSpPr/>
      </dsp:nvSpPr>
      <dsp:spPr>
        <a:xfrm>
          <a:off x="0" y="4695425"/>
          <a:ext cx="4929222" cy="52155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ru-RU" sz="1100" kern="1200" dirty="0"/>
            <a:t> в </a:t>
          </a:r>
          <a:r>
            <a:rPr lang="ru-RU" sz="1100" kern="1200" dirty="0" err="1"/>
            <a:t>кінці</a:t>
          </a:r>
          <a:r>
            <a:rPr lang="ru-RU" sz="1100" kern="1200" dirty="0"/>
            <a:t> </a:t>
          </a:r>
          <a:r>
            <a:rPr lang="ru-RU" sz="1100" kern="1200" dirty="0" err="1"/>
            <a:t>тушкування</a:t>
          </a:r>
          <a:r>
            <a:rPr lang="ru-RU" sz="1100" kern="1200" dirty="0"/>
            <a:t> </a:t>
          </a:r>
          <a:r>
            <a:rPr lang="ru-RU" sz="1100" kern="1200" dirty="0" err="1"/>
            <a:t>додати</a:t>
          </a:r>
          <a:r>
            <a:rPr lang="ru-RU" sz="1100" kern="1200" dirty="0"/>
            <a:t> </a:t>
          </a:r>
          <a:r>
            <a:rPr lang="ru-RU" sz="1100" kern="1200" dirty="0" err="1"/>
            <a:t>перець</a:t>
          </a:r>
          <a:r>
            <a:rPr lang="ru-RU" sz="1100" kern="1200" dirty="0"/>
            <a:t>, </a:t>
          </a:r>
          <a:r>
            <a:rPr lang="ru-RU" sz="1100" kern="1200" dirty="0" err="1"/>
            <a:t>лавровий</a:t>
          </a:r>
          <a:r>
            <a:rPr lang="ru-RU" sz="1100" kern="1200" dirty="0"/>
            <a:t> лист, гвоздику, </a:t>
          </a:r>
          <a:r>
            <a:rPr lang="ru-RU" sz="1100" kern="1200" dirty="0" err="1"/>
            <a:t>корицю</a:t>
          </a:r>
          <a:endParaRPr lang="ru-RU" sz="1100" kern="1200" dirty="0"/>
        </a:p>
      </dsp:txBody>
      <dsp:txXfrm>
        <a:off x="15276" y="4710701"/>
        <a:ext cx="4898670" cy="490999"/>
      </dsp:txXfrm>
    </dsp:sp>
    <dsp:sp modelId="{73DF6D7F-DE7A-45DD-BB0F-A82659470492}">
      <dsp:nvSpPr>
        <dsp:cNvPr id="0" name=""/>
        <dsp:cNvSpPr/>
      </dsp:nvSpPr>
      <dsp:spPr>
        <a:xfrm rot="5400000">
          <a:off x="2366820" y="5230015"/>
          <a:ext cx="195581" cy="234698"/>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5400000">
        <a:off x="2394202" y="5249573"/>
        <a:ext cx="140818" cy="136907"/>
      </dsp:txXfrm>
    </dsp:sp>
    <dsp:sp modelId="{31ABBCFD-93BF-4316-A196-14B1DBCA1C53}">
      <dsp:nvSpPr>
        <dsp:cNvPr id="0" name=""/>
        <dsp:cNvSpPr/>
      </dsp:nvSpPr>
      <dsp:spPr>
        <a:xfrm>
          <a:off x="0" y="5477751"/>
          <a:ext cx="4929222" cy="52155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ru-RU" sz="1100" kern="1200" dirty="0" err="1"/>
            <a:t>подавати</a:t>
          </a:r>
          <a:r>
            <a:rPr lang="ru-RU" sz="1100" kern="1200" dirty="0"/>
            <a:t> </a:t>
          </a:r>
          <a:r>
            <a:rPr lang="ru-RU" sz="1100" kern="1200" dirty="0" err="1"/>
            <a:t>рибу</a:t>
          </a:r>
          <a:r>
            <a:rPr lang="ru-RU" sz="1100" kern="1200" dirty="0"/>
            <a:t> в баранчику </a:t>
          </a:r>
          <a:r>
            <a:rPr lang="ru-RU" sz="1100" kern="1200" dirty="0" err="1"/>
            <a:t>з</a:t>
          </a:r>
          <a:r>
            <a:rPr lang="ru-RU" sz="1100" kern="1200" dirty="0"/>
            <a:t> </a:t>
          </a:r>
          <a:r>
            <a:rPr lang="ru-RU" sz="1100" kern="1200" dirty="0" err="1"/>
            <a:t>відварноюкартоплею</a:t>
          </a:r>
          <a:r>
            <a:rPr lang="ru-RU" sz="1100" kern="1200" dirty="0"/>
            <a:t>  </a:t>
          </a:r>
          <a:r>
            <a:rPr lang="ru-RU" sz="1100" kern="1200" dirty="0" err="1"/>
            <a:t>полити</a:t>
          </a:r>
          <a:r>
            <a:rPr lang="ru-RU" sz="1100" kern="1200" dirty="0"/>
            <a:t> </a:t>
          </a:r>
          <a:r>
            <a:rPr lang="ru-RU" sz="1100" kern="1200" dirty="0" err="1"/>
            <a:t>сусом</a:t>
          </a:r>
          <a:r>
            <a:rPr lang="ru-RU" sz="1100" kern="1200" dirty="0"/>
            <a:t> </a:t>
          </a:r>
          <a:r>
            <a:rPr lang="ru-RU" sz="1100" kern="1200" dirty="0" err="1"/>
            <a:t>з</a:t>
          </a:r>
          <a:r>
            <a:rPr lang="ru-RU" sz="1100" kern="1200" dirty="0"/>
            <a:t> </a:t>
          </a:r>
          <a:r>
            <a:rPr lang="ru-RU" sz="1100" kern="1200" dirty="0" err="1"/>
            <a:t>овочами</a:t>
          </a:r>
          <a:r>
            <a:rPr lang="ru-RU" sz="1100" kern="1200" dirty="0"/>
            <a:t> </a:t>
          </a:r>
          <a:r>
            <a:rPr lang="ru-RU" sz="1100" kern="1200" dirty="0" err="1"/>
            <a:t>посипати</a:t>
          </a:r>
          <a:r>
            <a:rPr lang="ru-RU" sz="1100" kern="1200" dirty="0"/>
            <a:t> </a:t>
          </a:r>
          <a:r>
            <a:rPr lang="ru-RU" sz="1100" kern="1200" dirty="0" err="1"/>
            <a:t>зеленню</a:t>
          </a:r>
          <a:endParaRPr lang="ru-RU" sz="1100" kern="1200" dirty="0"/>
        </a:p>
      </dsp:txBody>
      <dsp:txXfrm>
        <a:off x="15276" y="5493027"/>
        <a:ext cx="4898670" cy="49099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806B58-C326-4EEE-9A20-EC8426C8EE37}">
      <dsp:nvSpPr>
        <dsp:cNvPr id="0" name=""/>
        <dsp:cNvSpPr/>
      </dsp:nvSpPr>
      <dsp:spPr>
        <a:xfrm>
          <a:off x="0" y="2295"/>
          <a:ext cx="5357818" cy="68022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a:t>підготовлені порційні шматки риби</a:t>
          </a:r>
        </a:p>
      </dsp:txBody>
      <dsp:txXfrm>
        <a:off x="19923" y="22218"/>
        <a:ext cx="5317972" cy="640375"/>
      </dsp:txXfrm>
    </dsp:sp>
    <dsp:sp modelId="{316502B2-C43F-4D6A-893C-6E8D3FAB3E12}">
      <dsp:nvSpPr>
        <dsp:cNvPr id="0" name=""/>
        <dsp:cNvSpPr/>
      </dsp:nvSpPr>
      <dsp:spPr>
        <a:xfrm rot="5400000">
          <a:off x="2551367" y="699523"/>
          <a:ext cx="255083" cy="306099"/>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rot="-5400000">
        <a:off x="2587080" y="725031"/>
        <a:ext cx="183659" cy="178558"/>
      </dsp:txXfrm>
    </dsp:sp>
    <dsp:sp modelId="{C7C8F557-5311-4548-A84C-4DB41D0F131A}">
      <dsp:nvSpPr>
        <dsp:cNvPr id="0" name=""/>
        <dsp:cNvSpPr/>
      </dsp:nvSpPr>
      <dsp:spPr>
        <a:xfrm>
          <a:off x="0" y="1022628"/>
          <a:ext cx="5357818" cy="68022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a:t>викласти у сотейник</a:t>
          </a:r>
        </a:p>
      </dsp:txBody>
      <dsp:txXfrm>
        <a:off x="19923" y="1042551"/>
        <a:ext cx="5317972" cy="640375"/>
      </dsp:txXfrm>
    </dsp:sp>
    <dsp:sp modelId="{BCA17F43-5B30-4303-9F2F-3E2AC422814C}">
      <dsp:nvSpPr>
        <dsp:cNvPr id="0" name=""/>
        <dsp:cNvSpPr/>
      </dsp:nvSpPr>
      <dsp:spPr>
        <a:xfrm rot="5400000">
          <a:off x="2551367" y="1719856"/>
          <a:ext cx="255083" cy="306099"/>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rot="-5400000">
        <a:off x="2587080" y="1745364"/>
        <a:ext cx="183659" cy="178558"/>
      </dsp:txXfrm>
    </dsp:sp>
    <dsp:sp modelId="{9D713DC7-9057-4E97-99C1-272F1DA25A11}">
      <dsp:nvSpPr>
        <dsp:cNvPr id="0" name=""/>
        <dsp:cNvSpPr/>
      </dsp:nvSpPr>
      <dsp:spPr>
        <a:xfrm>
          <a:off x="0" y="2042961"/>
          <a:ext cx="5357818" cy="68022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a:t>посипати сіллю, перчем</a:t>
          </a:r>
        </a:p>
      </dsp:txBody>
      <dsp:txXfrm>
        <a:off x="19923" y="2062884"/>
        <a:ext cx="5317972" cy="640375"/>
      </dsp:txXfrm>
    </dsp:sp>
    <dsp:sp modelId="{96527F5B-8ACD-4701-BB96-88DEDC732BD7}">
      <dsp:nvSpPr>
        <dsp:cNvPr id="0" name=""/>
        <dsp:cNvSpPr/>
      </dsp:nvSpPr>
      <dsp:spPr>
        <a:xfrm rot="5400000">
          <a:off x="2551367" y="2740189"/>
          <a:ext cx="255083" cy="306099"/>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rot="-5400000">
        <a:off x="2587080" y="2765697"/>
        <a:ext cx="183659" cy="178558"/>
      </dsp:txXfrm>
    </dsp:sp>
    <dsp:sp modelId="{6C8F28F4-55F4-4587-BDCE-7388703D482E}">
      <dsp:nvSpPr>
        <dsp:cNvPr id="0" name=""/>
        <dsp:cNvSpPr/>
      </dsp:nvSpPr>
      <dsp:spPr>
        <a:xfrm>
          <a:off x="0" y="3063294"/>
          <a:ext cx="5357818" cy="68022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a:t>додати розтоплене вершкове масло, сметану</a:t>
          </a:r>
        </a:p>
      </dsp:txBody>
      <dsp:txXfrm>
        <a:off x="19923" y="3083217"/>
        <a:ext cx="5317972" cy="640375"/>
      </dsp:txXfrm>
    </dsp:sp>
    <dsp:sp modelId="{6B8E7FE7-A651-4ABF-825B-B24632C76625}">
      <dsp:nvSpPr>
        <dsp:cNvPr id="0" name=""/>
        <dsp:cNvSpPr/>
      </dsp:nvSpPr>
      <dsp:spPr>
        <a:xfrm rot="5400000">
          <a:off x="2551367" y="3760522"/>
          <a:ext cx="255083" cy="306099"/>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rot="-5400000">
        <a:off x="2587080" y="3786030"/>
        <a:ext cx="183659" cy="178558"/>
      </dsp:txXfrm>
    </dsp:sp>
    <dsp:sp modelId="{831D3F8D-85BD-419B-8240-04F05B0AEC3E}">
      <dsp:nvSpPr>
        <dsp:cNvPr id="0" name=""/>
        <dsp:cNvSpPr/>
      </dsp:nvSpPr>
      <dsp:spPr>
        <a:xfrm>
          <a:off x="0" y="4083627"/>
          <a:ext cx="5357818" cy="68022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a:t>тушкувати до готовності </a:t>
          </a:r>
        </a:p>
      </dsp:txBody>
      <dsp:txXfrm>
        <a:off x="19923" y="4103550"/>
        <a:ext cx="5317972" cy="640375"/>
      </dsp:txXfrm>
    </dsp:sp>
    <dsp:sp modelId="{1510B0D0-6D65-42AB-8766-9FD6185C9E70}">
      <dsp:nvSpPr>
        <dsp:cNvPr id="0" name=""/>
        <dsp:cNvSpPr/>
      </dsp:nvSpPr>
      <dsp:spPr>
        <a:xfrm rot="5400000">
          <a:off x="2551367" y="4780854"/>
          <a:ext cx="255083" cy="306099"/>
        </a:xfrm>
        <a:prstGeom prst="rightArrow">
          <a:avLst>
            <a:gd name="adj1" fmla="val 60000"/>
            <a:gd name="adj2" fmla="val 50000"/>
          </a:avLst>
        </a:prstGeom>
        <a:gradFill rotWithShape="0">
          <a:gsLst>
            <a:gs pos="0">
              <a:schemeClr val="dk1">
                <a:tint val="60000"/>
                <a:hueOff val="0"/>
                <a:satOff val="0"/>
                <a:lumOff val="0"/>
                <a:alphaOff val="0"/>
                <a:tint val="70000"/>
                <a:satMod val="130000"/>
              </a:schemeClr>
            </a:gs>
            <a:gs pos="43000">
              <a:schemeClr val="dk1">
                <a:tint val="60000"/>
                <a:hueOff val="0"/>
                <a:satOff val="0"/>
                <a:lumOff val="0"/>
                <a:alphaOff val="0"/>
                <a:tint val="44000"/>
                <a:satMod val="165000"/>
              </a:schemeClr>
            </a:gs>
            <a:gs pos="93000">
              <a:schemeClr val="dk1">
                <a:tint val="60000"/>
                <a:hueOff val="0"/>
                <a:satOff val="0"/>
                <a:lumOff val="0"/>
                <a:alphaOff val="0"/>
                <a:tint val="15000"/>
                <a:satMod val="165000"/>
              </a:schemeClr>
            </a:gs>
            <a:gs pos="100000">
              <a:schemeClr val="dk1">
                <a:tint val="60000"/>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dk1">
              <a:tint val="60000"/>
              <a:hueOff val="0"/>
              <a:satOff val="0"/>
              <a:lumOff val="0"/>
              <a:alphaOff val="0"/>
              <a:shade val="9000"/>
              <a:satMod val="105000"/>
              <a:alpha val="48000"/>
            </a:scheme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rot="-5400000">
        <a:off x="2587080" y="4806362"/>
        <a:ext cx="183659" cy="178558"/>
      </dsp:txXfrm>
    </dsp:sp>
    <dsp:sp modelId="{79EE3745-292B-413A-A96A-AD6B172AFE66}">
      <dsp:nvSpPr>
        <dsp:cNvPr id="0" name=""/>
        <dsp:cNvSpPr/>
      </dsp:nvSpPr>
      <dsp:spPr>
        <a:xfrm>
          <a:off x="0" y="5103960"/>
          <a:ext cx="5357818" cy="680221"/>
        </a:xfrm>
        <a:prstGeom prst="roundRect">
          <a:avLst>
            <a:gd name="adj" fmla="val 10000"/>
          </a:avLst>
        </a:prstGeom>
        <a:gradFill rotWithShape="0">
          <a:gsLst>
            <a:gs pos="0">
              <a:schemeClr val="lt1">
                <a:hueOff val="0"/>
                <a:satOff val="0"/>
                <a:lumOff val="0"/>
                <a:alphaOff val="0"/>
                <a:tint val="70000"/>
                <a:satMod val="130000"/>
              </a:schemeClr>
            </a:gs>
            <a:gs pos="43000">
              <a:schemeClr val="lt1">
                <a:hueOff val="0"/>
                <a:satOff val="0"/>
                <a:lumOff val="0"/>
                <a:alphaOff val="0"/>
                <a:tint val="44000"/>
                <a:satMod val="165000"/>
              </a:schemeClr>
            </a:gs>
            <a:gs pos="93000">
              <a:schemeClr val="lt1">
                <a:hueOff val="0"/>
                <a:satOff val="0"/>
                <a:lumOff val="0"/>
                <a:alphaOff val="0"/>
                <a:tint val="15000"/>
                <a:satMod val="165000"/>
              </a:schemeClr>
            </a:gs>
            <a:gs pos="100000">
              <a:schemeClr val="l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a:t>подати рибу в баранчику, посипати зеленню</a:t>
          </a:r>
        </a:p>
      </dsp:txBody>
      <dsp:txXfrm>
        <a:off x="19923" y="5123883"/>
        <a:ext cx="5317972" cy="64037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5EDB1BB8-A7BB-4EB5-BB2A-A63095619D3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EDB1BB8-A7BB-4EB5-BB2A-A63095619D3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EDB1BB8-A7BB-4EB5-BB2A-A63095619D3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EDB1BB8-A7BB-4EB5-BB2A-A63095619D3A}"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EDB1BB8-A7BB-4EB5-BB2A-A63095619D3A}"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EDB1BB8-A7BB-4EB5-BB2A-A63095619D3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EDB1BB8-A7BB-4EB5-BB2A-A63095619D3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EDB1BB8-A7BB-4EB5-BB2A-A63095619D3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EDB1BB8-A7BB-4EB5-BB2A-A63095619D3A}"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EDB1BB8-A7BB-4EB5-BB2A-A63095619D3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8305C4D-3ECE-4184-ADFC-7650189F1B96}" type="datetimeFigureOut">
              <a:rPr lang="ru-RU" smtClean="0"/>
              <a:pPr/>
              <a:t>20.10.2022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EDB1BB8-A7BB-4EB5-BB2A-A63095619D3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8305C4D-3ECE-4184-ADFC-7650189F1B96}" type="datetimeFigureOut">
              <a:rPr lang="ru-RU" smtClean="0"/>
              <a:pPr/>
              <a:t>20.10.2022</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EDB1BB8-A7BB-4EB5-BB2A-A63095619D3A}"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11" Type="http://schemas.openxmlformats.org/officeDocument/2006/relationships/image" Target="../media/image16.png"/><Relationship Id="rId5" Type="http://schemas.openxmlformats.org/officeDocument/2006/relationships/image" Target="../media/image10.jpe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png"/><Relationship Id="rId1" Type="http://schemas.openxmlformats.org/officeDocument/2006/relationships/slideLayout" Target="../slideLayouts/slideLayout2.xml"/><Relationship Id="rId4" Type="http://schemas.openxmlformats.org/officeDocument/2006/relationships/image" Target="../media/image57.jpeg"/></Relationships>
</file>

<file path=ppt/slides/_rels/slide3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png"/><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3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4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2.xml"/><Relationship Id="rId4" Type="http://schemas.openxmlformats.org/officeDocument/2006/relationships/image" Target="../media/image68.jpeg"/></Relationships>
</file>

<file path=ppt/slides/_rels/slide4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png"/><Relationship Id="rId1" Type="http://schemas.openxmlformats.org/officeDocument/2006/relationships/slideLayout" Target="../slideLayouts/slideLayout2.xml"/><Relationship Id="rId4" Type="http://schemas.openxmlformats.org/officeDocument/2006/relationships/image" Target="../media/image71.jpeg"/></Relationships>
</file>

<file path=ppt/slides/_rels/slide4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png"/><Relationship Id="rId1" Type="http://schemas.openxmlformats.org/officeDocument/2006/relationships/slideLayout" Target="../slideLayouts/slideLayout2.xml"/><Relationship Id="rId4" Type="http://schemas.openxmlformats.org/officeDocument/2006/relationships/image" Target="../media/image74.jpeg"/></Relationships>
</file>

<file path=ppt/slides/_rels/slide4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pn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5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png"/><Relationship Id="rId1" Type="http://schemas.openxmlformats.org/officeDocument/2006/relationships/slideLayout" Target="../slideLayouts/slideLayout2.xml"/><Relationship Id="rId4" Type="http://schemas.openxmlformats.org/officeDocument/2006/relationships/image" Target="../media/image83.jpeg"/></Relationships>
</file>

<file path=ppt/slides/_rels/slide51.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png"/><Relationship Id="rId1" Type="http://schemas.openxmlformats.org/officeDocument/2006/relationships/slideLayout" Target="../slideLayouts/slideLayout2.xml"/><Relationship Id="rId4" Type="http://schemas.openxmlformats.org/officeDocument/2006/relationships/image" Target="../media/image86.jpeg"/></Relationships>
</file>

<file path=ppt/slides/_rels/slide5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png"/><Relationship Id="rId1" Type="http://schemas.openxmlformats.org/officeDocument/2006/relationships/slideLayout" Target="../slideLayouts/slideLayout2.xml"/><Relationship Id="rId4" Type="http://schemas.openxmlformats.org/officeDocument/2006/relationships/image" Target="../media/image89.jpeg"/></Relationships>
</file>

<file path=ppt/slides/_rels/slide53.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54.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png"/><Relationship Id="rId1" Type="http://schemas.openxmlformats.org/officeDocument/2006/relationships/slideLayout" Target="../slideLayouts/slideLayout2.xml"/><Relationship Id="rId4" Type="http://schemas.openxmlformats.org/officeDocument/2006/relationships/image" Target="../media/image97.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2.xml"/><Relationship Id="rId4" Type="http://schemas.openxmlformats.org/officeDocument/2006/relationships/image" Target="../media/image104.jpeg"/></Relationships>
</file>

<file path=ppt/slides/_rels/slide60.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2.xml"/><Relationship Id="rId6" Type="http://schemas.openxmlformats.org/officeDocument/2006/relationships/image" Target="../media/image109.jpeg"/><Relationship Id="rId5" Type="http://schemas.openxmlformats.org/officeDocument/2006/relationships/image" Target="../media/image108.jpeg"/><Relationship Id="rId4" Type="http://schemas.openxmlformats.org/officeDocument/2006/relationships/image" Target="../media/image107.jpeg"/></Relationships>
</file>

<file path=ppt/slides/_rels/slide61.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png"/><Relationship Id="rId1" Type="http://schemas.openxmlformats.org/officeDocument/2006/relationships/slideLayout" Target="../slideLayouts/slideLayout2.xml"/><Relationship Id="rId4" Type="http://schemas.openxmlformats.org/officeDocument/2006/relationships/image" Target="../media/image112.jpeg"/></Relationships>
</file>

<file path=ppt/slides/_rels/slide62.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png"/><Relationship Id="rId1" Type="http://schemas.openxmlformats.org/officeDocument/2006/relationships/slideLayout" Target="../slideLayouts/slideLayout2.xml"/><Relationship Id="rId4" Type="http://schemas.openxmlformats.org/officeDocument/2006/relationships/image" Target="../media/image115.jpeg"/></Relationships>
</file>

<file path=ppt/slides/_rels/slide63.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png"/><Relationship Id="rId1" Type="http://schemas.openxmlformats.org/officeDocument/2006/relationships/slideLayout" Target="../slideLayouts/slideLayout2.xml"/><Relationship Id="rId4" Type="http://schemas.openxmlformats.org/officeDocument/2006/relationships/image" Target="../media/image118.jpeg"/></Relationships>
</file>

<file path=ppt/slides/_rels/slide64.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9.png"/><Relationship Id="rId1" Type="http://schemas.openxmlformats.org/officeDocument/2006/relationships/slideLayout" Target="../slideLayouts/slideLayout2.xml"/><Relationship Id="rId4" Type="http://schemas.openxmlformats.org/officeDocument/2006/relationships/image" Target="../media/image121.jpeg"/></Relationships>
</file>

<file path=ppt/slides/_rels/slide65.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png"/><Relationship Id="rId1" Type="http://schemas.openxmlformats.org/officeDocument/2006/relationships/slideLayout" Target="../slideLayouts/slideLayout2.xml"/><Relationship Id="rId4" Type="http://schemas.openxmlformats.org/officeDocument/2006/relationships/image" Target="../media/image124.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2.xml"/><Relationship Id="rId5" Type="http://schemas.openxmlformats.org/officeDocument/2006/relationships/image" Target="../media/image128.jpeg"/><Relationship Id="rId4" Type="http://schemas.openxmlformats.org/officeDocument/2006/relationships/image" Target="../media/image127.jpeg"/></Relationships>
</file>

<file path=ppt/slides/_rels/slide69.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129.jpeg"/><Relationship Id="rId1" Type="http://schemas.openxmlformats.org/officeDocument/2006/relationships/slideLayout" Target="../slideLayouts/slideLayout2.xml"/><Relationship Id="rId5" Type="http://schemas.openxmlformats.org/officeDocument/2006/relationships/image" Target="../media/image132.jpeg"/><Relationship Id="rId4" Type="http://schemas.openxmlformats.org/officeDocument/2006/relationships/image" Target="../media/image131.jpeg"/></Relationships>
</file>

<file path=ppt/slides/_rels/slide70.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2.xml"/><Relationship Id="rId5" Type="http://schemas.openxmlformats.org/officeDocument/2006/relationships/image" Target="../media/image136.jpeg"/><Relationship Id="rId4" Type="http://schemas.openxmlformats.org/officeDocument/2006/relationships/image" Target="../media/image135.jpeg"/></Relationships>
</file>

<file path=ppt/slides/_rels/slide71.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image" Target="../media/image137.jpeg"/><Relationship Id="rId1" Type="http://schemas.openxmlformats.org/officeDocument/2006/relationships/slideLayout" Target="../slideLayouts/slideLayout2.xml"/><Relationship Id="rId5" Type="http://schemas.openxmlformats.org/officeDocument/2006/relationships/image" Target="../media/image140.jpeg"/><Relationship Id="rId4" Type="http://schemas.openxmlformats.org/officeDocument/2006/relationships/image" Target="../media/image139.jpeg"/></Relationships>
</file>

<file path=ppt/slides/_rels/slide72.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image" Target="../media/image141.jpeg"/><Relationship Id="rId1" Type="http://schemas.openxmlformats.org/officeDocument/2006/relationships/slideLayout" Target="../slideLayouts/slideLayout2.xml"/><Relationship Id="rId5" Type="http://schemas.openxmlformats.org/officeDocument/2006/relationships/image" Target="../media/image144.jpeg"/><Relationship Id="rId4" Type="http://schemas.openxmlformats.org/officeDocument/2006/relationships/image" Target="../media/image143.jpe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4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Кухня Португалии: блюда из рыбы и морепродуктов | Trip-Point"/>
          <p:cNvPicPr>
            <a:picLocks noChangeAspect="1" noChangeArrowheads="1"/>
          </p:cNvPicPr>
          <p:nvPr/>
        </p:nvPicPr>
        <p:blipFill>
          <a:blip r:embed="rId2"/>
          <a:srcRect/>
          <a:stretch>
            <a:fillRect/>
          </a:stretch>
        </p:blipFill>
        <p:spPr bwMode="auto">
          <a:xfrm>
            <a:off x="0" y="1714488"/>
            <a:ext cx="9144000" cy="5143512"/>
          </a:xfrm>
          <a:prstGeom prst="rect">
            <a:avLst/>
          </a:prstGeom>
          <a:noFill/>
        </p:spPr>
      </p:pic>
      <p:sp>
        <p:nvSpPr>
          <p:cNvPr id="2" name="Заголовок 1"/>
          <p:cNvSpPr>
            <a:spLocks noGrp="1"/>
          </p:cNvSpPr>
          <p:nvPr>
            <p:ph type="ctrTitle"/>
          </p:nvPr>
        </p:nvSpPr>
        <p:spPr>
          <a:xfrm>
            <a:off x="142844" y="0"/>
            <a:ext cx="9001156" cy="2428868"/>
          </a:xfrm>
        </p:spPr>
        <p:txBody>
          <a:bodyPr>
            <a:normAutofit fontScale="90000"/>
          </a:bodyPr>
          <a:lstStyle/>
          <a:p>
            <a:r>
              <a:rPr lang="uk-UA" sz="3600" b="1" dirty="0" smtClean="0">
                <a:solidFill>
                  <a:srgbClr val="002060"/>
                </a:solidFill>
                <a:effectLst/>
                <a:latin typeface="Times New Roman" pitchFamily="18" charset="0"/>
                <a:cs typeface="Times New Roman" pitchFamily="18" charset="0"/>
              </a:rPr>
              <a:t>ПЛАН УРОКУ ВИРОБНИЧОГО НАВЧАННЯ </a:t>
            </a:r>
            <a:br>
              <a:rPr lang="uk-UA" sz="3600" b="1" dirty="0" smtClean="0">
                <a:solidFill>
                  <a:srgbClr val="002060"/>
                </a:solidFill>
                <a:effectLst/>
                <a:latin typeface="Times New Roman" pitchFamily="18" charset="0"/>
                <a:cs typeface="Times New Roman" pitchFamily="18" charset="0"/>
              </a:rPr>
            </a:br>
            <a:r>
              <a:rPr lang="uk-UA" sz="3600" dirty="0">
                <a:solidFill>
                  <a:srgbClr val="FF0066"/>
                </a:solidFill>
                <a:effectLst/>
                <a:latin typeface="Times New Roman" pitchFamily="18" charset="0"/>
                <a:cs typeface="Times New Roman" pitchFamily="18" charset="0"/>
              </a:rPr>
              <a:t/>
            </a:r>
            <a:br>
              <a:rPr lang="uk-UA" sz="3600" dirty="0">
                <a:solidFill>
                  <a:srgbClr val="FF0066"/>
                </a:solidFill>
                <a:effectLst/>
                <a:latin typeface="Times New Roman" pitchFamily="18" charset="0"/>
                <a:cs typeface="Times New Roman" pitchFamily="18" charset="0"/>
              </a:rPr>
            </a:br>
            <a:r>
              <a:rPr lang="uk-UA" sz="3600" b="1" dirty="0" smtClean="0">
                <a:solidFill>
                  <a:srgbClr val="002060"/>
                </a:solidFill>
                <a:effectLst/>
                <a:latin typeface="Times New Roman" pitchFamily="18" charset="0"/>
                <a:cs typeface="Times New Roman" pitchFamily="18" charset="0"/>
              </a:rPr>
              <a:t/>
            </a:r>
            <a:br>
              <a:rPr lang="uk-UA" sz="3600" b="1" dirty="0" smtClean="0">
                <a:solidFill>
                  <a:srgbClr val="002060"/>
                </a:solidFill>
                <a:effectLst/>
                <a:latin typeface="Times New Roman" pitchFamily="18" charset="0"/>
                <a:cs typeface="Times New Roman" pitchFamily="18" charset="0"/>
              </a:rPr>
            </a:br>
            <a:endParaRPr lang="ru-RU" b="1" dirty="0">
              <a:solidFill>
                <a:srgbClr val="FF0066"/>
              </a:solidFill>
              <a:effectLst/>
            </a:endParaRPr>
          </a:p>
        </p:txBody>
      </p:sp>
      <p:sp>
        <p:nvSpPr>
          <p:cNvPr id="3" name="Подзаголовок 2"/>
          <p:cNvSpPr>
            <a:spLocks noGrp="1"/>
          </p:cNvSpPr>
          <p:nvPr>
            <p:ph type="subTitle" idx="1"/>
          </p:nvPr>
        </p:nvSpPr>
        <p:spPr>
          <a:xfrm>
            <a:off x="3500430" y="5572116"/>
            <a:ext cx="5643570" cy="1285884"/>
          </a:xfrm>
        </p:spPr>
        <p:txBody>
          <a:bodyPr>
            <a:normAutofit fontScale="92500"/>
          </a:bodyPr>
          <a:lstStyle/>
          <a:p>
            <a:pPr algn="r"/>
            <a:r>
              <a:rPr lang="uk-UA" sz="3100" b="1" dirty="0" smtClean="0">
                <a:latin typeface="Times New Roman" pitchFamily="18" charset="0"/>
                <a:cs typeface="Times New Roman" pitchFamily="18" charset="0"/>
              </a:rPr>
              <a:t>Майстер виробничого навчання </a:t>
            </a:r>
          </a:p>
          <a:p>
            <a:r>
              <a:rPr lang="ru-RU" sz="3100" dirty="0" smtClean="0"/>
              <a:t>Марина Петрова</a:t>
            </a:r>
            <a:endParaRPr lang="ru-RU" sz="31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descr="Картинки по запросу красивая подача ассорти из мяса в ресторанах ..."/>
          <p:cNvPicPr>
            <a:picLocks noChangeAspect="1" noChangeArrowheads="1"/>
          </p:cNvPicPr>
          <p:nvPr/>
        </p:nvPicPr>
        <p:blipFill>
          <a:blip r:embed="rId2"/>
          <a:srcRect/>
          <a:stretch>
            <a:fillRect/>
          </a:stretch>
        </p:blipFill>
        <p:spPr bwMode="auto">
          <a:xfrm>
            <a:off x="6357950" y="1214422"/>
            <a:ext cx="2571768" cy="1822463"/>
          </a:xfrm>
          <a:prstGeom prst="rect">
            <a:avLst/>
          </a:prstGeom>
          <a:noFill/>
        </p:spPr>
      </p:pic>
      <p:sp>
        <p:nvSpPr>
          <p:cNvPr id="3" name="Содержимое 2"/>
          <p:cNvSpPr>
            <a:spLocks noGrp="1"/>
          </p:cNvSpPr>
          <p:nvPr>
            <p:ph idx="1"/>
          </p:nvPr>
        </p:nvSpPr>
        <p:spPr>
          <a:xfrm>
            <a:off x="214282" y="2428868"/>
            <a:ext cx="8715436" cy="4071966"/>
          </a:xfrm>
        </p:spPr>
        <p:txBody>
          <a:bodyPr>
            <a:normAutofit fontScale="85000" lnSpcReduction="10000"/>
          </a:bodyPr>
          <a:lstStyle/>
          <a:p>
            <a:pPr>
              <a:buNone/>
            </a:pP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Інструктаж</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з</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безпеки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праці</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Приготування</a:t>
            </a:r>
            <a:r>
              <a:rPr lang="ru-RU" sz="2800" dirty="0" smtClean="0">
                <a:latin typeface="Times New Roman" pitchFamily="18" charset="0"/>
                <a:cs typeface="Times New Roman" pitchFamily="18" charset="0"/>
              </a:rPr>
              <a:t> </a:t>
            </a:r>
            <a:r>
              <a:rPr lang="uk-UA" sz="2800" dirty="0" smtClean="0">
                <a:latin typeface="Times New Roman" pitchFamily="18" charset="0"/>
                <a:cs typeface="Times New Roman" pitchFamily="18" charset="0"/>
              </a:rPr>
              <a:t>риби відварної, припущеної, риби смаженої основним способом, тушкованої з овочами, тушкованою з сметаною. Підбір соусів та гарнірів. Приготування риби фаршированої у цілому вигляді, порційними шматками. Приготування риби запеченої: під майонезом, під молочним соусом. Приготування страв з січеної маси: ковбаски рибні, січеники рибні українські. Приготування страв з котлетної маси: рулет, зрази. Приготування страв з продуктів моря: раки або креветки відварні, кальмари в томатному або сметанному соусі, морський гребінець смажений. Вимоги до якості. Відпуск.</a:t>
            </a:r>
            <a:endParaRPr lang="ru-RU" sz="2800" dirty="0" smtClean="0">
              <a:solidFill>
                <a:schemeClr val="bg1"/>
              </a:solidFill>
              <a:latin typeface="Times New Roman" pitchFamily="18" charset="0"/>
              <a:cs typeface="Times New Roman" pitchFamily="18" charset="0"/>
            </a:endParaRPr>
          </a:p>
          <a:p>
            <a:endParaRPr lang="ru-RU" dirty="0" smtClean="0">
              <a:solidFill>
                <a:schemeClr val="bg1"/>
              </a:solidFill>
            </a:endParaRPr>
          </a:p>
          <a:p>
            <a:endParaRPr lang="ru-RU" dirty="0"/>
          </a:p>
        </p:txBody>
      </p:sp>
      <p:sp>
        <p:nvSpPr>
          <p:cNvPr id="4" name="Прямоугольник 3"/>
          <p:cNvSpPr/>
          <p:nvPr/>
        </p:nvSpPr>
        <p:spPr>
          <a:xfrm>
            <a:off x="500034" y="285729"/>
            <a:ext cx="8358214" cy="523220"/>
          </a:xfrm>
          <a:prstGeom prst="rect">
            <a:avLst/>
          </a:prstGeom>
        </p:spPr>
        <p:txBody>
          <a:bodyPr wrap="square">
            <a:spAutoFit/>
          </a:bodyPr>
          <a:lstStyle/>
          <a:p>
            <a:pPr algn="ctr"/>
            <a:r>
              <a:rPr lang="ru-RU" sz="2800" b="1" dirty="0" smtClean="0">
                <a:solidFill>
                  <a:srgbClr val="002060"/>
                </a:solidFill>
                <a:latin typeface="Times New Roman" pitchFamily="18" charset="0"/>
                <a:cs typeface="Times New Roman" pitchFamily="18" charset="0"/>
              </a:rPr>
              <a:t>Тема </a:t>
            </a:r>
            <a:r>
              <a:rPr lang="ru-RU" sz="2800" b="1" dirty="0" err="1" smtClean="0">
                <a:solidFill>
                  <a:srgbClr val="002060"/>
                </a:solidFill>
                <a:latin typeface="Times New Roman" pitchFamily="18" charset="0"/>
                <a:cs typeface="Times New Roman" pitchFamily="18" charset="0"/>
              </a:rPr>
              <a:t>програми</a:t>
            </a:r>
            <a:r>
              <a:rPr lang="ru-RU" sz="2800" b="1" dirty="0" smtClean="0">
                <a:solidFill>
                  <a:srgbClr val="002060"/>
                </a:solidFill>
                <a:latin typeface="Times New Roman" pitchFamily="18" charset="0"/>
                <a:cs typeface="Times New Roman" pitchFamily="18" charset="0"/>
              </a:rPr>
              <a:t> </a:t>
            </a:r>
            <a:endParaRPr lang="ru-RU" sz="2800" dirty="0"/>
          </a:p>
        </p:txBody>
      </p:sp>
      <p:sp>
        <p:nvSpPr>
          <p:cNvPr id="1026" name="AutoShape 2" descr="Запеканка с творогом - пошаговый рецепт приготовления с фото"/>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Яичница с зеленью - обои для рабочего стола, картинки, фото"/>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Прямоугольник 7"/>
          <p:cNvSpPr/>
          <p:nvPr/>
        </p:nvSpPr>
        <p:spPr>
          <a:xfrm>
            <a:off x="357158" y="785794"/>
            <a:ext cx="8358214" cy="954107"/>
          </a:xfrm>
          <a:prstGeom prst="rect">
            <a:avLst/>
          </a:prstGeom>
        </p:spPr>
        <p:txBody>
          <a:bodyPr wrap="square">
            <a:spAutoFit/>
          </a:bodyPr>
          <a:lstStyle/>
          <a:p>
            <a:pPr algn="ctr"/>
            <a:r>
              <a:rPr lang="ru-RU" sz="2800" dirty="0" err="1" smtClean="0">
                <a:latin typeface="Times New Roman" pitchFamily="18" charset="0"/>
                <a:cs typeface="Times New Roman" pitchFamily="18" charset="0"/>
              </a:rPr>
              <a:t>Приготування</a:t>
            </a:r>
            <a:r>
              <a:rPr lang="ru-RU" sz="2800" dirty="0" smtClean="0">
                <a:latin typeface="Times New Roman" pitchFamily="18" charset="0"/>
                <a:cs typeface="Times New Roman" pitchFamily="18" charset="0"/>
              </a:rPr>
              <a:t> с</a:t>
            </a:r>
            <a:r>
              <a:rPr lang="uk-UA" sz="2800" dirty="0" smtClean="0">
                <a:latin typeface="Times New Roman" pitchFamily="18" charset="0"/>
                <a:cs typeface="Times New Roman" pitchFamily="18" charset="0"/>
              </a:rPr>
              <a:t>трав з риби та морських продуктів.</a:t>
            </a: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endParaRPr lang="ru-RU" sz="2800" dirty="0"/>
          </a:p>
        </p:txBody>
      </p:sp>
      <p:sp>
        <p:nvSpPr>
          <p:cNvPr id="9" name="Прямоугольник 8"/>
          <p:cNvSpPr/>
          <p:nvPr/>
        </p:nvSpPr>
        <p:spPr>
          <a:xfrm>
            <a:off x="500034" y="1785927"/>
            <a:ext cx="8358214" cy="523220"/>
          </a:xfrm>
          <a:prstGeom prst="rect">
            <a:avLst/>
          </a:prstGeom>
        </p:spPr>
        <p:txBody>
          <a:bodyPr wrap="square">
            <a:spAutoFit/>
          </a:bodyPr>
          <a:lstStyle/>
          <a:p>
            <a:pPr algn="ctr"/>
            <a:r>
              <a:rPr lang="ru-RU" sz="2800" b="1" dirty="0" smtClean="0">
                <a:solidFill>
                  <a:srgbClr val="002060"/>
                </a:solidFill>
                <a:latin typeface="Times New Roman" pitchFamily="18" charset="0"/>
                <a:cs typeface="Times New Roman" pitchFamily="18" charset="0"/>
              </a:rPr>
              <a:t> </a:t>
            </a:r>
            <a:endParaRPr lang="ru-RU" sz="2800" dirty="0"/>
          </a:p>
        </p:txBody>
      </p:sp>
      <p:pic>
        <p:nvPicPr>
          <p:cNvPr id="50178" name="Picture 2" descr="Необычный вкус судака - Smak.ua"/>
          <p:cNvPicPr>
            <a:picLocks noChangeAspect="1" noChangeArrowheads="1"/>
          </p:cNvPicPr>
          <p:nvPr/>
        </p:nvPicPr>
        <p:blipFill>
          <a:blip r:embed="rId3" cstate="print"/>
          <a:srcRect/>
          <a:stretch>
            <a:fillRect/>
          </a:stretch>
        </p:blipFill>
        <p:spPr bwMode="auto">
          <a:xfrm>
            <a:off x="214282" y="1214422"/>
            <a:ext cx="2143140" cy="160735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Вкусные блюда из рыбы. 5 рецептов от Всегда Вкусно! - YouTube"/>
          <p:cNvPicPr>
            <a:picLocks noChangeAspect="1" noChangeArrowheads="1"/>
          </p:cNvPicPr>
          <p:nvPr/>
        </p:nvPicPr>
        <p:blipFill>
          <a:blip r:embed="rId2" cstate="print"/>
          <a:srcRect/>
          <a:stretch>
            <a:fillRect/>
          </a:stretch>
        </p:blipFill>
        <p:spPr bwMode="auto">
          <a:xfrm rot="9768493">
            <a:off x="243605" y="541868"/>
            <a:ext cx="4007324" cy="2254120"/>
          </a:xfrm>
          <a:prstGeom prst="rect">
            <a:avLst/>
          </a:prstGeom>
          <a:noFill/>
        </p:spPr>
      </p:pic>
      <p:pic>
        <p:nvPicPr>
          <p:cNvPr id="28674" name="Picture 2" descr="Сибас с/м 300-400 гр купить в розницу | цена, доставка"/>
          <p:cNvPicPr>
            <a:picLocks noChangeAspect="1" noChangeArrowheads="1"/>
          </p:cNvPicPr>
          <p:nvPr/>
        </p:nvPicPr>
        <p:blipFill>
          <a:blip r:embed="rId3" cstate="print"/>
          <a:srcRect/>
          <a:stretch>
            <a:fillRect/>
          </a:stretch>
        </p:blipFill>
        <p:spPr bwMode="auto">
          <a:xfrm rot="20487316">
            <a:off x="5195114" y="3971194"/>
            <a:ext cx="3321867" cy="2214578"/>
          </a:xfrm>
          <a:prstGeom prst="rect">
            <a:avLst/>
          </a:prstGeom>
          <a:noFill/>
        </p:spPr>
      </p:pic>
      <p:sp>
        <p:nvSpPr>
          <p:cNvPr id="2" name="Заголовок 1"/>
          <p:cNvSpPr>
            <a:spLocks noGrp="1"/>
          </p:cNvSpPr>
          <p:nvPr>
            <p:ph type="title"/>
          </p:nvPr>
        </p:nvSpPr>
        <p:spPr>
          <a:xfrm>
            <a:off x="500034" y="1071546"/>
            <a:ext cx="8229600" cy="4082234"/>
          </a:xfrm>
        </p:spPr>
        <p:txBody>
          <a:bodyPr>
            <a:normAutofit/>
          </a:bodyPr>
          <a:lstStyle/>
          <a:p>
            <a:pPr algn="ctr"/>
            <a:r>
              <a:rPr lang="uk-UA" b="1" dirty="0" smtClean="0">
                <a:solidFill>
                  <a:srgbClr val="002060"/>
                </a:solidFill>
                <a:latin typeface="Times New Roman" pitchFamily="18" charset="0"/>
                <a:cs typeface="Times New Roman" pitchFamily="18" charset="0"/>
              </a:rPr>
              <a:t>Тип заняття: </a:t>
            </a:r>
            <a:r>
              <a:rPr lang="uk-UA" dirty="0" smtClean="0">
                <a:solidFill>
                  <a:schemeClr val="tx1"/>
                </a:solidFill>
                <a:latin typeface="Times New Roman" pitchFamily="18" charset="0"/>
                <a:cs typeface="Times New Roman" pitchFamily="18" charset="0"/>
              </a:rPr>
              <a:t>застосування знань та формування практичних вмінь і навичок</a:t>
            </a:r>
            <a:r>
              <a:rPr lang="ru-RU" dirty="0" smtClean="0"/>
              <a:t/>
            </a:r>
            <a:br>
              <a:rPr lang="ru-RU" dirty="0" smtClean="0"/>
            </a:b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71480"/>
            <a:ext cx="8229600" cy="1000132"/>
          </a:xfrm>
        </p:spPr>
        <p:txBody>
          <a:bodyPr>
            <a:normAutofit fontScale="90000"/>
          </a:bodyPr>
          <a:lstStyle/>
          <a:p>
            <a:pPr algn="ctr"/>
            <a:r>
              <a:rPr lang="uk-UA" b="1" dirty="0" smtClean="0">
                <a:solidFill>
                  <a:srgbClr val="002060"/>
                </a:solidFill>
                <a:latin typeface="Times New Roman" pitchFamily="18" charset="0"/>
                <a:cs typeface="Times New Roman" pitchFamily="18" charset="0"/>
              </a:rPr>
              <a:t>Мета уроку:</a:t>
            </a:r>
            <a:r>
              <a:rPr lang="ru-RU" dirty="0" smtClean="0">
                <a:solidFill>
                  <a:srgbClr val="002060"/>
                </a:solidFill>
                <a:latin typeface="+mn-lt"/>
              </a:rPr>
              <a:t/>
            </a:r>
            <a:br>
              <a:rPr lang="ru-RU" dirty="0" smtClean="0">
                <a:solidFill>
                  <a:srgbClr val="002060"/>
                </a:solidFill>
                <a:latin typeface="+mn-lt"/>
              </a:rPr>
            </a:br>
            <a:endParaRPr lang="ru-RU" dirty="0">
              <a:solidFill>
                <a:srgbClr val="002060"/>
              </a:solidFill>
              <a:latin typeface="+mn-lt"/>
            </a:endParaRPr>
          </a:p>
        </p:txBody>
      </p:sp>
      <p:sp>
        <p:nvSpPr>
          <p:cNvPr id="3" name="Содержимое 2"/>
          <p:cNvSpPr>
            <a:spLocks noGrp="1"/>
          </p:cNvSpPr>
          <p:nvPr>
            <p:ph idx="1"/>
          </p:nvPr>
        </p:nvSpPr>
        <p:spPr>
          <a:xfrm>
            <a:off x="457200" y="857232"/>
            <a:ext cx="8329642" cy="5452128"/>
          </a:xfrm>
        </p:spPr>
        <p:txBody>
          <a:bodyPr>
            <a:normAutofit fontScale="85000" lnSpcReduction="20000"/>
          </a:bodyPr>
          <a:lstStyle/>
          <a:p>
            <a:pPr algn="just">
              <a:buFont typeface="Wingdings" pitchFamily="2" charset="2"/>
              <a:buChar char="Ø"/>
            </a:pPr>
            <a:r>
              <a:rPr lang="uk-UA" b="1" dirty="0" smtClean="0">
                <a:solidFill>
                  <a:srgbClr val="FFFF00"/>
                </a:solidFill>
                <a:effectLst>
                  <a:outerShdw blurRad="38100" dist="38100" dir="2700000" algn="tl">
                    <a:srgbClr val="000000">
                      <a:alpha val="43137"/>
                    </a:srgbClr>
                  </a:outerShdw>
                </a:effectLst>
              </a:rPr>
              <a:t>навчальна</a:t>
            </a:r>
            <a:r>
              <a:rPr lang="uk-UA" dirty="0" smtClean="0">
                <a:solidFill>
                  <a:srgbClr val="FFFF00"/>
                </a:solidFill>
                <a:effectLst>
                  <a:outerShdw blurRad="38100" dist="38100" dir="2700000" algn="tl">
                    <a:srgbClr val="000000">
                      <a:alpha val="43137"/>
                    </a:srgbClr>
                  </a:outerShdw>
                </a:effectLst>
              </a:rPr>
              <a:t> </a:t>
            </a:r>
            <a:r>
              <a:rPr lang="uk-UA" dirty="0" smtClean="0"/>
              <a:t>– закріпити теоретичні знання та вдосконалити практичні навички здобувачів освіти, організація робочого місця, дотримання правил безпеки праці при приготуванні страв. Формування умінь застосовувати одержані знання на практиці. Навчити здобувачів освіти працювати в команді швидко та точно.</a:t>
            </a:r>
          </a:p>
          <a:p>
            <a:pPr algn="just">
              <a:buFont typeface="Wingdings" pitchFamily="2" charset="2"/>
              <a:buChar char="Ø"/>
            </a:pPr>
            <a:r>
              <a:rPr lang="uk-UA" b="1" dirty="0" smtClean="0">
                <a:solidFill>
                  <a:srgbClr val="FFFF00"/>
                </a:solidFill>
                <a:effectLst>
                  <a:outerShdw blurRad="38100" dist="38100" dir="2700000" algn="tl">
                    <a:srgbClr val="000000">
                      <a:alpha val="43137"/>
                    </a:srgbClr>
                  </a:outerShdw>
                </a:effectLst>
              </a:rPr>
              <a:t>розвиваюча</a:t>
            </a:r>
            <a:r>
              <a:rPr lang="uk-UA" dirty="0" smtClean="0"/>
              <a:t> – розвивати навчально-пізнавальну, інформаційну, соціально-трудову компетентності, розвивати культуру професійного мовлення, формувати етичні норми ділового спілкування. Розвивати комп’ютерну грамотність та вміння використовувати комп’ютерну техніку в професійній діяльності.</a:t>
            </a:r>
          </a:p>
          <a:p>
            <a:pPr algn="just">
              <a:buFont typeface="Wingdings" pitchFamily="2" charset="2"/>
              <a:buChar char="Ø"/>
            </a:pPr>
            <a:r>
              <a:rPr lang="uk-UA" b="1" dirty="0" smtClean="0">
                <a:solidFill>
                  <a:srgbClr val="FFFF00"/>
                </a:solidFill>
                <a:effectLst>
                  <a:outerShdw blurRad="38100" dist="38100" dir="2700000" algn="tl">
                    <a:srgbClr val="000000">
                      <a:alpha val="43137"/>
                    </a:srgbClr>
                  </a:outerShdw>
                </a:effectLst>
              </a:rPr>
              <a:t>виховна</a:t>
            </a:r>
            <a:r>
              <a:rPr lang="uk-UA" dirty="0" smtClean="0"/>
              <a:t> – виховувати відповідальність, роботу в групах, вміння проявляти ініціативу, відповідальне ставлення до професії.</a:t>
            </a:r>
          </a:p>
          <a:p>
            <a:pPr algn="just">
              <a:buFont typeface="Wingdings" pitchFamily="2" charset="2"/>
              <a:buChar char="Ø"/>
            </a:pPr>
            <a:r>
              <a:rPr lang="uk-UA" b="1" dirty="0" smtClean="0">
                <a:solidFill>
                  <a:srgbClr val="FFFF00"/>
                </a:solidFill>
                <a:effectLst>
                  <a:outerShdw blurRad="38100" dist="38100" dir="2700000" algn="tl">
                    <a:srgbClr val="000000">
                      <a:alpha val="43137"/>
                    </a:srgbClr>
                  </a:outerShdw>
                </a:effectLst>
              </a:rPr>
              <a:t>методична</a:t>
            </a:r>
            <a:r>
              <a:rPr lang="uk-UA" dirty="0" smtClean="0"/>
              <a:t> — активізувати здобувачів освіти на уроці шляхом використання інформаційних технологій, використання командної конкуренції для покращення навиків і прийомів професійної роботи.</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66" name="Picture 14" descr="Соусник классический, 100 мл | купить в Киеве и Украине - Посуда ..."/>
          <p:cNvPicPr>
            <a:picLocks noChangeAspect="1" noChangeArrowheads="1"/>
          </p:cNvPicPr>
          <p:nvPr/>
        </p:nvPicPr>
        <p:blipFill>
          <a:blip r:embed="rId2" cstate="print"/>
          <a:srcRect/>
          <a:stretch>
            <a:fillRect/>
          </a:stretch>
        </p:blipFill>
        <p:spPr bwMode="auto">
          <a:xfrm>
            <a:off x="4857752" y="2285992"/>
            <a:ext cx="1357346" cy="1357346"/>
          </a:xfrm>
          <a:prstGeom prst="rect">
            <a:avLst/>
          </a:prstGeom>
          <a:noFill/>
        </p:spPr>
      </p:pic>
      <p:pic>
        <p:nvPicPr>
          <p:cNvPr id="49164" name="Picture 12" descr="Купить посуда для сервировки в интернет-магазине ProMenu"/>
          <p:cNvPicPr>
            <a:picLocks noChangeAspect="1" noChangeArrowheads="1"/>
          </p:cNvPicPr>
          <p:nvPr/>
        </p:nvPicPr>
        <p:blipFill>
          <a:blip r:embed="rId3" cstate="print"/>
          <a:srcRect/>
          <a:stretch>
            <a:fillRect/>
          </a:stretch>
        </p:blipFill>
        <p:spPr bwMode="auto">
          <a:xfrm>
            <a:off x="6643670" y="0"/>
            <a:ext cx="2500330" cy="2500330"/>
          </a:xfrm>
          <a:prstGeom prst="rect">
            <a:avLst/>
          </a:prstGeom>
          <a:noFill/>
        </p:spPr>
      </p:pic>
      <p:pic>
        <p:nvPicPr>
          <p:cNvPr id="6" name="Рисунок 5">
            <a:extLst>
              <a:ext uri="{FF2B5EF4-FFF2-40B4-BE49-F238E27FC236}">
                <a16:creationId xmlns:a16="http://schemas.microsoft.com/office/drawing/2014/main" id="{49E7A2FA-255F-4141-9636-74FEBB194D36}"/>
              </a:ext>
            </a:extLst>
          </p:cNvPr>
          <p:cNvPicPr>
            <a:picLocks noChangeAspect="1"/>
          </p:cNvPicPr>
          <p:nvPr/>
        </p:nvPicPr>
        <p:blipFill>
          <a:blip r:embed="rId4" cstate="print"/>
          <a:stretch>
            <a:fillRect/>
          </a:stretch>
        </p:blipFill>
        <p:spPr>
          <a:xfrm>
            <a:off x="2071670" y="3000372"/>
            <a:ext cx="899638" cy="904228"/>
          </a:xfrm>
          <a:prstGeom prst="rect">
            <a:avLst/>
          </a:prstGeom>
        </p:spPr>
      </p:pic>
      <p:pic>
        <p:nvPicPr>
          <p:cNvPr id="49162" name="Picture 10" descr="Купить сковороду для рыбы на подставке Frying pans 24см LV ECO BT ..."/>
          <p:cNvPicPr>
            <a:picLocks noChangeAspect="1" noChangeArrowheads="1"/>
          </p:cNvPicPr>
          <p:nvPr/>
        </p:nvPicPr>
        <p:blipFill>
          <a:blip r:embed="rId5" cstate="print"/>
          <a:srcRect/>
          <a:stretch>
            <a:fillRect/>
          </a:stretch>
        </p:blipFill>
        <p:spPr bwMode="auto">
          <a:xfrm>
            <a:off x="5000628" y="5736151"/>
            <a:ext cx="2272098" cy="1121849"/>
          </a:xfrm>
          <a:prstGeom prst="rect">
            <a:avLst/>
          </a:prstGeom>
          <a:noFill/>
        </p:spPr>
      </p:pic>
      <p:pic>
        <p:nvPicPr>
          <p:cNvPr id="49160" name="Picture 8" descr="Баранчик 4-х порционный, ТМА1250297 в Москве, цена 3 875 руб ..."/>
          <p:cNvPicPr>
            <a:picLocks noChangeAspect="1" noChangeArrowheads="1"/>
          </p:cNvPicPr>
          <p:nvPr/>
        </p:nvPicPr>
        <p:blipFill>
          <a:blip r:embed="rId6" cstate="print"/>
          <a:srcRect/>
          <a:stretch>
            <a:fillRect/>
          </a:stretch>
        </p:blipFill>
        <p:spPr bwMode="auto">
          <a:xfrm>
            <a:off x="3214678" y="2428868"/>
            <a:ext cx="1357322" cy="1357322"/>
          </a:xfrm>
          <a:prstGeom prst="rect">
            <a:avLst/>
          </a:prstGeom>
          <a:noFill/>
        </p:spPr>
      </p:pic>
      <p:pic>
        <p:nvPicPr>
          <p:cNvPr id="49154" name="Picture 2" descr="ROZETKA | Разделочная доска для рыбы с зажимом Бук (91-871506 ..."/>
          <p:cNvPicPr>
            <a:picLocks noChangeAspect="1" noChangeArrowheads="1"/>
          </p:cNvPicPr>
          <p:nvPr/>
        </p:nvPicPr>
        <p:blipFill>
          <a:blip r:embed="rId7" cstate="print"/>
          <a:srcRect/>
          <a:stretch>
            <a:fillRect/>
          </a:stretch>
        </p:blipFill>
        <p:spPr bwMode="auto">
          <a:xfrm>
            <a:off x="0" y="0"/>
            <a:ext cx="1428760" cy="1428760"/>
          </a:xfrm>
          <a:prstGeom prst="rect">
            <a:avLst/>
          </a:prstGeom>
          <a:noFill/>
        </p:spPr>
      </p:pic>
      <p:pic>
        <p:nvPicPr>
          <p:cNvPr id="8" name="Рисунок 7">
            <a:extLst>
              <a:ext uri="{FF2B5EF4-FFF2-40B4-BE49-F238E27FC236}">
                <a16:creationId xmlns:a16="http://schemas.microsoft.com/office/drawing/2014/main" id="{BB5DFE34-2867-412E-A9AC-5FE70EA62BB7}"/>
              </a:ext>
            </a:extLst>
          </p:cNvPr>
          <p:cNvPicPr>
            <a:picLocks noChangeAspect="1"/>
          </p:cNvPicPr>
          <p:nvPr/>
        </p:nvPicPr>
        <p:blipFill>
          <a:blip r:embed="rId8" cstate="print"/>
          <a:stretch>
            <a:fillRect/>
          </a:stretch>
        </p:blipFill>
        <p:spPr>
          <a:xfrm>
            <a:off x="6623202" y="2786058"/>
            <a:ext cx="2520798" cy="1681372"/>
          </a:xfrm>
          <a:prstGeom prst="rect">
            <a:avLst/>
          </a:prstGeom>
        </p:spPr>
      </p:pic>
      <p:pic>
        <p:nvPicPr>
          <p:cNvPr id="7" name="Рисунок 6">
            <a:extLst>
              <a:ext uri="{FF2B5EF4-FFF2-40B4-BE49-F238E27FC236}">
                <a16:creationId xmlns:a16="http://schemas.microsoft.com/office/drawing/2014/main" id="{F5B86C9D-E73A-469A-85F8-E5450ABB1715}"/>
              </a:ext>
            </a:extLst>
          </p:cNvPr>
          <p:cNvPicPr>
            <a:picLocks noChangeAspect="1"/>
          </p:cNvPicPr>
          <p:nvPr/>
        </p:nvPicPr>
        <p:blipFill>
          <a:blip r:embed="rId9"/>
          <a:stretch>
            <a:fillRect/>
          </a:stretch>
        </p:blipFill>
        <p:spPr>
          <a:xfrm>
            <a:off x="1500166" y="5176628"/>
            <a:ext cx="3362744" cy="1681372"/>
          </a:xfrm>
          <a:prstGeom prst="rect">
            <a:avLst/>
          </a:prstGeom>
        </p:spPr>
      </p:pic>
      <p:sp>
        <p:nvSpPr>
          <p:cNvPr id="2" name="Заголовок 1"/>
          <p:cNvSpPr>
            <a:spLocks noGrp="1"/>
          </p:cNvSpPr>
          <p:nvPr>
            <p:ph type="title"/>
          </p:nvPr>
        </p:nvSpPr>
        <p:spPr>
          <a:xfrm>
            <a:off x="500034" y="1000108"/>
            <a:ext cx="8229600" cy="500066"/>
          </a:xfrm>
        </p:spPr>
        <p:txBody>
          <a:bodyPr>
            <a:normAutofit fontScale="90000"/>
          </a:bodyPr>
          <a:lstStyle/>
          <a:p>
            <a:pPr algn="ctr"/>
            <a:r>
              <a:rPr lang="uk-UA" sz="3100" b="1" dirty="0" smtClean="0">
                <a:solidFill>
                  <a:srgbClr val="002060"/>
                </a:solidFill>
                <a:latin typeface="Times New Roman" pitchFamily="18" charset="0"/>
                <a:cs typeface="Times New Roman" pitchFamily="18" charset="0"/>
              </a:rPr>
              <a:t>Матеріально-технічне забезпечення:</a:t>
            </a:r>
            <a:r>
              <a:rPr lang="ru-RU" dirty="0" smtClean="0"/>
              <a:t/>
            </a:r>
            <a:br>
              <a:rPr lang="ru-RU" dirty="0" smtClean="0"/>
            </a:br>
            <a:endParaRPr lang="ru-RU" dirty="0"/>
          </a:p>
        </p:txBody>
      </p:sp>
      <p:sp>
        <p:nvSpPr>
          <p:cNvPr id="3" name="Содержимое 2"/>
          <p:cNvSpPr>
            <a:spLocks noGrp="1"/>
          </p:cNvSpPr>
          <p:nvPr>
            <p:ph idx="1"/>
          </p:nvPr>
        </p:nvSpPr>
        <p:spPr>
          <a:xfrm>
            <a:off x="457200" y="1071546"/>
            <a:ext cx="8229600" cy="5253054"/>
          </a:xfrm>
        </p:spPr>
        <p:txBody>
          <a:bodyPr>
            <a:normAutofit/>
          </a:bodyPr>
          <a:lstStyle/>
          <a:p>
            <a:r>
              <a:rPr lang="uk-UA" dirty="0" smtClean="0"/>
              <a:t>Робочі столи, фритюрниця, плити, жарова шафа, м’ясорубка, каструлі місткість 0.5 л, 1л, 2л, сковорідки, сотейники, обробні дошки «ОС» і «РС», сито, лопатки металеві та дерев’яні, шумівки, ножі кухарської трійки, кухарська голка, </a:t>
            </a:r>
            <a:r>
              <a:rPr lang="uk-UA" dirty="0" err="1" smtClean="0"/>
              <a:t>гарнірні</a:t>
            </a:r>
            <a:r>
              <a:rPr lang="uk-UA" dirty="0" smtClean="0"/>
              <a:t> ложки.</a:t>
            </a:r>
            <a:endParaRPr lang="ru-RU" dirty="0" smtClean="0"/>
          </a:p>
          <a:p>
            <a:r>
              <a:rPr lang="uk-UA" dirty="0" smtClean="0"/>
              <a:t>Посуд для відпуску: баранчики, мілкі столові тарілки, закусочні тарілки, блюда, соусники.</a:t>
            </a:r>
            <a:endParaRPr lang="ru-RU" dirty="0" smtClean="0"/>
          </a:p>
          <a:p>
            <a:r>
              <a:rPr lang="uk-UA" dirty="0" smtClean="0"/>
              <a:t>Сировина для приготування став: риба, креветки, хліб, молоко, цибуля, часник, яйця, молоко, сметана, спеції та овочі для гарнірів і соусів, </a:t>
            </a:r>
            <a:r>
              <a:rPr lang="uk-UA" dirty="0" err="1" smtClean="0"/>
              <a:t>паніровочні</a:t>
            </a:r>
            <a:r>
              <a:rPr lang="uk-UA" dirty="0" smtClean="0"/>
              <a:t> сухарі, борошно, жир.</a:t>
            </a:r>
            <a:endParaRPr lang="ru-RU" dirty="0" smtClean="0"/>
          </a:p>
          <a:p>
            <a:endParaRPr lang="ru-RU" dirty="0"/>
          </a:p>
        </p:txBody>
      </p:sp>
      <p:pic>
        <p:nvPicPr>
          <p:cNvPr id="4" name="Рисунок 3">
            <a:extLst>
              <a:ext uri="{FF2B5EF4-FFF2-40B4-BE49-F238E27FC236}">
                <a16:creationId xmlns:a16="http://schemas.microsoft.com/office/drawing/2014/main" id="{76D7B863-3640-4C88-9B44-70BB5E3E3E62}"/>
              </a:ext>
            </a:extLst>
          </p:cNvPr>
          <p:cNvPicPr>
            <a:picLocks noChangeAspect="1"/>
          </p:cNvPicPr>
          <p:nvPr/>
        </p:nvPicPr>
        <p:blipFill>
          <a:blip r:embed="rId10" cstate="print"/>
          <a:stretch>
            <a:fillRect/>
          </a:stretch>
        </p:blipFill>
        <p:spPr>
          <a:xfrm>
            <a:off x="7429520" y="5583020"/>
            <a:ext cx="1559601" cy="1059529"/>
          </a:xfrm>
          <a:prstGeom prst="rect">
            <a:avLst/>
          </a:prstGeom>
        </p:spPr>
      </p:pic>
      <p:pic>
        <p:nvPicPr>
          <p:cNvPr id="5" name="Рисунок 4">
            <a:extLst>
              <a:ext uri="{FF2B5EF4-FFF2-40B4-BE49-F238E27FC236}">
                <a16:creationId xmlns:a16="http://schemas.microsoft.com/office/drawing/2014/main" id="{1E1B2B12-37C9-4D6C-AB3B-794F67C389EC}"/>
              </a:ext>
            </a:extLst>
          </p:cNvPr>
          <p:cNvPicPr>
            <a:picLocks noChangeAspect="1"/>
          </p:cNvPicPr>
          <p:nvPr/>
        </p:nvPicPr>
        <p:blipFill>
          <a:blip r:embed="rId11" cstate="print"/>
          <a:stretch>
            <a:fillRect/>
          </a:stretch>
        </p:blipFill>
        <p:spPr>
          <a:xfrm>
            <a:off x="214282" y="5357826"/>
            <a:ext cx="1000132" cy="1180097"/>
          </a:xfrm>
          <a:prstGeom prst="rect">
            <a:avLst/>
          </a:prstGeom>
        </p:spPr>
      </p:pic>
      <p:sp>
        <p:nvSpPr>
          <p:cNvPr id="49156" name="AutoShape 4" descr="Игла кулинарная Westmark 1267-2270 нержавеющая сталь"/>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9158" name="AutoShape 6" descr="Фото Поварская Игл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8229600" cy="581772"/>
          </a:xfrm>
        </p:spPr>
        <p:txBody>
          <a:bodyPr>
            <a:normAutofit fontScale="90000"/>
          </a:bodyPr>
          <a:lstStyle/>
          <a:p>
            <a:pPr algn="ctr"/>
            <a:r>
              <a:rPr lang="uk-UA" sz="3200" b="1" dirty="0" err="1" smtClean="0">
                <a:solidFill>
                  <a:srgbClr val="002060"/>
                </a:solidFill>
                <a:latin typeface="Times New Roman" pitchFamily="18" charset="0"/>
                <a:cs typeface="Times New Roman" pitchFamily="18" charset="0"/>
              </a:rPr>
              <a:t>Міжпредметні</a:t>
            </a:r>
            <a:r>
              <a:rPr lang="uk-UA" sz="3200" b="1" dirty="0" smtClean="0">
                <a:solidFill>
                  <a:srgbClr val="002060"/>
                </a:solidFill>
                <a:latin typeface="Times New Roman" pitchFamily="18" charset="0"/>
                <a:cs typeface="Times New Roman" pitchFamily="18" charset="0"/>
              </a:rPr>
              <a:t> зв’язки: </a:t>
            </a:r>
            <a:r>
              <a:rPr lang="ru-RU" sz="3200" b="1" dirty="0" smtClean="0">
                <a:solidFill>
                  <a:srgbClr val="002060"/>
                </a:solidFill>
                <a:latin typeface="Times New Roman" pitchFamily="18" charset="0"/>
                <a:cs typeface="Times New Roman" pitchFamily="18" charset="0"/>
              </a:rPr>
              <a:t/>
            </a:r>
            <a:br>
              <a:rPr lang="ru-RU" sz="3200" b="1" dirty="0" smtClean="0">
                <a:solidFill>
                  <a:srgbClr val="002060"/>
                </a:solidFill>
                <a:latin typeface="Times New Roman" pitchFamily="18" charset="0"/>
                <a:cs typeface="Times New Roman" pitchFamily="18" charset="0"/>
              </a:rPr>
            </a:br>
            <a:endParaRPr lang="ru-RU" sz="3200" b="1"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428596" y="428604"/>
            <a:ext cx="8472518" cy="6215106"/>
          </a:xfrm>
        </p:spPr>
        <p:txBody>
          <a:bodyPr>
            <a:noAutofit/>
          </a:bodyPr>
          <a:lstStyle/>
          <a:p>
            <a:r>
              <a:rPr lang="uk-UA" sz="1600" b="1" i="1" dirty="0" smtClean="0">
                <a:latin typeface="Times New Roman" pitchFamily="18" charset="0"/>
                <a:cs typeface="Times New Roman" pitchFamily="18" charset="0"/>
              </a:rPr>
              <a:t>Технологія приготування їжі з основами товарознавства.</a:t>
            </a:r>
            <a:r>
              <a:rPr lang="uk-UA" sz="1600" dirty="0" smtClean="0">
                <a:latin typeface="Times New Roman" pitchFamily="18" charset="0"/>
                <a:cs typeface="Times New Roman" pitchFamily="18" charset="0"/>
              </a:rPr>
              <a:t> Теми: «Приготування страв з риби, морепродуктів. Технологія приготування страв з рибної натурально-січеної та котлетної маси»; «Технологія приготування страв з овочів та грибів. Технологія приготування гарнірів»; «Технологія приготування соусів».</a:t>
            </a:r>
            <a:endParaRPr lang="ru-RU" sz="1600" dirty="0" smtClean="0">
              <a:latin typeface="Times New Roman" pitchFamily="18" charset="0"/>
              <a:cs typeface="Times New Roman" pitchFamily="18" charset="0"/>
            </a:endParaRPr>
          </a:p>
          <a:p>
            <a:pPr lvl="0"/>
            <a:r>
              <a:rPr lang="uk-UA" sz="1600" b="1" i="1" dirty="0" smtClean="0">
                <a:latin typeface="Times New Roman" pitchFamily="18" charset="0"/>
                <a:cs typeface="Times New Roman" pitchFamily="18" charset="0"/>
              </a:rPr>
              <a:t> Устаткування підприємств харчування</a:t>
            </a:r>
            <a:r>
              <a:rPr lang="uk-UA" sz="1600" dirty="0" smtClean="0">
                <a:latin typeface="Times New Roman" pitchFamily="18" charset="0"/>
                <a:cs typeface="Times New Roman" pitchFamily="18" charset="0"/>
              </a:rPr>
              <a:t>. Теми «Устаткування для варіння їжі», «Устаткування для смаження їжі», « Сучасне теплове устаткування».</a:t>
            </a:r>
            <a:endParaRPr lang="ru-RU" sz="1600" dirty="0" smtClean="0">
              <a:latin typeface="Times New Roman" pitchFamily="18" charset="0"/>
              <a:cs typeface="Times New Roman" pitchFamily="18" charset="0"/>
            </a:endParaRPr>
          </a:p>
          <a:p>
            <a:pPr lvl="0"/>
            <a:r>
              <a:rPr lang="uk-UA" sz="1600" b="1" i="1" dirty="0" smtClean="0">
                <a:latin typeface="Times New Roman" pitchFamily="18" charset="0"/>
                <a:cs typeface="Times New Roman" pitchFamily="18" charset="0"/>
              </a:rPr>
              <a:t> Облік, калькуляція і звітність</a:t>
            </a:r>
            <a:r>
              <a:rPr lang="uk-UA" sz="1600" dirty="0" smtClean="0">
                <a:latin typeface="Times New Roman" pitchFamily="18" charset="0"/>
                <a:cs typeface="Times New Roman" pitchFamily="18" charset="0"/>
              </a:rPr>
              <a:t>. Тема «Нормативно-технологічні документи. Використання нормативно-технологічної документації для розрахунку сировини на необхідну кількість порцій та калькуляції на страви».</a:t>
            </a:r>
            <a:endParaRPr lang="ru-RU" sz="1600" dirty="0" smtClean="0">
              <a:latin typeface="Times New Roman" pitchFamily="18" charset="0"/>
              <a:cs typeface="Times New Roman" pitchFamily="18" charset="0"/>
            </a:endParaRPr>
          </a:p>
          <a:p>
            <a:pPr lvl="0"/>
            <a:r>
              <a:rPr lang="uk-UA" sz="1600" b="1" i="1" dirty="0" smtClean="0">
                <a:latin typeface="Times New Roman" pitchFamily="18" charset="0"/>
                <a:cs typeface="Times New Roman" pitchFamily="18" charset="0"/>
              </a:rPr>
              <a:t>Організація виробництва та обслуговування.</a:t>
            </a:r>
            <a:r>
              <a:rPr lang="uk-UA" sz="1600" dirty="0" smtClean="0">
                <a:latin typeface="Times New Roman" pitchFamily="18" charset="0"/>
                <a:cs typeface="Times New Roman" pitchFamily="18" charset="0"/>
              </a:rPr>
              <a:t> Теми «Кваліфікаційна характеристика кухаря 4 розряду», «Організація робочих місць соусного відділення гарячого цеху», «Посуд, столові прибори та столова білизна для закладів ресторанного господарства».</a:t>
            </a:r>
            <a:endParaRPr lang="ru-RU" sz="1600" dirty="0" smtClean="0">
              <a:latin typeface="Times New Roman" pitchFamily="18" charset="0"/>
              <a:cs typeface="Times New Roman" pitchFamily="18" charset="0"/>
            </a:endParaRPr>
          </a:p>
          <a:p>
            <a:pPr lvl="0"/>
            <a:r>
              <a:rPr lang="uk-UA" sz="1600" b="1" i="1" dirty="0" smtClean="0">
                <a:latin typeface="Times New Roman" pitchFamily="18" charset="0"/>
                <a:cs typeface="Times New Roman" pitchFamily="18" charset="0"/>
              </a:rPr>
              <a:t> Гігієна та санітарія виробництва.</a:t>
            </a:r>
            <a:r>
              <a:rPr lang="uk-UA" sz="1600" dirty="0" smtClean="0">
                <a:latin typeface="Times New Roman" pitchFamily="18" charset="0"/>
                <a:cs typeface="Times New Roman" pitchFamily="18" charset="0"/>
              </a:rPr>
              <a:t> Теми «Особиста гігієна працівників підприємств харчування», «Санітарні вимоги до кулінарної обробки харчових продуктів. Гігієнічні вимоги до теплової обробки продуктів», «Гігієнічні вимоги до реалізації готової продукції. Вимоги до роздавання страв». </a:t>
            </a:r>
            <a:endParaRPr lang="ru-RU" sz="1600" dirty="0" smtClean="0">
              <a:latin typeface="Times New Roman" pitchFamily="18" charset="0"/>
              <a:cs typeface="Times New Roman" pitchFamily="18" charset="0"/>
            </a:endParaRPr>
          </a:p>
          <a:p>
            <a:pPr lvl="0"/>
            <a:r>
              <a:rPr lang="uk-UA" sz="1600" b="1" i="1" dirty="0" smtClean="0">
                <a:latin typeface="Times New Roman" pitchFamily="18" charset="0"/>
                <a:cs typeface="Times New Roman" pitchFamily="18" charset="0"/>
              </a:rPr>
              <a:t> Охорона праці.</a:t>
            </a:r>
            <a:r>
              <a:rPr lang="uk-UA" sz="1600" dirty="0" smtClean="0">
                <a:latin typeface="Times New Roman" pitchFamily="18" charset="0"/>
                <a:cs typeface="Times New Roman" pitchFamily="18" charset="0"/>
              </a:rPr>
              <a:t> Тема «Основи безпеки праці в галузі», «Технічні вимоги безпеки праці під час експлуатації теплового обладнання», «Основи пожежної безпеки», «Основи електробезпеки».</a:t>
            </a:r>
            <a:endParaRPr lang="ru-RU" sz="1600" dirty="0" smtClean="0">
              <a:latin typeface="Times New Roman" pitchFamily="18" charset="0"/>
              <a:cs typeface="Times New Roman" pitchFamily="18" charset="0"/>
            </a:endParaRPr>
          </a:p>
          <a:p>
            <a:r>
              <a:rPr lang="uk-UA" sz="1600" b="1" i="1" dirty="0" smtClean="0">
                <a:latin typeface="Times New Roman" pitchFamily="18" charset="0"/>
                <a:cs typeface="Times New Roman" pitchFamily="18" charset="0"/>
              </a:rPr>
              <a:t>Виробниче навчання.</a:t>
            </a:r>
            <a:r>
              <a:rPr lang="uk-UA" sz="1600" dirty="0" smtClean="0">
                <a:latin typeface="Times New Roman" pitchFamily="18" charset="0"/>
                <a:cs typeface="Times New Roman" pitchFamily="18" charset="0"/>
              </a:rPr>
              <a:t> Тема “</a:t>
            </a:r>
            <a:r>
              <a:rPr lang="ru-RU" sz="1600" dirty="0" err="1" smtClean="0">
                <a:latin typeface="Times New Roman" pitchFamily="18" charset="0"/>
                <a:cs typeface="Times New Roman" pitchFamily="18" charset="0"/>
              </a:rPr>
              <a:t>Приготування</a:t>
            </a:r>
            <a:r>
              <a:rPr lang="ru-RU" sz="1600" dirty="0" smtClean="0">
                <a:latin typeface="Times New Roman" pitchFamily="18" charset="0"/>
                <a:cs typeface="Times New Roman" pitchFamily="18" charset="0"/>
              </a:rPr>
              <a:t> </a:t>
            </a:r>
            <a:r>
              <a:rPr lang="uk-UA" sz="1600" dirty="0" smtClean="0">
                <a:latin typeface="Times New Roman" pitchFamily="18" charset="0"/>
                <a:cs typeface="Times New Roman" pitchFamily="18" charset="0"/>
              </a:rPr>
              <a:t>риби відварної, припущеної, риби смаженої основним способом, тушкованої з овочами, тушкованою з сметаною. Приготування страв з риби та морських продуктів. Приготування страв з риби фаршированої цілою, філе, порційними шматками; запеченої по-російськи; запеченої під молочним соусом, запеченої в сметанному соусі, запеченої</a:t>
            </a:r>
            <a:r>
              <a:rPr lang="uk-UA" sz="1600" b="1" dirty="0" smtClean="0">
                <a:latin typeface="Times New Roman" pitchFamily="18" charset="0"/>
                <a:cs typeface="Times New Roman" pitchFamily="18" charset="0"/>
              </a:rPr>
              <a:t> </a:t>
            </a:r>
            <a:r>
              <a:rPr lang="uk-UA" sz="1600" dirty="0" smtClean="0">
                <a:latin typeface="Times New Roman" pitchFamily="18" charset="0"/>
                <a:cs typeface="Times New Roman" pitchFamily="18" charset="0"/>
              </a:rPr>
              <a:t>під </a:t>
            </a:r>
            <a:r>
              <a:rPr lang="uk-UA" sz="1600" dirty="0" err="1" smtClean="0">
                <a:latin typeface="Times New Roman" pitchFamily="18" charset="0"/>
                <a:cs typeface="Times New Roman" pitchFamily="18" charset="0"/>
              </a:rPr>
              <a:t>майонезом”</a:t>
            </a:r>
            <a:r>
              <a:rPr lang="uk-UA" sz="1600" dirty="0" smtClean="0">
                <a:latin typeface="Times New Roman" pitchFamily="18" charset="0"/>
                <a:cs typeface="Times New Roman" pitchFamily="18" charset="0"/>
              </a:rPr>
              <a:t>.</a:t>
            </a:r>
            <a:endParaRPr lang="ru-RU" sz="16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2" name="Picture 6" descr="Лимоны и их польза для здоровья - Ан-Ниса - Мусульманский женский ..."/>
          <p:cNvPicPr>
            <a:picLocks noChangeAspect="1" noChangeArrowheads="1"/>
          </p:cNvPicPr>
          <p:nvPr/>
        </p:nvPicPr>
        <p:blipFill>
          <a:blip r:embed="rId2" cstate="print"/>
          <a:srcRect/>
          <a:stretch>
            <a:fillRect/>
          </a:stretch>
        </p:blipFill>
        <p:spPr bwMode="auto">
          <a:xfrm>
            <a:off x="3786182" y="5249976"/>
            <a:ext cx="1785918" cy="1608024"/>
          </a:xfrm>
          <a:prstGeom prst="rect">
            <a:avLst/>
          </a:prstGeom>
          <a:noFill/>
        </p:spPr>
      </p:pic>
      <p:pic>
        <p:nvPicPr>
          <p:cNvPr id="34820" name="Picture 4" descr="Рыба по-сицилийски | Рецепт | Блюда из морепродуктов, Еда и Кулинария"/>
          <p:cNvPicPr>
            <a:picLocks noChangeAspect="1" noChangeArrowheads="1"/>
          </p:cNvPicPr>
          <p:nvPr/>
        </p:nvPicPr>
        <p:blipFill>
          <a:blip r:embed="rId3"/>
          <a:srcRect/>
          <a:stretch>
            <a:fillRect/>
          </a:stretch>
        </p:blipFill>
        <p:spPr bwMode="auto">
          <a:xfrm>
            <a:off x="0" y="4500570"/>
            <a:ext cx="3136316" cy="2357430"/>
          </a:xfrm>
          <a:prstGeom prst="rect">
            <a:avLst/>
          </a:prstGeom>
          <a:noFill/>
        </p:spPr>
      </p:pic>
      <p:pic>
        <p:nvPicPr>
          <p:cNvPr id="34818" name="Picture 2" descr="Диетические блюда из рыбы | Правильное питание"/>
          <p:cNvPicPr>
            <a:picLocks noChangeAspect="1" noChangeArrowheads="1"/>
          </p:cNvPicPr>
          <p:nvPr/>
        </p:nvPicPr>
        <p:blipFill>
          <a:blip r:embed="rId4"/>
          <a:srcRect/>
          <a:stretch>
            <a:fillRect/>
          </a:stretch>
        </p:blipFill>
        <p:spPr bwMode="auto">
          <a:xfrm>
            <a:off x="6143604" y="4859735"/>
            <a:ext cx="3000396" cy="1998265"/>
          </a:xfrm>
          <a:prstGeom prst="rect">
            <a:avLst/>
          </a:prstGeom>
          <a:noFill/>
        </p:spPr>
      </p:pic>
      <p:sp>
        <p:nvSpPr>
          <p:cNvPr id="2" name="Заголовок 1"/>
          <p:cNvSpPr>
            <a:spLocks noGrp="1"/>
          </p:cNvSpPr>
          <p:nvPr>
            <p:ph type="title"/>
          </p:nvPr>
        </p:nvSpPr>
        <p:spPr>
          <a:xfrm>
            <a:off x="457200" y="0"/>
            <a:ext cx="8229600" cy="1357298"/>
          </a:xfrm>
        </p:spPr>
        <p:txBody>
          <a:bodyPr>
            <a:normAutofit/>
          </a:bodyPr>
          <a:lstStyle/>
          <a:p>
            <a:pPr algn="ctr"/>
            <a:r>
              <a:rPr lang="uk-UA" sz="2800" b="1" dirty="0" smtClean="0">
                <a:solidFill>
                  <a:srgbClr val="002060"/>
                </a:solidFill>
                <a:latin typeface="Times New Roman" pitchFamily="18" charset="0"/>
                <a:cs typeface="Times New Roman" pitchFamily="18" charset="0"/>
              </a:rPr>
              <a:t>Мотивація навчальної діяльності учнів</a:t>
            </a:r>
            <a:r>
              <a:rPr lang="ru-RU" sz="2800" dirty="0" smtClean="0">
                <a:solidFill>
                  <a:srgbClr val="002060"/>
                </a:solidFill>
                <a:latin typeface="Times New Roman" pitchFamily="18" charset="0"/>
                <a:cs typeface="Times New Roman" pitchFamily="18" charset="0"/>
              </a:rPr>
              <a:t/>
            </a:r>
            <a:br>
              <a:rPr lang="ru-RU" sz="2800" dirty="0" smtClean="0">
                <a:solidFill>
                  <a:srgbClr val="002060"/>
                </a:solidFill>
                <a:latin typeface="Times New Roman" pitchFamily="18" charset="0"/>
                <a:cs typeface="Times New Roman" pitchFamily="18" charset="0"/>
              </a:rPr>
            </a:br>
            <a:endParaRPr lang="ru-RU" sz="2800"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214422"/>
            <a:ext cx="8229600" cy="5110178"/>
          </a:xfrm>
        </p:spPr>
        <p:txBody>
          <a:bodyPr>
            <a:normAutofit fontScale="62500" lnSpcReduction="20000"/>
          </a:bodyPr>
          <a:lstStyle/>
          <a:p>
            <a:r>
              <a:rPr lang="uk-UA" dirty="0" smtClean="0">
                <a:latin typeface="Times New Roman" pitchFamily="18" charset="0"/>
                <a:cs typeface="Times New Roman" pitchFamily="18" charset="0"/>
              </a:rPr>
              <a:t>Страви з риби посідають важливе місце в харчуванні як джерело повноцінних білків, мінеральних речовин, особливо F, K, </a:t>
            </a:r>
            <a:r>
              <a:rPr lang="uk-UA" dirty="0" err="1" smtClean="0">
                <a:latin typeface="Times New Roman" pitchFamily="18" charset="0"/>
                <a:cs typeface="Times New Roman" pitchFamily="18" charset="0"/>
              </a:rPr>
              <a:t>Na</a:t>
            </a:r>
            <a:r>
              <a:rPr lang="uk-UA" dirty="0" smtClean="0">
                <a:latin typeface="Times New Roman" pitchFamily="18" charset="0"/>
                <a:cs typeface="Times New Roman" pitchFamily="18" charset="0"/>
              </a:rPr>
              <a:t>, I, легкозасвоюваного жиру, вітамінів A, D, E та групи В.</a:t>
            </a:r>
            <a:endParaRPr lang="ru-RU" dirty="0" smtClean="0">
              <a:latin typeface="Times New Roman" pitchFamily="18" charset="0"/>
              <a:cs typeface="Times New Roman" pitchFamily="18" charset="0"/>
            </a:endParaRPr>
          </a:p>
          <a:p>
            <a:r>
              <a:rPr lang="uk-UA" dirty="0" smtClean="0">
                <a:latin typeface="Times New Roman" pitchFamily="18" charset="0"/>
                <a:cs typeface="Times New Roman" pitchFamily="18" charset="0"/>
              </a:rPr>
              <a:t> Екстрактивні речовини риби збуджують апетит, тому рибні страви легко засвоюється організмом людини, дають енергію, сприяють розумовій діяльності людини, нормалізують обмінні процеси. Рибні страви є одним з основних джерел повноцінних білків, жирів, мінеральних екстрактивних речовин, вітамінів А, групи В. Амінокислотний склад білків м’язових волокон близький до оптимального, коефіцієнт засвоєння дуже високий - 97%. Жири підвищують калорійність страв, є джерелом енергії. Мінеральний склад рибних страв у поєднанні з овочами збагачується лужними сполуками, досягається оптимальне співвідношення кальцію і фосфору, підвищується вітамінна активність. В наш час життя дуже швидкоплинне, потребує дуже багато розумового та фізичного навантаження. Їжа, яку ми вживаємо, повинна бути легкою та поживною. (включати в себе багато білків, мікроелементів та вітамінів). Саме страви з морепродуктів найкраще відповідають цим вимогам.</a:t>
            </a:r>
            <a:endParaRPr lang="ru-RU" dirty="0" smtClean="0">
              <a:latin typeface="Times New Roman" pitchFamily="18" charset="0"/>
              <a:cs typeface="Times New Roman" pitchFamily="18" charset="0"/>
            </a:endParaRPr>
          </a:p>
          <a:p>
            <a:r>
              <a:rPr lang="uk-UA" dirty="0" smtClean="0">
                <a:latin typeface="Times New Roman" pitchFamily="18" charset="0"/>
                <a:cs typeface="Times New Roman" pitchFamily="18" charset="0"/>
              </a:rPr>
              <a:t>Страви з морепродуктів відрізняються високим вмістом незамінних амінокислот, йоду в них в 100 разів більше, ніж у м’ясі тварин, а також містять кобальт, марганець, цинк, кальцій, фосфор, натрій; вітаміни РР, С, Д, групи В та незначну кількість жиру. Ці продукти можна використовувати і в лікувальному харчуванні, оскільки вони дуже корисні і смачні. </a:t>
            </a:r>
            <a:endParaRPr lang="ru-RU" dirty="0" smtClean="0">
              <a:latin typeface="Times New Roman" pitchFamily="18" charset="0"/>
              <a:cs typeface="Times New Roman" pitchFamily="18" charset="0"/>
            </a:endParaRPr>
          </a:p>
          <a:p>
            <a:r>
              <a:rPr lang="uk-UA" dirty="0" smtClean="0">
                <a:latin typeface="Times New Roman" pitchFamily="18" charset="0"/>
                <a:cs typeface="Times New Roman" pitchFamily="18" charset="0"/>
              </a:rPr>
              <a:t>Сучасні заклади ресторанного господарства пропонують широкий вибір страв з риби і продуктів моря.</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8" name="Picture 6" descr="Приготовление рыбы на доске: лучшие рецепты и технология готовки"/>
          <p:cNvPicPr>
            <a:picLocks noChangeAspect="1" noChangeArrowheads="1"/>
          </p:cNvPicPr>
          <p:nvPr/>
        </p:nvPicPr>
        <p:blipFill>
          <a:blip r:embed="rId2"/>
          <a:srcRect/>
          <a:stretch>
            <a:fillRect/>
          </a:stretch>
        </p:blipFill>
        <p:spPr bwMode="auto">
          <a:xfrm>
            <a:off x="6643702" y="1214422"/>
            <a:ext cx="2330607" cy="1285852"/>
          </a:xfrm>
          <a:prstGeom prst="rect">
            <a:avLst/>
          </a:prstGeom>
          <a:noFill/>
        </p:spPr>
      </p:pic>
      <p:pic>
        <p:nvPicPr>
          <p:cNvPr id="33794" name="Picture 2" descr="Как правильно выбрать свежую рыбу | LIFE IS GOOD | Яндекс Дзен"/>
          <p:cNvPicPr>
            <a:picLocks noChangeAspect="1" noChangeArrowheads="1"/>
          </p:cNvPicPr>
          <p:nvPr/>
        </p:nvPicPr>
        <p:blipFill>
          <a:blip r:embed="rId3"/>
          <a:srcRect/>
          <a:stretch>
            <a:fillRect/>
          </a:stretch>
        </p:blipFill>
        <p:spPr bwMode="auto">
          <a:xfrm>
            <a:off x="6286512" y="4929198"/>
            <a:ext cx="2619375" cy="1743076"/>
          </a:xfrm>
          <a:prstGeom prst="rect">
            <a:avLst/>
          </a:prstGeom>
          <a:noFill/>
        </p:spPr>
      </p:pic>
      <p:sp>
        <p:nvSpPr>
          <p:cNvPr id="2" name="Заголовок 1"/>
          <p:cNvSpPr>
            <a:spLocks noGrp="1"/>
          </p:cNvSpPr>
          <p:nvPr>
            <p:ph type="title"/>
          </p:nvPr>
        </p:nvSpPr>
        <p:spPr>
          <a:xfrm>
            <a:off x="500034" y="285728"/>
            <a:ext cx="8229600" cy="581772"/>
          </a:xfrm>
        </p:spPr>
        <p:txBody>
          <a:bodyPr>
            <a:normAutofit/>
          </a:bodyPr>
          <a:lstStyle/>
          <a:p>
            <a:pPr algn="ctr"/>
            <a:r>
              <a:rPr lang="uk-UA" sz="2800" b="1" dirty="0" smtClean="0">
                <a:solidFill>
                  <a:srgbClr val="002060"/>
                </a:solidFill>
                <a:latin typeface="Times New Roman" pitchFamily="18" charset="0"/>
                <a:cs typeface="Times New Roman" pitchFamily="18" charset="0"/>
              </a:rPr>
              <a:t>Актуалізація набутих знань здобувачів освіти</a:t>
            </a:r>
            <a:endParaRPr lang="ru-RU" sz="2800" b="1"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214282" y="928670"/>
            <a:ext cx="8715436" cy="5929330"/>
          </a:xfrm>
        </p:spPr>
        <p:txBody>
          <a:bodyPr>
            <a:normAutofit fontScale="70000" lnSpcReduction="20000"/>
          </a:bodyPr>
          <a:lstStyle/>
          <a:p>
            <a:pPr lvl="0"/>
            <a:r>
              <a:rPr lang="uk-UA" dirty="0" smtClean="0"/>
              <a:t>Яких представників родин риб краще використовувати для приготування риби відварної і чому? </a:t>
            </a:r>
          </a:p>
          <a:p>
            <a:pPr lvl="0"/>
            <a:r>
              <a:rPr lang="uk-UA" dirty="0" smtClean="0"/>
              <a:t>Чим відрізняється натуральна січена маса від котлетної?</a:t>
            </a:r>
          </a:p>
          <a:p>
            <a:r>
              <a:rPr lang="uk-UA" dirty="0" smtClean="0"/>
              <a:t>Як нарізають рибу для варіння?</a:t>
            </a:r>
            <a:endParaRPr lang="ru-RU" dirty="0" smtClean="0"/>
          </a:p>
          <a:p>
            <a:pPr lvl="0"/>
            <a:r>
              <a:rPr lang="uk-UA" dirty="0" smtClean="0"/>
              <a:t>Як нарізають рибу для припускання?</a:t>
            </a:r>
          </a:p>
          <a:p>
            <a:pPr lvl="0"/>
            <a:r>
              <a:rPr lang="uk-UA" dirty="0" smtClean="0"/>
              <a:t>Як змінюються білки, що містяться в рибі при тепловій обробці?</a:t>
            </a:r>
          </a:p>
          <a:p>
            <a:pPr lvl="0"/>
            <a:r>
              <a:rPr lang="uk-UA" dirty="0" smtClean="0"/>
              <a:t>Поясніть, чому припущена риба смачніша, ніж варена?</a:t>
            </a:r>
          </a:p>
          <a:p>
            <a:pPr lvl="0"/>
            <a:r>
              <a:rPr lang="uk-UA" dirty="0" smtClean="0"/>
              <a:t>Які коріння додають для поліпшення смаку страв з риби?</a:t>
            </a:r>
          </a:p>
          <a:p>
            <a:pPr lvl="0"/>
            <a:r>
              <a:rPr lang="uk-UA" dirty="0" smtClean="0"/>
              <a:t>В чому полягає суть припускання?</a:t>
            </a:r>
          </a:p>
          <a:p>
            <a:pPr lvl="0"/>
            <a:r>
              <a:rPr lang="uk-UA" dirty="0" smtClean="0"/>
              <a:t>Назвіть асортимент соусів для відпуску рибних страв.</a:t>
            </a:r>
            <a:endParaRPr lang="ru-RU" dirty="0" smtClean="0"/>
          </a:p>
          <a:p>
            <a:pPr lvl="0"/>
            <a:r>
              <a:rPr lang="uk-UA" dirty="0" smtClean="0"/>
              <a:t>В чому полягає суть запікання?</a:t>
            </a:r>
            <a:endParaRPr lang="ru-RU" dirty="0" smtClean="0"/>
          </a:p>
          <a:p>
            <a:pPr lvl="0"/>
            <a:r>
              <a:rPr lang="uk-UA" dirty="0" smtClean="0"/>
              <a:t>Що потрібно зробити з рулетом щоб під час теплової обробки він не деформувався?</a:t>
            </a:r>
            <a:endParaRPr lang="ru-RU" dirty="0" smtClean="0"/>
          </a:p>
          <a:p>
            <a:pPr lvl="0"/>
            <a:r>
              <a:rPr lang="uk-UA" dirty="0" smtClean="0"/>
              <a:t>Які жири використовуються для смаження риби і чому?</a:t>
            </a:r>
            <a:endParaRPr lang="ru-RU" dirty="0" smtClean="0"/>
          </a:p>
          <a:p>
            <a:pPr lvl="0"/>
            <a:r>
              <a:rPr lang="uk-UA" dirty="0" smtClean="0"/>
              <a:t>Які види гарнірів краще поєднуються з рибними стравами?</a:t>
            </a:r>
            <a:endParaRPr lang="ru-RU" dirty="0" smtClean="0"/>
          </a:p>
          <a:p>
            <a:pPr lvl="0"/>
            <a:r>
              <a:rPr lang="uk-UA" dirty="0" smtClean="0"/>
              <a:t>Яка температура відпуску гарячих рибних страв?</a:t>
            </a:r>
            <a:endParaRPr lang="ru-RU" dirty="0" smtClean="0"/>
          </a:p>
          <a:p>
            <a:pPr lvl="0"/>
            <a:r>
              <a:rPr lang="uk-UA" dirty="0" smtClean="0"/>
              <a:t>З якими гарнірами краще поєднувати продукти моря?</a:t>
            </a:r>
            <a:endParaRPr lang="ru-RU" dirty="0" smtClean="0"/>
          </a:p>
          <a:p>
            <a:r>
              <a:rPr lang="uk-UA" dirty="0" smtClean="0"/>
              <a:t>Які соуси добре поєднуються з морепродуктами?</a:t>
            </a:r>
            <a:endParaRPr lang="ru-RU" dirty="0" smtClean="0"/>
          </a:p>
          <a:p>
            <a:pPr lvl="0"/>
            <a:r>
              <a:rPr lang="uk-UA" dirty="0" smtClean="0"/>
              <a:t>Який ефект поєднання морепродуктів з овочевими гарнірами?</a:t>
            </a:r>
          </a:p>
          <a:p>
            <a:pPr lvl="0"/>
            <a:r>
              <a:rPr lang="uk-UA" dirty="0" smtClean="0"/>
              <a:t>Яка температура відпуску гарячих рибних страв?</a:t>
            </a:r>
            <a:endParaRPr lang="ru-RU" dirty="0" smtClean="0"/>
          </a:p>
          <a:p>
            <a:endParaRPr lang="ru-RU" dirty="0"/>
          </a:p>
        </p:txBody>
      </p:sp>
      <p:pic>
        <p:nvPicPr>
          <p:cNvPr id="33796" name="Picture 4" descr="Обои лимон, яйца, рыба, лук, доска картинки на рабочий стол ..."/>
          <p:cNvPicPr>
            <a:picLocks noChangeAspect="1" noChangeArrowheads="1"/>
          </p:cNvPicPr>
          <p:nvPr/>
        </p:nvPicPr>
        <p:blipFill>
          <a:blip r:embed="rId4" cstate="print"/>
          <a:srcRect/>
          <a:stretch>
            <a:fillRect/>
          </a:stretch>
        </p:blipFill>
        <p:spPr bwMode="auto">
          <a:xfrm>
            <a:off x="6643702" y="3071810"/>
            <a:ext cx="2270083" cy="144862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4" name="Picture 6" descr="Щука фаршированная. Ингредиенты: щука, грибы, лук репчатый"/>
          <p:cNvPicPr>
            <a:picLocks noChangeAspect="1" noChangeArrowheads="1"/>
          </p:cNvPicPr>
          <p:nvPr/>
        </p:nvPicPr>
        <p:blipFill>
          <a:blip r:embed="rId2"/>
          <a:srcRect/>
          <a:stretch>
            <a:fillRect/>
          </a:stretch>
        </p:blipFill>
        <p:spPr bwMode="auto">
          <a:xfrm>
            <a:off x="6381731" y="1214422"/>
            <a:ext cx="2762269" cy="2143140"/>
          </a:xfrm>
          <a:prstGeom prst="rect">
            <a:avLst/>
          </a:prstGeom>
          <a:noFill/>
        </p:spPr>
      </p:pic>
      <p:sp>
        <p:nvSpPr>
          <p:cNvPr id="2" name="Заголовок 1"/>
          <p:cNvSpPr>
            <a:spLocks noGrp="1"/>
          </p:cNvSpPr>
          <p:nvPr>
            <p:ph type="title"/>
          </p:nvPr>
        </p:nvSpPr>
        <p:spPr/>
        <p:txBody>
          <a:bodyPr>
            <a:normAutofit fontScale="90000"/>
          </a:bodyPr>
          <a:lstStyle/>
          <a:p>
            <a:pPr algn="ctr"/>
            <a:r>
              <a:rPr lang="uk-UA" sz="2800" b="1" dirty="0" smtClean="0">
                <a:solidFill>
                  <a:srgbClr val="002060"/>
                </a:solidFill>
                <a:latin typeface="Times New Roman" pitchFamily="18" charset="0"/>
                <a:cs typeface="Times New Roman" pitchFamily="18" charset="0"/>
              </a:rPr>
              <a:t>Перелік страв, які необхідно відпрацювати під час  виробничого навчання: </a:t>
            </a:r>
            <a:r>
              <a:rPr lang="ru-RU" sz="2800" dirty="0" smtClean="0">
                <a:solidFill>
                  <a:srgbClr val="002060"/>
                </a:solidFill>
                <a:latin typeface="Times New Roman" pitchFamily="18" charset="0"/>
                <a:cs typeface="Times New Roman" pitchFamily="18" charset="0"/>
              </a:rPr>
              <a:t/>
            </a:r>
            <a:br>
              <a:rPr lang="ru-RU" sz="2800" dirty="0" smtClean="0">
                <a:solidFill>
                  <a:srgbClr val="002060"/>
                </a:solidFill>
                <a:latin typeface="Times New Roman" pitchFamily="18" charset="0"/>
                <a:cs typeface="Times New Roman" pitchFamily="18" charset="0"/>
              </a:rPr>
            </a:br>
            <a:endParaRPr lang="ru-RU" sz="2800"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pPr lvl="1"/>
            <a:r>
              <a:rPr lang="uk-UA" dirty="0" smtClean="0"/>
              <a:t>риба відварна з гарніром та соусом</a:t>
            </a:r>
            <a:endParaRPr lang="ru-RU" sz="1400" dirty="0" smtClean="0"/>
          </a:p>
          <a:p>
            <a:pPr lvl="1"/>
            <a:r>
              <a:rPr lang="uk-UA" dirty="0" smtClean="0"/>
              <a:t>риба припущена з гарніром та соусом</a:t>
            </a:r>
            <a:endParaRPr lang="ru-RU" sz="1400" dirty="0" smtClean="0"/>
          </a:p>
          <a:p>
            <a:pPr lvl="1"/>
            <a:r>
              <a:rPr lang="uk-UA" dirty="0" smtClean="0"/>
              <a:t>риба смажена основним способом з гарніром</a:t>
            </a:r>
            <a:endParaRPr lang="ru-RU" sz="1400" dirty="0" smtClean="0"/>
          </a:p>
          <a:p>
            <a:pPr lvl="1"/>
            <a:r>
              <a:rPr lang="uk-UA" dirty="0" smtClean="0"/>
              <a:t>риба тушкована в томаті з овочами</a:t>
            </a:r>
            <a:endParaRPr lang="ru-RU" sz="1400" dirty="0" smtClean="0"/>
          </a:p>
          <a:p>
            <a:pPr lvl="1"/>
            <a:r>
              <a:rPr lang="uk-UA" dirty="0" smtClean="0"/>
              <a:t>риба запечена під майонезом</a:t>
            </a:r>
            <a:endParaRPr lang="ru-RU" sz="1400" dirty="0" smtClean="0"/>
          </a:p>
          <a:p>
            <a:pPr lvl="1"/>
            <a:r>
              <a:rPr lang="uk-UA" dirty="0" smtClean="0"/>
              <a:t>короп фарширований кашею та грибами</a:t>
            </a:r>
            <a:endParaRPr lang="ru-RU" sz="1400" dirty="0" smtClean="0"/>
          </a:p>
          <a:p>
            <a:pPr lvl="1"/>
            <a:r>
              <a:rPr lang="uk-UA" dirty="0" smtClean="0"/>
              <a:t>ковбаски рибні севастопольські з гарніром</a:t>
            </a:r>
            <a:endParaRPr lang="ru-RU" sz="1400" dirty="0" smtClean="0"/>
          </a:p>
          <a:p>
            <a:pPr lvl="1"/>
            <a:r>
              <a:rPr lang="uk-UA" dirty="0" smtClean="0"/>
              <a:t>рулет рибний запечений з гарніром та соусом</a:t>
            </a:r>
            <a:endParaRPr lang="ru-RU" sz="1400" dirty="0" smtClean="0"/>
          </a:p>
          <a:p>
            <a:pPr lvl="1"/>
            <a:r>
              <a:rPr lang="uk-UA" dirty="0" smtClean="0"/>
              <a:t>креветки відварні з гарніром та соусом</a:t>
            </a:r>
            <a:endParaRPr lang="ru-RU" sz="1400" dirty="0" smtClean="0"/>
          </a:p>
          <a:p>
            <a:endParaRPr lang="ru-RU" dirty="0"/>
          </a:p>
        </p:txBody>
      </p:sp>
      <p:pic>
        <p:nvPicPr>
          <p:cNvPr id="32770" name="Picture 2" descr="Рыба отварная с гарниром и хреном » Наешься: кулинарные рецепты ..."/>
          <p:cNvPicPr>
            <a:picLocks noChangeAspect="1" noChangeArrowheads="1"/>
          </p:cNvPicPr>
          <p:nvPr/>
        </p:nvPicPr>
        <p:blipFill>
          <a:blip r:embed="rId3"/>
          <a:srcRect/>
          <a:stretch>
            <a:fillRect/>
          </a:stretch>
        </p:blipFill>
        <p:spPr bwMode="auto">
          <a:xfrm>
            <a:off x="6000760" y="4714884"/>
            <a:ext cx="2898235" cy="1928826"/>
          </a:xfrm>
          <a:prstGeom prst="rect">
            <a:avLst/>
          </a:prstGeom>
          <a:noFill/>
        </p:spPr>
      </p:pic>
      <p:sp>
        <p:nvSpPr>
          <p:cNvPr id="32772" name="AutoShape 4" descr="Фаршированная рыба - еврейский рецепт ◈ R-j.bi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Уход за руками повара: ожоги,мозоли, порезы. | Уход за руками, Шеф ..."/>
          <p:cNvPicPr>
            <a:picLocks noChangeAspect="1" noChangeArrowheads="1"/>
          </p:cNvPicPr>
          <p:nvPr/>
        </p:nvPicPr>
        <p:blipFill>
          <a:blip r:embed="rId2"/>
          <a:srcRect/>
          <a:stretch>
            <a:fillRect/>
          </a:stretch>
        </p:blipFill>
        <p:spPr bwMode="auto">
          <a:xfrm>
            <a:off x="0" y="1000108"/>
            <a:ext cx="5072066" cy="5857892"/>
          </a:xfrm>
          <a:prstGeom prst="rect">
            <a:avLst/>
          </a:prstGeom>
          <a:noFill/>
        </p:spPr>
      </p:pic>
      <p:sp>
        <p:nvSpPr>
          <p:cNvPr id="2" name="Заголовок 1"/>
          <p:cNvSpPr>
            <a:spLocks noGrp="1"/>
          </p:cNvSpPr>
          <p:nvPr>
            <p:ph type="title"/>
          </p:nvPr>
        </p:nvSpPr>
        <p:spPr>
          <a:xfrm>
            <a:off x="457200" y="704088"/>
            <a:ext cx="8229600" cy="796086"/>
          </a:xfrm>
        </p:spPr>
        <p:txBody>
          <a:bodyPr>
            <a:normAutofit fontScale="90000"/>
          </a:bodyPr>
          <a:lstStyle/>
          <a:p>
            <a:pPr algn="ctr"/>
            <a:r>
              <a:rPr lang="uk-UA" sz="2800" b="1" dirty="0" smtClean="0">
                <a:solidFill>
                  <a:srgbClr val="002060"/>
                </a:solidFill>
                <a:latin typeface="Times New Roman" pitchFamily="18" charset="0"/>
                <a:cs typeface="Times New Roman" pitchFamily="18" charset="0"/>
              </a:rPr>
              <a:t>Правила санітарії та особистої гігієни під час роботи в гарячому цеху</a:t>
            </a:r>
            <a:r>
              <a:rPr lang="ru-RU" sz="2800" b="1" dirty="0" smtClean="0">
                <a:solidFill>
                  <a:srgbClr val="002060"/>
                </a:solidFill>
                <a:latin typeface="Times New Roman" pitchFamily="18" charset="0"/>
                <a:cs typeface="Times New Roman" pitchFamily="18" charset="0"/>
              </a:rPr>
              <a:t/>
            </a:r>
            <a:br>
              <a:rPr lang="ru-RU" sz="2800" b="1" dirty="0" smtClean="0">
                <a:solidFill>
                  <a:srgbClr val="002060"/>
                </a:solidFill>
                <a:latin typeface="Times New Roman" pitchFamily="18" charset="0"/>
                <a:cs typeface="Times New Roman" pitchFamily="18" charset="0"/>
              </a:rPr>
            </a:br>
            <a:endParaRPr lang="ru-RU" sz="2800" b="1"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2786050" y="1142984"/>
            <a:ext cx="5900750" cy="5429288"/>
          </a:xfrm>
        </p:spPr>
        <p:txBody>
          <a:bodyPr>
            <a:normAutofit fontScale="62500" lnSpcReduction="20000"/>
          </a:bodyPr>
          <a:lstStyle/>
          <a:p>
            <a:pPr>
              <a:buNone/>
            </a:pPr>
            <a:r>
              <a:rPr lang="uk-UA" b="1" dirty="0" smtClean="0"/>
              <a:t> </a:t>
            </a:r>
            <a:endParaRPr lang="ru-RU" dirty="0" smtClean="0"/>
          </a:p>
          <a:p>
            <a:pPr lvl="0"/>
            <a:r>
              <a:rPr lang="uk-UA" dirty="0" smtClean="0"/>
              <a:t>Санітарний одяг повинен бути чистим, випрасуваним з усіма ґудзиками, волосся прибране під ковпак, рукава застебнуті або підкочені. </a:t>
            </a:r>
            <a:endParaRPr lang="ru-RU" dirty="0" smtClean="0"/>
          </a:p>
          <a:p>
            <a:pPr lvl="0"/>
            <a:r>
              <a:rPr lang="uk-UA" dirty="0" smtClean="0"/>
              <a:t>Санітарний одяг необхідно зберігати окремо від верхнього.</a:t>
            </a:r>
            <a:endParaRPr lang="ru-RU" dirty="0" smtClean="0"/>
          </a:p>
          <a:p>
            <a:pPr lvl="0"/>
            <a:r>
              <a:rPr lang="uk-UA" dirty="0" smtClean="0"/>
              <a:t> Не заколювати голками та шпильками одяг, не тримати в кишені сторонні предмети.</a:t>
            </a:r>
            <a:endParaRPr lang="ru-RU" dirty="0" smtClean="0"/>
          </a:p>
          <a:p>
            <a:pPr lvl="0"/>
            <a:r>
              <a:rPr lang="uk-UA" dirty="0" smtClean="0"/>
              <a:t>Не слід носити на роботі прикраси та годинник.</a:t>
            </a:r>
            <a:endParaRPr lang="ru-RU" dirty="0" smtClean="0"/>
          </a:p>
          <a:p>
            <a:pPr lvl="0"/>
            <a:r>
              <a:rPr lang="uk-UA" dirty="0" smtClean="0"/>
              <a:t>Необхідно систематично коротко стригти нігті, робити виробничий манікюр.</a:t>
            </a:r>
            <a:endParaRPr lang="ru-RU" dirty="0" smtClean="0"/>
          </a:p>
          <a:p>
            <a:pPr lvl="0"/>
            <a:r>
              <a:rPr lang="uk-UA" dirty="0" smtClean="0"/>
              <a:t>Перед початком роботи ретельно вимити руки з милом.</a:t>
            </a:r>
            <a:endParaRPr lang="ru-RU" dirty="0" smtClean="0"/>
          </a:p>
          <a:p>
            <a:pPr lvl="0"/>
            <a:r>
              <a:rPr lang="uk-UA" dirty="0" smtClean="0"/>
              <a:t>Не відвідувати в санітарному одязі вбиральню, а після відвідування ретельно мити руки. </a:t>
            </a:r>
            <a:endParaRPr lang="ru-RU" dirty="0" smtClean="0"/>
          </a:p>
          <a:p>
            <a:pPr lvl="0"/>
            <a:r>
              <a:rPr lang="uk-UA" dirty="0" smtClean="0"/>
              <a:t> Не виходити в санітарному одязі на вулицю. </a:t>
            </a:r>
            <a:endParaRPr lang="ru-RU" dirty="0" smtClean="0"/>
          </a:p>
          <a:p>
            <a:pPr lvl="0"/>
            <a:r>
              <a:rPr lang="uk-UA" dirty="0" smtClean="0"/>
              <a:t> Не слід користуватися інвентарем та посудом не за призначенням.</a:t>
            </a:r>
            <a:endParaRPr lang="ru-RU" dirty="0" smtClean="0"/>
          </a:p>
          <a:p>
            <a:pPr lvl="0"/>
            <a:r>
              <a:rPr lang="uk-UA" dirty="0" smtClean="0"/>
              <a:t> Під час приготування страв необхідно ретельно дотримуватись правил ведення технологічного процесу. </a:t>
            </a:r>
            <a:endParaRPr lang="ru-RU" dirty="0" smtClean="0"/>
          </a:p>
          <a:p>
            <a:pPr lvl="0"/>
            <a:r>
              <a:rPr lang="uk-UA" dirty="0" smtClean="0"/>
              <a:t> Під час травмування рук (порізи, проколи) слід негайно припинити роботу, обробити рану.</a:t>
            </a:r>
            <a:endParaRPr lang="ru-RU" dirty="0" smtClean="0"/>
          </a:p>
          <a:p>
            <a:pPr lvl="0"/>
            <a:r>
              <a:rPr lang="uk-UA" dirty="0" smtClean="0"/>
              <a:t> В кінці роботи необхідно прибрати робоче місце та помити його мийними засобами. </a:t>
            </a:r>
            <a:r>
              <a:rPr lang="uk-UA" b="1" dirty="0" smtClean="0"/>
              <a:t/>
            </a:r>
            <a:br>
              <a:rPr lang="uk-UA" b="1" dirty="0" smtClean="0"/>
            </a:b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Мужской шеф-повар смотрит на острый нож | Бесплатно Фото"/>
          <p:cNvPicPr>
            <a:picLocks noChangeAspect="1" noChangeArrowheads="1"/>
          </p:cNvPicPr>
          <p:nvPr/>
        </p:nvPicPr>
        <p:blipFill>
          <a:blip r:embed="rId2"/>
          <a:srcRect/>
          <a:stretch>
            <a:fillRect/>
          </a:stretch>
        </p:blipFill>
        <p:spPr bwMode="auto">
          <a:xfrm flipH="1">
            <a:off x="5429256" y="2071678"/>
            <a:ext cx="3714744" cy="4786322"/>
          </a:xfrm>
          <a:prstGeom prst="rect">
            <a:avLst/>
          </a:prstGeom>
          <a:noFill/>
        </p:spPr>
      </p:pic>
      <p:sp>
        <p:nvSpPr>
          <p:cNvPr id="2" name="Заголовок 1"/>
          <p:cNvSpPr>
            <a:spLocks noGrp="1"/>
          </p:cNvSpPr>
          <p:nvPr>
            <p:ph type="title"/>
          </p:nvPr>
        </p:nvSpPr>
        <p:spPr>
          <a:xfrm>
            <a:off x="457200" y="285728"/>
            <a:ext cx="8229600" cy="785818"/>
          </a:xfrm>
        </p:spPr>
        <p:txBody>
          <a:bodyPr>
            <a:normAutofit fontScale="90000"/>
          </a:bodyPr>
          <a:lstStyle/>
          <a:p>
            <a:pPr algn="ctr"/>
            <a:r>
              <a:rPr lang="uk-UA" sz="2800" b="1" dirty="0" smtClean="0">
                <a:solidFill>
                  <a:srgbClr val="002060"/>
                </a:solidFill>
                <a:latin typeface="Times New Roman" pitchFamily="18" charset="0"/>
                <a:cs typeface="Times New Roman" pitchFamily="18" charset="0"/>
              </a:rPr>
              <a:t>Правила охорони праці під час роботи в гарячому цеху</a:t>
            </a:r>
            <a:r>
              <a:rPr lang="ru-RU" sz="2800" dirty="0" smtClean="0">
                <a:solidFill>
                  <a:srgbClr val="002060"/>
                </a:solidFill>
                <a:latin typeface="Times New Roman" pitchFamily="18" charset="0"/>
                <a:cs typeface="Times New Roman" pitchFamily="18" charset="0"/>
              </a:rPr>
              <a:t/>
            </a:r>
            <a:br>
              <a:rPr lang="ru-RU" sz="2800" dirty="0" smtClean="0">
                <a:solidFill>
                  <a:srgbClr val="002060"/>
                </a:solidFill>
                <a:latin typeface="Times New Roman" pitchFamily="18" charset="0"/>
                <a:cs typeface="Times New Roman" pitchFamily="18" charset="0"/>
              </a:rPr>
            </a:br>
            <a:endParaRPr lang="ru-RU" sz="2800"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785794"/>
            <a:ext cx="8229600" cy="5538806"/>
          </a:xfrm>
        </p:spPr>
        <p:txBody>
          <a:bodyPr>
            <a:normAutofit fontScale="47500" lnSpcReduction="20000"/>
          </a:bodyPr>
          <a:lstStyle/>
          <a:p>
            <a:pPr>
              <a:buNone/>
            </a:pPr>
            <a:r>
              <a:rPr lang="uk-UA" b="1" dirty="0" smtClean="0"/>
              <a:t> </a:t>
            </a:r>
            <a:endParaRPr lang="ru-RU" dirty="0" smtClean="0"/>
          </a:p>
          <a:p>
            <a:pPr lvl="0"/>
            <a:r>
              <a:rPr lang="uk-UA" dirty="0" smtClean="0">
                <a:latin typeface="Times New Roman" pitchFamily="18" charset="0"/>
                <a:cs typeface="Times New Roman" pitchFamily="18" charset="0"/>
              </a:rPr>
              <a:t>Не слід працювати в гарячому цеху при несправній вентиляції.</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Не працювати на устаткуванні, правила експлуатації якого Ви не знаєте. </a:t>
            </a:r>
            <a:endParaRPr lang="ru-RU" dirty="0" smtClean="0">
              <a:latin typeface="Times New Roman" pitchFamily="18" charset="0"/>
              <a:cs typeface="Times New Roman" pitchFamily="18" charset="0"/>
            </a:endParaRPr>
          </a:p>
          <a:p>
            <a:r>
              <a:rPr lang="uk-UA" dirty="0" smtClean="0">
                <a:latin typeface="Times New Roman" pitchFamily="18" charset="0"/>
                <a:cs typeface="Times New Roman" pitchFamily="18" charset="0"/>
              </a:rPr>
              <a:t>Електричне устаткування вмикати та вимикати тільки сухими руками. </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Проштовхувати продукти в м’ясорубку товкачем.</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Не розмовляти під час роботи та не відволікати інших.</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Не слід працювати на слизькій підлозі, у взутті без задників.</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Не залишати працююче обладнання без нагляду, мити, чистити та регулювати його під час роботи.</a:t>
            </a:r>
            <a:endParaRPr lang="ru-RU" dirty="0" smtClean="0">
              <a:latin typeface="Times New Roman" pitchFamily="18" charset="0"/>
              <a:cs typeface="Times New Roman" pitchFamily="18" charset="0"/>
            </a:endParaRPr>
          </a:p>
          <a:p>
            <a:r>
              <a:rPr lang="uk-UA" dirty="0" smtClean="0">
                <a:latin typeface="Times New Roman" pitchFamily="18" charset="0"/>
                <a:cs typeface="Times New Roman" pitchFamily="18" charset="0"/>
              </a:rPr>
              <a:t>Конфорки електричних плит повинні бути без тріщин, з бортовою поверхнею. Не слід розливати жир або рідину на відкриті </a:t>
            </a:r>
            <a:r>
              <a:rPr lang="uk-UA" dirty="0" err="1" smtClean="0">
                <a:latin typeface="Times New Roman" pitchFamily="18" charset="0"/>
                <a:cs typeface="Times New Roman" pitchFamily="18" charset="0"/>
              </a:rPr>
              <a:t>ТЕНи</a:t>
            </a:r>
            <a:r>
              <a:rPr lang="uk-UA" dirty="0" smtClean="0">
                <a:latin typeface="Times New Roman" pitchFamily="18" charset="0"/>
                <a:cs typeface="Times New Roman" pitchFamily="18" charset="0"/>
              </a:rPr>
              <a:t> або розпечену поверхню конфорок.</a:t>
            </a:r>
            <a:endParaRPr lang="ru-RU" dirty="0" smtClean="0">
              <a:latin typeface="Times New Roman" pitchFamily="18" charset="0"/>
              <a:cs typeface="Times New Roman" pitchFamily="18" charset="0"/>
            </a:endParaRPr>
          </a:p>
          <a:p>
            <a:r>
              <a:rPr lang="uk-UA" dirty="0" smtClean="0">
                <a:latin typeface="Times New Roman" pitchFamily="18" charset="0"/>
                <a:cs typeface="Times New Roman" pitchFamily="18" charset="0"/>
              </a:rPr>
              <a:t>Електричне устаткування повинно мати справне заземлення, біля пульту управління має бути гумовий килимок.</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В киплячий жир продукти закладати підсушені. </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 Під час роботи з розігрітим жиром рукава повинні бути опущені, а руки сухими.</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 На жарову поверхню сковороди продукти класти рухом </a:t>
            </a:r>
            <a:r>
              <a:rPr lang="uk-UA" dirty="0" err="1" smtClean="0">
                <a:latin typeface="Times New Roman" pitchFamily="18" charset="0"/>
                <a:cs typeface="Times New Roman" pitchFamily="18" charset="0"/>
              </a:rPr>
              <a:t>„від</a:t>
            </a:r>
            <a:r>
              <a:rPr lang="uk-UA" dirty="0" smtClean="0">
                <a:latin typeface="Times New Roman" pitchFamily="18" charset="0"/>
                <a:cs typeface="Times New Roman" pitchFamily="18" charset="0"/>
              </a:rPr>
              <a:t> </a:t>
            </a:r>
            <a:r>
              <a:rPr lang="uk-UA" dirty="0" err="1" smtClean="0">
                <a:latin typeface="Times New Roman" pitchFamily="18" charset="0"/>
                <a:cs typeface="Times New Roman" pitchFamily="18" charset="0"/>
              </a:rPr>
              <a:t>себе”</a:t>
            </a:r>
            <a:r>
              <a:rPr lang="uk-UA"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r>
              <a:rPr lang="uk-UA" dirty="0" smtClean="0">
                <a:latin typeface="Times New Roman" pitchFamily="18" charset="0"/>
                <a:cs typeface="Times New Roman" pitchFamily="18" charset="0"/>
              </a:rPr>
              <a:t> Кришку з гарячої каструлі знімати рухом </a:t>
            </a:r>
            <a:r>
              <a:rPr lang="uk-UA" dirty="0" err="1" smtClean="0">
                <a:latin typeface="Times New Roman" pitchFamily="18" charset="0"/>
                <a:cs typeface="Times New Roman" pitchFamily="18" charset="0"/>
              </a:rPr>
              <a:t>„на</a:t>
            </a:r>
            <a:r>
              <a:rPr lang="uk-UA" dirty="0" smtClean="0">
                <a:latin typeface="Times New Roman" pitchFamily="18" charset="0"/>
                <a:cs typeface="Times New Roman" pitchFamily="18" charset="0"/>
              </a:rPr>
              <a:t> </a:t>
            </a:r>
            <a:r>
              <a:rPr lang="uk-UA" dirty="0" err="1" smtClean="0">
                <a:latin typeface="Times New Roman" pitchFamily="18" charset="0"/>
                <a:cs typeface="Times New Roman" pitchFamily="18" charset="0"/>
              </a:rPr>
              <a:t>себе”</a:t>
            </a:r>
            <a:r>
              <a:rPr lang="uk-UA" dirty="0" smtClean="0">
                <a:latin typeface="Times New Roman" pitchFamily="18" charset="0"/>
                <a:cs typeface="Times New Roman" pitchFamily="18" charset="0"/>
              </a:rPr>
              <a:t>, захищаючи лице від опіків парою.</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 Під час перенесення посуду з гарячою стравою потрібно голосно попередити інших: </a:t>
            </a:r>
            <a:r>
              <a:rPr lang="uk-UA" dirty="0" err="1" smtClean="0">
                <a:latin typeface="Times New Roman" pitchFamily="18" charset="0"/>
                <a:cs typeface="Times New Roman" pitchFamily="18" charset="0"/>
              </a:rPr>
              <a:t>„Обережно</a:t>
            </a:r>
            <a:r>
              <a:rPr lang="uk-UA"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 Переносити гарячу каструлю слід відкритою, заповнену стравою на 85%, користуючись сухим рушником.</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 Посуд з гарячою їжею слід ставити на міцну, стійку підставку.</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 Не слід працювати з </a:t>
            </a:r>
            <a:r>
              <a:rPr lang="uk-UA" dirty="0" err="1" smtClean="0">
                <a:latin typeface="Times New Roman" pitchFamily="18" charset="0"/>
                <a:cs typeface="Times New Roman" pitchFamily="18" charset="0"/>
              </a:rPr>
              <a:t>наплитним</a:t>
            </a:r>
            <a:r>
              <a:rPr lang="uk-UA" dirty="0" smtClean="0">
                <a:latin typeface="Times New Roman" pitchFamily="18" charset="0"/>
                <a:cs typeface="Times New Roman" pitchFamily="18" charset="0"/>
              </a:rPr>
              <a:t> посудом, який має несправні ручки.</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 Під час роботи дверцята жарової шафи повинні бути закриті.</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 Повертати чашу сковороди можна лише після вимкнення з електромережі. </a:t>
            </a:r>
            <a:endParaRPr lang="ru-RU" dirty="0" smtClean="0">
              <a:latin typeface="Times New Roman" pitchFamily="18" charset="0"/>
              <a:cs typeface="Times New Roman" pitchFamily="18" charset="0"/>
            </a:endParaRPr>
          </a:p>
          <a:p>
            <a:pPr lvl="0"/>
            <a:r>
              <a:rPr lang="uk-UA" dirty="0" smtClean="0">
                <a:latin typeface="Times New Roman" pitchFamily="18" charset="0"/>
                <a:cs typeface="Times New Roman" pitchFamily="18" charset="0"/>
              </a:rPr>
              <a:t> Під час роботи на універсальній кухонній машині слід впевнитися, що змінний механізм надійно зафіксований. </a:t>
            </a:r>
            <a:endParaRPr lang="ru-RU" dirty="0" smtClean="0">
              <a:latin typeface="Times New Roman" pitchFamily="18" charset="0"/>
              <a:cs typeface="Times New Roman" pitchFamily="18" charset="0"/>
            </a:endParaRPr>
          </a:p>
          <a:p>
            <a:r>
              <a:rPr lang="uk-UA" dirty="0" smtClean="0">
                <a:latin typeface="Times New Roman" pitchFamily="18" charset="0"/>
                <a:cs typeface="Times New Roman" pitchFamily="18" charset="0"/>
              </a:rPr>
              <a:t> 18. Щоб не порізати пальці:</a:t>
            </a:r>
            <a:endParaRPr lang="ru-RU" dirty="0" smtClean="0">
              <a:latin typeface="Times New Roman" pitchFamily="18" charset="0"/>
              <a:cs typeface="Times New Roman" pitchFamily="18" charset="0"/>
            </a:endParaRPr>
          </a:p>
          <a:p>
            <a:pPr lvl="0">
              <a:buFont typeface="Wingdings" pitchFamily="2" charset="2"/>
              <a:buChar char="Ø"/>
            </a:pPr>
            <a:r>
              <a:rPr lang="uk-UA" dirty="0" smtClean="0">
                <a:latin typeface="Times New Roman" pitchFamily="18" charset="0"/>
                <a:cs typeface="Times New Roman" pitchFamily="18" charset="0"/>
              </a:rPr>
              <a:t>під час роботи не жестикулювати ножем;</a:t>
            </a:r>
            <a:endParaRPr lang="ru-RU" dirty="0" smtClean="0">
              <a:latin typeface="Times New Roman" pitchFamily="18" charset="0"/>
              <a:cs typeface="Times New Roman" pitchFamily="18" charset="0"/>
            </a:endParaRPr>
          </a:p>
          <a:p>
            <a:pPr lvl="0">
              <a:buFont typeface="Wingdings" pitchFamily="2" charset="2"/>
              <a:buChar char="Ø"/>
            </a:pPr>
            <a:r>
              <a:rPr lang="uk-UA" dirty="0" smtClean="0">
                <a:latin typeface="Times New Roman" pitchFamily="18" charset="0"/>
                <a:cs typeface="Times New Roman" pitchFamily="18" charset="0"/>
              </a:rPr>
              <a:t>ніж класти лезом до дошки, а якщо на дошці - лезом назовні; </a:t>
            </a:r>
            <a:endParaRPr lang="ru-RU" dirty="0" smtClean="0">
              <a:latin typeface="Times New Roman" pitchFamily="18" charset="0"/>
              <a:cs typeface="Times New Roman" pitchFamily="18" charset="0"/>
            </a:endParaRPr>
          </a:p>
          <a:p>
            <a:pPr lvl="0">
              <a:buFont typeface="Wingdings" pitchFamily="2" charset="2"/>
              <a:buChar char="Ø"/>
            </a:pPr>
            <a:r>
              <a:rPr lang="uk-UA" dirty="0" smtClean="0">
                <a:latin typeface="Times New Roman" pitchFamily="18" charset="0"/>
                <a:cs typeface="Times New Roman" pitchFamily="18" charset="0"/>
              </a:rPr>
              <a:t>пальці лівої руки підігнути, лезо ножа притиснути до суглобів;</a:t>
            </a:r>
            <a:endParaRPr lang="ru-RU" dirty="0" smtClean="0">
              <a:latin typeface="Times New Roman" pitchFamily="18" charset="0"/>
              <a:cs typeface="Times New Roman" pitchFamily="18" charset="0"/>
            </a:endParaRPr>
          </a:p>
          <a:p>
            <a:pPr lvl="0">
              <a:buFont typeface="Wingdings" pitchFamily="2" charset="2"/>
              <a:buChar char="Ø"/>
            </a:pPr>
            <a:r>
              <a:rPr lang="uk-UA" dirty="0" smtClean="0">
                <a:latin typeface="Times New Roman" pitchFamily="18" charset="0"/>
                <a:cs typeface="Times New Roman" pitchFamily="18" charset="0"/>
              </a:rPr>
              <a:t>палець не повинен знаходитися на лезі;</a:t>
            </a:r>
            <a:endParaRPr lang="ru-RU" dirty="0" smtClean="0">
              <a:latin typeface="Times New Roman" pitchFamily="18" charset="0"/>
              <a:cs typeface="Times New Roman" pitchFamily="18" charset="0"/>
            </a:endParaRPr>
          </a:p>
          <a:p>
            <a:pPr lvl="0">
              <a:buFont typeface="Wingdings" pitchFamily="2" charset="2"/>
              <a:buChar char="Ø"/>
            </a:pPr>
            <a:r>
              <a:rPr lang="uk-UA" dirty="0" smtClean="0">
                <a:latin typeface="Times New Roman" pitchFamily="18" charset="0"/>
                <a:cs typeface="Times New Roman" pitchFamily="18" charset="0"/>
              </a:rPr>
              <a:t>руками не знімати овочі з леза ножа;</a:t>
            </a:r>
            <a:endParaRPr lang="ru-RU" dirty="0" smtClean="0">
              <a:latin typeface="Times New Roman" pitchFamily="18" charset="0"/>
              <a:cs typeface="Times New Roman" pitchFamily="18" charset="0"/>
            </a:endParaRPr>
          </a:p>
          <a:p>
            <a:pPr lvl="0">
              <a:buFont typeface="Wingdings" pitchFamily="2" charset="2"/>
              <a:buChar char="Ø"/>
            </a:pPr>
            <a:r>
              <a:rPr lang="uk-UA" dirty="0" smtClean="0">
                <a:latin typeface="Times New Roman" pitchFamily="18" charset="0"/>
                <a:cs typeface="Times New Roman" pitchFamily="18" charset="0"/>
              </a:rPr>
              <a:t>правильно передавати ніж;</a:t>
            </a:r>
            <a:endParaRPr lang="ru-RU" dirty="0" smtClean="0">
              <a:latin typeface="Times New Roman" pitchFamily="18" charset="0"/>
              <a:cs typeface="Times New Roman" pitchFamily="18" charset="0"/>
            </a:endParaRPr>
          </a:p>
          <a:p>
            <a:pPr lvl="0">
              <a:buFont typeface="Wingdings" pitchFamily="2" charset="2"/>
              <a:buChar char="Ø"/>
            </a:pPr>
            <a:r>
              <a:rPr lang="uk-UA" dirty="0" smtClean="0">
                <a:latin typeface="Times New Roman" pitchFamily="18" charset="0"/>
                <a:cs typeface="Times New Roman" pitchFamily="18" charset="0"/>
              </a:rPr>
              <a:t>ніж тримати в чохлі. </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Что в тарелке шеф-повара: рецепты завтрака. Часть 1 :: «ЖИВИ!»"/>
          <p:cNvPicPr>
            <a:picLocks noChangeAspect="1" noChangeArrowheads="1"/>
          </p:cNvPicPr>
          <p:nvPr/>
        </p:nvPicPr>
        <p:blipFill>
          <a:blip r:embed="rId2"/>
          <a:srcRect/>
          <a:stretch>
            <a:fillRect/>
          </a:stretch>
        </p:blipFill>
        <p:spPr bwMode="auto">
          <a:xfrm>
            <a:off x="928662" y="2928934"/>
            <a:ext cx="7429520" cy="3552825"/>
          </a:xfrm>
          <a:prstGeom prst="rect">
            <a:avLst/>
          </a:prstGeom>
          <a:noFill/>
        </p:spPr>
      </p:pic>
      <p:sp>
        <p:nvSpPr>
          <p:cNvPr id="2" name="Заголовок 1"/>
          <p:cNvSpPr>
            <a:spLocks noGrp="1"/>
          </p:cNvSpPr>
          <p:nvPr>
            <p:ph type="title"/>
          </p:nvPr>
        </p:nvSpPr>
        <p:spPr>
          <a:xfrm>
            <a:off x="457200" y="214290"/>
            <a:ext cx="8229600" cy="1143008"/>
          </a:xfrm>
        </p:spPr>
        <p:txBody>
          <a:bodyPr>
            <a:normAutofit/>
          </a:bodyPr>
          <a:lstStyle/>
          <a:p>
            <a:pPr algn="ctr"/>
            <a:r>
              <a:rPr lang="uk-UA" sz="3200" b="1" dirty="0" smtClean="0">
                <a:solidFill>
                  <a:srgbClr val="002060"/>
                </a:solidFill>
                <a:latin typeface="Times New Roman" pitchFamily="18" charset="0"/>
                <a:cs typeface="Times New Roman" pitchFamily="18" charset="0"/>
              </a:rPr>
              <a:t>Завдання</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endParaRPr lang="ru-RU" sz="3200"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285720" y="857232"/>
            <a:ext cx="8715436" cy="2357454"/>
          </a:xfrm>
        </p:spPr>
        <p:txBody>
          <a:bodyPr>
            <a:normAutofit fontScale="77500" lnSpcReduction="20000"/>
          </a:bodyPr>
          <a:lstStyle/>
          <a:p>
            <a:pPr>
              <a:buNone/>
            </a:pPr>
            <a:r>
              <a:rPr lang="uk-UA" b="1" dirty="0" smtClean="0"/>
              <a:t> </a:t>
            </a:r>
            <a:endParaRPr lang="ru-RU" dirty="0" smtClean="0"/>
          </a:p>
          <a:p>
            <a:pPr lvl="0"/>
            <a:r>
              <a:rPr lang="uk-UA" dirty="0" smtClean="0"/>
              <a:t>Зробити перерахунок сировини на страву та скласти технологічну картку на задану кількість порцій згідно збірника рецептур.</a:t>
            </a:r>
            <a:endParaRPr lang="ru-RU" dirty="0" smtClean="0"/>
          </a:p>
          <a:p>
            <a:pPr lvl="0"/>
            <a:r>
              <a:rPr lang="uk-UA" dirty="0" smtClean="0"/>
              <a:t>Підібрати інвентар, інструмент, посуд та організувати робоче місце для приготування страви.</a:t>
            </a:r>
            <a:endParaRPr lang="ru-RU" dirty="0" smtClean="0"/>
          </a:p>
          <a:p>
            <a:pPr lvl="0"/>
            <a:r>
              <a:rPr lang="uk-UA" dirty="0" smtClean="0"/>
              <a:t>Приготувати страву з дотриманням бюджету часу, оформити, провести бракераж.</a:t>
            </a:r>
            <a:endParaRPr lang="ru-RU" dirty="0" smtClean="0"/>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Почему может быть опасна свежая рыба?"/>
          <p:cNvPicPr>
            <a:picLocks noChangeAspect="1" noChangeArrowheads="1"/>
          </p:cNvPicPr>
          <p:nvPr/>
        </p:nvPicPr>
        <p:blipFill>
          <a:blip r:embed="rId2"/>
          <a:srcRect/>
          <a:stretch>
            <a:fillRect/>
          </a:stretch>
        </p:blipFill>
        <p:spPr bwMode="auto">
          <a:xfrm>
            <a:off x="0" y="3071810"/>
            <a:ext cx="9144000" cy="3786190"/>
          </a:xfrm>
          <a:prstGeom prst="rect">
            <a:avLst/>
          </a:prstGeom>
          <a:noFill/>
        </p:spPr>
      </p:pic>
      <p:sp>
        <p:nvSpPr>
          <p:cNvPr id="3" name="Объект 2"/>
          <p:cNvSpPr>
            <a:spLocks noGrp="1"/>
          </p:cNvSpPr>
          <p:nvPr>
            <p:ph idx="1"/>
          </p:nvPr>
        </p:nvSpPr>
        <p:spPr>
          <a:xfrm>
            <a:off x="214282" y="0"/>
            <a:ext cx="8472518" cy="3429000"/>
          </a:xfrm>
        </p:spPr>
        <p:txBody>
          <a:bodyPr/>
          <a:lstStyle/>
          <a:p>
            <a:pPr marL="0" indent="0">
              <a:buNone/>
            </a:pPr>
            <a:r>
              <a:rPr lang="ru-RU" dirty="0" err="1">
                <a:latin typeface="Times New Roman" pitchFamily="18" charset="0"/>
                <a:cs typeface="Times New Roman" pitchFamily="18" charset="0"/>
              </a:rPr>
              <a:t>Свіжа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риба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має</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щільне</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м'ясо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яскраво-червоні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зябра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опуклі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прозорі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очі</a:t>
            </a:r>
            <a:r>
              <a:rPr lang="ru-RU" dirty="0">
                <a:latin typeface="Times New Roman" pitchFamily="18" charset="0"/>
                <a:cs typeface="Times New Roman" pitchFamily="18" charset="0"/>
              </a:rPr>
              <a:t> і </a:t>
            </a:r>
            <a:r>
              <a:rPr lang="ru-RU" dirty="0" err="1">
                <a:latin typeface="Times New Roman" pitchFamily="18" charset="0"/>
                <a:cs typeface="Times New Roman" pitchFamily="18" charset="0"/>
              </a:rPr>
              <a:t>гладку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блискучу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луску</a:t>
            </a:r>
            <a:r>
              <a:rPr lang="ru-RU" dirty="0">
                <a:latin typeface="Times New Roman" pitchFamily="18" charset="0"/>
                <a:cs typeface="Times New Roman" pitchFamily="18" charset="0"/>
              </a:rPr>
              <a:t>, яка </a:t>
            </a:r>
            <a:r>
              <a:rPr lang="ru-RU" dirty="0" err="1">
                <a:latin typeface="Times New Roman" pitchFamily="18" charset="0"/>
                <a:cs typeface="Times New Roman" pitchFamily="18" charset="0"/>
              </a:rPr>
              <a:t>щільно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прилягає</a:t>
            </a:r>
            <a:r>
              <a:rPr lang="ru-RU" dirty="0">
                <a:latin typeface="Times New Roman" pitchFamily="18" charset="0"/>
                <a:cs typeface="Times New Roman" pitchFamily="18" charset="0"/>
              </a:rPr>
              <a:t> до </a:t>
            </a:r>
            <a:r>
              <a:rPr lang="ru-RU" dirty="0" err="1">
                <a:latin typeface="Times New Roman" pitchFamily="18" charset="0"/>
                <a:cs typeface="Times New Roman" pitchFamily="18" charset="0"/>
              </a:rPr>
              <a:t>шкіри</a:t>
            </a:r>
            <a:r>
              <a:rPr lang="ru-RU" dirty="0">
                <a:latin typeface="Times New Roman" pitchFamily="18" charset="0"/>
                <a:cs typeface="Times New Roman" pitchFamily="18" charset="0"/>
              </a:rPr>
              <a:t>. При </a:t>
            </a:r>
            <a:r>
              <a:rPr lang="ru-RU" dirty="0" err="1">
                <a:latin typeface="Times New Roman" pitchFamily="18" charset="0"/>
                <a:cs typeface="Times New Roman" pitchFamily="18" charset="0"/>
              </a:rPr>
              <a:t>натисканні</a:t>
            </a:r>
            <a:r>
              <a:rPr lang="ru-RU" dirty="0">
                <a:latin typeface="Times New Roman" pitchFamily="18" charset="0"/>
                <a:cs typeface="Times New Roman" pitchFamily="18" charset="0"/>
              </a:rPr>
              <a:t> пальцем ямка на </a:t>
            </a:r>
            <a:r>
              <a:rPr lang="ru-RU" dirty="0" err="1">
                <a:latin typeface="Times New Roman" pitchFamily="18" charset="0"/>
                <a:cs typeface="Times New Roman" pitchFamily="18" charset="0"/>
              </a:rPr>
              <a:t>поверхні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риби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або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зовсім</a:t>
            </a:r>
            <a:r>
              <a:rPr lang="ru-RU" dirty="0">
                <a:latin typeface="Times New Roman" pitchFamily="18" charset="0"/>
                <a:cs typeface="Times New Roman" pitchFamily="18" charset="0"/>
              </a:rPr>
              <a:t> не </a:t>
            </a:r>
            <a:r>
              <a:rPr lang="ru-RU" dirty="0" err="1">
                <a:latin typeface="Times New Roman" pitchFamily="18" charset="0"/>
                <a:cs typeface="Times New Roman" pitchFamily="18" charset="0"/>
              </a:rPr>
              <a:t>утворюється</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або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швидко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зникає</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Свіжість</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мороженої</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риби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можна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визначити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якщо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увіткнути</a:t>
            </a:r>
            <a:r>
              <a:rPr lang="ru-RU" dirty="0">
                <a:latin typeface="Times New Roman" pitchFamily="18" charset="0"/>
                <a:cs typeface="Times New Roman" pitchFamily="18" charset="0"/>
              </a:rPr>
              <a:t> в </a:t>
            </a:r>
            <a:r>
              <a:rPr lang="ru-RU" dirty="0" err="1">
                <a:latin typeface="Times New Roman" pitchFamily="18" charset="0"/>
                <a:cs typeface="Times New Roman" pitchFamily="18" charset="0"/>
              </a:rPr>
              <a:t>товщу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її</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м'яса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нагрітий</a:t>
            </a:r>
            <a:r>
              <a:rPr lang="ru-RU" dirty="0">
                <a:latin typeface="Times New Roman" pitchFamily="18" charset="0"/>
                <a:cs typeface="Times New Roman" pitchFamily="18" charset="0"/>
              </a:rPr>
              <a:t> в </a:t>
            </a:r>
            <a:r>
              <a:rPr lang="ru-RU" dirty="0" err="1">
                <a:latin typeface="Times New Roman" pitchFamily="18" charset="0"/>
                <a:cs typeface="Times New Roman" pitchFamily="18" charset="0"/>
              </a:rPr>
              <a:t>окропі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ніж</a:t>
            </a:r>
            <a:r>
              <a:rPr lang="ru-RU" dirty="0">
                <a:latin typeface="Times New Roman" pitchFamily="18" charset="0"/>
                <a:cs typeface="Times New Roman" pitchFamily="18" charset="0"/>
              </a:rPr>
              <a:t>, а </a:t>
            </a:r>
            <a:r>
              <a:rPr lang="ru-RU" dirty="0" err="1">
                <a:latin typeface="Times New Roman" pitchFamily="18" charset="0"/>
                <a:cs typeface="Times New Roman" pitchFamily="18" charset="0"/>
              </a:rPr>
              <a:t>потім</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понюхати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його</a:t>
            </a:r>
            <a:r>
              <a:rPr lang="ru-RU" dirty="0">
                <a:latin typeface="Times New Roman" pitchFamily="18" charset="0"/>
                <a:cs typeface="Times New Roman" pitchFamily="18" charset="0"/>
              </a:rPr>
              <a:t>.</a:t>
            </a:r>
          </a:p>
        </p:txBody>
      </p:sp>
    </p:spTree>
    <p:extLst>
      <p:ext uri="{BB962C8B-B14F-4D97-AF65-F5344CB8AC3E}">
        <p14:creationId xmlns:p14="http://schemas.microsoft.com/office/powerpoint/2010/main" val="105887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33" y="-25331"/>
            <a:ext cx="9130421" cy="6854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22106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21A2B924-B626-4E88-AD6D-600C41A2C482}"/>
              </a:ext>
            </a:extLst>
          </p:cNvPr>
          <p:cNvPicPr>
            <a:picLocks noChangeAspect="1"/>
          </p:cNvPicPr>
          <p:nvPr/>
        </p:nvPicPr>
        <p:blipFill>
          <a:blip r:embed="rId2"/>
          <a:stretch>
            <a:fillRect/>
          </a:stretch>
        </p:blipFill>
        <p:spPr>
          <a:xfrm>
            <a:off x="4643438" y="1214422"/>
            <a:ext cx="4295393" cy="3160761"/>
          </a:xfrm>
          <a:prstGeom prst="rect">
            <a:avLst/>
          </a:prstGeom>
        </p:spPr>
      </p:pic>
      <p:sp>
        <p:nvSpPr>
          <p:cNvPr id="2" name="Заголовок 1">
            <a:extLst>
              <a:ext uri="{FF2B5EF4-FFF2-40B4-BE49-F238E27FC236}">
                <a16:creationId xmlns:a16="http://schemas.microsoft.com/office/drawing/2014/main" id="{36AFE508-4C6D-42A4-AA49-5310E3A3442B}"/>
              </a:ext>
            </a:extLst>
          </p:cNvPr>
          <p:cNvSpPr>
            <a:spLocks noGrp="1"/>
          </p:cNvSpPr>
          <p:nvPr>
            <p:ph type="title"/>
          </p:nvPr>
        </p:nvSpPr>
        <p:spPr>
          <a:xfrm>
            <a:off x="457200" y="260648"/>
            <a:ext cx="8229600" cy="668022"/>
          </a:xfrm>
        </p:spPr>
        <p:txBody>
          <a:bodyPr>
            <a:normAutofit/>
          </a:bodyPr>
          <a:lstStyle/>
          <a:p>
            <a:pPr algn="ctr"/>
            <a:r>
              <a:rPr lang="uk-UA" sz="2800" b="1" dirty="0">
                <a:solidFill>
                  <a:srgbClr val="002060"/>
                </a:solidFill>
                <a:latin typeface="Times New Roman" pitchFamily="18" charset="0"/>
                <a:cs typeface="Times New Roman" pitchFamily="18" charset="0"/>
              </a:rPr>
              <a:t>Організація роботи рибного цеху</a:t>
            </a:r>
            <a:endParaRPr lang="ru-RU" sz="2800" b="1" dirty="0">
              <a:solidFill>
                <a:srgbClr val="002060"/>
              </a:solidFill>
              <a:latin typeface="Times New Roman" pitchFamily="18" charset="0"/>
              <a:cs typeface="Times New Roman" pitchFamily="18" charset="0"/>
            </a:endParaRPr>
          </a:p>
        </p:txBody>
      </p:sp>
      <p:sp>
        <p:nvSpPr>
          <p:cNvPr id="3" name="Объект 2">
            <a:extLst>
              <a:ext uri="{FF2B5EF4-FFF2-40B4-BE49-F238E27FC236}">
                <a16:creationId xmlns:a16="http://schemas.microsoft.com/office/drawing/2014/main" id="{9D95A39B-41D0-456D-A4FF-238D5D9C7DF8}"/>
              </a:ext>
            </a:extLst>
          </p:cNvPr>
          <p:cNvSpPr>
            <a:spLocks noGrp="1"/>
          </p:cNvSpPr>
          <p:nvPr>
            <p:ph idx="1"/>
          </p:nvPr>
        </p:nvSpPr>
        <p:spPr>
          <a:xfrm>
            <a:off x="457200" y="1142984"/>
            <a:ext cx="4186238" cy="5181616"/>
          </a:xfrm>
        </p:spPr>
        <p:txBody>
          <a:bodyPr>
            <a:normAutofit/>
          </a:bodyPr>
          <a:lstStyle/>
          <a:p>
            <a:pPr marL="0" indent="0">
              <a:buNone/>
            </a:pPr>
            <a:r>
              <a:rPr lang="uk-UA" sz="1800" dirty="0">
                <a:latin typeface="Times New Roman" panose="02020603050405020304" pitchFamily="18" charset="0"/>
                <a:cs typeface="Times New Roman" panose="02020603050405020304" pitchFamily="18" charset="0"/>
              </a:rPr>
              <a:t>У рибний цех надходять: риба жива, риба охолоджена, морожена, солена та нерибні продукти моря.</a:t>
            </a:r>
          </a:p>
          <a:p>
            <a:pPr marL="0" indent="0">
              <a:buNone/>
            </a:pPr>
            <a:r>
              <a:rPr lang="uk-UA" sz="1800" dirty="0">
                <a:latin typeface="Times New Roman" panose="02020603050405020304" pitchFamily="18" charset="0"/>
                <a:cs typeface="Times New Roman" panose="02020603050405020304" pitchFamily="18" charset="0"/>
              </a:rPr>
              <a:t>Оброблення риби з кістковим скелетом та приготування з неї напівфабрикатів здійснюється за схемою, яка включає наступні операції:</a:t>
            </a:r>
            <a:r>
              <a:rPr lang="ru-RU" sz="18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ru-RU" sz="1800" dirty="0" err="1">
                <a:latin typeface="Times New Roman" panose="02020603050405020304" pitchFamily="18" charset="0"/>
                <a:cs typeface="Times New Roman" panose="02020603050405020304" pitchFamily="18" charset="0"/>
              </a:rPr>
              <a:t>разморожування</a:t>
            </a:r>
            <a:r>
              <a:rPr lang="ru-RU" sz="18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ru-RU" sz="1800" dirty="0" err="1">
                <a:latin typeface="Times New Roman" panose="02020603050405020304" pitchFamily="18" charset="0"/>
                <a:cs typeface="Times New Roman" panose="02020603050405020304" pitchFamily="18" charset="0"/>
              </a:rPr>
              <a:t>вимочування</a:t>
            </a:r>
            <a:r>
              <a:rPr lang="ru-RU" sz="18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ru-RU" sz="1800" dirty="0" err="1">
                <a:latin typeface="Times New Roman" panose="02020603050405020304" pitchFamily="18" charset="0"/>
                <a:cs typeface="Times New Roman" panose="02020603050405020304" pitchFamily="18" charset="0"/>
              </a:rPr>
              <a:t>чищення</a:t>
            </a:r>
            <a:r>
              <a:rPr lang="ru-RU" sz="18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ru-RU" sz="1800" dirty="0" err="1">
                <a:latin typeface="Times New Roman" panose="02020603050405020304" pitchFamily="18" charset="0"/>
                <a:cs typeface="Times New Roman" panose="02020603050405020304" pitchFamily="18" charset="0"/>
              </a:rPr>
              <a:t>потрощіння</a:t>
            </a:r>
            <a:r>
              <a:rPr lang="ru-RU" sz="18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ru-RU" sz="1800" dirty="0" err="1">
                <a:latin typeface="Times New Roman" panose="02020603050405020304" pitchFamily="18" charset="0"/>
                <a:cs typeface="Times New Roman" panose="02020603050405020304" pitchFamily="18" charset="0"/>
              </a:rPr>
              <a:t>відрізання</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голів</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плавців</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хвостів</a:t>
            </a:r>
            <a:r>
              <a:rPr lang="uk-UA" sz="1800" dirty="0">
                <a:latin typeface="Times New Roman" panose="02020603050405020304" pitchFamily="18" charset="0"/>
                <a:cs typeface="Times New Roman" panose="02020603050405020304" pitchFamily="18" charset="0"/>
              </a:rPr>
              <a:t>; промивання; </a:t>
            </a:r>
          </a:p>
          <a:p>
            <a:pPr>
              <a:buFont typeface="Wingdings" panose="05000000000000000000" pitchFamily="2" charset="2"/>
              <a:buChar char="ü"/>
            </a:pPr>
            <a:r>
              <a:rPr lang="uk-UA" sz="1800" dirty="0">
                <a:latin typeface="Times New Roman" panose="02020603050405020304" pitchFamily="18" charset="0"/>
                <a:cs typeface="Times New Roman" panose="02020603050405020304" pitchFamily="18" charset="0"/>
              </a:rPr>
              <a:t>приготування напівфабрикатів.</a:t>
            </a:r>
          </a:p>
        </p:txBody>
      </p:sp>
    </p:spTree>
    <p:extLst>
      <p:ext uri="{BB962C8B-B14F-4D97-AF65-F5344CB8AC3E}">
        <p14:creationId xmlns:p14="http://schemas.microsoft.com/office/powerpoint/2010/main" val="29803684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14290"/>
            <a:ext cx="8640960" cy="6383062"/>
          </a:xfrm>
        </p:spPr>
        <p:txBody>
          <a:bodyPr>
            <a:normAutofit/>
          </a:bodyPr>
          <a:lstStyle/>
          <a:p>
            <a:pPr marL="64008" indent="0" algn="ctr">
              <a:buNone/>
            </a:pPr>
            <a:r>
              <a:rPr lang="uk-UA" dirty="0" smtClean="0"/>
              <a:t>     </a:t>
            </a:r>
            <a:r>
              <a:rPr lang="uk-UA" b="1" dirty="0" smtClean="0">
                <a:solidFill>
                  <a:srgbClr val="002060"/>
                </a:solidFill>
                <a:latin typeface="Times New Roman" pitchFamily="18" charset="0"/>
                <a:cs typeface="Times New Roman" pitchFamily="18" charset="0"/>
              </a:rPr>
              <a:t>Залежно від способу теплової обробки рибні страви поділяють на:</a:t>
            </a:r>
          </a:p>
          <a:p>
            <a:pPr marL="64008" indent="0" algn="ctr">
              <a:buNone/>
            </a:pPr>
            <a:endParaRPr lang="uk-UA" dirty="0" smtClean="0"/>
          </a:p>
        </p:txBody>
      </p:sp>
      <p:sp>
        <p:nvSpPr>
          <p:cNvPr id="6" name="Скругленный прямоугольник 5"/>
          <p:cNvSpPr/>
          <p:nvPr/>
        </p:nvSpPr>
        <p:spPr>
          <a:xfrm>
            <a:off x="714348" y="1500174"/>
            <a:ext cx="250033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dirty="0" smtClean="0">
                <a:latin typeface="Times New Roman" pitchFamily="18" charset="0"/>
                <a:cs typeface="Times New Roman" pitchFamily="18" charset="0"/>
              </a:rPr>
              <a:t>Відварні</a:t>
            </a:r>
            <a:endParaRPr lang="ru-RU" sz="3600" dirty="0">
              <a:latin typeface="Times New Roman" pitchFamily="18" charset="0"/>
              <a:cs typeface="Times New Roman" pitchFamily="18" charset="0"/>
            </a:endParaRPr>
          </a:p>
        </p:txBody>
      </p:sp>
      <p:sp>
        <p:nvSpPr>
          <p:cNvPr id="7" name="Скругленный прямоугольник 6"/>
          <p:cNvSpPr/>
          <p:nvPr/>
        </p:nvSpPr>
        <p:spPr>
          <a:xfrm>
            <a:off x="428596" y="3786190"/>
            <a:ext cx="250033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dirty="0" smtClean="0">
                <a:latin typeface="Times New Roman" pitchFamily="18" charset="0"/>
                <a:cs typeface="Times New Roman" pitchFamily="18" charset="0"/>
              </a:rPr>
              <a:t>Запечені</a:t>
            </a:r>
            <a:endParaRPr lang="ru-RU" sz="3600" dirty="0">
              <a:latin typeface="Times New Roman" pitchFamily="18" charset="0"/>
              <a:cs typeface="Times New Roman" pitchFamily="18" charset="0"/>
            </a:endParaRPr>
          </a:p>
        </p:txBody>
      </p:sp>
      <p:sp>
        <p:nvSpPr>
          <p:cNvPr id="8" name="Скругленный прямоугольник 7"/>
          <p:cNvSpPr/>
          <p:nvPr/>
        </p:nvSpPr>
        <p:spPr>
          <a:xfrm>
            <a:off x="4786314" y="1214422"/>
            <a:ext cx="250033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dirty="0" smtClean="0">
                <a:latin typeface="Times New Roman" pitchFamily="18" charset="0"/>
                <a:cs typeface="Times New Roman" pitchFamily="18" charset="0"/>
              </a:rPr>
              <a:t>Припущені</a:t>
            </a:r>
            <a:endParaRPr lang="ru-RU" sz="3600" dirty="0">
              <a:latin typeface="Times New Roman" pitchFamily="18" charset="0"/>
              <a:cs typeface="Times New Roman" pitchFamily="18" charset="0"/>
            </a:endParaRPr>
          </a:p>
        </p:txBody>
      </p:sp>
      <p:sp>
        <p:nvSpPr>
          <p:cNvPr id="9" name="Скругленный прямоугольник 8"/>
          <p:cNvSpPr/>
          <p:nvPr/>
        </p:nvSpPr>
        <p:spPr>
          <a:xfrm>
            <a:off x="4071934" y="4643446"/>
            <a:ext cx="250033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dirty="0" smtClean="0">
                <a:latin typeface="Times New Roman" pitchFamily="18" charset="0"/>
                <a:cs typeface="Times New Roman" pitchFamily="18" charset="0"/>
              </a:rPr>
              <a:t>Тушковані</a:t>
            </a:r>
            <a:endParaRPr lang="ru-RU" sz="3600" dirty="0">
              <a:latin typeface="Times New Roman" pitchFamily="18" charset="0"/>
              <a:cs typeface="Times New Roman" pitchFamily="18" charset="0"/>
            </a:endParaRPr>
          </a:p>
        </p:txBody>
      </p:sp>
      <p:sp>
        <p:nvSpPr>
          <p:cNvPr id="10" name="Скругленный прямоугольник 9"/>
          <p:cNvSpPr/>
          <p:nvPr/>
        </p:nvSpPr>
        <p:spPr>
          <a:xfrm>
            <a:off x="6357950" y="2857496"/>
            <a:ext cx="250033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dirty="0" smtClean="0">
                <a:latin typeface="Times New Roman" pitchFamily="18" charset="0"/>
                <a:cs typeface="Times New Roman" pitchFamily="18" charset="0"/>
              </a:rPr>
              <a:t>Смажені</a:t>
            </a:r>
            <a:endParaRPr lang="ru-RU" sz="3600" dirty="0">
              <a:latin typeface="Times New Roman" pitchFamily="18" charset="0"/>
              <a:cs typeface="Times New Roman" pitchFamily="18" charset="0"/>
            </a:endParaRPr>
          </a:p>
        </p:txBody>
      </p:sp>
      <p:cxnSp>
        <p:nvCxnSpPr>
          <p:cNvPr id="17" name="Прямая со стрелкой 16"/>
          <p:cNvCxnSpPr/>
          <p:nvPr/>
        </p:nvCxnSpPr>
        <p:spPr>
          <a:xfrm rot="5400000" flipH="1" flipV="1">
            <a:off x="4679157" y="2250273"/>
            <a:ext cx="1071570" cy="10001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a:off x="4786314" y="3214686"/>
            <a:ext cx="1357322" cy="714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rot="16200000" flipH="1">
            <a:off x="4179091" y="3821909"/>
            <a:ext cx="1357322" cy="1428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Прямая со стрелкой 23"/>
          <p:cNvCxnSpPr/>
          <p:nvPr/>
        </p:nvCxnSpPr>
        <p:spPr>
          <a:xfrm rot="10800000">
            <a:off x="3143240" y="2500306"/>
            <a:ext cx="1643074" cy="7143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Прямая со стрелкой 25"/>
          <p:cNvCxnSpPr>
            <a:endCxn id="7" idx="3"/>
          </p:cNvCxnSpPr>
          <p:nvPr/>
        </p:nvCxnSpPr>
        <p:spPr>
          <a:xfrm rot="10800000" flipV="1">
            <a:off x="2928926" y="3214686"/>
            <a:ext cx="1857388" cy="10287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10041638"/>
      </p:ext>
    </p:extLst>
  </p:cSld>
  <p:clrMapOvr>
    <a:masterClrMapping/>
  </p:clrMapOvr>
  <mc:AlternateContent xmlns:mc="http://schemas.openxmlformats.org/markup-compatibility/2006" xmlns:p14="http://schemas.microsoft.com/office/powerpoint/2010/main">
    <mc:Choice Requires="p14">
      <p:transition spd="slow" p14:dur="4400" advClick="0" advTm="9021">
        <p14:honeycomb/>
      </p:transition>
    </mc:Choice>
    <mc:Fallback xmlns="">
      <p:transition spd="slow" advClick="0" advTm="902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85728"/>
            <a:ext cx="8229600" cy="500066"/>
          </a:xfrm>
        </p:spPr>
        <p:txBody>
          <a:bodyPr>
            <a:normAutofit/>
          </a:bodyPr>
          <a:lstStyle/>
          <a:p>
            <a:pPr algn="ctr"/>
            <a:r>
              <a:rPr lang="uk-UA" sz="2800" b="1" dirty="0" smtClean="0">
                <a:solidFill>
                  <a:srgbClr val="002060"/>
                </a:solidFill>
                <a:latin typeface="Times New Roman" pitchFamily="18" charset="0"/>
                <a:cs typeface="Times New Roman" pitchFamily="18" charset="0"/>
              </a:rPr>
              <a:t>Страви з вареної риби</a:t>
            </a:r>
            <a:endParaRPr lang="ru-RU" sz="2800" b="1" dirty="0">
              <a:solidFill>
                <a:srgbClr val="002060"/>
              </a:solidFill>
              <a:latin typeface="Times New Roman" pitchFamily="18" charset="0"/>
              <a:cs typeface="Times New Roman" pitchFamily="18" charset="0"/>
            </a:endParaRPr>
          </a:p>
        </p:txBody>
      </p:sp>
      <p:sp>
        <p:nvSpPr>
          <p:cNvPr id="3" name="Объект 2"/>
          <p:cNvSpPr>
            <a:spLocks noGrp="1"/>
          </p:cNvSpPr>
          <p:nvPr>
            <p:ph idx="1"/>
          </p:nvPr>
        </p:nvSpPr>
        <p:spPr>
          <a:xfrm>
            <a:off x="457200" y="1071546"/>
            <a:ext cx="8229600" cy="5383262"/>
          </a:xfrm>
        </p:spPr>
        <p:txBody>
          <a:bodyPr>
            <a:normAutofit/>
          </a:bodyPr>
          <a:lstStyle/>
          <a:p>
            <a:pPr marL="64008" indent="0" algn="just">
              <a:buNone/>
            </a:pPr>
            <a:r>
              <a:rPr lang="ru-RU" sz="2400" dirty="0">
                <a:latin typeface="Times New Roman" pitchFamily="18" charset="0"/>
                <a:cs typeface="Times New Roman" pitchFamily="18" charset="0"/>
              </a:rPr>
              <a:t>Для </a:t>
            </a:r>
            <a:r>
              <a:rPr lang="ru-RU" sz="2400" dirty="0" err="1">
                <a:latin typeface="Times New Roman" pitchFamily="18" charset="0"/>
                <a:cs typeface="Times New Roman" pitchFamily="18" charset="0"/>
              </a:rPr>
              <a:t>варіння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можна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використовувати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всі</a:t>
            </a:r>
            <a:r>
              <a:rPr lang="ru-RU" sz="2400" dirty="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види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риби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Проте</a:t>
            </a:r>
            <a:r>
              <a:rPr lang="ru-RU" sz="2400" dirty="0">
                <a:latin typeface="Times New Roman" pitchFamily="18" charset="0"/>
                <a:cs typeface="Times New Roman" pitchFamily="18" charset="0"/>
              </a:rPr>
              <a:t> хек </a:t>
            </a:r>
            <a:r>
              <a:rPr lang="ru-RU" sz="2400" dirty="0" err="1">
                <a:latin typeface="Times New Roman" pitchFamily="18" charset="0"/>
                <a:cs typeface="Times New Roman" pitchFamily="18" charset="0"/>
              </a:rPr>
              <a:t>сріблястий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оселедець</a:t>
            </a:r>
            <a:r>
              <a:rPr lang="ru-RU" sz="2400" dirty="0">
                <a:latin typeface="Times New Roman" pitchFamily="18" charset="0"/>
                <a:cs typeface="Times New Roman" pitchFamily="18" charset="0"/>
              </a:rPr>
              <a:t>, карась, окунь, навага, вобла </a:t>
            </a:r>
            <a:r>
              <a:rPr lang="ru-RU" sz="2400" dirty="0" smtClean="0">
                <a:latin typeface="Times New Roman" pitchFamily="18" charset="0"/>
                <a:cs typeface="Times New Roman" pitchFamily="18" charset="0"/>
              </a:rPr>
              <a:t>у вареному </a:t>
            </a:r>
            <a:r>
              <a:rPr lang="ru-RU" sz="2400" dirty="0" err="1">
                <a:latin typeface="Times New Roman" pitchFamily="18" charset="0"/>
                <a:cs typeface="Times New Roman" pitchFamily="18" charset="0"/>
              </a:rPr>
              <a:t>вигляді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менш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смачні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ніж</a:t>
            </a:r>
            <a:r>
              <a:rPr lang="ru-RU" sz="2400" dirty="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смажені</a:t>
            </a:r>
            <a:r>
              <a:rPr lang="ru-RU" sz="2400" dirty="0" smtClean="0">
                <a:latin typeface="Times New Roman" pitchFamily="18" charset="0"/>
                <a:cs typeface="Times New Roman" pitchFamily="18" charset="0"/>
              </a:rPr>
              <a:t>. </a:t>
            </a:r>
          </a:p>
          <a:p>
            <a:pPr marL="64008" indent="0" algn="ctr">
              <a:buNone/>
            </a:pPr>
            <a:r>
              <a:rPr lang="uk-UA" dirty="0" smtClean="0">
                <a:latin typeface="Times New Roman" pitchFamily="18" charset="0"/>
                <a:cs typeface="Times New Roman" pitchFamily="18" charset="0"/>
              </a:rPr>
              <a:t>Рибу варять:</a:t>
            </a:r>
          </a:p>
          <a:p>
            <a:pPr marL="64008" indent="0" algn="ctr">
              <a:buNone/>
            </a:pPr>
            <a:endParaRPr lang="uk-UA" dirty="0" smtClean="0">
              <a:latin typeface="Times New Roman" pitchFamily="18" charset="0"/>
              <a:cs typeface="Times New Roman" pitchFamily="18" charset="0"/>
            </a:endParaRPr>
          </a:p>
          <a:p>
            <a:pPr marL="64008" indent="0" algn="ctr">
              <a:buNone/>
            </a:pPr>
            <a:endParaRPr lang="uk-UA" dirty="0" smtClean="0">
              <a:latin typeface="Times New Roman" pitchFamily="18" charset="0"/>
              <a:cs typeface="Times New Roman" pitchFamily="18" charset="0"/>
            </a:endParaRPr>
          </a:p>
          <a:p>
            <a:pPr marL="64008" indent="0">
              <a:buNone/>
            </a:pPr>
            <a:endParaRPr lang="ru-RU" dirty="0" smtClean="0"/>
          </a:p>
        </p:txBody>
      </p:sp>
      <p:sp>
        <p:nvSpPr>
          <p:cNvPr id="5" name="Блок-схема: перфолента 4"/>
          <p:cNvSpPr/>
          <p:nvPr/>
        </p:nvSpPr>
        <p:spPr>
          <a:xfrm>
            <a:off x="428596" y="2786058"/>
            <a:ext cx="4857784" cy="1233300"/>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dirty="0" smtClean="0">
                <a:latin typeface="Times New Roman" pitchFamily="18" charset="0"/>
                <a:cs typeface="Times New Roman" pitchFamily="18" charset="0"/>
              </a:rPr>
              <a:t>Порційними шматками</a:t>
            </a:r>
            <a:endParaRPr lang="ru-RU" sz="3600" dirty="0">
              <a:latin typeface="Times New Roman" pitchFamily="18" charset="0"/>
              <a:cs typeface="Times New Roman" pitchFamily="18" charset="0"/>
            </a:endParaRPr>
          </a:p>
        </p:txBody>
      </p:sp>
      <p:sp>
        <p:nvSpPr>
          <p:cNvPr id="6" name="Блок-схема: перфолента 5"/>
          <p:cNvSpPr/>
          <p:nvPr/>
        </p:nvSpPr>
        <p:spPr>
          <a:xfrm>
            <a:off x="4929190" y="3786190"/>
            <a:ext cx="3500462" cy="1233300"/>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dirty="0" smtClean="0">
                <a:latin typeface="Times New Roman" pitchFamily="18" charset="0"/>
                <a:cs typeface="Times New Roman" pitchFamily="18" charset="0"/>
              </a:rPr>
              <a:t>Цілими тушками</a:t>
            </a:r>
            <a:endParaRPr lang="ru-RU" sz="3600" dirty="0">
              <a:latin typeface="Times New Roman" pitchFamily="18" charset="0"/>
              <a:cs typeface="Times New Roman" pitchFamily="18" charset="0"/>
            </a:endParaRPr>
          </a:p>
        </p:txBody>
      </p:sp>
      <p:sp>
        <p:nvSpPr>
          <p:cNvPr id="7" name="Блок-схема: перфолента 6"/>
          <p:cNvSpPr/>
          <p:nvPr/>
        </p:nvSpPr>
        <p:spPr>
          <a:xfrm>
            <a:off x="1714480" y="5214950"/>
            <a:ext cx="3643338" cy="1285884"/>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dirty="0" smtClean="0">
                <a:latin typeface="Times New Roman" pitchFamily="18" charset="0"/>
                <a:cs typeface="Times New Roman" pitchFamily="18" charset="0"/>
              </a:rPr>
              <a:t>Кругляками</a:t>
            </a:r>
            <a:endParaRPr lang="ru-RU" sz="3600" dirty="0">
              <a:latin typeface="Times New Roman" pitchFamily="18" charset="0"/>
              <a:cs typeface="Times New Roman" pitchFamily="18" charset="0"/>
            </a:endParaRPr>
          </a:p>
        </p:txBody>
      </p:sp>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3636" y="5113717"/>
            <a:ext cx="2714612" cy="1744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750682604"/>
      </p:ext>
    </p:extLst>
  </p:cSld>
  <p:clrMapOvr>
    <a:masterClrMapping/>
  </p:clrMapOvr>
  <mc:AlternateContent xmlns:mc="http://schemas.openxmlformats.org/markup-compatibility/2006" xmlns:p14="http://schemas.microsoft.com/office/powerpoint/2010/main">
    <mc:Choice Requires="p14">
      <p:transition spd="slow" p14:dur="4400" advClick="0" advTm="10232">
        <p14:honeycomb/>
      </p:transition>
    </mc:Choice>
    <mc:Fallback xmlns="">
      <p:transition spd="slow" advClick="0" advTm="1023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857256"/>
          </a:xfrm>
        </p:spPr>
        <p:txBody>
          <a:bodyPr>
            <a:normAutofit/>
          </a:bodyPr>
          <a:lstStyle/>
          <a:p>
            <a:pPr algn="ctr"/>
            <a:r>
              <a:rPr lang="uk-UA" sz="2800" b="1" dirty="0" smtClean="0">
                <a:solidFill>
                  <a:srgbClr val="002060"/>
                </a:solidFill>
                <a:latin typeface="Times New Roman" pitchFamily="18" charset="0"/>
                <a:cs typeface="Times New Roman" pitchFamily="18" charset="0"/>
              </a:rPr>
              <a:t>Страви з припущеної риби</a:t>
            </a:r>
            <a:endParaRPr lang="ru-RU" sz="2800" b="1" dirty="0">
              <a:solidFill>
                <a:srgbClr val="002060"/>
              </a:solidFill>
              <a:latin typeface="Times New Roman" pitchFamily="18" charset="0"/>
              <a:cs typeface="Times New Roman" pitchFamily="18" charset="0"/>
            </a:endParaRPr>
          </a:p>
        </p:txBody>
      </p:sp>
      <p:sp>
        <p:nvSpPr>
          <p:cNvPr id="4" name="Блок-схема: альтернативный процесс 3"/>
          <p:cNvSpPr/>
          <p:nvPr/>
        </p:nvSpPr>
        <p:spPr>
          <a:xfrm>
            <a:off x="214282" y="1928802"/>
            <a:ext cx="3929090" cy="300039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uk-UA" sz="3200" dirty="0" smtClean="0">
                <a:latin typeface="Times New Roman" pitchFamily="18" charset="0"/>
                <a:cs typeface="Times New Roman" pitchFamily="18" charset="0"/>
              </a:rPr>
              <a:t>Припускання-найпоширеніший вид теплової обробки.</a:t>
            </a:r>
            <a:endParaRPr lang="ru-RU" sz="3200" dirty="0">
              <a:latin typeface="Times New Roman" pitchFamily="18" charset="0"/>
              <a:cs typeface="Times New Roman" pitchFamily="18" charset="0"/>
            </a:endParaRPr>
          </a:p>
        </p:txBody>
      </p:sp>
      <p:sp>
        <p:nvSpPr>
          <p:cNvPr id="6" name="Блок-схема: альтернативный процесс 5"/>
          <p:cNvSpPr/>
          <p:nvPr/>
        </p:nvSpPr>
        <p:spPr>
          <a:xfrm>
            <a:off x="5643570" y="1285860"/>
            <a:ext cx="3286148" cy="428628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uk-UA" sz="2400" dirty="0" smtClean="0">
                <a:latin typeface="Times New Roman" pitchFamily="18" charset="0"/>
                <a:cs typeface="Times New Roman" pitchFamily="18" charset="0"/>
              </a:rPr>
              <a:t>Рибу припускають:</a:t>
            </a:r>
            <a:endParaRPr lang="ru-RU" sz="2400" dirty="0" smtClean="0">
              <a:latin typeface="Times New Roman" pitchFamily="18" charset="0"/>
              <a:cs typeface="Times New Roman" pitchFamily="18" charset="0"/>
            </a:endParaRPr>
          </a:p>
          <a:p>
            <a:pPr lvl="1"/>
            <a:r>
              <a:rPr lang="uk-UA" sz="2400" dirty="0" smtClean="0">
                <a:latin typeface="Times New Roman" pitchFamily="18" charset="0"/>
                <a:cs typeface="Times New Roman" pitchFamily="18" charset="0"/>
              </a:rPr>
              <a:t>Цілою;</a:t>
            </a:r>
            <a:endParaRPr lang="ru-RU" sz="2400" dirty="0" smtClean="0">
              <a:latin typeface="Times New Roman" pitchFamily="18" charset="0"/>
              <a:cs typeface="Times New Roman" pitchFamily="18" charset="0"/>
            </a:endParaRPr>
          </a:p>
          <a:p>
            <a:pPr lvl="1"/>
            <a:r>
              <a:rPr lang="uk-UA" sz="2400" dirty="0" smtClean="0">
                <a:latin typeface="Times New Roman" pitchFamily="18" charset="0"/>
                <a:cs typeface="Times New Roman" pitchFamily="18" charset="0"/>
              </a:rPr>
              <a:t>Пластами;</a:t>
            </a:r>
            <a:endParaRPr lang="ru-RU" sz="2400" dirty="0" smtClean="0">
              <a:latin typeface="Times New Roman" pitchFamily="18" charset="0"/>
              <a:cs typeface="Times New Roman" pitchFamily="18" charset="0"/>
            </a:endParaRPr>
          </a:p>
          <a:p>
            <a:pPr lvl="1"/>
            <a:r>
              <a:rPr lang="uk-UA" sz="2400" dirty="0" smtClean="0">
                <a:latin typeface="Times New Roman" pitchFamily="18" charset="0"/>
                <a:cs typeface="Times New Roman" pitchFamily="18" charset="0"/>
              </a:rPr>
              <a:t>Порційними шматками, нарізаними з філе і з шкірою і чистого філе;</a:t>
            </a:r>
            <a:endParaRPr lang="ru-RU" sz="2400" dirty="0">
              <a:latin typeface="Times New Roman" pitchFamily="18" charset="0"/>
              <a:cs typeface="Times New Roman" pitchFamily="18" charset="0"/>
            </a:endParaRPr>
          </a:p>
        </p:txBody>
      </p:sp>
      <p:sp>
        <p:nvSpPr>
          <p:cNvPr id="9" name="Выгнутая вниз стрелка 8"/>
          <p:cNvSpPr/>
          <p:nvPr/>
        </p:nvSpPr>
        <p:spPr>
          <a:xfrm>
            <a:off x="2500298" y="4929198"/>
            <a:ext cx="3214710" cy="114300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ustDataLst>
      <p:tags r:id="rId1"/>
    </p:custDataLst>
    <p:extLst>
      <p:ext uri="{BB962C8B-B14F-4D97-AF65-F5344CB8AC3E}">
        <p14:creationId xmlns:p14="http://schemas.microsoft.com/office/powerpoint/2010/main" val="3730877700"/>
      </p:ext>
    </p:extLst>
  </p:cSld>
  <p:clrMapOvr>
    <a:masterClrMapping/>
  </p:clrMapOvr>
  <mc:AlternateContent xmlns:mc="http://schemas.openxmlformats.org/markup-compatibility/2006" xmlns:p14="http://schemas.microsoft.com/office/powerpoint/2010/main">
    <mc:Choice Requires="p14">
      <p:transition spd="slow" p14:dur="4400" advClick="0" advTm="8714">
        <p14:honeycomb/>
      </p:transition>
    </mc:Choice>
    <mc:Fallback xmlns="">
      <p:transition spd="slow" advClick="0" advTm="871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571504"/>
          </a:xfrm>
        </p:spPr>
        <p:txBody>
          <a:bodyPr>
            <a:normAutofit/>
          </a:bodyPr>
          <a:lstStyle/>
          <a:p>
            <a:pPr algn="ctr"/>
            <a:r>
              <a:rPr lang="uk-UA" sz="2800" b="1" dirty="0" smtClean="0">
                <a:solidFill>
                  <a:srgbClr val="002060"/>
                </a:solidFill>
                <a:latin typeface="Times New Roman" pitchFamily="18" charset="0"/>
                <a:cs typeface="Times New Roman" pitchFamily="18" charset="0"/>
              </a:rPr>
              <a:t>Смажені страви з риби</a:t>
            </a:r>
            <a:endParaRPr lang="ru-RU" sz="2800" b="1" dirty="0">
              <a:solidFill>
                <a:srgbClr val="002060"/>
              </a:solidFill>
              <a:latin typeface="Times New Roman" pitchFamily="18" charset="0"/>
              <a:cs typeface="Times New Roman" pitchFamily="18" charset="0"/>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524832900"/>
              </p:ext>
            </p:extLst>
          </p:nvPr>
        </p:nvGraphicFramePr>
        <p:xfrm>
          <a:off x="457200" y="857232"/>
          <a:ext cx="8401080" cy="5597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2769358852"/>
      </p:ext>
    </p:extLst>
  </p:cSld>
  <p:clrMapOvr>
    <a:masterClrMapping/>
  </p:clrMapOvr>
  <mc:AlternateContent xmlns:mc="http://schemas.openxmlformats.org/markup-compatibility/2006" xmlns:p14="http://schemas.microsoft.com/office/powerpoint/2010/main">
    <mc:Choice Requires="p14">
      <p:transition spd="slow" p14:dur="4400" advClick="0" advTm="13062">
        <p14:honeycomb/>
      </p:transition>
    </mc:Choice>
    <mc:Fallback xmlns="">
      <p:transition spd="slow" advClick="0" advTm="1306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785818"/>
          </a:xfrm>
        </p:spPr>
        <p:txBody>
          <a:bodyPr>
            <a:normAutofit/>
          </a:bodyPr>
          <a:lstStyle/>
          <a:p>
            <a:pPr algn="ctr"/>
            <a:r>
              <a:rPr lang="uk-UA" sz="2800" b="1" dirty="0" smtClean="0">
                <a:solidFill>
                  <a:srgbClr val="002060"/>
                </a:solidFill>
                <a:latin typeface="Times New Roman" pitchFamily="18" charset="0"/>
                <a:cs typeface="Times New Roman" pitchFamily="18" charset="0"/>
              </a:rPr>
              <a:t>Тушковані страви з риби</a:t>
            </a:r>
            <a:endParaRPr lang="ru-RU" sz="2800" b="1" dirty="0">
              <a:solidFill>
                <a:srgbClr val="002060"/>
              </a:solidFill>
              <a:latin typeface="Times New Roman" pitchFamily="18" charset="0"/>
              <a:cs typeface="Times New Roman" pitchFamily="18" charset="0"/>
            </a:endParaRPr>
          </a:p>
        </p:txBody>
      </p:sp>
      <p:sp>
        <p:nvSpPr>
          <p:cNvPr id="3" name="Объект 2"/>
          <p:cNvSpPr>
            <a:spLocks noGrp="1"/>
          </p:cNvSpPr>
          <p:nvPr>
            <p:ph idx="1"/>
          </p:nvPr>
        </p:nvSpPr>
        <p:spPr>
          <a:xfrm>
            <a:off x="179512" y="1071546"/>
            <a:ext cx="8784976" cy="5669822"/>
          </a:xfrm>
        </p:spPr>
        <p:txBody>
          <a:bodyPr/>
          <a:lstStyle/>
          <a:p>
            <a:pPr marL="64008" indent="0" algn="just">
              <a:buNone/>
            </a:pPr>
            <a:r>
              <a:rPr lang="uk-UA" sz="2400" dirty="0" smtClean="0">
                <a:latin typeface="Times New Roman" pitchFamily="18" charset="0"/>
                <a:cs typeface="Times New Roman" pitchFamily="18" charset="0"/>
              </a:rPr>
              <a:t>Тушкувати рибу можна сирою або підсмаженою. Рекомендується тушкувати солону вимочену рибу і морську рибу з різким специфічним запахом. Для тушкування використовують:</a:t>
            </a:r>
          </a:p>
          <a:p>
            <a:pPr marL="64008" indent="0" algn="just">
              <a:buNone/>
            </a:pPr>
            <a:endParaRPr lang="ru-RU" sz="2400" dirty="0"/>
          </a:p>
        </p:txBody>
      </p:sp>
      <p:graphicFrame>
        <p:nvGraphicFramePr>
          <p:cNvPr id="4" name="Схема 3"/>
          <p:cNvGraphicFramePr/>
          <p:nvPr>
            <p:extLst>
              <p:ext uri="{D42A27DB-BD31-4B8C-83A1-F6EECF244321}">
                <p14:modId xmlns:p14="http://schemas.microsoft.com/office/powerpoint/2010/main" val="1224813380"/>
              </p:ext>
            </p:extLst>
          </p:nvPr>
        </p:nvGraphicFramePr>
        <p:xfrm>
          <a:off x="539552" y="2794000"/>
          <a:ext cx="8247290" cy="39211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2180920361"/>
      </p:ext>
    </p:extLst>
  </p:cSld>
  <p:clrMapOvr>
    <a:masterClrMapping/>
  </p:clrMapOvr>
  <mc:AlternateContent xmlns:mc="http://schemas.openxmlformats.org/markup-compatibility/2006" xmlns:p14="http://schemas.microsoft.com/office/powerpoint/2010/main">
    <mc:Choice Requires="p14">
      <p:transition spd="slow" p14:dur="4400" advClick="0" advTm="14227">
        <p14:honeycomb/>
      </p:transition>
    </mc:Choice>
    <mc:Fallback xmlns="">
      <p:transition spd="slow" advClick="0" advTm="1422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1000132"/>
          </a:xfrm>
        </p:spPr>
        <p:txBody>
          <a:bodyPr>
            <a:normAutofit fontScale="90000"/>
          </a:bodyPr>
          <a:lstStyle/>
          <a:p>
            <a:pPr algn="ctr"/>
            <a:r>
              <a:rPr lang="uk-UA" sz="3200" b="1" dirty="0" smtClean="0">
                <a:solidFill>
                  <a:srgbClr val="002060"/>
                </a:solidFill>
                <a:latin typeface="Times New Roman" pitchFamily="18" charset="0"/>
                <a:cs typeface="Times New Roman" pitchFamily="18" charset="0"/>
              </a:rPr>
              <a:t>Страви з січеної натуральної риби і котлетної маси</a:t>
            </a:r>
            <a:endParaRPr lang="ru-RU" sz="3200" b="1" dirty="0">
              <a:solidFill>
                <a:srgbClr val="002060"/>
              </a:solidFill>
              <a:latin typeface="Times New Roman" pitchFamily="18" charset="0"/>
              <a:cs typeface="Times New Roman" pitchFamily="18" charset="0"/>
            </a:endParaRPr>
          </a:p>
        </p:txBody>
      </p:sp>
      <p:graphicFrame>
        <p:nvGraphicFramePr>
          <p:cNvPr id="6" name="Объект 5"/>
          <p:cNvGraphicFramePr>
            <a:graphicFrameLocks noGrp="1"/>
          </p:cNvGraphicFramePr>
          <p:nvPr>
            <p:ph idx="1"/>
            <p:extLst>
              <p:ext uri="{D42A27DB-BD31-4B8C-83A1-F6EECF244321}">
                <p14:modId xmlns:p14="http://schemas.microsoft.com/office/powerpoint/2010/main" val="406096859"/>
              </p:ext>
            </p:extLst>
          </p:nvPr>
        </p:nvGraphicFramePr>
        <p:xfrm>
          <a:off x="457200" y="1357298"/>
          <a:ext cx="8472518" cy="53840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3917937485"/>
      </p:ext>
    </p:extLst>
  </p:cSld>
  <p:clrMapOvr>
    <a:masterClrMapping/>
  </p:clrMapOvr>
  <mc:AlternateContent xmlns:mc="http://schemas.openxmlformats.org/markup-compatibility/2006" xmlns:p14="http://schemas.microsoft.com/office/powerpoint/2010/main">
    <mc:Choice Requires="p14">
      <p:transition spd="slow" p14:dur="4400" advClick="0" advTm="12457">
        <p14:honeycomb/>
      </p:transition>
    </mc:Choice>
    <mc:Fallback xmlns="">
      <p:transition spd="slow" advClick="0" advTm="1245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6"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229600" cy="857256"/>
          </a:xfrm>
        </p:spPr>
        <p:txBody>
          <a:bodyPr>
            <a:normAutofit/>
          </a:bodyPr>
          <a:lstStyle/>
          <a:p>
            <a:pPr algn="ctr"/>
            <a:r>
              <a:rPr lang="uk-UA" sz="3200" b="1" dirty="0" smtClean="0">
                <a:solidFill>
                  <a:srgbClr val="002060"/>
                </a:solidFill>
                <a:latin typeface="Times New Roman" pitchFamily="18" charset="0"/>
                <a:cs typeface="Times New Roman" pitchFamily="18" charset="0"/>
              </a:rPr>
              <a:t>Страви з нерибних продуктів моря</a:t>
            </a:r>
            <a:endParaRPr lang="ru-RU" sz="3200" b="1" dirty="0">
              <a:solidFill>
                <a:srgbClr val="002060"/>
              </a:solidFill>
              <a:latin typeface="Times New Roman" pitchFamily="18" charset="0"/>
              <a:cs typeface="Times New Roman" pitchFamily="18" charset="0"/>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3803425242"/>
              </p:ext>
            </p:extLst>
          </p:nvPr>
        </p:nvGraphicFramePr>
        <p:xfrm>
          <a:off x="457200" y="1000108"/>
          <a:ext cx="8329642" cy="5454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3686809557"/>
      </p:ext>
    </p:extLst>
  </p:cSld>
  <p:clrMapOvr>
    <a:masterClrMapping/>
  </p:clrMapOvr>
  <mc:AlternateContent xmlns:mc="http://schemas.openxmlformats.org/markup-compatibility/2006" xmlns:p14="http://schemas.microsoft.com/office/powerpoint/2010/main">
    <mc:Choice Requires="p14">
      <p:transition spd="slow" p14:dur="4400" advClick="0" advTm="13436">
        <p14:honeycomb/>
      </p:transition>
    </mc:Choice>
    <mc:Fallback xmlns="">
      <p:transition spd="slow" advClick="0" advTm="1343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80">
                                          <p:stCondLst>
                                            <p:cond delay="0"/>
                                          </p:stCondLst>
                                        </p:cTn>
                                        <p:tgtEl>
                                          <p:spTgt spid="5"/>
                                        </p:tgtEl>
                                      </p:cBhvr>
                                    </p:animEffect>
                                    <p:anim calcmode="lin" valueType="num">
                                      <p:cBhvr>
                                        <p:cTn id="1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0" dur="26">
                                          <p:stCondLst>
                                            <p:cond delay="650"/>
                                          </p:stCondLst>
                                        </p:cTn>
                                        <p:tgtEl>
                                          <p:spTgt spid="5"/>
                                        </p:tgtEl>
                                      </p:cBhvr>
                                      <p:to x="100000" y="60000"/>
                                    </p:animScale>
                                    <p:animScale>
                                      <p:cBhvr>
                                        <p:cTn id="21" dur="166" decel="50000">
                                          <p:stCondLst>
                                            <p:cond delay="676"/>
                                          </p:stCondLst>
                                        </p:cTn>
                                        <p:tgtEl>
                                          <p:spTgt spid="5"/>
                                        </p:tgtEl>
                                      </p:cBhvr>
                                      <p:to x="100000" y="100000"/>
                                    </p:animScale>
                                    <p:animScale>
                                      <p:cBhvr>
                                        <p:cTn id="22" dur="26">
                                          <p:stCondLst>
                                            <p:cond delay="1312"/>
                                          </p:stCondLst>
                                        </p:cTn>
                                        <p:tgtEl>
                                          <p:spTgt spid="5"/>
                                        </p:tgtEl>
                                      </p:cBhvr>
                                      <p:to x="100000" y="80000"/>
                                    </p:animScale>
                                    <p:animScale>
                                      <p:cBhvr>
                                        <p:cTn id="23" dur="166" decel="50000">
                                          <p:stCondLst>
                                            <p:cond delay="1338"/>
                                          </p:stCondLst>
                                        </p:cTn>
                                        <p:tgtEl>
                                          <p:spTgt spid="5"/>
                                        </p:tgtEl>
                                      </p:cBhvr>
                                      <p:to x="100000" y="100000"/>
                                    </p:animScale>
                                    <p:animScale>
                                      <p:cBhvr>
                                        <p:cTn id="24" dur="26">
                                          <p:stCondLst>
                                            <p:cond delay="1642"/>
                                          </p:stCondLst>
                                        </p:cTn>
                                        <p:tgtEl>
                                          <p:spTgt spid="5"/>
                                        </p:tgtEl>
                                      </p:cBhvr>
                                      <p:to x="100000" y="90000"/>
                                    </p:animScale>
                                    <p:animScale>
                                      <p:cBhvr>
                                        <p:cTn id="25" dur="166" decel="50000">
                                          <p:stCondLst>
                                            <p:cond delay="1668"/>
                                          </p:stCondLst>
                                        </p:cTn>
                                        <p:tgtEl>
                                          <p:spTgt spid="5"/>
                                        </p:tgtEl>
                                      </p:cBhvr>
                                      <p:to x="100000" y="100000"/>
                                    </p:animScale>
                                    <p:animScale>
                                      <p:cBhvr>
                                        <p:cTn id="26" dur="26">
                                          <p:stCondLst>
                                            <p:cond delay="1808"/>
                                          </p:stCondLst>
                                        </p:cTn>
                                        <p:tgtEl>
                                          <p:spTgt spid="5"/>
                                        </p:tgtEl>
                                      </p:cBhvr>
                                      <p:to x="100000" y="95000"/>
                                    </p:animScale>
                                    <p:animScale>
                                      <p:cBhvr>
                                        <p:cTn id="27"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785794"/>
          </a:xfrm>
        </p:spPr>
        <p:txBody>
          <a:bodyPr>
            <a:normAutofit/>
          </a:bodyPr>
          <a:lstStyle/>
          <a:p>
            <a:pPr algn="ctr"/>
            <a:r>
              <a:rPr lang="ru-RU" sz="4000" b="1" dirty="0" err="1" smtClean="0">
                <a:solidFill>
                  <a:srgbClr val="002060"/>
                </a:solidFill>
                <a:latin typeface="Times New Roman" pitchFamily="18" charset="0"/>
                <a:cs typeface="Times New Roman" pitchFamily="18" charset="0"/>
              </a:rPr>
              <a:t>Риба</a:t>
            </a:r>
            <a:r>
              <a:rPr lang="ru-RU" sz="4000" b="1" dirty="0" smtClean="0">
                <a:solidFill>
                  <a:srgbClr val="002060"/>
                </a:solidFill>
                <a:latin typeface="Times New Roman" pitchFamily="18" charset="0"/>
                <a:cs typeface="Times New Roman" pitchFamily="18" charset="0"/>
              </a:rPr>
              <a:t> в</a:t>
            </a:r>
            <a:r>
              <a:rPr lang="uk-UA" sz="4000" b="1" dirty="0" smtClean="0">
                <a:solidFill>
                  <a:srgbClr val="002060"/>
                </a:solidFill>
                <a:latin typeface="Times New Roman" pitchFamily="18" charset="0"/>
                <a:cs typeface="Times New Roman" pitchFamily="18" charset="0"/>
              </a:rPr>
              <a:t>і</a:t>
            </a:r>
            <a:r>
              <a:rPr lang="ru-RU" sz="4000" b="1" dirty="0" err="1" smtClean="0">
                <a:solidFill>
                  <a:srgbClr val="002060"/>
                </a:solidFill>
                <a:latin typeface="Times New Roman" pitchFamily="18" charset="0"/>
                <a:cs typeface="Times New Roman" pitchFamily="18" charset="0"/>
              </a:rPr>
              <a:t>дварна</a:t>
            </a:r>
            <a:endParaRPr lang="ru-RU" sz="4000" b="1" dirty="0">
              <a:solidFill>
                <a:srgbClr val="002060"/>
              </a:solidFill>
              <a:latin typeface="Times New Roman" pitchFamily="18" charset="0"/>
              <a:cs typeface="Times New Roman" pitchFamily="18" charset="0"/>
            </a:endParaRPr>
          </a:p>
        </p:txBody>
      </p:sp>
      <p:pic>
        <p:nvPicPr>
          <p:cNvPr id="1026" name="Picture 2" descr="C:\Users\Lesya\Documents\риба 1.png"/>
          <p:cNvPicPr>
            <a:picLocks noChangeAspect="1" noChangeArrowheads="1"/>
          </p:cNvPicPr>
          <p:nvPr/>
        </p:nvPicPr>
        <p:blipFill>
          <a:blip r:embed="rId2"/>
          <a:srcRect/>
          <a:stretch>
            <a:fillRect/>
          </a:stretch>
        </p:blipFill>
        <p:spPr bwMode="auto">
          <a:xfrm>
            <a:off x="0" y="759639"/>
            <a:ext cx="4521422" cy="6098361"/>
          </a:xfrm>
          <a:prstGeom prst="rect">
            <a:avLst/>
          </a:prstGeom>
          <a:noFill/>
        </p:spPr>
      </p:pic>
      <p:pic>
        <p:nvPicPr>
          <p:cNvPr id="1028" name="Picture 4" descr="Блюда из рыбы - Отварная рыба - 08.12.2016 — Дачный Блог"/>
          <p:cNvPicPr>
            <a:picLocks noChangeAspect="1" noChangeArrowheads="1"/>
          </p:cNvPicPr>
          <p:nvPr/>
        </p:nvPicPr>
        <p:blipFill>
          <a:blip r:embed="rId3"/>
          <a:srcRect/>
          <a:stretch>
            <a:fillRect/>
          </a:stretch>
        </p:blipFill>
        <p:spPr bwMode="auto">
          <a:xfrm>
            <a:off x="4214810" y="3929066"/>
            <a:ext cx="4929190" cy="2928934"/>
          </a:xfrm>
          <a:prstGeom prst="rect">
            <a:avLst/>
          </a:prstGeom>
          <a:noFill/>
        </p:spPr>
      </p:pic>
      <p:pic>
        <p:nvPicPr>
          <p:cNvPr id="1030" name="Picture 6" descr="Поразительные факты об отварной рыбе. Так ли она полезна, как все ..."/>
          <p:cNvPicPr>
            <a:picLocks noChangeAspect="1" noChangeArrowheads="1"/>
          </p:cNvPicPr>
          <p:nvPr/>
        </p:nvPicPr>
        <p:blipFill>
          <a:blip r:embed="rId4"/>
          <a:srcRect/>
          <a:stretch>
            <a:fillRect/>
          </a:stretch>
        </p:blipFill>
        <p:spPr bwMode="auto">
          <a:xfrm>
            <a:off x="5286380" y="1428736"/>
            <a:ext cx="3429024" cy="2129606"/>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785818"/>
          </a:xfrm>
        </p:spPr>
        <p:txBody>
          <a:bodyPr>
            <a:normAutofit/>
          </a:bodyPr>
          <a:lstStyle/>
          <a:p>
            <a:pPr algn="ctr"/>
            <a:r>
              <a:rPr lang="ru-RU" sz="3600" b="1" dirty="0" err="1" smtClean="0">
                <a:solidFill>
                  <a:srgbClr val="002060"/>
                </a:solidFill>
                <a:latin typeface="Times New Roman" pitchFamily="18" charset="0"/>
                <a:cs typeface="Times New Roman" pitchFamily="18" charset="0"/>
              </a:rPr>
              <a:t>Риба</a:t>
            </a:r>
            <a:r>
              <a:rPr lang="ru-RU" sz="3600" b="1" dirty="0" smtClean="0">
                <a:solidFill>
                  <a:srgbClr val="002060"/>
                </a:solidFill>
                <a:latin typeface="Times New Roman" pitchFamily="18" charset="0"/>
                <a:cs typeface="Times New Roman" pitchFamily="18" charset="0"/>
              </a:rPr>
              <a:t> припущена</a:t>
            </a:r>
            <a:endParaRPr lang="ru-RU" sz="3600" b="1" dirty="0">
              <a:solidFill>
                <a:srgbClr val="002060"/>
              </a:solidFill>
              <a:latin typeface="Times New Roman" pitchFamily="18" charset="0"/>
              <a:cs typeface="Times New Roman" pitchFamily="18" charset="0"/>
            </a:endParaRPr>
          </a:p>
        </p:txBody>
      </p:sp>
      <p:pic>
        <p:nvPicPr>
          <p:cNvPr id="2050" name="Picture 2" descr="C:\Users\Lesya\Documents\риба2.png"/>
          <p:cNvPicPr>
            <a:picLocks noChangeAspect="1" noChangeArrowheads="1"/>
          </p:cNvPicPr>
          <p:nvPr/>
        </p:nvPicPr>
        <p:blipFill>
          <a:blip r:embed="rId2"/>
          <a:srcRect/>
          <a:stretch>
            <a:fillRect/>
          </a:stretch>
        </p:blipFill>
        <p:spPr bwMode="auto">
          <a:xfrm>
            <a:off x="0" y="1108061"/>
            <a:ext cx="4190054" cy="5749939"/>
          </a:xfrm>
          <a:prstGeom prst="rect">
            <a:avLst/>
          </a:prstGeom>
          <a:noFill/>
        </p:spPr>
      </p:pic>
      <p:pic>
        <p:nvPicPr>
          <p:cNvPr id="2052" name="Picture 4" descr="Скумбрия припущенная с овощами и грибами"/>
          <p:cNvPicPr>
            <a:picLocks noChangeAspect="1" noChangeArrowheads="1"/>
          </p:cNvPicPr>
          <p:nvPr/>
        </p:nvPicPr>
        <p:blipFill>
          <a:blip r:embed="rId3"/>
          <a:srcRect/>
          <a:stretch>
            <a:fillRect/>
          </a:stretch>
        </p:blipFill>
        <p:spPr bwMode="auto">
          <a:xfrm>
            <a:off x="4143372" y="3714752"/>
            <a:ext cx="5000628" cy="3143248"/>
          </a:xfrm>
          <a:prstGeom prst="rect">
            <a:avLst/>
          </a:prstGeom>
          <a:noFill/>
        </p:spPr>
      </p:pic>
      <p:pic>
        <p:nvPicPr>
          <p:cNvPr id="2054" name="Picture 6" descr="Простой и вкусный рецепт семги, припущенной в белом вине с фото"/>
          <p:cNvPicPr>
            <a:picLocks noChangeAspect="1" noChangeArrowheads="1"/>
          </p:cNvPicPr>
          <p:nvPr/>
        </p:nvPicPr>
        <p:blipFill>
          <a:blip r:embed="rId4"/>
          <a:srcRect/>
          <a:stretch>
            <a:fillRect/>
          </a:stretch>
        </p:blipFill>
        <p:spPr bwMode="auto">
          <a:xfrm>
            <a:off x="4643438" y="1214422"/>
            <a:ext cx="4109479" cy="2143116"/>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0" y="714357"/>
          <a:ext cx="9143999" cy="6216396"/>
        </p:xfrm>
        <a:graphic>
          <a:graphicData uri="http://schemas.openxmlformats.org/drawingml/2006/table">
            <a:tbl>
              <a:tblPr/>
              <a:tblGrid>
                <a:gridCol w="550579">
                  <a:extLst>
                    <a:ext uri="{9D8B030D-6E8A-4147-A177-3AD203B41FA5}">
                      <a16:colId xmlns:a16="http://schemas.microsoft.com/office/drawing/2014/main" val="20000"/>
                    </a:ext>
                  </a:extLst>
                </a:gridCol>
                <a:gridCol w="2835206">
                  <a:extLst>
                    <a:ext uri="{9D8B030D-6E8A-4147-A177-3AD203B41FA5}">
                      <a16:colId xmlns:a16="http://schemas.microsoft.com/office/drawing/2014/main" val="20001"/>
                    </a:ext>
                  </a:extLst>
                </a:gridCol>
                <a:gridCol w="2827889">
                  <a:extLst>
                    <a:ext uri="{9D8B030D-6E8A-4147-A177-3AD203B41FA5}">
                      <a16:colId xmlns:a16="http://schemas.microsoft.com/office/drawing/2014/main" val="20002"/>
                    </a:ext>
                  </a:extLst>
                </a:gridCol>
                <a:gridCol w="2930325">
                  <a:extLst>
                    <a:ext uri="{9D8B030D-6E8A-4147-A177-3AD203B41FA5}">
                      <a16:colId xmlns:a16="http://schemas.microsoft.com/office/drawing/2014/main" val="20003"/>
                    </a:ext>
                  </a:extLst>
                </a:gridCol>
              </a:tblGrid>
              <a:tr h="191453">
                <a:tc>
                  <a:txBody>
                    <a:bodyPr/>
                    <a:lstStyle/>
                    <a:p>
                      <a:pPr algn="ctr">
                        <a:lnSpc>
                          <a:spcPct val="115000"/>
                        </a:lnSpc>
                        <a:spcAft>
                          <a:spcPts val="0"/>
                        </a:spcAft>
                      </a:pPr>
                      <a:r>
                        <a:rPr lang="uk-UA" sz="1400" dirty="0">
                          <a:latin typeface="Times New Roman"/>
                          <a:ea typeface="Times New Roman"/>
                          <a:cs typeface="Times New Roman"/>
                        </a:rPr>
                        <a:t>№</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uk-UA" sz="1400">
                          <a:latin typeface="Times New Roman"/>
                          <a:ea typeface="Times New Roman"/>
                          <a:cs typeface="Times New Roman"/>
                        </a:rPr>
                        <a:t>Проблема</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uk-UA" sz="1400">
                          <a:latin typeface="Times New Roman"/>
                          <a:ea typeface="Times New Roman"/>
                          <a:cs typeface="Times New Roman"/>
                        </a:rPr>
                        <a:t>Причини</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uk-UA" sz="1400">
                          <a:latin typeface="Times New Roman"/>
                          <a:ea typeface="Times New Roman"/>
                          <a:cs typeface="Times New Roman"/>
                        </a:rPr>
                        <a:t>Шляхи попередження</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481307">
                <a:tc>
                  <a:txBody>
                    <a:bodyPr/>
                    <a:lstStyle/>
                    <a:p>
                      <a:pPr algn="ctr">
                        <a:lnSpc>
                          <a:spcPct val="115000"/>
                        </a:lnSpc>
                        <a:spcAft>
                          <a:spcPts val="0"/>
                        </a:spcAft>
                      </a:pPr>
                      <a:r>
                        <a:rPr lang="uk-UA" sz="1400" dirty="0">
                          <a:latin typeface="Times New Roman"/>
                          <a:ea typeface="Times New Roman"/>
                          <a:cs typeface="Times New Roman"/>
                        </a:rPr>
                        <a:t>1.</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R="20320">
                        <a:lnSpc>
                          <a:spcPct val="115000"/>
                        </a:lnSpc>
                        <a:spcAft>
                          <a:spcPts val="0"/>
                        </a:spcAft>
                      </a:pPr>
                      <a:r>
                        <a:rPr lang="uk-UA" sz="1400">
                          <a:latin typeface="Times New Roman"/>
                          <a:ea typeface="Times New Roman"/>
                          <a:cs typeface="Times New Roman"/>
                        </a:rPr>
                        <a:t> При варінні риби куски деформувались . Чому?</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dirty="0">
                          <a:latin typeface="Times New Roman"/>
                          <a:ea typeface="Times New Roman"/>
                          <a:cs typeface="Times New Roman"/>
                        </a:rPr>
                        <a:t>Довго варили. Використали чисте філе</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Дотримуватись технологічного процесу</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802179">
                <a:tc>
                  <a:txBody>
                    <a:bodyPr/>
                    <a:lstStyle/>
                    <a:p>
                      <a:pPr algn="ctr">
                        <a:lnSpc>
                          <a:spcPct val="115000"/>
                        </a:lnSpc>
                        <a:spcAft>
                          <a:spcPts val="0"/>
                        </a:spcAft>
                      </a:pPr>
                      <a:r>
                        <a:rPr lang="uk-UA" sz="1400" dirty="0">
                          <a:latin typeface="Times New Roman"/>
                          <a:ea typeface="Times New Roman"/>
                          <a:cs typeface="Times New Roman"/>
                        </a:rPr>
                        <a:t>2.</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R="20320">
                        <a:lnSpc>
                          <a:spcPct val="115000"/>
                        </a:lnSpc>
                        <a:spcAft>
                          <a:spcPts val="0"/>
                        </a:spcAft>
                      </a:pPr>
                      <a:r>
                        <a:rPr lang="uk-UA" sz="1400" dirty="0">
                          <a:latin typeface="Times New Roman"/>
                          <a:ea typeface="Times New Roman"/>
                          <a:cs typeface="Times New Roman"/>
                        </a:rPr>
                        <a:t>. При відпуску риби припущеної поверхня риби завітрена, на поверхні згустки білків. Чому?</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Термін зберігання привісив норму</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Дотримуватись правил зберігання готових страв</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81307">
                <a:tc>
                  <a:txBody>
                    <a:bodyPr/>
                    <a:lstStyle/>
                    <a:p>
                      <a:pPr algn="ctr">
                        <a:lnSpc>
                          <a:spcPct val="115000"/>
                        </a:lnSpc>
                        <a:spcAft>
                          <a:spcPts val="0"/>
                        </a:spcAft>
                      </a:pPr>
                      <a:r>
                        <a:rPr lang="uk-UA" sz="1400">
                          <a:latin typeface="Times New Roman"/>
                          <a:ea typeface="Times New Roman"/>
                          <a:cs typeface="Times New Roman"/>
                        </a:rPr>
                        <a:t>3.</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R="20320">
                        <a:lnSpc>
                          <a:spcPct val="115000"/>
                        </a:lnSpc>
                        <a:spcAft>
                          <a:spcPts val="0"/>
                        </a:spcAft>
                      </a:pPr>
                      <a:r>
                        <a:rPr lang="uk-UA" sz="1400" dirty="0">
                          <a:latin typeface="Times New Roman"/>
                          <a:ea typeface="Times New Roman"/>
                          <a:cs typeface="Times New Roman"/>
                        </a:rPr>
                        <a:t>Чому не можна варити рибу довго  і на сильному вогні?</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Риба буде щільна. Суха, не смачна</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Варити при слабому кипінні, дотримуватись строків варіння</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641742">
                <a:tc>
                  <a:txBody>
                    <a:bodyPr/>
                    <a:lstStyle/>
                    <a:p>
                      <a:pPr algn="ctr">
                        <a:lnSpc>
                          <a:spcPct val="115000"/>
                        </a:lnSpc>
                        <a:spcAft>
                          <a:spcPts val="0"/>
                        </a:spcAft>
                      </a:pPr>
                      <a:r>
                        <a:rPr lang="uk-UA" sz="1400">
                          <a:latin typeface="Times New Roman"/>
                          <a:ea typeface="Times New Roman"/>
                          <a:cs typeface="Times New Roman"/>
                        </a:rPr>
                        <a:t>4.</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R="20320">
                        <a:lnSpc>
                          <a:spcPct val="115000"/>
                        </a:lnSpc>
                        <a:spcAft>
                          <a:spcPts val="0"/>
                        </a:spcAft>
                      </a:pPr>
                      <a:r>
                        <a:rPr lang="uk-UA" sz="1400" dirty="0">
                          <a:latin typeface="Times New Roman"/>
                          <a:ea typeface="Times New Roman"/>
                          <a:cs typeface="Times New Roman"/>
                        </a:rPr>
                        <a:t>Чому не можна проколювати рибу виделкою під час смаження?</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Витікає сік, риба стає сухою</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Рибу треба перевертати лопаткою</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641742">
                <a:tc>
                  <a:txBody>
                    <a:bodyPr/>
                    <a:lstStyle/>
                    <a:p>
                      <a:pPr algn="ctr">
                        <a:lnSpc>
                          <a:spcPct val="115000"/>
                        </a:lnSpc>
                        <a:spcAft>
                          <a:spcPts val="0"/>
                        </a:spcAft>
                      </a:pPr>
                      <a:r>
                        <a:rPr lang="uk-UA" sz="1400">
                          <a:latin typeface="Times New Roman"/>
                          <a:ea typeface="Times New Roman"/>
                          <a:cs typeface="Times New Roman"/>
                        </a:rPr>
                        <a:t>5.</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dirty="0">
                          <a:latin typeface="Times New Roman"/>
                          <a:ea typeface="Times New Roman"/>
                          <a:cs typeface="Times New Roman"/>
                        </a:rPr>
                        <a:t>Нагрітий фритюр при смаженні спінився. Чому?</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У фритюр попала вода, олія нерафінована</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Не допускати попадання води у фритюр, олію брати рафіновану</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802179">
                <a:tc>
                  <a:txBody>
                    <a:bodyPr/>
                    <a:lstStyle/>
                    <a:p>
                      <a:pPr algn="ctr">
                        <a:lnSpc>
                          <a:spcPct val="115000"/>
                        </a:lnSpc>
                        <a:spcAft>
                          <a:spcPts val="0"/>
                        </a:spcAft>
                      </a:pPr>
                      <a:r>
                        <a:rPr lang="uk-UA" sz="1400">
                          <a:latin typeface="Times New Roman"/>
                          <a:ea typeface="Times New Roman"/>
                          <a:cs typeface="Times New Roman"/>
                        </a:rPr>
                        <a:t>6.</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R="20320">
                        <a:lnSpc>
                          <a:spcPct val="115000"/>
                        </a:lnSpc>
                        <a:spcAft>
                          <a:spcPts val="0"/>
                        </a:spcAft>
                      </a:pPr>
                      <a:r>
                        <a:rPr lang="uk-UA" sz="1400" dirty="0">
                          <a:latin typeface="Times New Roman"/>
                          <a:ea typeface="Times New Roman"/>
                          <a:cs typeface="Times New Roman"/>
                        </a:rPr>
                        <a:t>Чому на поверхні страви «Риба смажена в тісті» не утворилась кірочка? Як виправити ситуацію?</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Низька температура фритюру</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Робити пробне смажіння</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962614">
                <a:tc>
                  <a:txBody>
                    <a:bodyPr/>
                    <a:lstStyle/>
                    <a:p>
                      <a:pPr algn="ctr">
                        <a:lnSpc>
                          <a:spcPct val="115000"/>
                        </a:lnSpc>
                        <a:spcAft>
                          <a:spcPts val="0"/>
                        </a:spcAft>
                      </a:pPr>
                      <a:r>
                        <a:rPr lang="uk-UA" sz="1400">
                          <a:latin typeface="Times New Roman"/>
                          <a:ea typeface="Times New Roman"/>
                          <a:cs typeface="Times New Roman"/>
                        </a:rPr>
                        <a:t>7.</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R="21590">
                        <a:lnSpc>
                          <a:spcPct val="115000"/>
                        </a:lnSpc>
                        <a:spcAft>
                          <a:spcPts val="0"/>
                        </a:spcAft>
                      </a:pPr>
                      <a:r>
                        <a:rPr lang="uk-UA" sz="1400" dirty="0">
                          <a:latin typeface="Times New Roman"/>
                          <a:ea typeface="Times New Roman"/>
                          <a:cs typeface="Times New Roman"/>
                        </a:rPr>
                        <a:t>На поверхні страви «Риба смажена у фритюрі» після смаження з’явились тріщини. Чому? Ваші дії.</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dirty="0">
                          <a:latin typeface="Times New Roman"/>
                          <a:ea typeface="Times New Roman"/>
                          <a:cs typeface="Times New Roman"/>
                        </a:rPr>
                        <a:t>Погано за панірована, низька температура фритюру</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Дотримуватись технології приготування та температурного режиму смажіння</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497378">
                <a:tc>
                  <a:txBody>
                    <a:bodyPr/>
                    <a:lstStyle/>
                    <a:p>
                      <a:pPr algn="ctr">
                        <a:lnSpc>
                          <a:spcPct val="115000"/>
                        </a:lnSpc>
                        <a:spcAft>
                          <a:spcPts val="0"/>
                        </a:spcAft>
                      </a:pPr>
                      <a:r>
                        <a:rPr lang="uk-UA" sz="1400">
                          <a:latin typeface="Times New Roman"/>
                          <a:ea typeface="Times New Roman"/>
                          <a:cs typeface="Times New Roman"/>
                        </a:rPr>
                        <a:t>8.</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R="21590">
                        <a:lnSpc>
                          <a:spcPct val="115000"/>
                        </a:lnSpc>
                        <a:spcAft>
                          <a:spcPts val="0"/>
                        </a:spcAft>
                      </a:pPr>
                      <a:r>
                        <a:rPr lang="uk-UA" sz="1400">
                          <a:latin typeface="Times New Roman"/>
                          <a:ea typeface="Times New Roman"/>
                          <a:cs typeface="Times New Roman"/>
                        </a:rPr>
                        <a:t>Чому не можна використовувати для варіння чисте філе?</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dirty="0">
                          <a:latin typeface="Times New Roman"/>
                          <a:ea typeface="Times New Roman"/>
                          <a:cs typeface="Times New Roman"/>
                        </a:rPr>
                        <a:t>Риба розпадається</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a:latin typeface="Times New Roman"/>
                          <a:ea typeface="Times New Roman"/>
                          <a:cs typeface="Times New Roman"/>
                        </a:rPr>
                        <a:t>Використовувати н/ф згідно технології</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r h="641742">
                <a:tc>
                  <a:txBody>
                    <a:bodyPr/>
                    <a:lstStyle/>
                    <a:p>
                      <a:pPr algn="ctr">
                        <a:lnSpc>
                          <a:spcPct val="115000"/>
                        </a:lnSpc>
                        <a:spcAft>
                          <a:spcPts val="0"/>
                        </a:spcAft>
                      </a:pPr>
                      <a:r>
                        <a:rPr lang="uk-UA" sz="1400">
                          <a:latin typeface="Times New Roman"/>
                          <a:ea typeface="Times New Roman"/>
                          <a:cs typeface="Times New Roman"/>
                        </a:rPr>
                        <a:t>9.</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R="21590">
                        <a:lnSpc>
                          <a:spcPct val="115000"/>
                        </a:lnSpc>
                        <a:spcAft>
                          <a:spcPts val="0"/>
                        </a:spcAft>
                      </a:pPr>
                      <a:r>
                        <a:rPr lang="uk-UA" sz="1400">
                          <a:latin typeface="Times New Roman"/>
                          <a:ea typeface="Times New Roman"/>
                          <a:cs typeface="Times New Roman"/>
                        </a:rPr>
                        <a:t>Чому при варінні риби не можна доливати воду?</a:t>
                      </a:r>
                      <a:endParaRPr lang="ru-RU" sz="140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0"/>
                        </a:spcAft>
                      </a:pPr>
                      <a:r>
                        <a:rPr lang="uk-UA" sz="1400" dirty="0">
                          <a:latin typeface="Times New Roman"/>
                          <a:ea typeface="Times New Roman"/>
                          <a:cs typeface="Times New Roman"/>
                        </a:rPr>
                        <a:t>Риба втрачає смакові якості</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uk-UA" sz="1400" dirty="0">
                          <a:latin typeface="Times New Roman"/>
                          <a:ea typeface="Times New Roman"/>
                          <a:cs typeface="Times New Roman"/>
                        </a:rPr>
                        <a:t>Вірно зробити розрахунок води та варити на слабому вогні</a:t>
                      </a:r>
                      <a:endParaRPr lang="ru-RU" sz="1400" dirty="0">
                        <a:latin typeface="Calibri"/>
                        <a:ea typeface="Times New Roman"/>
                        <a:cs typeface="Times New Roman"/>
                      </a:endParaRPr>
                    </a:p>
                  </a:txBody>
                  <a:tcPr marL="12200" marR="12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bl>
          </a:graphicData>
        </a:graphic>
      </p:graphicFrame>
      <p:sp>
        <p:nvSpPr>
          <p:cNvPr id="3073" name="Rectangle 1"/>
          <p:cNvSpPr>
            <a:spLocks noChangeArrowheads="1"/>
          </p:cNvSpPr>
          <p:nvPr/>
        </p:nvSpPr>
        <p:spPr bwMode="auto">
          <a:xfrm>
            <a:off x="0" y="0"/>
            <a:ext cx="914400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ТИПОВІ ПОМИЛКИ ТА ШЛЯХИ ЇХ ПОПЕРЕДЖЕННЯ ПІД ЧАС ПРИГОТУВАННЯ СТРАВ: РИБА ВІДВАРНА РИБА ПРИПУЩЕНА</a:t>
            </a:r>
            <a:endParaRPr kumimoji="0" lang="ru-RU"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Припущенная рыба - Кулинарные рецепты от Веселого Жирафа"/>
          <p:cNvPicPr>
            <a:picLocks noChangeAspect="1" noChangeArrowheads="1"/>
          </p:cNvPicPr>
          <p:nvPr/>
        </p:nvPicPr>
        <p:blipFill>
          <a:blip r:embed="rId2"/>
          <a:srcRect/>
          <a:stretch>
            <a:fillRect/>
          </a:stretch>
        </p:blipFill>
        <p:spPr bwMode="auto">
          <a:xfrm>
            <a:off x="5786446" y="4643446"/>
            <a:ext cx="3117936" cy="1857364"/>
          </a:xfrm>
          <a:prstGeom prst="rect">
            <a:avLst/>
          </a:prstGeom>
          <a:noFill/>
        </p:spPr>
      </p:pic>
      <p:sp>
        <p:nvSpPr>
          <p:cNvPr id="3" name="Содержимое 2"/>
          <p:cNvSpPr>
            <a:spLocks noGrp="1"/>
          </p:cNvSpPr>
          <p:nvPr>
            <p:ph idx="1"/>
          </p:nvPr>
        </p:nvSpPr>
        <p:spPr>
          <a:xfrm>
            <a:off x="457200" y="357166"/>
            <a:ext cx="8186766" cy="5967434"/>
          </a:xfrm>
        </p:spPr>
        <p:txBody>
          <a:bodyPr>
            <a:normAutofit/>
          </a:bodyPr>
          <a:lstStyle/>
          <a:p>
            <a:pPr>
              <a:buNone/>
            </a:pPr>
            <a:r>
              <a:rPr lang="uk-UA" sz="2800" b="1" dirty="0" smtClean="0">
                <a:solidFill>
                  <a:srgbClr val="002060"/>
                </a:solidFill>
                <a:latin typeface="Times New Roman" pitchFamily="18" charset="0"/>
                <a:cs typeface="Times New Roman" pitchFamily="18" charset="0"/>
              </a:rPr>
              <a:t>КАРТКА-ОПИТУВАННЯ № 1</a:t>
            </a:r>
            <a:endParaRPr lang="ru-RU" sz="2800" b="1" dirty="0" smtClean="0">
              <a:solidFill>
                <a:srgbClr val="002060"/>
              </a:solidFill>
              <a:latin typeface="Times New Roman" pitchFamily="18" charset="0"/>
              <a:cs typeface="Times New Roman" pitchFamily="18" charset="0"/>
            </a:endParaRPr>
          </a:p>
          <a:p>
            <a:pPr lvl="0"/>
            <a:r>
              <a:rPr lang="uk-UA" sz="2800" dirty="0" smtClean="0">
                <a:latin typeface="Times New Roman" pitchFamily="18" charset="0"/>
                <a:cs typeface="Times New Roman" pitchFamily="18" charset="0"/>
              </a:rPr>
              <a:t>Значення риби в житті людини.</a:t>
            </a:r>
            <a:endParaRPr lang="ru-RU" sz="2800" dirty="0" smtClean="0">
              <a:latin typeface="Times New Roman" pitchFamily="18" charset="0"/>
              <a:cs typeface="Times New Roman" pitchFamily="18" charset="0"/>
            </a:endParaRPr>
          </a:p>
          <a:p>
            <a:pPr lvl="0"/>
            <a:r>
              <a:rPr lang="uk-UA" sz="2800" dirty="0" smtClean="0">
                <a:latin typeface="Times New Roman" pitchFamily="18" charset="0"/>
                <a:cs typeface="Times New Roman" pitchFamily="18" charset="0"/>
              </a:rPr>
              <a:t> Від чого залежить вміст жиру в рибі?</a:t>
            </a:r>
            <a:endParaRPr lang="ru-RU" sz="2800" dirty="0" smtClean="0">
              <a:latin typeface="Times New Roman" pitchFamily="18" charset="0"/>
              <a:cs typeface="Times New Roman" pitchFamily="18" charset="0"/>
            </a:endParaRPr>
          </a:p>
          <a:p>
            <a:pPr>
              <a:buNone/>
            </a:pPr>
            <a:r>
              <a:rPr lang="uk-UA" sz="2800" dirty="0" smtClean="0">
                <a:latin typeface="Times New Roman" pitchFamily="18" charset="0"/>
                <a:cs typeface="Times New Roman" pitchFamily="18" charset="0"/>
              </a:rPr>
              <a:t> </a:t>
            </a:r>
            <a:endParaRPr lang="ru-RU" sz="2800" dirty="0" smtClean="0">
              <a:latin typeface="Times New Roman" pitchFamily="18" charset="0"/>
              <a:cs typeface="Times New Roman" pitchFamily="18" charset="0"/>
            </a:endParaRPr>
          </a:p>
          <a:p>
            <a:pPr>
              <a:buNone/>
            </a:pPr>
            <a:r>
              <a:rPr lang="uk-UA" sz="2800" b="1" dirty="0" smtClean="0">
                <a:solidFill>
                  <a:srgbClr val="002060"/>
                </a:solidFill>
                <a:latin typeface="Times New Roman" pitchFamily="18" charset="0"/>
                <a:cs typeface="Times New Roman" pitchFamily="18" charset="0"/>
              </a:rPr>
              <a:t>КАРТКА-ОПИТУВАННЯ № 2 </a:t>
            </a:r>
            <a:endParaRPr lang="ru-RU" sz="2800" b="1" dirty="0" smtClean="0">
              <a:solidFill>
                <a:srgbClr val="002060"/>
              </a:solidFill>
              <a:latin typeface="Times New Roman" pitchFamily="18" charset="0"/>
              <a:cs typeface="Times New Roman" pitchFamily="18" charset="0"/>
            </a:endParaRPr>
          </a:p>
          <a:p>
            <a:pPr lvl="0"/>
            <a:r>
              <a:rPr lang="uk-UA" sz="2800" dirty="0" smtClean="0">
                <a:latin typeface="Times New Roman" pitchFamily="18" charset="0"/>
                <a:cs typeface="Times New Roman" pitchFamily="18" charset="0"/>
              </a:rPr>
              <a:t>Правила варіння риби.</a:t>
            </a:r>
            <a:endParaRPr lang="ru-RU" sz="2800" dirty="0" smtClean="0">
              <a:latin typeface="Times New Roman" pitchFamily="18" charset="0"/>
              <a:cs typeface="Times New Roman" pitchFamily="18" charset="0"/>
            </a:endParaRPr>
          </a:p>
          <a:p>
            <a:pPr lvl="0"/>
            <a:r>
              <a:rPr lang="uk-UA" sz="2800" dirty="0" smtClean="0">
                <a:latin typeface="Times New Roman" pitchFamily="18" charset="0"/>
                <a:cs typeface="Times New Roman" pitchFamily="18" charset="0"/>
              </a:rPr>
              <a:t>Вимоги до якості страв з припущеної риби.</a:t>
            </a:r>
            <a:endParaRPr lang="ru-RU" sz="2800" dirty="0" smtClean="0">
              <a:latin typeface="Times New Roman" pitchFamily="18" charset="0"/>
              <a:cs typeface="Times New Roman" pitchFamily="18" charset="0"/>
            </a:endParaRPr>
          </a:p>
          <a:p>
            <a:pPr>
              <a:buNone/>
            </a:pPr>
            <a:r>
              <a:rPr lang="uk-UA" sz="2800" dirty="0" smtClean="0">
                <a:latin typeface="Times New Roman" pitchFamily="18" charset="0"/>
                <a:cs typeface="Times New Roman" pitchFamily="18" charset="0"/>
              </a:rPr>
              <a:t> </a:t>
            </a:r>
            <a:endParaRPr lang="ru-RU" sz="2800" dirty="0" smtClean="0">
              <a:latin typeface="Times New Roman" pitchFamily="18" charset="0"/>
              <a:cs typeface="Times New Roman" pitchFamily="18" charset="0"/>
            </a:endParaRPr>
          </a:p>
          <a:p>
            <a:pPr>
              <a:buNone/>
            </a:pPr>
            <a:r>
              <a:rPr lang="uk-UA" sz="2800" b="1" dirty="0" smtClean="0">
                <a:solidFill>
                  <a:srgbClr val="002060"/>
                </a:solidFill>
                <a:latin typeface="Times New Roman" pitchFamily="18" charset="0"/>
                <a:cs typeface="Times New Roman" pitchFamily="18" charset="0"/>
              </a:rPr>
              <a:t>КАРТКА-ОПИТУВАННЯ № 3</a:t>
            </a:r>
            <a:endParaRPr lang="ru-RU" sz="2800" b="1" dirty="0" smtClean="0">
              <a:solidFill>
                <a:srgbClr val="002060"/>
              </a:solidFill>
              <a:latin typeface="Times New Roman" pitchFamily="18" charset="0"/>
              <a:cs typeface="Times New Roman" pitchFamily="18" charset="0"/>
            </a:endParaRPr>
          </a:p>
          <a:p>
            <a:pPr lvl="0"/>
            <a:r>
              <a:rPr lang="uk-UA" sz="2800" dirty="0" smtClean="0">
                <a:latin typeface="Times New Roman" pitchFamily="18" charset="0"/>
                <a:cs typeface="Times New Roman" pitchFamily="18" charset="0"/>
              </a:rPr>
              <a:t>Загальні правила припускання риби.</a:t>
            </a:r>
            <a:endParaRPr lang="ru-RU" sz="2800" dirty="0" smtClean="0">
              <a:latin typeface="Times New Roman" pitchFamily="18" charset="0"/>
              <a:cs typeface="Times New Roman" pitchFamily="18" charset="0"/>
            </a:endParaRPr>
          </a:p>
          <a:p>
            <a:pPr lvl="0"/>
            <a:r>
              <a:rPr lang="uk-UA" sz="2800" dirty="0" smtClean="0">
                <a:latin typeface="Times New Roman" pitchFamily="18" charset="0"/>
                <a:cs typeface="Times New Roman" pitchFamily="18" charset="0"/>
              </a:rPr>
              <a:t>Вимоги до якості варіння риби.</a:t>
            </a:r>
            <a:endParaRPr lang="ru-RU" sz="2800" dirty="0" smtClean="0">
              <a:latin typeface="Times New Roman" pitchFamily="18" charset="0"/>
              <a:cs typeface="Times New Roman" pitchFamily="18" charset="0"/>
            </a:endParaRPr>
          </a:p>
          <a:p>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8229600" cy="785818"/>
          </a:xfrm>
        </p:spPr>
        <p:txBody>
          <a:bodyPr>
            <a:normAutofit/>
          </a:bodyPr>
          <a:lstStyle/>
          <a:p>
            <a:pPr algn="ctr"/>
            <a:r>
              <a:rPr lang="uk-UA" sz="3600" b="1" dirty="0" smtClean="0">
                <a:solidFill>
                  <a:srgbClr val="002060"/>
                </a:solidFill>
                <a:latin typeface="Times New Roman" pitchFamily="18" charset="0"/>
                <a:cs typeface="Times New Roman" pitchFamily="18" charset="0"/>
              </a:rPr>
              <a:t>Риба смажена основним способом</a:t>
            </a:r>
            <a:endParaRPr lang="ru-RU" sz="3600" b="1" dirty="0">
              <a:solidFill>
                <a:srgbClr val="002060"/>
              </a:solidFill>
              <a:latin typeface="Times New Roman" pitchFamily="18" charset="0"/>
              <a:cs typeface="Times New Roman" pitchFamily="18" charset="0"/>
            </a:endParaRPr>
          </a:p>
        </p:txBody>
      </p:sp>
      <p:pic>
        <p:nvPicPr>
          <p:cNvPr id="56322" name="Picture 2" descr="C:\Users\Lesya\Documents\риба4.png"/>
          <p:cNvPicPr>
            <a:picLocks noChangeAspect="1" noChangeArrowheads="1"/>
          </p:cNvPicPr>
          <p:nvPr/>
        </p:nvPicPr>
        <p:blipFill>
          <a:blip r:embed="rId2"/>
          <a:srcRect/>
          <a:stretch>
            <a:fillRect/>
          </a:stretch>
        </p:blipFill>
        <p:spPr bwMode="auto">
          <a:xfrm>
            <a:off x="214282" y="1071546"/>
            <a:ext cx="4254183" cy="5746061"/>
          </a:xfrm>
          <a:prstGeom prst="rect">
            <a:avLst/>
          </a:prstGeom>
          <a:noFill/>
        </p:spPr>
      </p:pic>
      <p:pic>
        <p:nvPicPr>
          <p:cNvPr id="56324" name="Picture 4" descr="Смажена риба ожила на підносі в Китаї (відео)"/>
          <p:cNvPicPr>
            <a:picLocks noChangeAspect="1" noChangeArrowheads="1"/>
          </p:cNvPicPr>
          <p:nvPr/>
        </p:nvPicPr>
        <p:blipFill>
          <a:blip r:embed="rId3"/>
          <a:srcRect/>
          <a:stretch>
            <a:fillRect/>
          </a:stretch>
        </p:blipFill>
        <p:spPr bwMode="auto">
          <a:xfrm>
            <a:off x="4714876" y="3750472"/>
            <a:ext cx="4143371" cy="3107528"/>
          </a:xfrm>
          <a:prstGeom prst="rect">
            <a:avLst/>
          </a:prstGeom>
          <a:noFill/>
        </p:spPr>
      </p:pic>
      <p:pic>
        <p:nvPicPr>
          <p:cNvPr id="56326" name="Picture 6" descr="Как правильно жарить мясо и рыбу"/>
          <p:cNvPicPr>
            <a:picLocks noChangeAspect="1" noChangeArrowheads="1"/>
          </p:cNvPicPr>
          <p:nvPr/>
        </p:nvPicPr>
        <p:blipFill>
          <a:blip r:embed="rId4" cstate="print"/>
          <a:srcRect/>
          <a:stretch>
            <a:fillRect/>
          </a:stretch>
        </p:blipFill>
        <p:spPr bwMode="auto">
          <a:xfrm>
            <a:off x="5000628" y="1142984"/>
            <a:ext cx="3571900" cy="2381267"/>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714380"/>
          </a:xfrm>
        </p:spPr>
        <p:txBody>
          <a:bodyPr>
            <a:normAutofit/>
          </a:bodyPr>
          <a:lstStyle/>
          <a:p>
            <a:pPr algn="ctr"/>
            <a:r>
              <a:rPr lang="uk-UA" sz="3600" b="1" dirty="0" smtClean="0">
                <a:solidFill>
                  <a:srgbClr val="002060"/>
                </a:solidFill>
                <a:latin typeface="Times New Roman" pitchFamily="18" charset="0"/>
                <a:cs typeface="Times New Roman" pitchFamily="18" charset="0"/>
              </a:rPr>
              <a:t>Риба смажена в тісті</a:t>
            </a:r>
            <a:endParaRPr lang="ru-RU" sz="3600" b="1" dirty="0">
              <a:solidFill>
                <a:srgbClr val="002060"/>
              </a:solidFill>
              <a:latin typeface="Times New Roman" pitchFamily="18" charset="0"/>
              <a:cs typeface="Times New Roman" pitchFamily="18" charset="0"/>
            </a:endParaRPr>
          </a:p>
        </p:txBody>
      </p:sp>
      <p:pic>
        <p:nvPicPr>
          <p:cNvPr id="18433" name="Picture 1" descr="C:\Users\Lesya\Documents\риба3.png"/>
          <p:cNvPicPr>
            <a:picLocks noChangeAspect="1" noChangeArrowheads="1"/>
          </p:cNvPicPr>
          <p:nvPr/>
        </p:nvPicPr>
        <p:blipFill>
          <a:blip r:embed="rId2"/>
          <a:srcRect/>
          <a:stretch>
            <a:fillRect/>
          </a:stretch>
        </p:blipFill>
        <p:spPr bwMode="auto">
          <a:xfrm>
            <a:off x="-32183" y="928670"/>
            <a:ext cx="4389869" cy="5929330"/>
          </a:xfrm>
          <a:prstGeom prst="rect">
            <a:avLst/>
          </a:prstGeom>
          <a:noFill/>
        </p:spPr>
      </p:pic>
      <p:pic>
        <p:nvPicPr>
          <p:cNvPr id="18436" name="Picture 4" descr="Жаренная рыба в кляре - нежнее нежного! - YouTube"/>
          <p:cNvPicPr>
            <a:picLocks noChangeAspect="1" noChangeArrowheads="1"/>
          </p:cNvPicPr>
          <p:nvPr/>
        </p:nvPicPr>
        <p:blipFill>
          <a:blip r:embed="rId3"/>
          <a:srcRect/>
          <a:stretch>
            <a:fillRect/>
          </a:stretch>
        </p:blipFill>
        <p:spPr bwMode="auto">
          <a:xfrm>
            <a:off x="5214942" y="857232"/>
            <a:ext cx="3333772" cy="2500330"/>
          </a:xfrm>
          <a:prstGeom prst="rect">
            <a:avLst/>
          </a:prstGeom>
          <a:noFill/>
        </p:spPr>
      </p:pic>
      <p:pic>
        <p:nvPicPr>
          <p:cNvPr id="18438" name="Picture 6" descr="Рецепт: Рыба в кокосовом кляре и салат из манго на RussianFood.com"/>
          <p:cNvPicPr>
            <a:picLocks noChangeAspect="1" noChangeArrowheads="1"/>
          </p:cNvPicPr>
          <p:nvPr/>
        </p:nvPicPr>
        <p:blipFill>
          <a:blip r:embed="rId4"/>
          <a:srcRect/>
          <a:stretch>
            <a:fillRect/>
          </a:stretch>
        </p:blipFill>
        <p:spPr bwMode="auto">
          <a:xfrm>
            <a:off x="4429124" y="3500438"/>
            <a:ext cx="4467884" cy="3357562"/>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928694"/>
          </a:xfrm>
        </p:spPr>
        <p:txBody>
          <a:bodyPr>
            <a:normAutofit/>
          </a:bodyPr>
          <a:lstStyle/>
          <a:p>
            <a:pPr algn="ctr"/>
            <a:r>
              <a:rPr lang="uk-UA" b="1" dirty="0" smtClean="0">
                <a:solidFill>
                  <a:srgbClr val="002060"/>
                </a:solidFill>
                <a:latin typeface="Times New Roman" pitchFamily="18" charset="0"/>
                <a:cs typeface="Times New Roman" pitchFamily="18" charset="0"/>
              </a:rPr>
              <a:t>Риба смажена у фритюрі</a:t>
            </a:r>
            <a:endParaRPr lang="ru-RU" b="1" dirty="0">
              <a:solidFill>
                <a:srgbClr val="002060"/>
              </a:solidFill>
              <a:latin typeface="Times New Roman" pitchFamily="18" charset="0"/>
              <a:cs typeface="Times New Roman" pitchFamily="18" charset="0"/>
            </a:endParaRPr>
          </a:p>
        </p:txBody>
      </p:sp>
      <p:pic>
        <p:nvPicPr>
          <p:cNvPr id="4" name="Picture 2" descr="C:\Users\Lesya\Documents\риба5.png"/>
          <p:cNvPicPr>
            <a:picLocks noChangeAspect="1" noChangeArrowheads="1"/>
          </p:cNvPicPr>
          <p:nvPr/>
        </p:nvPicPr>
        <p:blipFill>
          <a:blip r:embed="rId2"/>
          <a:srcRect/>
          <a:stretch>
            <a:fillRect/>
          </a:stretch>
        </p:blipFill>
        <p:spPr bwMode="auto">
          <a:xfrm>
            <a:off x="4985901" y="1202525"/>
            <a:ext cx="4158099" cy="5655475"/>
          </a:xfrm>
          <a:prstGeom prst="rect">
            <a:avLst/>
          </a:prstGeom>
          <a:noFill/>
        </p:spPr>
      </p:pic>
      <p:pic>
        <p:nvPicPr>
          <p:cNvPr id="66562" name="Picture 2" descr="Рыба жареная на сковороде: рецепты от Шефмаркет | рыбный день ..."/>
          <p:cNvPicPr>
            <a:picLocks noChangeAspect="1" noChangeArrowheads="1"/>
          </p:cNvPicPr>
          <p:nvPr/>
        </p:nvPicPr>
        <p:blipFill>
          <a:blip r:embed="rId3"/>
          <a:srcRect/>
          <a:stretch>
            <a:fillRect/>
          </a:stretch>
        </p:blipFill>
        <p:spPr bwMode="auto">
          <a:xfrm>
            <a:off x="0" y="3714752"/>
            <a:ext cx="4726688" cy="3143248"/>
          </a:xfrm>
          <a:prstGeom prst="rect">
            <a:avLst/>
          </a:prstGeom>
          <a:noFill/>
        </p:spPr>
      </p:pic>
      <p:pic>
        <p:nvPicPr>
          <p:cNvPr id="66564" name="Picture 4" descr="Чипсы и жареные во фритюре рыба и курица увеличивают риск ..."/>
          <p:cNvPicPr>
            <a:picLocks noChangeAspect="1" noChangeArrowheads="1"/>
          </p:cNvPicPr>
          <p:nvPr/>
        </p:nvPicPr>
        <p:blipFill>
          <a:blip r:embed="rId4"/>
          <a:srcRect/>
          <a:stretch>
            <a:fillRect/>
          </a:stretch>
        </p:blipFill>
        <p:spPr bwMode="auto">
          <a:xfrm>
            <a:off x="571472" y="1357298"/>
            <a:ext cx="4214810" cy="2269513"/>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67434"/>
          </a:xfrm>
        </p:spPr>
        <p:txBody>
          <a:bodyPr>
            <a:normAutofit fontScale="85000" lnSpcReduction="10000"/>
          </a:bodyPr>
          <a:lstStyle/>
          <a:p>
            <a:pPr>
              <a:buNone/>
            </a:pPr>
            <a:r>
              <a:rPr lang="uk-UA" sz="2800" b="1" dirty="0" smtClean="0">
                <a:solidFill>
                  <a:srgbClr val="002060"/>
                </a:solidFill>
                <a:latin typeface="Times New Roman" pitchFamily="18" charset="0"/>
                <a:cs typeface="Times New Roman" pitchFamily="18" charset="0"/>
              </a:rPr>
              <a:t>КАРТКА-ОПИТУВАННЯ № 1</a:t>
            </a:r>
            <a:endParaRPr lang="ru-RU" sz="2800" b="1" dirty="0" smtClean="0">
              <a:solidFill>
                <a:srgbClr val="002060"/>
              </a:solidFill>
              <a:latin typeface="Times New Roman" pitchFamily="18" charset="0"/>
              <a:cs typeface="Times New Roman" pitchFamily="18" charset="0"/>
            </a:endParaRPr>
          </a:p>
          <a:p>
            <a:pPr lvl="1"/>
            <a:r>
              <a:rPr lang="uk-UA" dirty="0" smtClean="0">
                <a:latin typeface="Times New Roman" pitchFamily="18" charset="0"/>
                <a:cs typeface="Times New Roman" pitchFamily="18" charset="0"/>
              </a:rPr>
              <a:t>Загальні правила смаження риби.</a:t>
            </a:r>
            <a:endParaRPr lang="ru-RU" dirty="0" smtClean="0">
              <a:latin typeface="Times New Roman" pitchFamily="18" charset="0"/>
              <a:cs typeface="Times New Roman" pitchFamily="18" charset="0"/>
            </a:endParaRPr>
          </a:p>
          <a:p>
            <a:pPr lvl="1"/>
            <a:r>
              <a:rPr lang="uk-UA" dirty="0" smtClean="0">
                <a:latin typeface="Times New Roman" pitchFamily="18" charset="0"/>
                <a:cs typeface="Times New Roman" pitchFamily="18" charset="0"/>
              </a:rPr>
              <a:t>Вимоги до якості тушкованої риби.</a:t>
            </a:r>
            <a:endParaRPr lang="ru-RU" dirty="0" smtClean="0">
              <a:latin typeface="Times New Roman" pitchFamily="18" charset="0"/>
              <a:cs typeface="Times New Roman" pitchFamily="18" charset="0"/>
            </a:endParaRPr>
          </a:p>
          <a:p>
            <a:pPr>
              <a:buNone/>
            </a:pPr>
            <a:endParaRPr lang="ru-RU" sz="2800" dirty="0" smtClean="0">
              <a:latin typeface="Times New Roman" pitchFamily="18" charset="0"/>
              <a:cs typeface="Times New Roman" pitchFamily="18" charset="0"/>
            </a:endParaRPr>
          </a:p>
          <a:p>
            <a:pPr>
              <a:buNone/>
            </a:pPr>
            <a:r>
              <a:rPr lang="uk-UA" sz="2800" b="1" dirty="0" smtClean="0">
                <a:solidFill>
                  <a:srgbClr val="002060"/>
                </a:solidFill>
                <a:latin typeface="Times New Roman" pitchFamily="18" charset="0"/>
                <a:cs typeface="Times New Roman" pitchFamily="18" charset="0"/>
              </a:rPr>
              <a:t>КАРТКА-ОПИТУВАННЯ № 2</a:t>
            </a:r>
            <a:endParaRPr lang="ru-RU" sz="2800" b="1" dirty="0" smtClean="0">
              <a:solidFill>
                <a:srgbClr val="002060"/>
              </a:solidFill>
              <a:latin typeface="Times New Roman" pitchFamily="18" charset="0"/>
              <a:cs typeface="Times New Roman" pitchFamily="18" charset="0"/>
            </a:endParaRPr>
          </a:p>
          <a:p>
            <a:pPr lvl="0"/>
            <a:r>
              <a:rPr lang="uk-UA" sz="2800" dirty="0" smtClean="0">
                <a:latin typeface="Times New Roman" pitchFamily="18" charset="0"/>
                <a:cs typeface="Times New Roman" pitchFamily="18" charset="0"/>
              </a:rPr>
              <a:t>Правила тушкування риби.</a:t>
            </a:r>
            <a:endParaRPr lang="ru-RU" sz="2800" dirty="0" smtClean="0">
              <a:latin typeface="Times New Roman" pitchFamily="18" charset="0"/>
              <a:cs typeface="Times New Roman" pitchFamily="18" charset="0"/>
            </a:endParaRPr>
          </a:p>
          <a:p>
            <a:pPr lvl="0"/>
            <a:r>
              <a:rPr lang="uk-UA" sz="2800" dirty="0" smtClean="0">
                <a:latin typeface="Times New Roman" pitchFamily="18" charset="0"/>
                <a:cs typeface="Times New Roman" pitchFamily="18" charset="0"/>
              </a:rPr>
              <a:t>Вимоги до якості страв із смаженої риби.</a:t>
            </a:r>
            <a:endParaRPr lang="ru-RU" sz="2800" dirty="0" smtClean="0">
              <a:latin typeface="Times New Roman" pitchFamily="18" charset="0"/>
              <a:cs typeface="Times New Roman" pitchFamily="18" charset="0"/>
            </a:endParaRPr>
          </a:p>
          <a:p>
            <a:pPr>
              <a:buNone/>
            </a:pPr>
            <a:endParaRPr lang="ru-RU" sz="2800" dirty="0" smtClean="0">
              <a:latin typeface="Times New Roman" pitchFamily="18" charset="0"/>
              <a:cs typeface="Times New Roman" pitchFamily="18" charset="0"/>
            </a:endParaRPr>
          </a:p>
          <a:p>
            <a:pPr>
              <a:buNone/>
            </a:pPr>
            <a:r>
              <a:rPr lang="uk-UA" sz="2800" b="1" dirty="0" smtClean="0">
                <a:solidFill>
                  <a:srgbClr val="002060"/>
                </a:solidFill>
                <a:latin typeface="Times New Roman" pitchFamily="18" charset="0"/>
                <a:cs typeface="Times New Roman" pitchFamily="18" charset="0"/>
              </a:rPr>
              <a:t>КАРТКА-ОПИТУВАННЯ № 3</a:t>
            </a:r>
            <a:endParaRPr lang="ru-RU" sz="2800" b="1" dirty="0" smtClean="0">
              <a:solidFill>
                <a:srgbClr val="002060"/>
              </a:solidFill>
              <a:latin typeface="Times New Roman" pitchFamily="18" charset="0"/>
              <a:cs typeface="Times New Roman" pitchFamily="18" charset="0"/>
            </a:endParaRPr>
          </a:p>
          <a:p>
            <a:pPr lvl="0"/>
            <a:r>
              <a:rPr lang="uk-UA" sz="2800" dirty="0" smtClean="0">
                <a:latin typeface="Times New Roman" pitchFamily="18" charset="0"/>
                <a:cs typeface="Times New Roman" pitchFamily="18" charset="0"/>
              </a:rPr>
              <a:t>Яку рибу використовують для смаження?</a:t>
            </a:r>
            <a:endParaRPr lang="ru-RU" sz="2800" dirty="0" smtClean="0">
              <a:latin typeface="Times New Roman" pitchFamily="18" charset="0"/>
              <a:cs typeface="Times New Roman" pitchFamily="18" charset="0"/>
            </a:endParaRPr>
          </a:p>
          <a:p>
            <a:pPr lvl="0"/>
            <a:r>
              <a:rPr lang="uk-UA" sz="2800" dirty="0" smtClean="0">
                <a:latin typeface="Times New Roman" pitchFamily="18" charset="0"/>
                <a:cs typeface="Times New Roman" pitchFamily="18" charset="0"/>
              </a:rPr>
              <a:t>Яки види паніровок використовують для смаження риби?</a:t>
            </a:r>
            <a:endParaRPr lang="ru-RU" sz="2800" dirty="0" smtClean="0">
              <a:latin typeface="Times New Roman" pitchFamily="18" charset="0"/>
              <a:cs typeface="Times New Roman" pitchFamily="18" charset="0"/>
            </a:endParaRPr>
          </a:p>
          <a:p>
            <a:pPr>
              <a:buNone/>
            </a:pPr>
            <a:endParaRPr lang="ru-RU" sz="2800" dirty="0" smtClean="0">
              <a:latin typeface="Times New Roman" pitchFamily="18" charset="0"/>
              <a:cs typeface="Times New Roman" pitchFamily="18" charset="0"/>
            </a:endParaRPr>
          </a:p>
          <a:p>
            <a:pPr>
              <a:buNone/>
            </a:pPr>
            <a:r>
              <a:rPr lang="uk-UA" sz="2800" b="1" dirty="0" smtClean="0">
                <a:solidFill>
                  <a:srgbClr val="002060"/>
                </a:solidFill>
                <a:latin typeface="Times New Roman" pitchFamily="18" charset="0"/>
                <a:cs typeface="Times New Roman" pitchFamily="18" charset="0"/>
              </a:rPr>
              <a:t>КАРТКА-ОПИТУВАННЯ № 4</a:t>
            </a:r>
            <a:endParaRPr lang="ru-RU" sz="2800" b="1" dirty="0" smtClean="0">
              <a:solidFill>
                <a:srgbClr val="002060"/>
              </a:solidFill>
              <a:latin typeface="Times New Roman" pitchFamily="18" charset="0"/>
              <a:cs typeface="Times New Roman" pitchFamily="18" charset="0"/>
            </a:endParaRPr>
          </a:p>
          <a:p>
            <a:r>
              <a:rPr lang="uk-UA" dirty="0" smtClean="0">
                <a:latin typeface="Times New Roman" pitchFamily="18" charset="0"/>
                <a:cs typeface="Times New Roman" pitchFamily="18" charset="0"/>
              </a:rPr>
              <a:t>Як підготувати рибу для страви «Риба смажена у фритюрі»?</a:t>
            </a:r>
            <a:endParaRPr lang="ru-RU" dirty="0" smtClean="0">
              <a:latin typeface="Times New Roman" pitchFamily="18" charset="0"/>
              <a:cs typeface="Times New Roman" pitchFamily="18" charset="0"/>
            </a:endParaRPr>
          </a:p>
          <a:p>
            <a:r>
              <a:rPr lang="uk-UA" dirty="0" smtClean="0">
                <a:latin typeface="Times New Roman" pitchFamily="18" charset="0"/>
                <a:cs typeface="Times New Roman" pitchFamily="18" charset="0"/>
              </a:rPr>
              <a:t>Назвати склад продуктів для приготування тіста « </a:t>
            </a:r>
            <a:r>
              <a:rPr lang="uk-UA" dirty="0" err="1" smtClean="0">
                <a:latin typeface="Times New Roman" pitchFamily="18" charset="0"/>
                <a:cs typeface="Times New Roman" pitchFamily="18" charset="0"/>
              </a:rPr>
              <a:t>кляр</a:t>
            </a:r>
            <a:r>
              <a:rPr lang="uk-UA"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857232"/>
          </a:xfrm>
        </p:spPr>
        <p:txBody>
          <a:bodyPr>
            <a:normAutofit/>
          </a:bodyPr>
          <a:lstStyle/>
          <a:p>
            <a:pPr algn="ctr"/>
            <a:r>
              <a:rPr lang="uk-UA" b="1" dirty="0" smtClean="0">
                <a:solidFill>
                  <a:srgbClr val="002060"/>
                </a:solidFill>
                <a:latin typeface="Times New Roman" pitchFamily="18" charset="0"/>
                <a:cs typeface="Times New Roman" pitchFamily="18" charset="0"/>
              </a:rPr>
              <a:t>Риба тушкована з овочами</a:t>
            </a:r>
            <a:endParaRPr lang="ru-RU" b="1" dirty="0">
              <a:solidFill>
                <a:srgbClr val="002060"/>
              </a:solidFill>
              <a:latin typeface="Times New Roman" pitchFamily="18" charset="0"/>
              <a:cs typeface="Times New Roman" pitchFamily="18" charset="0"/>
            </a:endParaRPr>
          </a:p>
        </p:txBody>
      </p:sp>
      <p:pic>
        <p:nvPicPr>
          <p:cNvPr id="57346" name="Picture 2" descr="C:\Users\Lesya\Documents\риба6.png"/>
          <p:cNvPicPr>
            <a:picLocks noChangeAspect="1" noChangeArrowheads="1"/>
          </p:cNvPicPr>
          <p:nvPr/>
        </p:nvPicPr>
        <p:blipFill>
          <a:blip r:embed="rId2"/>
          <a:srcRect/>
          <a:stretch>
            <a:fillRect/>
          </a:stretch>
        </p:blipFill>
        <p:spPr bwMode="auto">
          <a:xfrm>
            <a:off x="0" y="857232"/>
            <a:ext cx="3956501" cy="5362530"/>
          </a:xfrm>
          <a:prstGeom prst="rect">
            <a:avLst/>
          </a:prstGeom>
          <a:noFill/>
        </p:spPr>
      </p:pic>
      <p:graphicFrame>
        <p:nvGraphicFramePr>
          <p:cNvPr id="6" name="Схема 5"/>
          <p:cNvGraphicFramePr/>
          <p:nvPr/>
        </p:nvGraphicFramePr>
        <p:xfrm>
          <a:off x="4000496" y="857232"/>
          <a:ext cx="4929222" cy="6000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ChangeArrowheads="1"/>
          </p:cNvSpPr>
          <p:nvPr/>
        </p:nvSpPr>
        <p:spPr bwMode="auto">
          <a:xfrm>
            <a:off x="0" y="73628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7" name="Picture 3" descr="C:\Users\Lesya\Documents\риба7.png"/>
          <p:cNvPicPr>
            <a:picLocks noChangeAspect="1" noChangeArrowheads="1"/>
          </p:cNvPicPr>
          <p:nvPr/>
        </p:nvPicPr>
        <p:blipFill>
          <a:blip r:embed="rId2"/>
          <a:srcRect/>
          <a:stretch>
            <a:fillRect/>
          </a:stretch>
        </p:blipFill>
        <p:spPr bwMode="auto">
          <a:xfrm>
            <a:off x="0" y="1285860"/>
            <a:ext cx="3495675" cy="4657725"/>
          </a:xfrm>
          <a:prstGeom prst="rect">
            <a:avLst/>
          </a:prstGeom>
          <a:noFill/>
        </p:spPr>
      </p:pic>
      <p:sp>
        <p:nvSpPr>
          <p:cNvPr id="58373" name="Rectangle 5"/>
          <p:cNvSpPr>
            <a:spLocks noChangeArrowheads="1"/>
          </p:cNvSpPr>
          <p:nvPr/>
        </p:nvSpPr>
        <p:spPr bwMode="auto">
          <a:xfrm>
            <a:off x="0" y="0"/>
            <a:ext cx="8786842" cy="9848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uk-UA" sz="4000" b="1" dirty="0" smtClean="0">
                <a:solidFill>
                  <a:srgbClr val="002060"/>
                </a:solidFill>
                <a:latin typeface="Times New Roman" pitchFamily="18" charset="0"/>
                <a:cs typeface="Times New Roman" pitchFamily="18" charset="0"/>
              </a:rPr>
              <a:t>Риба тушкована в сметані</a:t>
            </a:r>
            <a:endParaRPr kumimoji="0" lang="ru-RU" sz="4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9" name="Схема 8"/>
          <p:cNvGraphicFramePr/>
          <p:nvPr/>
        </p:nvGraphicFramePr>
        <p:xfrm>
          <a:off x="3786182" y="928670"/>
          <a:ext cx="5357818" cy="57864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8374" name="Rectangle 6"/>
          <p:cNvSpPr>
            <a:spLocks noChangeArrowheads="1"/>
          </p:cNvSpPr>
          <p:nvPr/>
        </p:nvSpPr>
        <p:spPr bwMode="auto">
          <a:xfrm>
            <a:off x="0" y="70199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57158" y="142852"/>
            <a:ext cx="8501122" cy="2554545"/>
          </a:xfrm>
          <a:prstGeom prst="rect">
            <a:avLst/>
          </a:prstGeom>
        </p:spPr>
        <p:txBody>
          <a:bodyPr wrap="square">
            <a:spAutoFit/>
          </a:bodyPr>
          <a:lstStyle/>
          <a:p>
            <a:pPr algn="ctr"/>
            <a:r>
              <a:rPr lang="ru-RU" sz="3200" dirty="0" err="1" smtClean="0">
                <a:latin typeface="Times New Roman" pitchFamily="18" charset="0"/>
                <a:cs typeface="Times New Roman" pitchFamily="18" charset="0"/>
              </a:rPr>
              <a:t>Риба</a:t>
            </a:r>
            <a:r>
              <a:rPr lang="ru-RU" sz="3200" dirty="0" smtClean="0">
                <a:latin typeface="Times New Roman" pitchFamily="18" charset="0"/>
                <a:cs typeface="Times New Roman" pitchFamily="18" charset="0"/>
              </a:rPr>
              <a:t> запечена в </a:t>
            </a:r>
            <a:r>
              <a:rPr lang="ru-RU" sz="3200" dirty="0" err="1" smtClean="0">
                <a:latin typeface="Times New Roman" pitchFamily="18" charset="0"/>
                <a:cs typeface="Times New Roman" pitchFamily="18" charset="0"/>
              </a:rPr>
              <a:t>жаровій</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шафі</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є</a:t>
            </a:r>
            <a:r>
              <a:rPr lang="ru-RU" sz="3200" dirty="0" smtClean="0">
                <a:latin typeface="Times New Roman" pitchFamily="18" charset="0"/>
                <a:cs typeface="Times New Roman" pitchFamily="18" charset="0"/>
              </a:rPr>
              <a:t> не </a:t>
            </a:r>
            <a:r>
              <a:rPr lang="ru-RU" sz="3200" dirty="0" err="1" smtClean="0">
                <a:latin typeface="Times New Roman" pitchFamily="18" charset="0"/>
                <a:cs typeface="Times New Roman" pitchFamily="18" charset="0"/>
              </a:rPr>
              <a:t>тільки</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корисною</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стравою</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але</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і</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надзвичайно</a:t>
            </a:r>
            <a:r>
              <a:rPr lang="ru-RU" sz="3200" dirty="0" smtClean="0">
                <a:latin typeface="Times New Roman" pitchFamily="18" charset="0"/>
                <a:cs typeface="Times New Roman" pitchFamily="18" charset="0"/>
              </a:rPr>
              <a:t> смачною. До того ж </a:t>
            </a:r>
            <a:r>
              <a:rPr lang="ru-RU" sz="3200" dirty="0" err="1" smtClean="0">
                <a:latin typeface="Times New Roman" pitchFamily="18" charset="0"/>
                <a:cs typeface="Times New Roman" pitchFamily="18" charset="0"/>
              </a:rPr>
              <a:t>риба</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готується</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досить</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швидко</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що</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дозволяє</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заощадити</a:t>
            </a:r>
            <a:r>
              <a:rPr lang="ru-RU" sz="3200" dirty="0" smtClean="0">
                <a:latin typeface="Times New Roman" pitchFamily="18" charset="0"/>
                <a:cs typeface="Times New Roman" pitchFamily="18" charset="0"/>
              </a:rPr>
              <a:t> час – у </a:t>
            </a:r>
            <a:r>
              <a:rPr lang="ru-RU" sz="3200" dirty="0" err="1" smtClean="0">
                <a:latin typeface="Times New Roman" pitchFamily="18" charset="0"/>
                <a:cs typeface="Times New Roman" pitchFamily="18" charset="0"/>
              </a:rPr>
              <a:t>цьому</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полягає</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ще</a:t>
            </a:r>
            <a:r>
              <a:rPr lang="ru-RU" sz="3200" dirty="0" smtClean="0">
                <a:latin typeface="Times New Roman" pitchFamily="18" charset="0"/>
                <a:cs typeface="Times New Roman" pitchFamily="18" charset="0"/>
              </a:rPr>
              <a:t> один плюс продукту.</a:t>
            </a:r>
            <a:endParaRPr lang="ru-RU" sz="3200" dirty="0">
              <a:latin typeface="Times New Roman" pitchFamily="18" charset="0"/>
              <a:cs typeface="Times New Roman" pitchFamily="18" charset="0"/>
            </a:endParaRPr>
          </a:p>
        </p:txBody>
      </p:sp>
      <p:sp>
        <p:nvSpPr>
          <p:cNvPr id="17410" name="AutoShape 2" descr="Рыба, запеченная с овощами - пошаговый рецепт приготовления с фото"/>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7412" name="Picture 4" descr="Запеченная рыба: Лучшие рецепты рыбы запеченной в духовке, фольге ..."/>
          <p:cNvPicPr>
            <a:picLocks noChangeAspect="1" noChangeArrowheads="1"/>
          </p:cNvPicPr>
          <p:nvPr/>
        </p:nvPicPr>
        <p:blipFill>
          <a:blip r:embed="rId2"/>
          <a:srcRect/>
          <a:stretch>
            <a:fillRect/>
          </a:stretch>
        </p:blipFill>
        <p:spPr bwMode="auto">
          <a:xfrm>
            <a:off x="642910" y="2714620"/>
            <a:ext cx="7786742" cy="4143380"/>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285729"/>
            <a:ext cx="8929718" cy="2062103"/>
          </a:xfrm>
          <a:prstGeom prst="rect">
            <a:avLst/>
          </a:prstGeom>
        </p:spPr>
        <p:txBody>
          <a:bodyPr wrap="square">
            <a:spAutoFit/>
          </a:bodyPr>
          <a:lstStyle/>
          <a:p>
            <a:r>
              <a:rPr lang="ru-RU" sz="3200" dirty="0" err="1">
                <a:latin typeface="Times New Roman" pitchFamily="18" charset="0"/>
                <a:cs typeface="Times New Roman" pitchFamily="18" charset="0"/>
              </a:rPr>
              <a:t>Запечені</a:t>
            </a:r>
            <a:r>
              <a:rPr lang="ru-RU" sz="3200" dirty="0">
                <a:latin typeface="Times New Roman" pitchFamily="18" charset="0"/>
                <a:cs typeface="Times New Roman" pitchFamily="18" charset="0"/>
              </a:rPr>
              <a:t> страви </a:t>
            </a:r>
            <a:r>
              <a:rPr lang="ru-RU" sz="3200" dirty="0" err="1">
                <a:latin typeface="Times New Roman" pitchFamily="18" charset="0"/>
                <a:cs typeface="Times New Roman" pitchFamily="18" charset="0"/>
              </a:rPr>
              <a:t>готують</a:t>
            </a:r>
            <a:r>
              <a:rPr lang="ru-RU" sz="3200" dirty="0">
                <a:latin typeface="Times New Roman" pitchFamily="18" charset="0"/>
                <a:cs typeface="Times New Roman" pitchFamily="18" charset="0"/>
              </a:rPr>
              <a:t> з </a:t>
            </a:r>
            <a:r>
              <a:rPr lang="ru-RU" sz="3200" dirty="0" err="1">
                <a:latin typeface="Times New Roman" pitchFamily="18" charset="0"/>
                <a:cs typeface="Times New Roman" pitchFamily="18" charset="0"/>
              </a:rPr>
              <a:t>різних</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видів</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риби</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Дрібну</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запікають</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цілою</a:t>
            </a:r>
            <a:r>
              <a:rPr lang="ru-RU" sz="3200" dirty="0">
                <a:latin typeface="Times New Roman" pitchFamily="18" charset="0"/>
                <a:cs typeface="Times New Roman" pitchFamily="18" charset="0"/>
              </a:rPr>
              <a:t> (карась, </a:t>
            </a:r>
            <a:r>
              <a:rPr lang="ru-RU" sz="3200" dirty="0" err="1">
                <a:latin typeface="Times New Roman" pitchFamily="18" charset="0"/>
                <a:cs typeface="Times New Roman" pitchFamily="18" charset="0"/>
              </a:rPr>
              <a:t>лящ</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короп</a:t>
            </a:r>
            <a:r>
              <a:rPr lang="ru-RU" sz="3200" dirty="0">
                <a:latin typeface="Times New Roman" pitchFamily="18" charset="0"/>
                <a:cs typeface="Times New Roman" pitchFamily="18" charset="0"/>
              </a:rPr>
              <a:t>, язь, </a:t>
            </a:r>
            <a:r>
              <a:rPr lang="ru-RU" sz="3200" dirty="0" err="1">
                <a:latin typeface="Times New Roman" pitchFamily="18" charset="0"/>
                <a:cs typeface="Times New Roman" pitchFamily="18" charset="0"/>
              </a:rPr>
              <a:t>лин</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Велику</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рибу</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нарізують</a:t>
            </a:r>
            <a:r>
              <a:rPr lang="ru-RU" sz="3200" dirty="0">
                <a:latin typeface="Times New Roman" pitchFamily="18" charset="0"/>
                <a:cs typeface="Times New Roman" pitchFamily="18" charset="0"/>
              </a:rPr>
              <a:t> на </a:t>
            </a:r>
            <a:r>
              <a:rPr lang="ru-RU" sz="3200" dirty="0" err="1">
                <a:latin typeface="Times New Roman" pitchFamily="18" charset="0"/>
                <a:cs typeface="Times New Roman" pitchFamily="18" charset="0"/>
              </a:rPr>
              <a:t>порціонні</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шматочки</a:t>
            </a:r>
            <a:r>
              <a:rPr lang="ru-RU" sz="3200" dirty="0">
                <a:latin typeface="Times New Roman" pitchFamily="18" charset="0"/>
                <a:cs typeface="Times New Roman" pitchFamily="18" charset="0"/>
              </a:rPr>
              <a:t> без </a:t>
            </a:r>
            <a:r>
              <a:rPr lang="ru-RU" sz="3200" dirty="0" err="1">
                <a:latin typeface="Times New Roman" pitchFamily="18" charset="0"/>
                <a:cs typeface="Times New Roman" pitchFamily="18" charset="0"/>
              </a:rPr>
              <a:t>кісток</a:t>
            </a:r>
            <a:r>
              <a:rPr lang="ru-RU" sz="3200" dirty="0">
                <a:latin typeface="Times New Roman" pitchFamily="18" charset="0"/>
                <a:cs typeface="Times New Roman" pitchFamily="18" charset="0"/>
              </a:rPr>
              <a:t>, з </a:t>
            </a:r>
            <a:r>
              <a:rPr lang="ru-RU" sz="3200" dirty="0" err="1">
                <a:latin typeface="Times New Roman" pitchFamily="18" charset="0"/>
                <a:cs typeface="Times New Roman" pitchFamily="18" charset="0"/>
              </a:rPr>
              <a:t>шкірою</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або</a:t>
            </a:r>
            <a:r>
              <a:rPr lang="ru-RU" sz="3200" dirty="0">
                <a:latin typeface="Times New Roman" pitchFamily="18" charset="0"/>
                <a:cs typeface="Times New Roman" pitchFamily="18" charset="0"/>
              </a:rPr>
              <a:t> без </a:t>
            </a:r>
            <a:r>
              <a:rPr lang="ru-RU" sz="3200" dirty="0" err="1">
                <a:latin typeface="Times New Roman" pitchFamily="18" charset="0"/>
                <a:cs typeface="Times New Roman" pitchFamily="18" charset="0"/>
              </a:rPr>
              <a:t>неї</a:t>
            </a:r>
            <a:r>
              <a:rPr lang="ru-RU" sz="3200" dirty="0">
                <a:latin typeface="Times New Roman" pitchFamily="18" charset="0"/>
                <a:cs typeface="Times New Roman" pitchFamily="18" charset="0"/>
              </a:rPr>
              <a:t>.</a:t>
            </a:r>
          </a:p>
        </p:txBody>
      </p:sp>
      <p:sp>
        <p:nvSpPr>
          <p:cNvPr id="8" name="TextBox 7"/>
          <p:cNvSpPr txBox="1"/>
          <p:nvPr/>
        </p:nvSpPr>
        <p:spPr>
          <a:xfrm>
            <a:off x="2627784" y="6326078"/>
            <a:ext cx="4104456" cy="523220"/>
          </a:xfrm>
          <a:prstGeom prst="rect">
            <a:avLst/>
          </a:prstGeom>
          <a:noFill/>
        </p:spPr>
        <p:txBody>
          <a:bodyPr wrap="square" rtlCol="0">
            <a:spAutoFit/>
          </a:bodyPr>
          <a:lstStyle/>
          <a:p>
            <a:pPr algn="ctr"/>
            <a:r>
              <a:rPr lang="uk-UA" sz="2800" b="1" dirty="0" smtClean="0">
                <a:solidFill>
                  <a:schemeClr val="bg1"/>
                </a:solidFill>
              </a:rPr>
              <a:t>Запечений карась</a:t>
            </a:r>
            <a:endParaRPr lang="ru-RU" sz="2800" b="1" dirty="0">
              <a:solidFill>
                <a:schemeClr val="bg1"/>
              </a:solidFill>
            </a:endParaRPr>
          </a:p>
        </p:txBody>
      </p:sp>
      <p:pic>
        <p:nvPicPr>
          <p:cNvPr id="16386" name="Picture 2" descr="Рыба, запеченная с овощами"/>
          <p:cNvPicPr>
            <a:picLocks noChangeAspect="1" noChangeArrowheads="1"/>
          </p:cNvPicPr>
          <p:nvPr/>
        </p:nvPicPr>
        <p:blipFill>
          <a:blip r:embed="rId2"/>
          <a:srcRect/>
          <a:stretch>
            <a:fillRect/>
          </a:stretch>
        </p:blipFill>
        <p:spPr bwMode="auto">
          <a:xfrm>
            <a:off x="285720" y="2357430"/>
            <a:ext cx="8001056" cy="4135873"/>
          </a:xfrm>
          <a:prstGeom prst="rect">
            <a:avLst/>
          </a:prstGeom>
          <a:noFill/>
        </p:spPr>
      </p:pic>
    </p:spTree>
    <p:extLst>
      <p:ext uri="{BB962C8B-B14F-4D97-AF65-F5344CB8AC3E}">
        <p14:creationId xmlns:p14="http://schemas.microsoft.com/office/powerpoint/2010/main" val="295018459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90100"/>
            <a:ext cx="65" cy="276999"/>
          </a:xfrm>
          <a:prstGeom prst="rect">
            <a:avLst/>
          </a:prstGeom>
          <a:solidFill>
            <a:srgbClr val="F0F0F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54317" y="90100"/>
            <a:ext cx="9001000" cy="3108543"/>
          </a:xfrm>
          <a:prstGeom prst="rect">
            <a:avLst/>
          </a:prstGeom>
        </p:spPr>
        <p:txBody>
          <a:bodyPr wrap="square">
            <a:spAutoFit/>
          </a:bodyPr>
          <a:lstStyle/>
          <a:p>
            <a:r>
              <a:rPr lang="ru-RU" sz="2800" dirty="0" err="1">
                <a:latin typeface="Times New Roman" pitchFamily="18" charset="0"/>
                <a:cs typeface="Times New Roman" pitchFamily="18" charset="0"/>
              </a:rPr>
              <a:t>Запікають</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рибу</a:t>
            </a:r>
            <a:r>
              <a:rPr lang="ru-RU" sz="2800" dirty="0">
                <a:latin typeface="Times New Roman" pitchFamily="18" charset="0"/>
                <a:cs typeface="Times New Roman" pitchFamily="18" charset="0"/>
              </a:rPr>
              <a:t> в основному з </a:t>
            </a:r>
            <a:r>
              <a:rPr lang="ru-RU" sz="2800" dirty="0" err="1">
                <a:latin typeface="Times New Roman" pitchFamily="18" charset="0"/>
                <a:cs typeface="Times New Roman" pitchFamily="18" charset="0"/>
              </a:rPr>
              <a:t>гарніром</a:t>
            </a:r>
            <a:r>
              <a:rPr lang="ru-RU" sz="2800" dirty="0">
                <a:latin typeface="Times New Roman" pitchFamily="18" charset="0"/>
                <a:cs typeface="Times New Roman" pitchFamily="18" charset="0"/>
              </a:rPr>
              <a:t> – </a:t>
            </a:r>
            <a:r>
              <a:rPr lang="ru-RU" sz="2800" dirty="0" err="1">
                <a:latin typeface="Times New Roman" pitchFamily="18" charset="0"/>
                <a:cs typeface="Times New Roman" pitchFamily="18" charset="0"/>
              </a:rPr>
              <a:t>картоплею</a:t>
            </a:r>
            <a:r>
              <a:rPr lang="ru-RU" sz="2800" dirty="0">
                <a:latin typeface="Times New Roman" pitchFamily="18" charset="0"/>
                <a:cs typeface="Times New Roman" pitchFamily="18" charset="0"/>
              </a:rPr>
              <a:t> вареною </a:t>
            </a:r>
            <a:r>
              <a:rPr lang="ru-RU" sz="2800" dirty="0" err="1">
                <a:latin typeface="Times New Roman" pitchFamily="18" charset="0"/>
                <a:cs typeface="Times New Roman" pitchFamily="18" charset="0"/>
              </a:rPr>
              <a:t>або</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смаженою</a:t>
            </a:r>
            <a:r>
              <a:rPr lang="ru-RU" sz="2800" dirty="0">
                <a:latin typeface="Times New Roman" pitchFamily="18" charset="0"/>
                <a:cs typeface="Times New Roman" pitchFamily="18" charset="0"/>
              </a:rPr>
              <a:t> (з </a:t>
            </a:r>
            <a:r>
              <a:rPr lang="ru-RU" sz="2800" dirty="0" err="1">
                <a:latin typeface="Times New Roman" pitchFamily="18" charset="0"/>
                <a:cs typeface="Times New Roman" pitchFamily="18" charset="0"/>
              </a:rPr>
              <a:t>сирої</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картопляним</a:t>
            </a:r>
            <a:r>
              <a:rPr lang="ru-RU" sz="2800" dirty="0">
                <a:latin typeface="Times New Roman" pitchFamily="18" charset="0"/>
                <a:cs typeface="Times New Roman" pitchFamily="18" charset="0"/>
              </a:rPr>
              <a:t> пюре, </a:t>
            </a:r>
            <a:r>
              <a:rPr lang="ru-RU" sz="2800" dirty="0" err="1">
                <a:latin typeface="Times New Roman" pitchFamily="18" charset="0"/>
                <a:cs typeface="Times New Roman" pitchFamily="18" charset="0"/>
              </a:rPr>
              <a:t>картоплею</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смаженою</a:t>
            </a:r>
            <a:r>
              <a:rPr lang="ru-RU" sz="2800" dirty="0">
                <a:latin typeface="Times New Roman" pitchFamily="18" charset="0"/>
                <a:cs typeface="Times New Roman" pitchFamily="18" charset="0"/>
              </a:rPr>
              <a:t> (з </a:t>
            </a:r>
            <a:r>
              <a:rPr lang="ru-RU" sz="2800" dirty="0" err="1">
                <a:latin typeface="Times New Roman" pitchFamily="18" charset="0"/>
                <a:cs typeface="Times New Roman" pitchFamily="18" charset="0"/>
              </a:rPr>
              <a:t>вареної</a:t>
            </a:r>
            <a:r>
              <a:rPr lang="ru-RU" sz="2800" dirty="0">
                <a:latin typeface="Times New Roman" pitchFamily="18" charset="0"/>
                <a:cs typeface="Times New Roman" pitchFamily="18" charset="0"/>
              </a:rPr>
              <a:t>), капустою </a:t>
            </a:r>
            <a:r>
              <a:rPr lang="ru-RU" sz="2800" dirty="0" err="1">
                <a:latin typeface="Times New Roman" pitchFamily="18" charset="0"/>
                <a:cs typeface="Times New Roman" pitchFamily="18" charset="0"/>
              </a:rPr>
              <a:t>тушкованою</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розсипчастою</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гречаною</a:t>
            </a:r>
            <a:r>
              <a:rPr lang="ru-RU" sz="2800" dirty="0">
                <a:latin typeface="Times New Roman" pitchFamily="18" charset="0"/>
                <a:cs typeface="Times New Roman" pitchFamily="18" charset="0"/>
              </a:rPr>
              <a:t> кашею, макаронами </a:t>
            </a:r>
            <a:r>
              <a:rPr lang="ru-RU" sz="2800" dirty="0" err="1">
                <a:latin typeface="Times New Roman" pitchFamily="18" charset="0"/>
                <a:cs typeface="Times New Roman" pitchFamily="18" charset="0"/>
              </a:rPr>
              <a:t>відварними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під</a:t>
            </a:r>
            <a:r>
              <a:rPr lang="ru-RU" sz="2800" dirty="0">
                <a:latin typeface="Times New Roman" pitchFamily="18" charset="0"/>
                <a:cs typeface="Times New Roman" pitchFamily="18" charset="0"/>
              </a:rPr>
              <a:t> соусом – </a:t>
            </a:r>
            <a:r>
              <a:rPr lang="ru-RU" sz="2800" dirty="0" err="1">
                <a:latin typeface="Times New Roman" pitchFamily="18" charset="0"/>
                <a:cs typeface="Times New Roman" pitchFamily="18" charset="0"/>
              </a:rPr>
              <a:t>білим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основним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паровим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молочним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сметанним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томатним</a:t>
            </a:r>
            <a:r>
              <a:rPr lang="ru-RU" sz="2800" dirty="0">
                <a:latin typeface="Times New Roman" pitchFamily="18" charset="0"/>
                <a:cs typeface="Times New Roman" pitchFamily="18" charset="0"/>
              </a:rPr>
              <a:t>, майонезом </a:t>
            </a:r>
            <a:r>
              <a:rPr lang="ru-RU" sz="2800" dirty="0" err="1">
                <a:latin typeface="Times New Roman" pitchFamily="18" charset="0"/>
                <a:cs typeface="Times New Roman" pitchFamily="18" charset="0"/>
              </a:rPr>
              <a:t>або</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яєчним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білком</a:t>
            </a:r>
            <a:r>
              <a:rPr lang="ru-RU" sz="2800" dirty="0">
                <a:latin typeface="Times New Roman" pitchFamily="18" charset="0"/>
                <a:cs typeface="Times New Roman" pitchFamily="18" charset="0"/>
              </a:rPr>
              <a:t>. </a:t>
            </a: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err="1" smtClean="0">
                <a:latin typeface="Times New Roman" pitchFamily="18" charset="0"/>
                <a:cs typeface="Times New Roman" pitchFamily="18" charset="0"/>
              </a:rPr>
              <a:t>Можна</a:t>
            </a:r>
            <a:r>
              <a:rPr lang="ru-RU" sz="2800" dirty="0" smtClean="0">
                <a:latin typeface="Times New Roman" pitchFamily="18" charset="0"/>
                <a:cs typeface="Times New Roman" pitchFamily="18" charset="0"/>
              </a:rPr>
              <a:t> </a:t>
            </a:r>
            <a:r>
              <a:rPr lang="ru-RU" sz="2800" dirty="0" err="1">
                <a:latin typeface="Times New Roman" pitchFamily="18" charset="0"/>
                <a:cs typeface="Times New Roman" pitchFamily="18" charset="0"/>
              </a:rPr>
              <a:t>запікати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рибу</a:t>
            </a:r>
            <a:r>
              <a:rPr lang="ru-RU" sz="2800" dirty="0">
                <a:latin typeface="Times New Roman" pitchFamily="18" charset="0"/>
                <a:cs typeface="Times New Roman" pitchFamily="18" charset="0"/>
              </a:rPr>
              <a:t> сирою, </a:t>
            </a:r>
            <a:r>
              <a:rPr lang="ru-RU" sz="2800" dirty="0" err="1">
                <a:latin typeface="Times New Roman" pitchFamily="18" charset="0"/>
                <a:cs typeface="Times New Roman" pitchFamily="18" charset="0"/>
              </a:rPr>
              <a:t>припущеною</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або</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смаженою</a:t>
            </a:r>
            <a:r>
              <a:rPr lang="ru-RU" sz="2800" dirty="0">
                <a:latin typeface="Times New Roman" pitchFamily="18" charset="0"/>
                <a:cs typeface="Times New Roman" pitchFamily="18" charset="0"/>
              </a:rPr>
              <a:t>.</a:t>
            </a:r>
          </a:p>
        </p:txBody>
      </p:sp>
      <p:pic>
        <p:nvPicPr>
          <p:cNvPr id="15362" name="Picture 2" descr="Рыба, запеченная в фольге по-дюкановски - калорийность, состав ..."/>
          <p:cNvPicPr>
            <a:picLocks noChangeAspect="1" noChangeArrowheads="1"/>
          </p:cNvPicPr>
          <p:nvPr/>
        </p:nvPicPr>
        <p:blipFill>
          <a:blip r:embed="rId2"/>
          <a:srcRect/>
          <a:stretch>
            <a:fillRect/>
          </a:stretch>
        </p:blipFill>
        <p:spPr bwMode="auto">
          <a:xfrm>
            <a:off x="428596" y="3214686"/>
            <a:ext cx="8001056" cy="3583330"/>
          </a:xfrm>
          <a:prstGeom prst="rect">
            <a:avLst/>
          </a:prstGeom>
          <a:noFill/>
        </p:spPr>
      </p:pic>
    </p:spTree>
    <p:extLst>
      <p:ext uri="{BB962C8B-B14F-4D97-AF65-F5344CB8AC3E}">
        <p14:creationId xmlns:p14="http://schemas.microsoft.com/office/powerpoint/2010/main" val="19949016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604" name="Picture 20" descr="Рыба, запеченная с помидорами и сыром | Рецепт | Фуд нетворк ..."/>
          <p:cNvPicPr>
            <a:picLocks noChangeAspect="1" noChangeArrowheads="1"/>
          </p:cNvPicPr>
          <p:nvPr/>
        </p:nvPicPr>
        <p:blipFill>
          <a:blip r:embed="rId2"/>
          <a:srcRect/>
          <a:stretch>
            <a:fillRect/>
          </a:stretch>
        </p:blipFill>
        <p:spPr bwMode="auto">
          <a:xfrm>
            <a:off x="4143372" y="5214950"/>
            <a:ext cx="5000628" cy="1643050"/>
          </a:xfrm>
          <a:prstGeom prst="rect">
            <a:avLst/>
          </a:prstGeom>
          <a:noFill/>
        </p:spPr>
      </p:pic>
      <p:sp>
        <p:nvSpPr>
          <p:cNvPr id="2" name="Заголовок 1"/>
          <p:cNvSpPr>
            <a:spLocks noGrp="1"/>
          </p:cNvSpPr>
          <p:nvPr>
            <p:ph type="title"/>
          </p:nvPr>
        </p:nvSpPr>
        <p:spPr>
          <a:xfrm>
            <a:off x="457200" y="214290"/>
            <a:ext cx="8229600" cy="857256"/>
          </a:xfrm>
        </p:spPr>
        <p:txBody>
          <a:bodyPr>
            <a:normAutofit/>
          </a:bodyPr>
          <a:lstStyle/>
          <a:p>
            <a:pPr algn="ctr"/>
            <a:r>
              <a:rPr lang="uk-UA" sz="4400" b="1" dirty="0" smtClean="0">
                <a:solidFill>
                  <a:srgbClr val="002060"/>
                </a:solidFill>
                <a:latin typeface="Times New Roman" pitchFamily="18" charset="0"/>
                <a:cs typeface="Times New Roman" pitchFamily="18" charset="0"/>
              </a:rPr>
              <a:t>Риба запечена під майонезом</a:t>
            </a:r>
            <a:endParaRPr lang="ru-RU" sz="4400" b="1" dirty="0">
              <a:solidFill>
                <a:srgbClr val="002060"/>
              </a:solidFill>
              <a:latin typeface="Times New Roman" pitchFamily="18" charset="0"/>
              <a:cs typeface="Times New Roman" pitchFamily="18" charset="0"/>
            </a:endParaRPr>
          </a:p>
        </p:txBody>
      </p:sp>
      <p:pic>
        <p:nvPicPr>
          <p:cNvPr id="67586" name="Picture 2" descr="C:\Users\Lesya\Documents\риба8.png"/>
          <p:cNvPicPr>
            <a:picLocks noChangeAspect="1" noChangeArrowheads="1"/>
          </p:cNvPicPr>
          <p:nvPr/>
        </p:nvPicPr>
        <p:blipFill>
          <a:blip r:embed="rId3"/>
          <a:srcRect/>
          <a:stretch>
            <a:fillRect/>
          </a:stretch>
        </p:blipFill>
        <p:spPr bwMode="auto">
          <a:xfrm>
            <a:off x="214282" y="1214422"/>
            <a:ext cx="3829670" cy="5424491"/>
          </a:xfrm>
          <a:prstGeom prst="rect">
            <a:avLst/>
          </a:prstGeom>
          <a:noFill/>
        </p:spPr>
      </p:pic>
      <p:graphicFrame>
        <p:nvGraphicFramePr>
          <p:cNvPr id="5" name="Таблица 4"/>
          <p:cNvGraphicFramePr>
            <a:graphicFrameLocks noGrp="1"/>
          </p:cNvGraphicFramePr>
          <p:nvPr/>
        </p:nvGraphicFramePr>
        <p:xfrm>
          <a:off x="4214810" y="1071546"/>
          <a:ext cx="4714876" cy="4132619"/>
        </p:xfrm>
        <a:graphic>
          <a:graphicData uri="http://schemas.openxmlformats.org/drawingml/2006/table">
            <a:tbl>
              <a:tblPr/>
              <a:tblGrid>
                <a:gridCol w="4714876">
                  <a:extLst>
                    <a:ext uri="{9D8B030D-6E8A-4147-A177-3AD203B41FA5}">
                      <a16:colId xmlns:a16="http://schemas.microsoft.com/office/drawing/2014/main" val="20000"/>
                    </a:ext>
                  </a:extLst>
                </a:gridCol>
              </a:tblGrid>
              <a:tr h="221791">
                <a:tc>
                  <a:txBody>
                    <a:bodyPr/>
                    <a:lstStyle/>
                    <a:p>
                      <a:pPr algn="ctr">
                        <a:lnSpc>
                          <a:spcPts val="1610"/>
                        </a:lnSpc>
                        <a:spcAft>
                          <a:spcPts val="0"/>
                        </a:spcAft>
                      </a:pPr>
                      <a:r>
                        <a:rPr lang="ru-RU" sz="1100" spc="0" dirty="0" err="1">
                          <a:latin typeface="Times New Roman"/>
                          <a:ea typeface="Times New Roman"/>
                          <a:cs typeface="Times New Roman"/>
                        </a:rPr>
                        <a:t>Порційні</a:t>
                      </a:r>
                      <a:r>
                        <a:rPr lang="ru-RU" sz="1100" spc="0" dirty="0">
                          <a:latin typeface="Times New Roman"/>
                          <a:ea typeface="Times New Roman"/>
                          <a:cs typeface="Times New Roman"/>
                        </a:rPr>
                        <a:t> </a:t>
                      </a:r>
                      <a:r>
                        <a:rPr lang="ru-RU" sz="1100" spc="0" dirty="0" err="1">
                          <a:latin typeface="Times New Roman"/>
                          <a:ea typeface="Times New Roman"/>
                          <a:cs typeface="Times New Roman"/>
                        </a:rPr>
                        <a:t>шматочки</a:t>
                      </a:r>
                      <a:r>
                        <a:rPr lang="ru-RU" sz="1100" spc="0" dirty="0">
                          <a:latin typeface="Times New Roman"/>
                          <a:ea typeface="Times New Roman"/>
                          <a:cs typeface="Times New Roman"/>
                        </a:rPr>
                        <a:t> </a:t>
                      </a:r>
                      <a:r>
                        <a:rPr lang="ru-RU" sz="1100" spc="0" dirty="0" err="1">
                          <a:latin typeface="Times New Roman"/>
                          <a:ea typeface="Times New Roman"/>
                          <a:cs typeface="Times New Roman"/>
                        </a:rPr>
                        <a:t>риби</a:t>
                      </a:r>
                      <a:r>
                        <a:rPr lang="ru-RU" sz="1100" spc="0" dirty="0">
                          <a:latin typeface="Times New Roman"/>
                          <a:ea typeface="Times New Roman"/>
                          <a:cs typeface="Times New Roman"/>
                        </a:rPr>
                        <a:t> (</a:t>
                      </a:r>
                      <a:r>
                        <a:rPr lang="ru-RU" sz="1100" spc="0" dirty="0" err="1">
                          <a:latin typeface="Times New Roman"/>
                          <a:ea typeface="Times New Roman"/>
                          <a:cs typeface="Times New Roman"/>
                        </a:rPr>
                        <a:t>філе</a:t>
                      </a:r>
                      <a:r>
                        <a:rPr lang="ru-RU" sz="1100" spc="0" dirty="0">
                          <a:latin typeface="Times New Roman"/>
                          <a:ea typeface="Times New Roman"/>
                          <a:cs typeface="Times New Roman"/>
                        </a:rPr>
                        <a:t> </a:t>
                      </a:r>
                      <a:r>
                        <a:rPr lang="ru-RU" sz="1100" spc="0" dirty="0" err="1">
                          <a:latin typeface="Times New Roman"/>
                          <a:ea typeface="Times New Roman"/>
                          <a:cs typeface="Times New Roman"/>
                        </a:rPr>
                        <a:t>з</a:t>
                      </a:r>
                      <a:r>
                        <a:rPr lang="ru-RU" sz="1100" spc="0" dirty="0">
                          <a:latin typeface="Times New Roman"/>
                          <a:ea typeface="Times New Roman"/>
                          <a:cs typeface="Times New Roman"/>
                        </a:rPr>
                        <a:t> </a:t>
                      </a:r>
                      <a:r>
                        <a:rPr lang="ru-RU" sz="1100" spc="0" dirty="0" err="1">
                          <a:latin typeface="Times New Roman"/>
                          <a:ea typeface="Times New Roman"/>
                          <a:cs typeface="Times New Roman"/>
                        </a:rPr>
                        <a:t>шкіркою</a:t>
                      </a:r>
                      <a:r>
                        <a:rPr lang="ru-RU" sz="1100" spc="0" dirty="0">
                          <a:latin typeface="Times New Roman"/>
                          <a:ea typeface="Times New Roman"/>
                          <a:cs typeface="Times New Roman"/>
                        </a:rPr>
                        <a:t> без </a:t>
                      </a:r>
                      <a:r>
                        <a:rPr lang="ru-RU" sz="1100" spc="0" dirty="0" err="1">
                          <a:latin typeface="Times New Roman"/>
                          <a:ea typeface="Times New Roman"/>
                          <a:cs typeface="Times New Roman"/>
                        </a:rPr>
                        <a:t>кісток</a:t>
                      </a:r>
                      <a:r>
                        <a:rPr lang="ru-RU" sz="1100" spc="0" dirty="0">
                          <a:latin typeface="Times New Roman"/>
                          <a:ea typeface="Times New Roman"/>
                          <a:cs typeface="Times New Roman"/>
                        </a:rPr>
                        <a:t>, </a:t>
                      </a:r>
                      <a:r>
                        <a:rPr lang="ru-RU" sz="1100" spc="0" dirty="0" err="1">
                          <a:latin typeface="Times New Roman"/>
                          <a:ea typeface="Times New Roman"/>
                          <a:cs typeface="Times New Roman"/>
                        </a:rPr>
                        <a:t>або</a:t>
                      </a:r>
                      <a:r>
                        <a:rPr lang="ru-RU" sz="1100" spc="0" dirty="0">
                          <a:latin typeface="Times New Roman"/>
                          <a:ea typeface="Times New Roman"/>
                          <a:cs typeface="Times New Roman"/>
                        </a:rPr>
                        <a:t> </a:t>
                      </a:r>
                      <a:r>
                        <a:rPr lang="ru-RU" sz="1100" spc="0" dirty="0" err="1">
                          <a:latin typeface="Times New Roman"/>
                          <a:ea typeface="Times New Roman"/>
                          <a:cs typeface="Times New Roman"/>
                        </a:rPr>
                        <a:t>чисте</a:t>
                      </a:r>
                      <a:r>
                        <a:rPr lang="ru-RU" sz="1100" spc="0" dirty="0">
                          <a:latin typeface="Times New Roman"/>
                          <a:ea typeface="Times New Roman"/>
                          <a:cs typeface="Times New Roman"/>
                        </a:rPr>
                        <a:t> </a:t>
                      </a:r>
                      <a:r>
                        <a:rPr lang="ru-RU" sz="1100" spc="0" dirty="0" err="1">
                          <a:latin typeface="Times New Roman"/>
                          <a:ea typeface="Times New Roman"/>
                          <a:cs typeface="Times New Roman"/>
                        </a:rPr>
                        <a:t>філе</a:t>
                      </a:r>
                      <a:r>
                        <a:rPr lang="ru-RU" sz="1100" spc="0" dirty="0">
                          <a:latin typeface="Times New Roman"/>
                          <a:ea typeface="Times New Roman"/>
                          <a:cs typeface="Times New Roman"/>
                        </a:rPr>
                        <a:t>)</a:t>
                      </a:r>
                      <a:endParaRPr lang="ru-RU" sz="1000" spc="-5" dirty="0">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160575">
                <a:tc>
                  <a:txBody>
                    <a:bodyPr/>
                    <a:lstStyle/>
                    <a:p>
                      <a:pPr>
                        <a:spcAft>
                          <a:spcPts val="0"/>
                        </a:spcAft>
                      </a:pPr>
                      <a:endParaRPr lang="ru-RU" sz="1100">
                        <a:solidFill>
                          <a:srgbClr val="000000"/>
                        </a:solidFill>
                        <a:latin typeface="Tahoma"/>
                        <a:ea typeface="Tahoma"/>
                        <a:cs typeface="Times New Roman"/>
                      </a:endParaRPr>
                    </a:p>
                  </a:txBody>
                  <a:tcPr marL="4832" marR="483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194637">
                <a:tc>
                  <a:txBody>
                    <a:bodyPr/>
                    <a:lstStyle/>
                    <a:p>
                      <a:pPr algn="ctr">
                        <a:lnSpc>
                          <a:spcPts val="1610"/>
                        </a:lnSpc>
                        <a:spcAft>
                          <a:spcPts val="0"/>
                        </a:spcAft>
                      </a:pPr>
                      <a:r>
                        <a:rPr lang="ru-RU" sz="1100" spc="0">
                          <a:latin typeface="Times New Roman"/>
                          <a:ea typeface="Times New Roman"/>
                          <a:cs typeface="Times New Roman"/>
                        </a:rPr>
                        <a:t>Посипати сіллю</a:t>
                      </a:r>
                      <a:endParaRPr lang="ru-RU" sz="1000" spc="-5">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160575">
                <a:tc>
                  <a:txBody>
                    <a:bodyPr/>
                    <a:lstStyle/>
                    <a:p>
                      <a:pPr>
                        <a:spcAft>
                          <a:spcPts val="0"/>
                        </a:spcAft>
                      </a:pPr>
                      <a:endParaRPr lang="ru-RU" sz="1100">
                        <a:solidFill>
                          <a:srgbClr val="000000"/>
                        </a:solidFill>
                        <a:latin typeface="Tahoma"/>
                        <a:ea typeface="Tahoma"/>
                        <a:cs typeface="Times New Roman"/>
                      </a:endParaRPr>
                    </a:p>
                  </a:txBody>
                  <a:tcPr marL="4832" marR="483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194637">
                <a:tc>
                  <a:txBody>
                    <a:bodyPr/>
                    <a:lstStyle/>
                    <a:p>
                      <a:pPr algn="ctr">
                        <a:lnSpc>
                          <a:spcPts val="1610"/>
                        </a:lnSpc>
                        <a:spcAft>
                          <a:spcPts val="0"/>
                        </a:spcAft>
                      </a:pPr>
                      <a:r>
                        <a:rPr lang="ru-RU" sz="1100" spc="0">
                          <a:latin typeface="Times New Roman"/>
                          <a:ea typeface="Times New Roman"/>
                          <a:cs typeface="Times New Roman"/>
                        </a:rPr>
                        <a:t>Запанірувати у борошні</a:t>
                      </a:r>
                      <a:endParaRPr lang="ru-RU" sz="1000" spc="-5">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160575">
                <a:tc>
                  <a:txBody>
                    <a:bodyPr/>
                    <a:lstStyle/>
                    <a:p>
                      <a:pPr>
                        <a:spcAft>
                          <a:spcPts val="0"/>
                        </a:spcAft>
                      </a:pPr>
                      <a:endParaRPr lang="ru-RU" sz="1100">
                        <a:solidFill>
                          <a:srgbClr val="000000"/>
                        </a:solidFill>
                        <a:latin typeface="Tahoma"/>
                        <a:ea typeface="Tahoma"/>
                        <a:cs typeface="Times New Roman"/>
                      </a:endParaRPr>
                    </a:p>
                  </a:txBody>
                  <a:tcPr marL="4832" marR="483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194637">
                <a:tc>
                  <a:txBody>
                    <a:bodyPr/>
                    <a:lstStyle/>
                    <a:p>
                      <a:pPr algn="ctr">
                        <a:lnSpc>
                          <a:spcPts val="1610"/>
                        </a:lnSpc>
                        <a:spcAft>
                          <a:spcPts val="0"/>
                        </a:spcAft>
                      </a:pPr>
                      <a:r>
                        <a:rPr lang="ru-RU" sz="1100" spc="0">
                          <a:latin typeface="Times New Roman"/>
                          <a:ea typeface="Times New Roman"/>
                          <a:cs typeface="Times New Roman"/>
                        </a:rPr>
                        <a:t>Смажити до готовності</a:t>
                      </a:r>
                      <a:endParaRPr lang="ru-RU" sz="1000" spc="-5">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160575">
                <a:tc>
                  <a:txBody>
                    <a:bodyPr/>
                    <a:lstStyle/>
                    <a:p>
                      <a:pPr>
                        <a:spcAft>
                          <a:spcPts val="0"/>
                        </a:spcAft>
                      </a:pPr>
                      <a:endParaRPr lang="ru-RU" sz="1100">
                        <a:solidFill>
                          <a:srgbClr val="000000"/>
                        </a:solidFill>
                        <a:latin typeface="Tahoma"/>
                        <a:ea typeface="Tahoma"/>
                        <a:cs typeface="Times New Roman"/>
                      </a:endParaRPr>
                    </a:p>
                  </a:txBody>
                  <a:tcPr marL="4832" marR="483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332490">
                <a:tc>
                  <a:txBody>
                    <a:bodyPr/>
                    <a:lstStyle/>
                    <a:p>
                      <a:pPr algn="ctr">
                        <a:lnSpc>
                          <a:spcPts val="1610"/>
                        </a:lnSpc>
                        <a:spcAft>
                          <a:spcPts val="0"/>
                        </a:spcAft>
                      </a:pPr>
                      <a:r>
                        <a:rPr lang="ru-RU" sz="1100" spc="0">
                          <a:latin typeface="Times New Roman"/>
                          <a:ea typeface="Times New Roman"/>
                          <a:cs typeface="Times New Roman"/>
                        </a:rPr>
                        <a:t>Покласти нарізану цибулю (половину норми) На смажену порційну сковороду</a:t>
                      </a:r>
                      <a:endParaRPr lang="ru-RU" sz="1000" spc="-5">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r h="160575">
                <a:tc>
                  <a:txBody>
                    <a:bodyPr/>
                    <a:lstStyle/>
                    <a:p>
                      <a:pPr>
                        <a:spcAft>
                          <a:spcPts val="0"/>
                        </a:spcAft>
                      </a:pPr>
                      <a:endParaRPr lang="ru-RU" sz="1100">
                        <a:solidFill>
                          <a:srgbClr val="000000"/>
                        </a:solidFill>
                        <a:latin typeface="Tahoma"/>
                        <a:ea typeface="Tahoma"/>
                        <a:cs typeface="Times New Roman"/>
                      </a:endParaRPr>
                    </a:p>
                  </a:txBody>
                  <a:tcPr marL="4832" marR="483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r h="194637">
                <a:tc>
                  <a:txBody>
                    <a:bodyPr/>
                    <a:lstStyle/>
                    <a:p>
                      <a:pPr algn="ctr">
                        <a:lnSpc>
                          <a:spcPts val="1610"/>
                        </a:lnSpc>
                        <a:spcAft>
                          <a:spcPts val="0"/>
                        </a:spcAft>
                      </a:pPr>
                      <a:r>
                        <a:rPr lang="ru-RU" sz="1100" spc="0">
                          <a:latin typeface="Times New Roman"/>
                          <a:ea typeface="Times New Roman"/>
                          <a:cs typeface="Times New Roman"/>
                        </a:rPr>
                        <a:t>Викласти смажену рибу</a:t>
                      </a:r>
                      <a:endParaRPr lang="ru-RU" sz="1000" spc="-5">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r h="160575">
                <a:tc>
                  <a:txBody>
                    <a:bodyPr/>
                    <a:lstStyle/>
                    <a:p>
                      <a:pPr>
                        <a:spcAft>
                          <a:spcPts val="0"/>
                        </a:spcAft>
                      </a:pPr>
                      <a:endParaRPr lang="ru-RU" sz="1100">
                        <a:solidFill>
                          <a:srgbClr val="000000"/>
                        </a:solidFill>
                        <a:latin typeface="Tahoma"/>
                        <a:ea typeface="Tahoma"/>
                        <a:cs typeface="Times New Roman"/>
                      </a:endParaRPr>
                    </a:p>
                  </a:txBody>
                  <a:tcPr marL="4832" marR="483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1"/>
                  </a:ext>
                </a:extLst>
              </a:tr>
              <a:tr h="228908">
                <a:tc>
                  <a:txBody>
                    <a:bodyPr/>
                    <a:lstStyle/>
                    <a:p>
                      <a:pPr algn="ctr">
                        <a:lnSpc>
                          <a:spcPts val="1610"/>
                        </a:lnSpc>
                        <a:spcAft>
                          <a:spcPts val="0"/>
                        </a:spcAft>
                      </a:pPr>
                      <a:r>
                        <a:rPr lang="ru-RU" sz="1100" spc="0">
                          <a:latin typeface="Times New Roman"/>
                          <a:ea typeface="Times New Roman"/>
                          <a:cs typeface="Times New Roman"/>
                        </a:rPr>
                        <a:t>Покласти на рибу решту нарізаної цибулі</a:t>
                      </a:r>
                      <a:endParaRPr lang="ru-RU" sz="1000" spc="-5">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2"/>
                  </a:ext>
                </a:extLst>
              </a:tr>
              <a:tr h="160575">
                <a:tc>
                  <a:txBody>
                    <a:bodyPr/>
                    <a:lstStyle/>
                    <a:p>
                      <a:pPr>
                        <a:spcAft>
                          <a:spcPts val="0"/>
                        </a:spcAft>
                      </a:pPr>
                      <a:endParaRPr lang="ru-RU" sz="1100">
                        <a:solidFill>
                          <a:srgbClr val="000000"/>
                        </a:solidFill>
                        <a:latin typeface="Tahoma"/>
                        <a:ea typeface="Tahoma"/>
                        <a:cs typeface="Times New Roman"/>
                      </a:endParaRPr>
                    </a:p>
                  </a:txBody>
                  <a:tcPr marL="4832" marR="483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3"/>
                  </a:ext>
                </a:extLst>
              </a:tr>
              <a:tr h="194637">
                <a:tc>
                  <a:txBody>
                    <a:bodyPr/>
                    <a:lstStyle/>
                    <a:p>
                      <a:pPr algn="ctr">
                        <a:lnSpc>
                          <a:spcPts val="1610"/>
                        </a:lnSpc>
                        <a:spcAft>
                          <a:spcPts val="0"/>
                        </a:spcAft>
                      </a:pPr>
                      <a:r>
                        <a:rPr lang="ru-RU" sz="1100" spc="0">
                          <a:latin typeface="Times New Roman"/>
                          <a:ea typeface="Times New Roman"/>
                          <a:cs typeface="Times New Roman"/>
                        </a:rPr>
                        <a:t>Залити майонезом</a:t>
                      </a:r>
                      <a:endParaRPr lang="ru-RU" sz="1000" spc="-5">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4"/>
                  </a:ext>
                </a:extLst>
              </a:tr>
              <a:tr h="194637">
                <a:tc>
                  <a:txBody>
                    <a:bodyPr/>
                    <a:lstStyle/>
                    <a:p>
                      <a:pPr algn="ctr">
                        <a:lnSpc>
                          <a:spcPts val="1610"/>
                        </a:lnSpc>
                        <a:spcAft>
                          <a:spcPts val="0"/>
                        </a:spcAft>
                      </a:pPr>
                      <a:endParaRPr lang="uk-UA" sz="1100" spc="-5">
                        <a:latin typeface="Times New Roman"/>
                        <a:ea typeface="Times New Roman"/>
                        <a:cs typeface="Times New Roman"/>
                      </a:endParaRPr>
                    </a:p>
                  </a:txBody>
                  <a:tcPr marL="4832" marR="483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5"/>
                  </a:ext>
                </a:extLst>
              </a:tr>
              <a:tr h="194637">
                <a:tc>
                  <a:txBody>
                    <a:bodyPr/>
                    <a:lstStyle/>
                    <a:p>
                      <a:pPr algn="ctr">
                        <a:lnSpc>
                          <a:spcPts val="1610"/>
                        </a:lnSpc>
                        <a:spcAft>
                          <a:spcPts val="0"/>
                        </a:spcAft>
                      </a:pPr>
                      <a:r>
                        <a:rPr lang="ru-RU" sz="1100" spc="0">
                          <a:latin typeface="Times New Roman"/>
                          <a:ea typeface="Times New Roman"/>
                          <a:cs typeface="Times New Roman"/>
                        </a:rPr>
                        <a:t>Посипати тертим сиром</a:t>
                      </a:r>
                      <a:endParaRPr lang="ru-RU" sz="1000" spc="-5">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6"/>
                  </a:ext>
                </a:extLst>
              </a:tr>
              <a:tr h="160575">
                <a:tc>
                  <a:txBody>
                    <a:bodyPr/>
                    <a:lstStyle/>
                    <a:p>
                      <a:pPr>
                        <a:spcAft>
                          <a:spcPts val="0"/>
                        </a:spcAft>
                      </a:pPr>
                      <a:endParaRPr lang="ru-RU" sz="1100">
                        <a:solidFill>
                          <a:srgbClr val="000000"/>
                        </a:solidFill>
                        <a:latin typeface="Tahoma"/>
                        <a:ea typeface="Tahoma"/>
                        <a:cs typeface="Times New Roman"/>
                      </a:endParaRPr>
                    </a:p>
                  </a:txBody>
                  <a:tcPr marL="4832" marR="483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7"/>
                  </a:ext>
                </a:extLst>
              </a:tr>
              <a:tr h="194637">
                <a:tc>
                  <a:txBody>
                    <a:bodyPr/>
                    <a:lstStyle/>
                    <a:p>
                      <a:pPr algn="ctr">
                        <a:lnSpc>
                          <a:spcPts val="1610"/>
                        </a:lnSpc>
                        <a:spcAft>
                          <a:spcPts val="0"/>
                        </a:spcAft>
                      </a:pPr>
                      <a:r>
                        <a:rPr lang="ru-RU" sz="1100" spc="0">
                          <a:latin typeface="Times New Roman"/>
                          <a:ea typeface="Times New Roman"/>
                          <a:cs typeface="Times New Roman"/>
                        </a:rPr>
                        <a:t>Запекти у жировій шафі</a:t>
                      </a:r>
                      <a:endParaRPr lang="ru-RU" sz="1000" spc="-5">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8"/>
                  </a:ext>
                </a:extLst>
              </a:tr>
              <a:tr h="160575">
                <a:tc>
                  <a:txBody>
                    <a:bodyPr/>
                    <a:lstStyle/>
                    <a:p>
                      <a:pPr>
                        <a:spcAft>
                          <a:spcPts val="0"/>
                        </a:spcAft>
                      </a:pPr>
                      <a:endParaRPr lang="ru-RU" sz="1100">
                        <a:solidFill>
                          <a:srgbClr val="000000"/>
                        </a:solidFill>
                        <a:latin typeface="Tahoma"/>
                        <a:ea typeface="Tahoma"/>
                        <a:cs typeface="Times New Roman"/>
                      </a:endParaRPr>
                    </a:p>
                  </a:txBody>
                  <a:tcPr marL="4832" marR="483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9"/>
                  </a:ext>
                </a:extLst>
              </a:tr>
              <a:tr h="215070">
                <a:tc>
                  <a:txBody>
                    <a:bodyPr/>
                    <a:lstStyle/>
                    <a:p>
                      <a:pPr algn="ctr">
                        <a:lnSpc>
                          <a:spcPts val="1610"/>
                        </a:lnSpc>
                        <a:spcAft>
                          <a:spcPts val="0"/>
                        </a:spcAft>
                      </a:pPr>
                      <a:r>
                        <a:rPr lang="ru-RU" sz="1100" spc="0" dirty="0">
                          <a:latin typeface="Times New Roman"/>
                          <a:ea typeface="Times New Roman"/>
                          <a:cs typeface="Times New Roman"/>
                        </a:rPr>
                        <a:t>Подати у </a:t>
                      </a:r>
                      <a:r>
                        <a:rPr lang="ru-RU" sz="1100" spc="0" dirty="0" err="1">
                          <a:latin typeface="Times New Roman"/>
                          <a:ea typeface="Times New Roman"/>
                          <a:cs typeface="Times New Roman"/>
                        </a:rPr>
                        <a:t>порційній</a:t>
                      </a:r>
                      <a:r>
                        <a:rPr lang="ru-RU" sz="1100" spc="0" dirty="0">
                          <a:latin typeface="Times New Roman"/>
                          <a:ea typeface="Times New Roman"/>
                          <a:cs typeface="Times New Roman"/>
                        </a:rPr>
                        <a:t> </a:t>
                      </a:r>
                      <a:r>
                        <a:rPr lang="ru-RU" sz="1100" spc="0" dirty="0" err="1">
                          <a:latin typeface="Times New Roman"/>
                          <a:ea typeface="Times New Roman"/>
                          <a:cs typeface="Times New Roman"/>
                        </a:rPr>
                        <a:t>сковорідці</a:t>
                      </a:r>
                      <a:r>
                        <a:rPr lang="ru-RU" sz="1100" spc="0" dirty="0">
                          <a:latin typeface="Times New Roman"/>
                          <a:ea typeface="Times New Roman"/>
                          <a:cs typeface="Times New Roman"/>
                        </a:rPr>
                        <a:t>, </a:t>
                      </a:r>
                      <a:r>
                        <a:rPr lang="ru-RU" sz="1100" spc="0" dirty="0" err="1">
                          <a:latin typeface="Times New Roman"/>
                          <a:ea typeface="Times New Roman"/>
                          <a:cs typeface="Times New Roman"/>
                        </a:rPr>
                        <a:t>окремо</a:t>
                      </a:r>
                      <a:r>
                        <a:rPr lang="ru-RU" sz="1100" spc="0" dirty="0">
                          <a:latin typeface="Times New Roman"/>
                          <a:ea typeface="Times New Roman"/>
                          <a:cs typeface="Times New Roman"/>
                        </a:rPr>
                        <a:t> </a:t>
                      </a:r>
                      <a:r>
                        <a:rPr lang="ru-RU" sz="1100" spc="0" dirty="0" err="1">
                          <a:latin typeface="Times New Roman"/>
                          <a:ea typeface="Times New Roman"/>
                          <a:cs typeface="Times New Roman"/>
                        </a:rPr>
                        <a:t>картоплю</a:t>
                      </a:r>
                      <a:r>
                        <a:rPr lang="ru-RU" sz="1100" spc="0" dirty="0">
                          <a:latin typeface="Times New Roman"/>
                          <a:ea typeface="Times New Roman"/>
                          <a:cs typeface="Times New Roman"/>
                        </a:rPr>
                        <a:t> </a:t>
                      </a:r>
                      <a:r>
                        <a:rPr lang="ru-RU" sz="1100" spc="0" dirty="0" err="1">
                          <a:latin typeface="Times New Roman"/>
                          <a:ea typeface="Times New Roman"/>
                          <a:cs typeface="Times New Roman"/>
                        </a:rPr>
                        <a:t>відварну</a:t>
                      </a:r>
                      <a:endParaRPr lang="ru-RU" sz="1000" spc="-5" dirty="0">
                        <a:latin typeface="Times New Roman"/>
                        <a:ea typeface="Times New Roman"/>
                        <a:cs typeface="Times New Roman"/>
                      </a:endParaRPr>
                    </a:p>
                  </a:txBody>
                  <a:tcPr marL="4832" marR="48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20"/>
                  </a:ext>
                </a:extLst>
              </a:tr>
            </a:tbl>
          </a:graphicData>
        </a:graphic>
      </p:graphicFrame>
      <p:sp>
        <p:nvSpPr>
          <p:cNvPr id="67595" name="AutoShape 11"/>
          <p:cNvSpPr>
            <a:spLocks noChangeShapeType="1"/>
          </p:cNvSpPr>
          <p:nvPr/>
        </p:nvSpPr>
        <p:spPr bwMode="auto">
          <a:xfrm>
            <a:off x="0" y="77788"/>
            <a:ext cx="0" cy="176212"/>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67596" name="AutoShape 12"/>
          <p:cNvSpPr>
            <a:spLocks noChangeShapeType="1"/>
          </p:cNvSpPr>
          <p:nvPr/>
        </p:nvSpPr>
        <p:spPr bwMode="auto">
          <a:xfrm>
            <a:off x="0" y="38100"/>
            <a:ext cx="0" cy="176213"/>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67594" name="AutoShape 10"/>
          <p:cNvSpPr>
            <a:spLocks noChangeShapeType="1"/>
          </p:cNvSpPr>
          <p:nvPr/>
        </p:nvSpPr>
        <p:spPr bwMode="auto">
          <a:xfrm>
            <a:off x="0" y="20638"/>
            <a:ext cx="0" cy="176212"/>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67592" name="AutoShape 8"/>
          <p:cNvSpPr>
            <a:spLocks noChangeShapeType="1"/>
          </p:cNvSpPr>
          <p:nvPr/>
        </p:nvSpPr>
        <p:spPr bwMode="auto">
          <a:xfrm>
            <a:off x="0" y="330200"/>
            <a:ext cx="0" cy="176213"/>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67593" name="AutoShape 9"/>
          <p:cNvSpPr>
            <a:spLocks noChangeShapeType="1"/>
          </p:cNvSpPr>
          <p:nvPr/>
        </p:nvSpPr>
        <p:spPr bwMode="auto">
          <a:xfrm>
            <a:off x="0" y="-9525"/>
            <a:ext cx="0" cy="176213"/>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67589" name="AutoShape 5"/>
          <p:cNvSpPr>
            <a:spLocks noChangeShapeType="1"/>
          </p:cNvSpPr>
          <p:nvPr/>
        </p:nvSpPr>
        <p:spPr bwMode="auto">
          <a:xfrm>
            <a:off x="3149600" y="38100"/>
            <a:ext cx="0" cy="176213"/>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67590" name="AutoShape 6"/>
          <p:cNvSpPr>
            <a:spLocks noChangeShapeType="1"/>
          </p:cNvSpPr>
          <p:nvPr/>
        </p:nvSpPr>
        <p:spPr bwMode="auto">
          <a:xfrm>
            <a:off x="0" y="3175"/>
            <a:ext cx="0" cy="176213"/>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67591" name="AutoShape 7"/>
          <p:cNvSpPr>
            <a:spLocks noChangeShapeType="1"/>
          </p:cNvSpPr>
          <p:nvPr/>
        </p:nvSpPr>
        <p:spPr bwMode="auto">
          <a:xfrm>
            <a:off x="0" y="192088"/>
            <a:ext cx="0" cy="176212"/>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67587" name="AutoShape 3"/>
          <p:cNvSpPr>
            <a:spLocks noChangeShapeType="1"/>
          </p:cNvSpPr>
          <p:nvPr/>
        </p:nvSpPr>
        <p:spPr bwMode="auto">
          <a:xfrm>
            <a:off x="0" y="219075"/>
            <a:ext cx="0" cy="176213"/>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67588" name="AutoShape 4"/>
          <p:cNvSpPr>
            <a:spLocks noChangeShapeType="1"/>
          </p:cNvSpPr>
          <p:nvPr/>
        </p:nvSpPr>
        <p:spPr bwMode="auto">
          <a:xfrm>
            <a:off x="0" y="11113"/>
            <a:ext cx="0" cy="176212"/>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67597" name="Rectangle 13"/>
          <p:cNvSpPr>
            <a:spLocks noChangeArrowheads="1"/>
          </p:cNvSpPr>
          <p:nvPr/>
        </p:nvSpPr>
        <p:spPr bwMode="auto">
          <a:xfrm>
            <a:off x="0" y="0"/>
            <a:ext cx="9144000" cy="457200"/>
          </a:xfrm>
          <a:prstGeom prst="rect">
            <a:avLst/>
          </a:prstGeom>
          <a:solidFill>
            <a:srgbClr val="FFFFFF"/>
          </a:solidFill>
          <a:ln w="9525">
            <a:noFill/>
            <a:miter lim="800000"/>
            <a:headEnd/>
            <a:tailEnd/>
          </a:ln>
          <a:effectLst/>
        </p:spPr>
        <p:txBody>
          <a:bodyPr vert="horz" wrap="none" lIns="91440" tIns="539580" rIns="539580" bIns="53958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7598" name="Rectangle 14"/>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r>
            <a:br>
              <a:rPr kumimoji="0" lang="ru-RU"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7600" name="AutoShape 16" descr="Запечена риба - покроковий рецепт з фото"/>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000108"/>
          </a:xfrm>
        </p:spPr>
        <p:txBody>
          <a:bodyPr>
            <a:normAutofit/>
          </a:bodyPr>
          <a:lstStyle/>
          <a:p>
            <a:pPr algn="ctr"/>
            <a:r>
              <a:rPr lang="uk-UA" sz="4400" b="1" dirty="0" smtClean="0">
                <a:solidFill>
                  <a:srgbClr val="002060"/>
                </a:solidFill>
                <a:latin typeface="Times New Roman" pitchFamily="18" charset="0"/>
                <a:cs typeface="Times New Roman" pitchFamily="18" charset="0"/>
              </a:rPr>
              <a:t>Риба запечена з картоплею </a:t>
            </a:r>
            <a:endParaRPr lang="ru-RU" sz="4400" b="1" dirty="0">
              <a:solidFill>
                <a:srgbClr val="002060"/>
              </a:solidFill>
              <a:latin typeface="Times New Roman" pitchFamily="18" charset="0"/>
              <a:cs typeface="Times New Roman" pitchFamily="18" charset="0"/>
            </a:endParaRPr>
          </a:p>
        </p:txBody>
      </p:sp>
      <p:pic>
        <p:nvPicPr>
          <p:cNvPr id="68610" name="Picture 2" descr="C:\Users\Lesya\Documents\риба9.png"/>
          <p:cNvPicPr>
            <a:picLocks noChangeAspect="1" noChangeArrowheads="1"/>
          </p:cNvPicPr>
          <p:nvPr/>
        </p:nvPicPr>
        <p:blipFill>
          <a:blip r:embed="rId2"/>
          <a:srcRect/>
          <a:stretch>
            <a:fillRect/>
          </a:stretch>
        </p:blipFill>
        <p:spPr bwMode="auto">
          <a:xfrm>
            <a:off x="173634" y="1000108"/>
            <a:ext cx="4054602" cy="5857892"/>
          </a:xfrm>
          <a:prstGeom prst="rect">
            <a:avLst/>
          </a:prstGeom>
          <a:noFill/>
        </p:spPr>
      </p:pic>
      <p:pic>
        <p:nvPicPr>
          <p:cNvPr id="68614" name="Picture 6" descr="Рыба с картошкой в духовке"/>
          <p:cNvPicPr>
            <a:picLocks noChangeAspect="1" noChangeArrowheads="1"/>
          </p:cNvPicPr>
          <p:nvPr/>
        </p:nvPicPr>
        <p:blipFill>
          <a:blip r:embed="rId3"/>
          <a:srcRect/>
          <a:stretch>
            <a:fillRect/>
          </a:stretch>
        </p:blipFill>
        <p:spPr bwMode="auto">
          <a:xfrm>
            <a:off x="4286248" y="3500438"/>
            <a:ext cx="4857752" cy="3143248"/>
          </a:xfrm>
          <a:prstGeom prst="rect">
            <a:avLst/>
          </a:prstGeom>
          <a:noFill/>
        </p:spPr>
      </p:pic>
      <p:pic>
        <p:nvPicPr>
          <p:cNvPr id="68616" name="Picture 8" descr="Лосось с картофелем, запеченный в духовке рецепт – русская кухня ..."/>
          <p:cNvPicPr>
            <a:picLocks noChangeAspect="1" noChangeArrowheads="1"/>
          </p:cNvPicPr>
          <p:nvPr/>
        </p:nvPicPr>
        <p:blipFill>
          <a:blip r:embed="rId4"/>
          <a:srcRect/>
          <a:stretch>
            <a:fillRect/>
          </a:stretch>
        </p:blipFill>
        <p:spPr bwMode="auto">
          <a:xfrm>
            <a:off x="5072066" y="1000109"/>
            <a:ext cx="3786182" cy="2526212"/>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472518" cy="857256"/>
          </a:xfrm>
        </p:spPr>
        <p:txBody>
          <a:bodyPr>
            <a:normAutofit/>
          </a:bodyPr>
          <a:lstStyle/>
          <a:p>
            <a:pPr algn="ctr"/>
            <a:r>
              <a:rPr lang="uk-UA" sz="3600" b="1" dirty="0" smtClean="0">
                <a:solidFill>
                  <a:srgbClr val="002060"/>
                </a:solidFill>
                <a:latin typeface="Times New Roman" pitchFamily="18" charset="0"/>
                <a:cs typeface="Times New Roman" pitchFamily="18" charset="0"/>
              </a:rPr>
              <a:t>Карасі запечені під сметанним соусом</a:t>
            </a:r>
            <a:endParaRPr lang="ru-RU" sz="3600" b="1" dirty="0">
              <a:solidFill>
                <a:srgbClr val="002060"/>
              </a:solidFill>
              <a:latin typeface="Times New Roman" pitchFamily="18" charset="0"/>
              <a:cs typeface="Times New Roman" pitchFamily="18" charset="0"/>
            </a:endParaRPr>
          </a:p>
        </p:txBody>
      </p:sp>
      <p:pic>
        <p:nvPicPr>
          <p:cNvPr id="69634" name="Picture 2" descr="C:\Users\Lesya\Documents\караси.png"/>
          <p:cNvPicPr>
            <a:picLocks noChangeAspect="1" noChangeArrowheads="1"/>
          </p:cNvPicPr>
          <p:nvPr/>
        </p:nvPicPr>
        <p:blipFill>
          <a:blip r:embed="rId2"/>
          <a:srcRect/>
          <a:stretch>
            <a:fillRect/>
          </a:stretch>
        </p:blipFill>
        <p:spPr bwMode="auto">
          <a:xfrm>
            <a:off x="59552" y="1000108"/>
            <a:ext cx="4466334" cy="5643602"/>
          </a:xfrm>
          <a:prstGeom prst="rect">
            <a:avLst/>
          </a:prstGeom>
          <a:noFill/>
        </p:spPr>
      </p:pic>
      <p:pic>
        <p:nvPicPr>
          <p:cNvPr id="69636" name="Picture 4" descr="Запечена риба: 5 легких рецептів | Новини на Gazeta.ua"/>
          <p:cNvPicPr>
            <a:picLocks noChangeAspect="1" noChangeArrowheads="1"/>
          </p:cNvPicPr>
          <p:nvPr/>
        </p:nvPicPr>
        <p:blipFill>
          <a:blip r:embed="rId3"/>
          <a:srcRect/>
          <a:stretch>
            <a:fillRect/>
          </a:stretch>
        </p:blipFill>
        <p:spPr bwMode="auto">
          <a:xfrm>
            <a:off x="4786314" y="4000504"/>
            <a:ext cx="4048114" cy="2586677"/>
          </a:xfrm>
          <a:prstGeom prst="rect">
            <a:avLst/>
          </a:prstGeom>
          <a:noFill/>
        </p:spPr>
      </p:pic>
      <p:pic>
        <p:nvPicPr>
          <p:cNvPr id="69638" name="Picture 6" descr="Червона риба в духовці - рецепти приготування з фото"/>
          <p:cNvPicPr>
            <a:picLocks noChangeAspect="1" noChangeArrowheads="1"/>
          </p:cNvPicPr>
          <p:nvPr/>
        </p:nvPicPr>
        <p:blipFill>
          <a:blip r:embed="rId4"/>
          <a:srcRect/>
          <a:stretch>
            <a:fillRect/>
          </a:stretch>
        </p:blipFill>
        <p:spPr bwMode="auto">
          <a:xfrm>
            <a:off x="4714876" y="1285860"/>
            <a:ext cx="4071934" cy="2035967"/>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14290"/>
            <a:ext cx="9144000" cy="1285884"/>
          </a:xfrm>
        </p:spPr>
        <p:txBody>
          <a:bodyPr>
            <a:normAutofit fontScale="90000"/>
          </a:bodyPr>
          <a:lstStyle/>
          <a:p>
            <a:pPr algn="ctr"/>
            <a:r>
              <a:rPr lang="ru-RU" sz="2800" b="1" dirty="0">
                <a:solidFill>
                  <a:srgbClr val="474747"/>
                </a:solidFill>
                <a:latin typeface="Tahoma"/>
              </a:rPr>
              <a:t/>
            </a:r>
            <a:br>
              <a:rPr lang="ru-RU" sz="2800" b="1" dirty="0">
                <a:solidFill>
                  <a:srgbClr val="474747"/>
                </a:solidFill>
                <a:latin typeface="Tahoma"/>
              </a:rPr>
            </a:br>
            <a:r>
              <a:rPr lang="ru-RU" sz="2800" b="1" dirty="0">
                <a:solidFill>
                  <a:srgbClr val="474747"/>
                </a:solidFill>
                <a:latin typeface="Tahoma"/>
              </a:rPr>
              <a:t/>
            </a:r>
            <a:br>
              <a:rPr lang="ru-RU" sz="2800" b="1" dirty="0">
                <a:solidFill>
                  <a:srgbClr val="474747"/>
                </a:solidFill>
                <a:latin typeface="Tahoma"/>
              </a:rPr>
            </a:br>
            <a:r>
              <a:rPr lang="ru-RU" sz="2800" b="1" dirty="0">
                <a:solidFill>
                  <a:srgbClr val="474747"/>
                </a:solidFill>
                <a:latin typeface="Tahoma"/>
              </a:rPr>
              <a:t/>
            </a:r>
            <a:br>
              <a:rPr lang="ru-RU" sz="2800" b="1" dirty="0">
                <a:solidFill>
                  <a:srgbClr val="474747"/>
                </a:solidFill>
                <a:latin typeface="Tahoma"/>
              </a:rPr>
            </a:br>
            <a:r>
              <a:rPr lang="ru-RU" sz="3100" b="1" dirty="0" err="1">
                <a:solidFill>
                  <a:srgbClr val="002060"/>
                </a:solidFill>
                <a:latin typeface="Times New Roman" pitchFamily="18" charset="0"/>
                <a:cs typeface="Times New Roman" pitchFamily="18" charset="0"/>
              </a:rPr>
              <a:t>Підготовка</a:t>
            </a:r>
            <a:r>
              <a:rPr lang="ru-RU" sz="3100" b="1" dirty="0">
                <a:solidFill>
                  <a:srgbClr val="002060"/>
                </a:solidFill>
                <a:latin typeface="Times New Roman" pitchFamily="18" charset="0"/>
                <a:cs typeface="Times New Roman" pitchFamily="18" charset="0"/>
              </a:rPr>
              <a:t> </a:t>
            </a:r>
            <a:r>
              <a:rPr lang="ru-RU" sz="3100" b="1" dirty="0" err="1">
                <a:solidFill>
                  <a:srgbClr val="002060"/>
                </a:solidFill>
                <a:latin typeface="Times New Roman" pitchFamily="18" charset="0"/>
                <a:cs typeface="Times New Roman" pitchFamily="18" charset="0"/>
              </a:rPr>
              <a:t>риби</a:t>
            </a:r>
            <a:r>
              <a:rPr lang="ru-RU" sz="3100" b="1" dirty="0">
                <a:solidFill>
                  <a:srgbClr val="002060"/>
                </a:solidFill>
                <a:latin typeface="Times New Roman" pitchFamily="18" charset="0"/>
                <a:cs typeface="Times New Roman" pitchFamily="18" charset="0"/>
              </a:rPr>
              <a:t> для </a:t>
            </a:r>
            <a:r>
              <a:rPr lang="ru-RU" sz="3100" b="1" dirty="0" err="1">
                <a:solidFill>
                  <a:srgbClr val="002060"/>
                </a:solidFill>
                <a:latin typeface="Times New Roman" pitchFamily="18" charset="0"/>
                <a:cs typeface="Times New Roman" pitchFamily="18" charset="0"/>
              </a:rPr>
              <a:t>фарширування</a:t>
            </a:r>
            <a:r>
              <a:rPr lang="ru-RU" sz="3100" b="1" dirty="0">
                <a:solidFill>
                  <a:srgbClr val="002060"/>
                </a:solidFill>
                <a:latin typeface="Times New Roman" pitchFamily="18" charset="0"/>
                <a:cs typeface="Times New Roman" pitchFamily="18" charset="0"/>
              </a:rPr>
              <a:t> у </a:t>
            </a:r>
            <a:r>
              <a:rPr lang="ru-RU" sz="3100" b="1" dirty="0" err="1">
                <a:solidFill>
                  <a:srgbClr val="002060"/>
                </a:solidFill>
                <a:latin typeface="Times New Roman" pitchFamily="18" charset="0"/>
                <a:cs typeface="Times New Roman" pitchFamily="18" charset="0"/>
              </a:rPr>
              <a:t>цілому</a:t>
            </a:r>
            <a:r>
              <a:rPr lang="ru-RU" sz="3100" b="1" dirty="0">
                <a:solidFill>
                  <a:srgbClr val="002060"/>
                </a:solidFill>
                <a:latin typeface="Times New Roman" pitchFamily="18" charset="0"/>
                <a:cs typeface="Times New Roman" pitchFamily="18" charset="0"/>
              </a:rPr>
              <a:t> </a:t>
            </a:r>
            <a:r>
              <a:rPr lang="ru-RU" sz="3100" b="1" dirty="0" err="1">
                <a:solidFill>
                  <a:srgbClr val="002060"/>
                </a:solidFill>
                <a:latin typeface="Times New Roman" pitchFamily="18" charset="0"/>
                <a:cs typeface="Times New Roman" pitchFamily="18" charset="0"/>
              </a:rPr>
              <a:t>вигляді</a:t>
            </a:r>
            <a:r>
              <a:rPr lang="ru-RU" sz="3100" b="1" dirty="0">
                <a:solidFill>
                  <a:srgbClr val="002060"/>
                </a:solidFill>
                <a:latin typeface="Times New Roman" pitchFamily="18" charset="0"/>
                <a:cs typeface="Times New Roman" pitchFamily="18" charset="0"/>
              </a:rPr>
              <a:t>, кругляками та </a:t>
            </a:r>
            <a:r>
              <a:rPr lang="ru-RU" sz="3100" b="1" dirty="0" err="1">
                <a:solidFill>
                  <a:srgbClr val="002060"/>
                </a:solidFill>
                <a:latin typeface="Times New Roman" pitchFamily="18" charset="0"/>
                <a:cs typeface="Times New Roman" pitchFamily="18" charset="0"/>
              </a:rPr>
              <a:t>філе</a:t>
            </a:r>
            <a:r>
              <a:rPr lang="ru-RU" sz="3100" b="1" dirty="0">
                <a:solidFill>
                  <a:srgbClr val="002060"/>
                </a:solidFill>
                <a:latin typeface="Times New Roman" pitchFamily="18" charset="0"/>
                <a:cs typeface="Times New Roman" pitchFamily="18" charset="0"/>
              </a:rPr>
              <a:t>. </a:t>
            </a:r>
            <a:br>
              <a:rPr lang="ru-RU" sz="3100" b="1" dirty="0">
                <a:solidFill>
                  <a:srgbClr val="002060"/>
                </a:solidFill>
                <a:latin typeface="Times New Roman" pitchFamily="18" charset="0"/>
                <a:cs typeface="Times New Roman" pitchFamily="18" charset="0"/>
              </a:rPr>
            </a:br>
            <a:endParaRPr lang="ru-RU" sz="3100"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214282" y="1357298"/>
            <a:ext cx="4186808" cy="4968552"/>
          </a:xfrm>
        </p:spPr>
        <p:txBody>
          <a:bodyPr>
            <a:normAutofit fontScale="55000" lnSpcReduction="20000"/>
          </a:bodyPr>
          <a:lstStyle/>
          <a:p>
            <a:pPr marL="0" indent="0">
              <a:buNone/>
            </a:pPr>
            <a:r>
              <a:rPr lang="ru-RU" sz="3200" dirty="0">
                <a:latin typeface="Times New Roman" pitchFamily="18" charset="0"/>
                <a:cs typeface="Times New Roman" pitchFamily="18" charset="0"/>
              </a:rPr>
              <a:t>Для </a:t>
            </a:r>
            <a:r>
              <a:rPr lang="ru-RU" sz="3200" dirty="0" err="1">
                <a:latin typeface="Times New Roman" pitchFamily="18" charset="0"/>
                <a:cs typeface="Times New Roman" pitchFamily="18" charset="0"/>
              </a:rPr>
              <a:t>фарширування</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використовують</a:t>
            </a:r>
            <a:r>
              <a:rPr lang="ru-RU" sz="3200" dirty="0">
                <a:latin typeface="Times New Roman" pitchFamily="18" charset="0"/>
                <a:cs typeface="Times New Roman" pitchFamily="18" charset="0"/>
              </a:rPr>
              <a:t> судака, щуку, </a:t>
            </a:r>
            <a:r>
              <a:rPr lang="ru-RU" sz="3200" dirty="0" err="1">
                <a:latin typeface="Times New Roman" pitchFamily="18" charset="0"/>
                <a:cs typeface="Times New Roman" pitchFamily="18" charset="0"/>
              </a:rPr>
              <a:t>коропа</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Рибу</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фарширують</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цілою</a:t>
            </a:r>
            <a:r>
              <a:rPr lang="ru-RU" sz="3200" dirty="0">
                <a:latin typeface="Times New Roman" pitchFamily="18" charset="0"/>
                <a:cs typeface="Times New Roman" pitchFamily="18" charset="0"/>
              </a:rPr>
              <a:t>, у </a:t>
            </a:r>
            <a:r>
              <a:rPr lang="ru-RU" sz="3200" dirty="0" err="1">
                <a:latin typeface="Times New Roman" pitchFamily="18" charset="0"/>
                <a:cs typeface="Times New Roman" pitchFamily="18" charset="0"/>
              </a:rPr>
              <a:t>вигляді</a:t>
            </a:r>
            <a:r>
              <a:rPr lang="ru-RU" sz="3200" dirty="0">
                <a:latin typeface="Times New Roman" pitchFamily="18" charset="0"/>
                <a:cs typeface="Times New Roman" pitchFamily="18" charset="0"/>
              </a:rPr>
              <a:t> батона і </a:t>
            </a:r>
            <a:r>
              <a:rPr lang="ru-RU" sz="3200" dirty="0" err="1">
                <a:latin typeface="Times New Roman" pitchFamily="18" charset="0"/>
                <a:cs typeface="Times New Roman" pitchFamily="18" charset="0"/>
              </a:rPr>
              <a:t>шматочками</a:t>
            </a:r>
            <a:r>
              <a:rPr lang="ru-RU" sz="3200" dirty="0">
                <a:latin typeface="Times New Roman" pitchFamily="18" charset="0"/>
                <a:cs typeface="Times New Roman" pitchFamily="18" charset="0"/>
              </a:rPr>
              <a:t>-кругляками. Для </a:t>
            </a:r>
            <a:r>
              <a:rPr lang="ru-RU" sz="3200" dirty="0" err="1">
                <a:latin typeface="Times New Roman" pitchFamily="18" charset="0"/>
                <a:cs typeface="Times New Roman" pitchFamily="18" charset="0"/>
              </a:rPr>
              <a:t>фарширування</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рекомендується</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охолоджена</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риба</a:t>
            </a:r>
            <a:r>
              <a:rPr lang="ru-RU" sz="3200" dirty="0">
                <a:latin typeface="Times New Roman" pitchFamily="18" charset="0"/>
                <a:cs typeface="Times New Roman" pitchFamily="18" charset="0"/>
              </a:rPr>
              <a:t>, а щука — жива, </a:t>
            </a:r>
            <a:r>
              <a:rPr lang="ru-RU" sz="3200" dirty="0" err="1">
                <a:latin typeface="Times New Roman" pitchFamily="18" charset="0"/>
                <a:cs typeface="Times New Roman" pitchFamily="18" charset="0"/>
              </a:rPr>
              <a:t>оскільки</a:t>
            </a:r>
            <a:r>
              <a:rPr lang="ru-RU" sz="3200" dirty="0">
                <a:latin typeface="Times New Roman" pitchFamily="18" charset="0"/>
                <a:cs typeface="Times New Roman" pitchFamily="18" charset="0"/>
              </a:rPr>
              <a:t> в </a:t>
            </a:r>
            <a:r>
              <a:rPr lang="ru-RU" sz="3200" dirty="0" err="1">
                <a:latin typeface="Times New Roman" pitchFamily="18" charset="0"/>
                <a:cs typeface="Times New Roman" pitchFamily="18" charset="0"/>
              </a:rPr>
              <a:t>мороженої</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риби</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шкіра</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розривається</a:t>
            </a:r>
            <a:r>
              <a:rPr lang="ru-RU" sz="3200" dirty="0">
                <a:latin typeface="Times New Roman" pitchFamily="18" charset="0"/>
                <a:cs typeface="Times New Roman" pitchFamily="18" charset="0"/>
              </a:rPr>
              <a:t>. Щуку, </a:t>
            </a:r>
            <a:r>
              <a:rPr lang="ru-RU" sz="3200" dirty="0" err="1">
                <a:latin typeface="Times New Roman" pitchFamily="18" charset="0"/>
                <a:cs typeface="Times New Roman" pitchFamily="18" charset="0"/>
              </a:rPr>
              <a:t>призначену</a:t>
            </a:r>
            <a:r>
              <a:rPr lang="ru-RU" sz="3200" dirty="0">
                <a:latin typeface="Times New Roman" pitchFamily="18" charset="0"/>
                <a:cs typeface="Times New Roman" pitchFamily="18" charset="0"/>
              </a:rPr>
              <a:t> для </a:t>
            </a:r>
            <a:r>
              <a:rPr lang="ru-RU" sz="3200" dirty="0" err="1">
                <a:latin typeface="Times New Roman" pitchFamily="18" charset="0"/>
                <a:cs typeface="Times New Roman" pitchFamily="18" charset="0"/>
              </a:rPr>
              <a:t>фарширування</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цілою</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обережно</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обчищають</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від</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луски</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щоб</a:t>
            </a:r>
            <a:r>
              <a:rPr lang="ru-RU" sz="3200" dirty="0">
                <a:latin typeface="Times New Roman" pitchFamily="18" charset="0"/>
                <a:cs typeface="Times New Roman" pitchFamily="18" charset="0"/>
              </a:rPr>
              <a:t> не </a:t>
            </a:r>
            <a:r>
              <a:rPr lang="ru-RU" sz="3200" dirty="0" err="1">
                <a:latin typeface="Times New Roman" pitchFamily="18" charset="0"/>
                <a:cs typeface="Times New Roman" pitchFamily="18" charset="0"/>
              </a:rPr>
              <a:t>пошкодити</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шкіру</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відрізують</a:t>
            </a:r>
            <a:r>
              <a:rPr lang="ru-RU" sz="3200" dirty="0">
                <a:latin typeface="Times New Roman" pitchFamily="18" charset="0"/>
                <a:cs typeface="Times New Roman" pitchFamily="18" charset="0"/>
              </a:rPr>
              <a:t> плавники, </a:t>
            </a:r>
            <a:r>
              <a:rPr lang="ru-RU" sz="3200" dirty="0" err="1">
                <a:latin typeface="Times New Roman" pitchFamily="18" charset="0"/>
                <a:cs typeface="Times New Roman" pitchFamily="18" charset="0"/>
              </a:rPr>
              <a:t>промивають</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обсушують</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підрізу-ють</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шкіру</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навколо</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голови</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відгинають</a:t>
            </a:r>
            <a:r>
              <a:rPr lang="ru-RU" sz="3200" dirty="0">
                <a:latin typeface="Times New Roman" pitchFamily="18" charset="0"/>
                <a:cs typeface="Times New Roman" pitchFamily="18" charset="0"/>
              </a:rPr>
              <a:t> і </a:t>
            </a:r>
            <a:r>
              <a:rPr lang="ru-RU" sz="3200" dirty="0" err="1">
                <a:latin typeface="Times New Roman" pitchFamily="18" charset="0"/>
                <a:cs typeface="Times New Roman" pitchFamily="18" charset="0"/>
              </a:rPr>
              <a:t>обережно</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знімають</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її</a:t>
            </a:r>
            <a:r>
              <a:rPr lang="ru-RU" sz="3200" dirty="0">
                <a:latin typeface="Times New Roman" pitchFamily="18" charset="0"/>
                <a:cs typeface="Times New Roman" pitchFamily="18" charset="0"/>
              </a:rPr>
              <a:t> з тушки </a:t>
            </a:r>
            <a:r>
              <a:rPr lang="ru-RU" sz="3200" dirty="0" err="1">
                <a:latin typeface="Times New Roman" pitchFamily="18" charset="0"/>
                <a:cs typeface="Times New Roman" pitchFamily="18" charset="0"/>
              </a:rPr>
              <a:t>панчохою</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Плавникові</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кістки</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підрізують</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усередині</a:t>
            </a:r>
            <a:r>
              <a:rPr lang="ru-RU" sz="3200" dirty="0">
                <a:latin typeface="Times New Roman" pitchFamily="18" charset="0"/>
                <a:cs typeface="Times New Roman" pitchFamily="18" charset="0"/>
              </a:rPr>
              <a:t> тушки, </a:t>
            </a:r>
            <a:r>
              <a:rPr lang="ru-RU" sz="3200" dirty="0" err="1">
                <a:latin typeface="Times New Roman" pitchFamily="18" charset="0"/>
                <a:cs typeface="Times New Roman" pitchFamily="18" charset="0"/>
              </a:rPr>
              <a:t>кінець</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хребтової</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кістки</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надламують</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біля</a:t>
            </a:r>
            <a:r>
              <a:rPr lang="ru-RU" sz="3200" dirty="0">
                <a:latin typeface="Times New Roman" pitchFamily="18" charset="0"/>
                <a:cs typeface="Times New Roman" pitchFamily="18" charset="0"/>
              </a:rPr>
              <a:t> хвоста так, </a:t>
            </a:r>
            <a:r>
              <a:rPr lang="ru-RU" sz="3200" dirty="0" err="1">
                <a:latin typeface="Times New Roman" pitchFamily="18" charset="0"/>
                <a:cs typeface="Times New Roman" pitchFamily="18" charset="0"/>
              </a:rPr>
              <a:t>щоб</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шкіра</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залишилася</a:t>
            </a:r>
            <a:r>
              <a:rPr lang="ru-RU" sz="3200" dirty="0">
                <a:latin typeface="Times New Roman" pitchFamily="18" charset="0"/>
                <a:cs typeface="Times New Roman" pitchFamily="18" charset="0"/>
              </a:rPr>
              <a:t> з хвостом. </a:t>
            </a:r>
            <a:r>
              <a:rPr lang="ru-RU" sz="3200" dirty="0" err="1">
                <a:latin typeface="Times New Roman" pitchFamily="18" charset="0"/>
                <a:cs typeface="Times New Roman" pitchFamily="18" charset="0"/>
              </a:rPr>
              <a:t>Шкіру</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промивають</a:t>
            </a:r>
            <a:r>
              <a:rPr lang="ru-RU" sz="3200" dirty="0">
                <a:latin typeface="Times New Roman" pitchFamily="18" charset="0"/>
                <a:cs typeface="Times New Roman" pitchFamily="18" charset="0"/>
              </a:rPr>
              <a:t> і </a:t>
            </a:r>
            <a:r>
              <a:rPr lang="ru-RU" sz="3200" dirty="0" err="1">
                <a:latin typeface="Times New Roman" pitchFamily="18" charset="0"/>
                <a:cs typeface="Times New Roman" pitchFamily="18" charset="0"/>
              </a:rPr>
              <a:t>обсушують</a:t>
            </a:r>
            <a:r>
              <a:rPr lang="ru-RU" sz="3200" dirty="0">
                <a:latin typeface="Times New Roman" pitchFamily="18" charset="0"/>
                <a:cs typeface="Times New Roman" pitchFamily="18" charset="0"/>
              </a:rPr>
              <a:t>.</a:t>
            </a:r>
          </a:p>
          <a:p>
            <a:pPr marL="0" indent="0">
              <a:buNone/>
            </a:pPr>
            <a:r>
              <a:rPr lang="ru-RU" dirty="0"/>
              <a:t/>
            </a:r>
            <a:br>
              <a:rPr lang="ru-RU" dirty="0"/>
            </a:br>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6462" y="1628800"/>
            <a:ext cx="4514844" cy="4514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928694"/>
          </a:xfrm>
        </p:spPr>
        <p:txBody>
          <a:bodyPr>
            <a:noAutofit/>
          </a:bodyPr>
          <a:lstStyle/>
          <a:p>
            <a:pPr algn="ctr"/>
            <a:r>
              <a:rPr lang="uk-UA" sz="3600" b="1" dirty="0" smtClean="0">
                <a:solidFill>
                  <a:srgbClr val="002060"/>
                </a:solidFill>
                <a:latin typeface="Times New Roman" pitchFamily="18" charset="0"/>
                <a:cs typeface="Times New Roman" pitchFamily="18" charset="0"/>
              </a:rPr>
              <a:t>Риба фарширована порційними кусками</a:t>
            </a:r>
            <a:endParaRPr lang="ru-RU" sz="3600" b="1" dirty="0">
              <a:solidFill>
                <a:srgbClr val="002060"/>
              </a:solidFill>
              <a:latin typeface="Times New Roman" pitchFamily="18" charset="0"/>
              <a:cs typeface="Times New Roman" pitchFamily="18" charset="0"/>
            </a:endParaRPr>
          </a:p>
        </p:txBody>
      </p:sp>
      <p:pic>
        <p:nvPicPr>
          <p:cNvPr id="72706" name="Picture 2" descr="C:\Users\Lesya\Documents\риба1.png"/>
          <p:cNvPicPr>
            <a:picLocks noChangeAspect="1" noChangeArrowheads="1"/>
          </p:cNvPicPr>
          <p:nvPr/>
        </p:nvPicPr>
        <p:blipFill>
          <a:blip r:embed="rId2"/>
          <a:srcRect/>
          <a:stretch>
            <a:fillRect/>
          </a:stretch>
        </p:blipFill>
        <p:spPr bwMode="auto">
          <a:xfrm>
            <a:off x="0" y="1073348"/>
            <a:ext cx="4143372" cy="5784652"/>
          </a:xfrm>
          <a:prstGeom prst="rect">
            <a:avLst/>
          </a:prstGeom>
          <a:noFill/>
        </p:spPr>
      </p:pic>
      <p:pic>
        <p:nvPicPr>
          <p:cNvPr id="72708" name="Picture 4" descr="Фаршированная щука в стиле фьюжн: irina_co — LiveJournal"/>
          <p:cNvPicPr>
            <a:picLocks noChangeAspect="1" noChangeArrowheads="1"/>
          </p:cNvPicPr>
          <p:nvPr/>
        </p:nvPicPr>
        <p:blipFill>
          <a:blip r:embed="rId3"/>
          <a:srcRect/>
          <a:stretch>
            <a:fillRect/>
          </a:stretch>
        </p:blipFill>
        <p:spPr bwMode="auto">
          <a:xfrm>
            <a:off x="4214810" y="4429132"/>
            <a:ext cx="4357686" cy="2143115"/>
          </a:xfrm>
          <a:prstGeom prst="rect">
            <a:avLst/>
          </a:prstGeom>
          <a:noFill/>
        </p:spPr>
      </p:pic>
      <p:pic>
        <p:nvPicPr>
          <p:cNvPr id="72710" name="Picture 6" descr="Фаршированная щука, пошаговый рецепт с фото"/>
          <p:cNvPicPr>
            <a:picLocks noChangeAspect="1" noChangeArrowheads="1"/>
          </p:cNvPicPr>
          <p:nvPr/>
        </p:nvPicPr>
        <p:blipFill>
          <a:blip r:embed="rId4"/>
          <a:srcRect/>
          <a:stretch>
            <a:fillRect/>
          </a:stretch>
        </p:blipFill>
        <p:spPr bwMode="auto">
          <a:xfrm>
            <a:off x="4094226" y="1357298"/>
            <a:ext cx="5049774" cy="2786082"/>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2656"/>
            <a:ext cx="8229600" cy="720080"/>
          </a:xfrm>
        </p:spPr>
        <p:txBody>
          <a:bodyPr>
            <a:normAutofit/>
          </a:bodyPr>
          <a:lstStyle/>
          <a:p>
            <a:pPr algn="ctr"/>
            <a:r>
              <a:rPr lang="ru-RU" sz="3600" b="1" dirty="0">
                <a:solidFill>
                  <a:srgbClr val="002060"/>
                </a:solidFill>
                <a:latin typeface="Times New Roman" pitchFamily="18" charset="0"/>
                <a:cs typeface="Times New Roman" pitchFamily="18" charset="0"/>
              </a:rPr>
              <a:t>Судак </a:t>
            </a:r>
            <a:r>
              <a:rPr lang="ru-RU" sz="3600" b="1" dirty="0" err="1">
                <a:solidFill>
                  <a:srgbClr val="002060"/>
                </a:solidFill>
                <a:latin typeface="Times New Roman" pitchFamily="18" charset="0"/>
                <a:cs typeface="Times New Roman" pitchFamily="18" charset="0"/>
              </a:rPr>
              <a:t>або</a:t>
            </a:r>
            <a:r>
              <a:rPr lang="ru-RU" sz="3600" b="1" dirty="0">
                <a:solidFill>
                  <a:srgbClr val="002060"/>
                </a:solidFill>
                <a:latin typeface="Times New Roman" pitchFamily="18" charset="0"/>
                <a:cs typeface="Times New Roman" pitchFamily="18" charset="0"/>
              </a:rPr>
              <a:t> щука </a:t>
            </a:r>
            <a:r>
              <a:rPr lang="ru-RU" sz="3600" b="1" dirty="0" err="1">
                <a:solidFill>
                  <a:srgbClr val="002060"/>
                </a:solidFill>
                <a:latin typeface="Times New Roman" pitchFamily="18" charset="0"/>
                <a:cs typeface="Times New Roman" pitchFamily="18" charset="0"/>
              </a:rPr>
              <a:t>фаршировані</a:t>
            </a:r>
            <a:r>
              <a:rPr lang="ru-RU" sz="3600" b="1" dirty="0">
                <a:solidFill>
                  <a:srgbClr val="002060"/>
                </a:solidFill>
                <a:latin typeface="Times New Roman" pitchFamily="18" charset="0"/>
                <a:cs typeface="Times New Roman" pitchFamily="18" charset="0"/>
              </a:rPr>
              <a:t> (</a:t>
            </a:r>
            <a:r>
              <a:rPr lang="ru-RU" sz="3600" b="1" dirty="0" err="1">
                <a:solidFill>
                  <a:srgbClr val="002060"/>
                </a:solidFill>
                <a:latin typeface="Times New Roman" pitchFamily="18" charset="0"/>
                <a:cs typeface="Times New Roman" pitchFamily="18" charset="0"/>
              </a:rPr>
              <a:t>цілими</a:t>
            </a:r>
            <a:r>
              <a:rPr lang="ru-RU" sz="3600" b="1" dirty="0">
                <a:solidFill>
                  <a:srgbClr val="002060"/>
                </a:solidFill>
                <a:latin typeface="Times New Roman" pitchFamily="18" charset="0"/>
                <a:cs typeface="Times New Roman" pitchFamily="18" charset="0"/>
              </a:rPr>
              <a:t>).</a:t>
            </a:r>
          </a:p>
        </p:txBody>
      </p:sp>
      <p:sp>
        <p:nvSpPr>
          <p:cNvPr id="3" name="Содержимое 2"/>
          <p:cNvSpPr>
            <a:spLocks noGrp="1"/>
          </p:cNvSpPr>
          <p:nvPr>
            <p:ph idx="1"/>
          </p:nvPr>
        </p:nvSpPr>
        <p:spPr>
          <a:xfrm>
            <a:off x="357158" y="1000108"/>
            <a:ext cx="8391306" cy="2571768"/>
          </a:xfrm>
        </p:spPr>
        <p:txBody>
          <a:bodyPr>
            <a:noAutofit/>
          </a:bodyPr>
          <a:lstStyle/>
          <a:p>
            <a:pPr>
              <a:buNone/>
            </a:pPr>
            <a:r>
              <a:rPr lang="uk-UA" sz="1400" dirty="0"/>
              <a:t>	</a:t>
            </a:r>
            <a:r>
              <a:rPr lang="uk-UA" sz="1400" dirty="0">
                <a:latin typeface="Times New Roman" pitchFamily="18" charset="0"/>
                <a:cs typeface="Times New Roman" pitchFamily="18" charset="0"/>
              </a:rPr>
              <a:t>Рибу наповнюють фаршем, загортають у марлю або пергамент, перев'язують шпагатом (можна прикріпити з обох боків дві тонкі дерев'яні планочки, вирізані за формою і розміром риби) та укладають на решітку рибного казана спинкою догори. Рибу заливають водою або бульйоном на третину об'єму, додають петрушку, селеру, ріпчасту цибулю, сіль. Припускають рибу під закритою кришкою при слабкому кипінні 30-50 хв. залежно від величини риби. За 5 хв. до готовності додають перець чорний і лавровий лист. Готову рибу трохи охолоджують, знімають планочки, марлю, витягують нитки. Для бенкетів рибу подають цілою або нарізують на порції (по одному шматочку) у вигляді кругляків, які до відпускання зберігають у гарячому бульйоні. Перед подаванням на підігріте блюдо (тарілку) кладуть гарнір — картоплю варену або картопляне пюре, овочі варені, поряд — порціонний шматочок риби. Гарнір поливають розтопленим маслом, а рибу — соусом томатним, </a:t>
            </a:r>
            <a:r>
              <a:rPr lang="uk-UA" sz="1400" dirty="0" err="1">
                <a:latin typeface="Times New Roman" pitchFamily="18" charset="0"/>
                <a:cs typeface="Times New Roman" pitchFamily="18" charset="0"/>
              </a:rPr>
              <a:t>томатним</a:t>
            </a:r>
            <a:r>
              <a:rPr lang="uk-UA" sz="1400" dirty="0">
                <a:latin typeface="Times New Roman" pitchFamily="18" charset="0"/>
                <a:cs typeface="Times New Roman" pitchFamily="18" charset="0"/>
              </a:rPr>
              <a:t> з овочами, сметанним. Страву прикрашають зеленню.</a:t>
            </a:r>
          </a:p>
        </p:txBody>
      </p:sp>
      <p:sp>
        <p:nvSpPr>
          <p:cNvPr id="11266" name="AutoShape 2" descr="Фарширований судак - покроковий рецепт з фото"/>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1270" name="Picture 6" descr="Судак фаршированный. Классический рецепт приготовления"/>
          <p:cNvPicPr>
            <a:picLocks noChangeAspect="1" noChangeArrowheads="1"/>
          </p:cNvPicPr>
          <p:nvPr/>
        </p:nvPicPr>
        <p:blipFill>
          <a:blip r:embed="rId2"/>
          <a:srcRect/>
          <a:stretch>
            <a:fillRect/>
          </a:stretch>
        </p:blipFill>
        <p:spPr bwMode="auto">
          <a:xfrm>
            <a:off x="857224" y="3429000"/>
            <a:ext cx="6286544" cy="3209926"/>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857256"/>
          </a:xfrm>
        </p:spPr>
        <p:txBody>
          <a:bodyPr>
            <a:normAutofit/>
          </a:bodyPr>
          <a:lstStyle/>
          <a:p>
            <a:pPr algn="ctr"/>
            <a:r>
              <a:rPr lang="uk-UA" sz="3600" b="1" dirty="0" smtClean="0">
                <a:solidFill>
                  <a:srgbClr val="002060"/>
                </a:solidFill>
                <a:latin typeface="Times New Roman" pitchFamily="18" charset="0"/>
                <a:cs typeface="Times New Roman" pitchFamily="18" charset="0"/>
              </a:rPr>
              <a:t>Риба фарширована цілою</a:t>
            </a:r>
            <a:endParaRPr lang="ru-RU" sz="3600" b="1" dirty="0">
              <a:solidFill>
                <a:srgbClr val="002060"/>
              </a:solidFill>
              <a:latin typeface="Times New Roman" pitchFamily="18" charset="0"/>
              <a:cs typeface="Times New Roman" pitchFamily="18" charset="0"/>
            </a:endParaRPr>
          </a:p>
        </p:txBody>
      </p:sp>
      <p:pic>
        <p:nvPicPr>
          <p:cNvPr id="73730" name="Picture 2" descr="C:\Users\Lesya\Documents\11.png"/>
          <p:cNvPicPr>
            <a:picLocks noChangeAspect="1" noChangeArrowheads="1"/>
          </p:cNvPicPr>
          <p:nvPr/>
        </p:nvPicPr>
        <p:blipFill>
          <a:blip r:embed="rId2"/>
          <a:srcRect/>
          <a:stretch>
            <a:fillRect/>
          </a:stretch>
        </p:blipFill>
        <p:spPr bwMode="auto">
          <a:xfrm>
            <a:off x="4857752" y="1071546"/>
            <a:ext cx="4097800" cy="5786454"/>
          </a:xfrm>
          <a:prstGeom prst="rect">
            <a:avLst/>
          </a:prstGeom>
          <a:noFill/>
        </p:spPr>
      </p:pic>
      <p:pic>
        <p:nvPicPr>
          <p:cNvPr id="73732" name="Picture 4" descr="Услуги - Щука фаршированная и не только в Саратовской области ..."/>
          <p:cNvPicPr>
            <a:picLocks noChangeAspect="1" noChangeArrowheads="1"/>
          </p:cNvPicPr>
          <p:nvPr/>
        </p:nvPicPr>
        <p:blipFill>
          <a:blip r:embed="rId3"/>
          <a:srcRect/>
          <a:stretch>
            <a:fillRect/>
          </a:stretch>
        </p:blipFill>
        <p:spPr bwMode="auto">
          <a:xfrm>
            <a:off x="357158" y="4051846"/>
            <a:ext cx="4286248" cy="2806154"/>
          </a:xfrm>
          <a:prstGeom prst="rect">
            <a:avLst/>
          </a:prstGeom>
          <a:noFill/>
        </p:spPr>
      </p:pic>
      <p:sp>
        <p:nvSpPr>
          <p:cNvPr id="73734" name="AutoShape 6" descr="Фаршированная щука - пошаговый рецепт приготовления с фото"/>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3736" name="AutoShape 8" descr="Фаршированная щука: пошаговый рецепт от Шефмаркет"/>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73738" name="Picture 10" descr="Щука фаршированная"/>
          <p:cNvPicPr>
            <a:picLocks noChangeAspect="1" noChangeArrowheads="1"/>
          </p:cNvPicPr>
          <p:nvPr/>
        </p:nvPicPr>
        <p:blipFill>
          <a:blip r:embed="rId4"/>
          <a:srcRect/>
          <a:stretch>
            <a:fillRect/>
          </a:stretch>
        </p:blipFill>
        <p:spPr bwMode="auto">
          <a:xfrm>
            <a:off x="714348" y="1428736"/>
            <a:ext cx="3238475" cy="2428857"/>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928694"/>
          </a:xfrm>
        </p:spPr>
        <p:txBody>
          <a:bodyPr>
            <a:normAutofit/>
          </a:bodyPr>
          <a:lstStyle/>
          <a:p>
            <a:pPr algn="ctr"/>
            <a:r>
              <a:rPr lang="uk-UA" sz="3600" b="1" dirty="0" smtClean="0">
                <a:solidFill>
                  <a:srgbClr val="002060"/>
                </a:solidFill>
                <a:latin typeface="Times New Roman" pitchFamily="18" charset="0"/>
                <a:cs typeface="Times New Roman" pitchFamily="18" charset="0"/>
              </a:rPr>
              <a:t>Філе із риби фаршироване</a:t>
            </a:r>
            <a:endParaRPr lang="ru-RU" sz="3600" b="1" dirty="0">
              <a:solidFill>
                <a:srgbClr val="002060"/>
              </a:solidFill>
              <a:latin typeface="Times New Roman" pitchFamily="18" charset="0"/>
              <a:cs typeface="Times New Roman" pitchFamily="18" charset="0"/>
            </a:endParaRPr>
          </a:p>
        </p:txBody>
      </p:sp>
      <p:pic>
        <p:nvPicPr>
          <p:cNvPr id="74754" name="Picture 2" descr="C:\Users\Lesya\Documents\1.png"/>
          <p:cNvPicPr>
            <a:picLocks noChangeAspect="1" noChangeArrowheads="1"/>
          </p:cNvPicPr>
          <p:nvPr/>
        </p:nvPicPr>
        <p:blipFill>
          <a:blip r:embed="rId2"/>
          <a:srcRect/>
          <a:stretch>
            <a:fillRect/>
          </a:stretch>
        </p:blipFill>
        <p:spPr bwMode="auto">
          <a:xfrm>
            <a:off x="142844" y="1214422"/>
            <a:ext cx="4026412" cy="5643578"/>
          </a:xfrm>
          <a:prstGeom prst="rect">
            <a:avLst/>
          </a:prstGeom>
          <a:noFill/>
        </p:spPr>
      </p:pic>
      <p:pic>
        <p:nvPicPr>
          <p:cNvPr id="74756" name="Picture 4" descr="Рыба, фаршированная по-быстрому - Рецепты. Кулинарные рецепты блюд ..."/>
          <p:cNvPicPr>
            <a:picLocks noChangeAspect="1" noChangeArrowheads="1"/>
          </p:cNvPicPr>
          <p:nvPr/>
        </p:nvPicPr>
        <p:blipFill>
          <a:blip r:embed="rId3"/>
          <a:srcRect/>
          <a:stretch>
            <a:fillRect/>
          </a:stretch>
        </p:blipFill>
        <p:spPr bwMode="auto">
          <a:xfrm>
            <a:off x="4357686" y="3786190"/>
            <a:ext cx="4488212" cy="2857496"/>
          </a:xfrm>
          <a:prstGeom prst="rect">
            <a:avLst/>
          </a:prstGeom>
          <a:noFill/>
        </p:spPr>
      </p:pic>
      <p:pic>
        <p:nvPicPr>
          <p:cNvPr id="74758" name="Picture 6" descr="Фаршированная рыба - 8 лучших рецептов и вариантов украшения ..."/>
          <p:cNvPicPr>
            <a:picLocks noChangeAspect="1" noChangeArrowheads="1"/>
          </p:cNvPicPr>
          <p:nvPr/>
        </p:nvPicPr>
        <p:blipFill>
          <a:blip r:embed="rId4"/>
          <a:srcRect/>
          <a:stretch>
            <a:fillRect/>
          </a:stretch>
        </p:blipFill>
        <p:spPr bwMode="auto">
          <a:xfrm>
            <a:off x="4114765" y="1285860"/>
            <a:ext cx="5029235" cy="2286016"/>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85728"/>
            <a:ext cx="8229600" cy="1143000"/>
          </a:xfrm>
        </p:spPr>
        <p:txBody>
          <a:bodyPr>
            <a:normAutofit/>
          </a:bodyPr>
          <a:lstStyle/>
          <a:p>
            <a:pPr algn="ctr"/>
            <a:r>
              <a:rPr lang="uk-UA" sz="3600" b="1" dirty="0" smtClean="0">
                <a:solidFill>
                  <a:srgbClr val="002060"/>
                </a:solidFill>
                <a:latin typeface="Times New Roman" pitchFamily="18" charset="0"/>
                <a:cs typeface="Times New Roman" pitchFamily="18" charset="0"/>
              </a:rPr>
              <a:t>Короп фарширований кашею та грибами</a:t>
            </a:r>
            <a:endParaRPr lang="ru-RU" sz="3600" b="1" dirty="0">
              <a:solidFill>
                <a:srgbClr val="002060"/>
              </a:solidFill>
              <a:latin typeface="Times New Roman" pitchFamily="18" charset="0"/>
              <a:cs typeface="Times New Roman" pitchFamily="18" charset="0"/>
            </a:endParaRPr>
          </a:p>
        </p:txBody>
      </p:sp>
      <p:pic>
        <p:nvPicPr>
          <p:cNvPr id="75778" name="Picture 2" descr="C:\Users\Lesya\Documents\12.png"/>
          <p:cNvPicPr>
            <a:picLocks noChangeAspect="1" noChangeArrowheads="1"/>
          </p:cNvPicPr>
          <p:nvPr/>
        </p:nvPicPr>
        <p:blipFill>
          <a:blip r:embed="rId2"/>
          <a:srcRect/>
          <a:stretch>
            <a:fillRect/>
          </a:stretch>
        </p:blipFill>
        <p:spPr bwMode="auto">
          <a:xfrm>
            <a:off x="118574" y="1357298"/>
            <a:ext cx="4290078" cy="5500702"/>
          </a:xfrm>
          <a:prstGeom prst="rect">
            <a:avLst/>
          </a:prstGeom>
          <a:noFill/>
        </p:spPr>
      </p:pic>
      <p:pic>
        <p:nvPicPr>
          <p:cNvPr id="75780" name="Picture 4" descr="Короп'ячі реберця – смажений короп нашвидкуруч від пані Стефи"/>
          <p:cNvPicPr>
            <a:picLocks noChangeAspect="1" noChangeArrowheads="1"/>
          </p:cNvPicPr>
          <p:nvPr/>
        </p:nvPicPr>
        <p:blipFill>
          <a:blip r:embed="rId3"/>
          <a:srcRect/>
          <a:stretch>
            <a:fillRect/>
          </a:stretch>
        </p:blipFill>
        <p:spPr bwMode="auto">
          <a:xfrm>
            <a:off x="4714876" y="4240642"/>
            <a:ext cx="3929058" cy="2617358"/>
          </a:xfrm>
          <a:prstGeom prst="rect">
            <a:avLst/>
          </a:prstGeom>
          <a:noFill/>
        </p:spPr>
      </p:pic>
      <p:pic>
        <p:nvPicPr>
          <p:cNvPr id="75782" name="Picture 6" descr="Карп, запеченный в духовке"/>
          <p:cNvPicPr>
            <a:picLocks noChangeAspect="1" noChangeArrowheads="1"/>
          </p:cNvPicPr>
          <p:nvPr/>
        </p:nvPicPr>
        <p:blipFill>
          <a:blip r:embed="rId4"/>
          <a:srcRect/>
          <a:stretch>
            <a:fillRect/>
          </a:stretch>
        </p:blipFill>
        <p:spPr bwMode="auto">
          <a:xfrm>
            <a:off x="4643438" y="1500174"/>
            <a:ext cx="3810000" cy="2724151"/>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792088"/>
          </a:xfrm>
        </p:spPr>
        <p:txBody>
          <a:bodyPr>
            <a:normAutofit/>
          </a:bodyPr>
          <a:lstStyle/>
          <a:p>
            <a:pPr algn="ctr"/>
            <a:r>
              <a:rPr lang="ru-RU" sz="3200" b="1" dirty="0">
                <a:solidFill>
                  <a:srgbClr val="002060"/>
                </a:solidFill>
                <a:latin typeface="Times New Roman" pitchFamily="18" charset="0"/>
                <a:cs typeface="Times New Roman" pitchFamily="18" charset="0"/>
              </a:rPr>
              <a:t>Фарширована </a:t>
            </a:r>
            <a:r>
              <a:rPr lang="ru-RU" sz="3200" b="1" dirty="0" err="1">
                <a:solidFill>
                  <a:srgbClr val="002060"/>
                </a:solidFill>
                <a:latin typeface="Times New Roman" pitchFamily="18" charset="0"/>
                <a:cs typeface="Times New Roman" pitchFamily="18" charset="0"/>
              </a:rPr>
              <a:t>риба</a:t>
            </a:r>
            <a:r>
              <a:rPr lang="ru-RU" sz="3200" b="1" dirty="0">
                <a:solidFill>
                  <a:srgbClr val="002060"/>
                </a:solidFill>
                <a:latin typeface="Times New Roman" pitchFamily="18" charset="0"/>
                <a:cs typeface="Times New Roman" pitchFamily="18" charset="0"/>
              </a:rPr>
              <a:t> у </a:t>
            </a:r>
            <a:r>
              <a:rPr lang="ru-RU" sz="3200" b="1" dirty="0" err="1">
                <a:solidFill>
                  <a:srgbClr val="002060"/>
                </a:solidFill>
                <a:latin typeface="Times New Roman" pitchFamily="18" charset="0"/>
                <a:cs typeface="Times New Roman" pitchFamily="18" charset="0"/>
              </a:rPr>
              <a:t>фользі</a:t>
            </a:r>
            <a:endParaRPr lang="ru-RU" sz="3200" b="1"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124744"/>
            <a:ext cx="4042792" cy="5199856"/>
          </a:xfrm>
        </p:spPr>
        <p:txBody>
          <a:bodyPr>
            <a:noAutofit/>
          </a:bodyPr>
          <a:lstStyle/>
          <a:p>
            <a:pPr>
              <a:spcBef>
                <a:spcPts val="0"/>
              </a:spcBef>
              <a:buNone/>
            </a:pPr>
            <a:r>
              <a:rPr lang="ru-RU" sz="1200" b="1" dirty="0" err="1">
                <a:latin typeface="Times New Roman" pitchFamily="18" charset="0"/>
                <a:cs typeface="Times New Roman" pitchFamily="18" charset="0"/>
              </a:rPr>
              <a:t>Інгредієнти</a:t>
            </a:r>
            <a:r>
              <a:rPr lang="ru-RU" sz="1200" b="1" dirty="0">
                <a:latin typeface="Times New Roman" pitchFamily="18" charset="0"/>
                <a:cs typeface="Times New Roman" pitchFamily="18" charset="0"/>
              </a:rPr>
              <a:t>:</a:t>
            </a:r>
            <a:endParaRPr lang="ru-RU" sz="1200" dirty="0">
              <a:latin typeface="Times New Roman" pitchFamily="18" charset="0"/>
              <a:cs typeface="Times New Roman" pitchFamily="18" charset="0"/>
            </a:endParaRPr>
          </a:p>
          <a:p>
            <a:pPr>
              <a:spcBef>
                <a:spcPts val="0"/>
              </a:spcBef>
              <a:buNone/>
            </a:pPr>
            <a:r>
              <a:rPr lang="ru-RU" sz="1200" dirty="0" err="1">
                <a:latin typeface="Times New Roman" pitchFamily="18" charset="0"/>
                <a:cs typeface="Times New Roman" pitchFamily="18" charset="0"/>
              </a:rPr>
              <a:t>оливкова</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олія</a:t>
            </a:r>
            <a:r>
              <a:rPr lang="ru-RU" sz="1200" dirty="0">
                <a:latin typeface="Times New Roman" pitchFamily="18" charset="0"/>
                <a:cs typeface="Times New Roman" pitchFamily="18" charset="0"/>
              </a:rPr>
              <a:t> – 20 г;</a:t>
            </a:r>
          </a:p>
          <a:p>
            <a:pPr>
              <a:spcBef>
                <a:spcPts val="0"/>
              </a:spcBef>
              <a:buNone/>
            </a:pPr>
            <a:r>
              <a:rPr lang="ru-RU" sz="1200" dirty="0">
                <a:latin typeface="Times New Roman" pitchFamily="18" charset="0"/>
                <a:cs typeface="Times New Roman" pitchFamily="18" charset="0"/>
              </a:rPr>
              <a:t>майонез – 30 г;</a:t>
            </a:r>
          </a:p>
          <a:p>
            <a:pPr>
              <a:spcBef>
                <a:spcPts val="0"/>
              </a:spcBef>
              <a:buNone/>
            </a:pPr>
            <a:r>
              <a:rPr lang="ru-RU" sz="1200" dirty="0" err="1">
                <a:latin typeface="Times New Roman" pitchFamily="18" charset="0"/>
                <a:cs typeface="Times New Roman" pitchFamily="18" charset="0"/>
              </a:rPr>
              <a:t>дзеркальний</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короп</a:t>
            </a:r>
            <a:r>
              <a:rPr lang="ru-RU" sz="1200" dirty="0">
                <a:latin typeface="Times New Roman" pitchFamily="18" charset="0"/>
                <a:cs typeface="Times New Roman" pitchFamily="18" charset="0"/>
              </a:rPr>
              <a:t> – 1 шт.;</a:t>
            </a:r>
          </a:p>
          <a:p>
            <a:pPr>
              <a:spcBef>
                <a:spcPts val="0"/>
              </a:spcBef>
              <a:buNone/>
            </a:pPr>
            <a:r>
              <a:rPr lang="ru-RU" sz="1200" dirty="0">
                <a:latin typeface="Times New Roman" pitchFamily="18" charset="0"/>
                <a:cs typeface="Times New Roman" pitchFamily="18" charset="0"/>
              </a:rPr>
              <a:t>цибуля – 3 шт.;</a:t>
            </a:r>
          </a:p>
          <a:p>
            <a:pPr>
              <a:spcBef>
                <a:spcPts val="0"/>
              </a:spcBef>
              <a:buNone/>
            </a:pPr>
            <a:r>
              <a:rPr lang="ru-RU" sz="1200" dirty="0" err="1">
                <a:latin typeface="Times New Roman" pitchFamily="18" charset="0"/>
                <a:cs typeface="Times New Roman" pitchFamily="18" charset="0"/>
              </a:rPr>
              <a:t>перець</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сіль</a:t>
            </a:r>
            <a:r>
              <a:rPr lang="ru-RU" sz="1200" dirty="0">
                <a:latin typeface="Times New Roman" pitchFamily="18" charset="0"/>
                <a:cs typeface="Times New Roman" pitchFamily="18" charset="0"/>
              </a:rPr>
              <a:t> – за смаком;</a:t>
            </a:r>
          </a:p>
          <a:p>
            <a:pPr>
              <a:spcBef>
                <a:spcPts val="0"/>
              </a:spcBef>
              <a:buNone/>
            </a:pPr>
            <a:r>
              <a:rPr lang="ru-RU" sz="1200" dirty="0">
                <a:latin typeface="Times New Roman" pitchFamily="18" charset="0"/>
                <a:cs typeface="Times New Roman" pitchFamily="18" charset="0"/>
              </a:rPr>
              <a:t>сметана – 30 г;</a:t>
            </a:r>
          </a:p>
          <a:p>
            <a:pPr>
              <a:spcBef>
                <a:spcPts val="0"/>
              </a:spcBef>
              <a:buNone/>
            </a:pPr>
            <a:r>
              <a:rPr lang="ru-RU" sz="1200" dirty="0">
                <a:latin typeface="Times New Roman" pitchFamily="18" charset="0"/>
                <a:cs typeface="Times New Roman" pitchFamily="18" charset="0"/>
              </a:rPr>
              <a:t>лимон – 1 шт.;</a:t>
            </a:r>
          </a:p>
          <a:p>
            <a:pPr>
              <a:spcBef>
                <a:spcPts val="0"/>
              </a:spcBef>
              <a:buNone/>
            </a:pPr>
            <a:r>
              <a:rPr lang="ru-RU" sz="1200" dirty="0">
                <a:latin typeface="Times New Roman" pitchFamily="18" charset="0"/>
                <a:cs typeface="Times New Roman" pitchFamily="18" charset="0"/>
              </a:rPr>
              <a:t>зелень – 1 пучок;</a:t>
            </a:r>
          </a:p>
          <a:p>
            <a:pPr>
              <a:spcBef>
                <a:spcPts val="0"/>
              </a:spcBef>
              <a:buNone/>
            </a:pPr>
            <a:r>
              <a:rPr lang="ru-RU" sz="1200" dirty="0">
                <a:latin typeface="Times New Roman" pitchFamily="18" charset="0"/>
                <a:cs typeface="Times New Roman" pitchFamily="18" charset="0"/>
              </a:rPr>
              <a:t>капуста – 200 р.</a:t>
            </a:r>
          </a:p>
          <a:p>
            <a:pPr>
              <a:spcBef>
                <a:spcPts val="0"/>
              </a:spcBef>
              <a:buNone/>
            </a:pPr>
            <a:r>
              <a:rPr lang="ru-RU" sz="1200" b="1" dirty="0" err="1">
                <a:latin typeface="Times New Roman" pitchFamily="18" charset="0"/>
                <a:cs typeface="Times New Roman" pitchFamily="18" charset="0"/>
              </a:rPr>
              <a:t>Спосіб</a:t>
            </a:r>
            <a:r>
              <a:rPr lang="ru-RU" sz="1200" b="1" dirty="0">
                <a:latin typeface="Times New Roman" pitchFamily="18" charset="0"/>
                <a:cs typeface="Times New Roman" pitchFamily="18" charset="0"/>
              </a:rPr>
              <a:t> </a:t>
            </a:r>
            <a:r>
              <a:rPr lang="ru-RU" sz="1200" b="1" dirty="0" err="1">
                <a:latin typeface="Times New Roman" pitchFamily="18" charset="0"/>
                <a:cs typeface="Times New Roman" pitchFamily="18" charset="0"/>
              </a:rPr>
              <a:t>приготування</a:t>
            </a:r>
            <a:r>
              <a:rPr lang="ru-RU" sz="1200" b="1" dirty="0">
                <a:latin typeface="Times New Roman" pitchFamily="18" charset="0"/>
                <a:cs typeface="Times New Roman" pitchFamily="18" charset="0"/>
              </a:rPr>
              <a:t>:</a:t>
            </a:r>
            <a:endParaRPr lang="ru-RU" sz="1200" dirty="0">
              <a:latin typeface="Times New Roman" pitchFamily="18" charset="0"/>
              <a:cs typeface="Times New Roman" pitchFamily="18" charset="0"/>
            </a:endParaRPr>
          </a:p>
          <a:p>
            <a:pPr>
              <a:spcBef>
                <a:spcPts val="0"/>
              </a:spcBef>
              <a:buNone/>
            </a:pPr>
            <a:r>
              <a:rPr lang="ru-RU" sz="1200" dirty="0">
                <a:latin typeface="Times New Roman" pitchFamily="18" charset="0"/>
                <a:cs typeface="Times New Roman" pitchFamily="18" charset="0"/>
              </a:rPr>
              <a:t>Карпа </a:t>
            </a:r>
            <a:r>
              <a:rPr lang="ru-RU" sz="1200" dirty="0" err="1">
                <a:latin typeface="Times New Roman" pitchFamily="18" charset="0"/>
                <a:cs typeface="Times New Roman" pitchFamily="18" charset="0"/>
              </a:rPr>
              <a:t>вимити</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зішкребти</a:t>
            </a:r>
            <a:r>
              <a:rPr lang="ru-RU" sz="1200" dirty="0">
                <a:latin typeface="Times New Roman" pitchFamily="18" charset="0"/>
                <a:cs typeface="Times New Roman" pitchFamily="18" charset="0"/>
              </a:rPr>
              <a:t> з </a:t>
            </a:r>
            <a:r>
              <a:rPr lang="ru-RU" sz="1200" dirty="0" err="1">
                <a:latin typeface="Times New Roman" pitchFamily="18" charset="0"/>
                <a:cs typeface="Times New Roman" pitchFamily="18" charset="0"/>
              </a:rPr>
              <a:t>неї</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луску</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дістати</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зябра</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прибрати</a:t>
            </a:r>
            <a:r>
              <a:rPr lang="ru-RU" sz="1200" dirty="0">
                <a:latin typeface="Times New Roman" pitchFamily="18" charset="0"/>
                <a:cs typeface="Times New Roman" pitchFamily="18" charset="0"/>
              </a:rPr>
              <a:t> плавники, </a:t>
            </a:r>
            <a:r>
              <a:rPr lang="ru-RU" sz="1200" dirty="0" err="1">
                <a:latin typeface="Times New Roman" pitchFamily="18" charset="0"/>
                <a:cs typeface="Times New Roman" pitchFamily="18" charset="0"/>
              </a:rPr>
              <a:t>зробити</a:t>
            </a:r>
            <a:r>
              <a:rPr lang="ru-RU" sz="1200" dirty="0">
                <a:latin typeface="Times New Roman" pitchFamily="18" charset="0"/>
                <a:cs typeface="Times New Roman" pitchFamily="18" charset="0"/>
              </a:rPr>
              <a:t> по </a:t>
            </a:r>
            <a:r>
              <a:rPr lang="ru-RU" sz="1200" dirty="0" err="1">
                <a:latin typeface="Times New Roman" pitchFamily="18" charset="0"/>
                <a:cs typeface="Times New Roman" pitchFamily="18" charset="0"/>
              </a:rPr>
              <a:t>всій</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довжині</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кілька</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глибоких</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поперечних</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надрізів</a:t>
            </a:r>
            <a:r>
              <a:rPr lang="ru-RU" sz="1200" dirty="0">
                <a:latin typeface="Times New Roman" pitchFamily="18" charset="0"/>
                <a:cs typeface="Times New Roman" pitchFamily="18" charset="0"/>
              </a:rPr>
              <a:t>.</a:t>
            </a:r>
          </a:p>
          <a:p>
            <a:pPr>
              <a:spcBef>
                <a:spcPts val="0"/>
              </a:spcBef>
              <a:buNone/>
            </a:pPr>
            <a:r>
              <a:rPr lang="ru-RU" sz="1200" dirty="0">
                <a:latin typeface="Times New Roman" pitchFamily="18" charset="0"/>
                <a:cs typeface="Times New Roman" pitchFamily="18" charset="0"/>
              </a:rPr>
              <a:t>У </a:t>
            </a:r>
            <a:r>
              <a:rPr lang="ru-RU" sz="1200" dirty="0" err="1">
                <a:latin typeface="Times New Roman" pitchFamily="18" charset="0"/>
                <a:cs typeface="Times New Roman" pitchFamily="18" charset="0"/>
              </a:rPr>
              <a:t>кожен</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ставити</a:t>
            </a:r>
            <a:r>
              <a:rPr lang="ru-RU" sz="1200" dirty="0">
                <a:latin typeface="Times New Roman" pitchFamily="18" charset="0"/>
                <a:cs typeface="Times New Roman" pitchFamily="18" charset="0"/>
              </a:rPr>
              <a:t> по </a:t>
            </a:r>
            <a:r>
              <a:rPr lang="ru-RU" sz="1200" dirty="0" err="1">
                <a:latin typeface="Times New Roman" pitchFamily="18" charset="0"/>
                <a:cs typeface="Times New Roman" pitchFamily="18" charset="0"/>
              </a:rPr>
              <a:t>часточці</a:t>
            </a:r>
            <a:r>
              <a:rPr lang="ru-RU" sz="1200" dirty="0">
                <a:latin typeface="Times New Roman" pitchFamily="18" charset="0"/>
                <a:cs typeface="Times New Roman" pitchFamily="18" charset="0"/>
              </a:rPr>
              <a:t> лимона, </a:t>
            </a:r>
            <a:r>
              <a:rPr lang="ru-RU" sz="1200" dirty="0" err="1">
                <a:latin typeface="Times New Roman" pitchFamily="18" charset="0"/>
                <a:cs typeface="Times New Roman" pitchFamily="18" charset="0"/>
              </a:rPr>
              <a:t>зверху</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збризнути</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його</a:t>
            </a:r>
            <a:r>
              <a:rPr lang="ru-RU" sz="1200" dirty="0">
                <a:latin typeface="Times New Roman" pitchFamily="18" charset="0"/>
                <a:cs typeface="Times New Roman" pitchFamily="18" charset="0"/>
              </a:rPr>
              <a:t> соком, </a:t>
            </a:r>
            <a:r>
              <a:rPr lang="ru-RU" sz="1200" dirty="0" err="1">
                <a:latin typeface="Times New Roman" pitchFamily="18" charset="0"/>
                <a:cs typeface="Times New Roman" pitchFamily="18" charset="0"/>
              </a:rPr>
              <a:t>присипати</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сіллю</a:t>
            </a:r>
            <a:r>
              <a:rPr lang="ru-RU" sz="1200" dirty="0">
                <a:latin typeface="Times New Roman" pitchFamily="18" charset="0"/>
                <a:cs typeface="Times New Roman" pitchFamily="18" charset="0"/>
              </a:rPr>
              <a:t> і </a:t>
            </a:r>
            <a:r>
              <a:rPr lang="ru-RU" sz="1200" dirty="0" err="1">
                <a:latin typeface="Times New Roman" pitchFamily="18" charset="0"/>
                <a:cs typeface="Times New Roman" pitchFamily="18" charset="0"/>
              </a:rPr>
              <a:t>поперчити</a:t>
            </a:r>
            <a:r>
              <a:rPr lang="ru-RU" sz="1200" dirty="0">
                <a:latin typeface="Times New Roman" pitchFamily="18" charset="0"/>
                <a:cs typeface="Times New Roman" pitchFamily="18" charset="0"/>
              </a:rPr>
              <a:t>.</a:t>
            </a:r>
          </a:p>
          <a:p>
            <a:pPr>
              <a:spcBef>
                <a:spcPts val="0"/>
              </a:spcBef>
              <a:buNone/>
            </a:pPr>
            <a:r>
              <a:rPr lang="ru-RU" sz="1200" dirty="0">
                <a:latin typeface="Times New Roman" pitchFamily="18" charset="0"/>
                <a:cs typeface="Times New Roman" pitchFamily="18" charset="0"/>
              </a:rPr>
              <a:t>Капусту </a:t>
            </a:r>
            <a:r>
              <a:rPr lang="ru-RU" sz="1200" dirty="0" err="1">
                <a:latin typeface="Times New Roman" pitchFamily="18" charset="0"/>
                <a:cs typeface="Times New Roman" pitchFamily="18" charset="0"/>
              </a:rPr>
              <a:t>промити</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обсушити</a:t>
            </a:r>
            <a:r>
              <a:rPr lang="ru-RU" sz="1200" dirty="0">
                <a:latin typeface="Times New Roman" pitchFamily="18" charset="0"/>
                <a:cs typeface="Times New Roman" pitchFamily="18" charset="0"/>
              </a:rPr>
              <a:t> і </a:t>
            </a:r>
            <a:r>
              <a:rPr lang="ru-RU" sz="1200" dirty="0" err="1">
                <a:latin typeface="Times New Roman" pitchFamily="18" charset="0"/>
                <a:cs typeface="Times New Roman" pitchFamily="18" charset="0"/>
              </a:rPr>
              <a:t>нашаткувати</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обсмажувати</a:t>
            </a:r>
            <a:r>
              <a:rPr lang="ru-RU" sz="1200" dirty="0">
                <a:latin typeface="Times New Roman" pitchFamily="18" charset="0"/>
                <a:cs typeface="Times New Roman" pitchFamily="18" charset="0"/>
              </a:rPr>
              <a:t> на </a:t>
            </a:r>
            <a:r>
              <a:rPr lang="ru-RU" sz="1200" dirty="0" err="1">
                <a:latin typeface="Times New Roman" pitchFamily="18" charset="0"/>
                <a:cs typeface="Times New Roman" pitchFamily="18" charset="0"/>
              </a:rPr>
              <a:t>олії</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кілька</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хвилин</a:t>
            </a:r>
            <a:r>
              <a:rPr lang="ru-RU" sz="1200" dirty="0">
                <a:latin typeface="Times New Roman" pitchFamily="18" charset="0"/>
                <a:cs typeface="Times New Roman" pitchFamily="18" charset="0"/>
              </a:rPr>
              <a:t>.</a:t>
            </a:r>
          </a:p>
          <a:p>
            <a:pPr>
              <a:spcBef>
                <a:spcPts val="0"/>
              </a:spcBef>
              <a:buNone/>
            </a:pPr>
            <a:r>
              <a:rPr lang="ru-RU" sz="1200" dirty="0">
                <a:latin typeface="Times New Roman" pitchFamily="18" charset="0"/>
                <a:cs typeface="Times New Roman" pitchFamily="18" charset="0"/>
              </a:rPr>
              <a:t>Цибулю </a:t>
            </a:r>
            <a:r>
              <a:rPr lang="ru-RU" sz="1200" dirty="0" err="1">
                <a:latin typeface="Times New Roman" pitchFamily="18" charset="0"/>
                <a:cs typeface="Times New Roman" pitchFamily="18" charset="0"/>
              </a:rPr>
              <a:t>очистити</a:t>
            </a:r>
            <a:r>
              <a:rPr lang="ru-RU" sz="1200" dirty="0">
                <a:latin typeface="Times New Roman" pitchFamily="18" charset="0"/>
                <a:cs typeface="Times New Roman" pitchFamily="18" charset="0"/>
              </a:rPr>
              <a:t> і </a:t>
            </a:r>
            <a:r>
              <a:rPr lang="ru-RU" sz="1200" dirty="0" err="1">
                <a:latin typeface="Times New Roman" pitchFamily="18" charset="0"/>
                <a:cs typeface="Times New Roman" pitchFamily="18" charset="0"/>
              </a:rPr>
              <a:t>порізати</a:t>
            </a:r>
            <a:r>
              <a:rPr lang="ru-RU" sz="1200" dirty="0">
                <a:latin typeface="Times New Roman" pitchFamily="18" charset="0"/>
                <a:cs typeface="Times New Roman" pitchFamily="18" charset="0"/>
              </a:rPr>
              <a:t>, зелень </a:t>
            </a:r>
            <a:r>
              <a:rPr lang="ru-RU" sz="1200" dirty="0" err="1">
                <a:latin typeface="Times New Roman" pitchFamily="18" charset="0"/>
                <a:cs typeface="Times New Roman" pitchFamily="18" charset="0"/>
              </a:rPr>
              <a:t>дрібно</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порубати</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змішати</a:t>
            </a:r>
            <a:r>
              <a:rPr lang="ru-RU" sz="1200" dirty="0">
                <a:latin typeface="Times New Roman" pitchFamily="18" charset="0"/>
                <a:cs typeface="Times New Roman" pitchFamily="18" charset="0"/>
              </a:rPr>
              <a:t> з тертою цедрою лимона.</a:t>
            </a:r>
          </a:p>
          <a:p>
            <a:pPr>
              <a:spcBef>
                <a:spcPts val="0"/>
              </a:spcBef>
              <a:buNone/>
            </a:pPr>
            <a:r>
              <a:rPr lang="ru-RU" sz="1200" dirty="0">
                <a:latin typeface="Times New Roman" pitchFamily="18" charset="0"/>
                <a:cs typeface="Times New Roman" pitchFamily="18" charset="0"/>
              </a:rPr>
              <a:t>Фольгу </a:t>
            </a:r>
            <a:r>
              <a:rPr lang="ru-RU" sz="1200" dirty="0" err="1">
                <a:latin typeface="Times New Roman" pitchFamily="18" charset="0"/>
                <a:cs typeface="Times New Roman" pitchFamily="18" charset="0"/>
              </a:rPr>
              <a:t>розстелити</a:t>
            </a:r>
            <a:r>
              <a:rPr lang="ru-RU" sz="1200" dirty="0">
                <a:latin typeface="Times New Roman" pitchFamily="18" charset="0"/>
                <a:cs typeface="Times New Roman" pitchFamily="18" charset="0"/>
              </a:rPr>
              <a:t> на деку, промаслить. </a:t>
            </a:r>
            <a:r>
              <a:rPr lang="ru-RU" sz="1200" dirty="0" err="1">
                <a:latin typeface="Times New Roman" pitchFamily="18" charset="0"/>
                <a:cs typeface="Times New Roman" pitchFamily="18" charset="0"/>
              </a:rPr>
              <a:t>Розмістити</a:t>
            </a:r>
            <a:r>
              <a:rPr lang="ru-RU" sz="1200" dirty="0">
                <a:latin typeface="Times New Roman" pitchFamily="18" charset="0"/>
                <a:cs typeface="Times New Roman" pitchFamily="18" charset="0"/>
              </a:rPr>
              <a:t> на </a:t>
            </a:r>
            <a:r>
              <a:rPr lang="ru-RU" sz="1200" dirty="0" err="1">
                <a:latin typeface="Times New Roman" pitchFamily="18" charset="0"/>
                <a:cs typeface="Times New Roman" pitchFamily="18" charset="0"/>
              </a:rPr>
              <a:t>ній</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спочатку</a:t>
            </a:r>
            <a:r>
              <a:rPr lang="ru-RU" sz="1200" dirty="0">
                <a:latin typeface="Times New Roman" pitchFamily="18" charset="0"/>
                <a:cs typeface="Times New Roman" pitchFamily="18" charset="0"/>
              </a:rPr>
              <a:t> цибулю, а </a:t>
            </a:r>
            <a:r>
              <a:rPr lang="ru-RU" sz="1200" dirty="0" err="1">
                <a:latin typeface="Times New Roman" pitchFamily="18" charset="0"/>
                <a:cs typeface="Times New Roman" pitchFamily="18" charset="0"/>
              </a:rPr>
              <a:t>потім</a:t>
            </a:r>
            <a:r>
              <a:rPr lang="ru-RU" sz="1200" dirty="0">
                <a:latin typeface="Times New Roman" pitchFamily="18" charset="0"/>
                <a:cs typeface="Times New Roman" pitchFamily="18" charset="0"/>
              </a:rPr>
              <a:t> – </a:t>
            </a:r>
            <a:r>
              <a:rPr lang="ru-RU" sz="1200" dirty="0" err="1">
                <a:latin typeface="Times New Roman" pitchFamily="18" charset="0"/>
                <a:cs typeface="Times New Roman" pitchFamily="18" charset="0"/>
              </a:rPr>
              <a:t>коропа</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нашпигованого</a:t>
            </a:r>
            <a:r>
              <a:rPr lang="ru-RU" sz="1200" dirty="0">
                <a:latin typeface="Times New Roman" pitchFamily="18" charset="0"/>
                <a:cs typeface="Times New Roman" pitchFamily="18" charset="0"/>
              </a:rPr>
              <a:t> капустою.</a:t>
            </a:r>
          </a:p>
          <a:p>
            <a:pPr>
              <a:spcBef>
                <a:spcPts val="0"/>
              </a:spcBef>
              <a:buNone/>
            </a:pPr>
            <a:r>
              <a:rPr lang="ru-RU" sz="1200" dirty="0" err="1">
                <a:latin typeface="Times New Roman" pitchFamily="18" charset="0"/>
                <a:cs typeface="Times New Roman" pitchFamily="18" charset="0"/>
              </a:rPr>
              <a:t>Обмазати</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рибку</a:t>
            </a:r>
            <a:r>
              <a:rPr lang="ru-RU" sz="1200" dirty="0">
                <a:latin typeface="Times New Roman" pitchFamily="18" charset="0"/>
                <a:cs typeface="Times New Roman" pitchFamily="18" charset="0"/>
              </a:rPr>
              <a:t> сметаною і майонезом, </a:t>
            </a:r>
            <a:r>
              <a:rPr lang="ru-RU" sz="1200" dirty="0" err="1">
                <a:latin typeface="Times New Roman" pitchFamily="18" charset="0"/>
                <a:cs typeface="Times New Roman" pitchFamily="18" charset="0"/>
              </a:rPr>
              <a:t>присипати</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сіллю</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спеціями</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сумішшю</a:t>
            </a:r>
            <a:r>
              <a:rPr lang="ru-RU" sz="1200" dirty="0">
                <a:latin typeface="Times New Roman" pitchFamily="18" charset="0"/>
                <a:cs typeface="Times New Roman" pitchFamily="18" charset="0"/>
              </a:rPr>
              <a:t> </a:t>
            </a:r>
            <a:r>
              <a:rPr lang="ru-RU" sz="1200" dirty="0" err="1">
                <a:latin typeface="Times New Roman" pitchFamily="18" charset="0"/>
                <a:cs typeface="Times New Roman" pitchFamily="18" charset="0"/>
              </a:rPr>
              <a:t>зелені</a:t>
            </a:r>
            <a:r>
              <a:rPr lang="ru-RU" sz="1200" dirty="0">
                <a:latin typeface="Times New Roman" pitchFamily="18" charset="0"/>
                <a:cs typeface="Times New Roman" pitchFamily="18" charset="0"/>
              </a:rPr>
              <a:t> з цедрою, </a:t>
            </a:r>
            <a:r>
              <a:rPr lang="ru-RU" sz="1200" dirty="0" err="1">
                <a:latin typeface="Times New Roman" pitchFamily="18" charset="0"/>
                <a:cs typeface="Times New Roman" pitchFamily="18" charset="0"/>
              </a:rPr>
              <a:t>відправити</a:t>
            </a:r>
            <a:r>
              <a:rPr lang="ru-RU" sz="1200" dirty="0">
                <a:latin typeface="Times New Roman" pitchFamily="18" charset="0"/>
                <a:cs typeface="Times New Roman" pitchFamily="18" charset="0"/>
              </a:rPr>
              <a:t> в духовку на 1 годину. Температура 180 </a:t>
            </a:r>
            <a:r>
              <a:rPr lang="ru-RU" sz="1200" dirty="0" err="1">
                <a:latin typeface="Times New Roman" pitchFamily="18" charset="0"/>
                <a:cs typeface="Times New Roman" pitchFamily="18" charset="0"/>
              </a:rPr>
              <a:t>градусів</a:t>
            </a:r>
            <a:r>
              <a:rPr lang="ru-RU" sz="1200" dirty="0">
                <a:latin typeface="Times New Roman" pitchFamily="18" charset="0"/>
                <a:cs typeface="Times New Roman" pitchFamily="18" charset="0"/>
              </a:rPr>
              <a:t>.</a:t>
            </a:r>
          </a:p>
        </p:txBody>
      </p:sp>
      <p:sp>
        <p:nvSpPr>
          <p:cNvPr id="8194" name="AutoShape 2" descr="Скумбрія запечена в фользі - покроковий рецепт з фото"/>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196" name="Picture 4" descr="Рыба в духовке — 3 лучших рецепта"/>
          <p:cNvPicPr>
            <a:picLocks noChangeAspect="1" noChangeArrowheads="1"/>
          </p:cNvPicPr>
          <p:nvPr/>
        </p:nvPicPr>
        <p:blipFill>
          <a:blip r:embed="rId2"/>
          <a:srcRect/>
          <a:stretch>
            <a:fillRect/>
          </a:stretch>
        </p:blipFill>
        <p:spPr bwMode="auto">
          <a:xfrm>
            <a:off x="4572000" y="1285860"/>
            <a:ext cx="4214842" cy="5048270"/>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142984"/>
          </a:xfrm>
        </p:spPr>
        <p:txBody>
          <a:bodyPr>
            <a:normAutofit fontScale="90000"/>
          </a:bodyPr>
          <a:lstStyle/>
          <a:p>
            <a:pPr lvl="0" algn="ctr"/>
            <a:r>
              <a:rPr lang="uk-UA" sz="3600" b="1" dirty="0" smtClean="0">
                <a:solidFill>
                  <a:srgbClr val="002060"/>
                </a:solidFill>
                <a:latin typeface="Times New Roman" pitchFamily="18" charset="0"/>
                <a:ea typeface="Times New Roman" pitchFamily="18" charset="0"/>
                <a:cs typeface="Times New Roman" pitchFamily="18" charset="0"/>
              </a:rPr>
              <a:t>Типові помилки та шляхи їх попередження</a:t>
            </a:r>
            <a:r>
              <a:rPr lang="ru-RU" sz="2800" dirty="0" smtClean="0">
                <a:solidFill>
                  <a:srgbClr val="002060"/>
                </a:solidFill>
                <a:latin typeface="Times New Roman" pitchFamily="18" charset="0"/>
                <a:cs typeface="Times New Roman" pitchFamily="18" charset="0"/>
              </a:rPr>
              <a:t/>
            </a:r>
            <a:br>
              <a:rPr lang="ru-RU" sz="2800" dirty="0" smtClean="0">
                <a:solidFill>
                  <a:srgbClr val="002060"/>
                </a:solidFill>
                <a:latin typeface="Times New Roman" pitchFamily="18" charset="0"/>
                <a:cs typeface="Times New Roman" pitchFamily="18" charset="0"/>
              </a:rPr>
            </a:br>
            <a:endParaRPr lang="ru-RU" dirty="0">
              <a:solidFill>
                <a:srgbClr val="00206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0" y="500043"/>
          <a:ext cx="9144000" cy="6335723"/>
        </p:xfrm>
        <a:graphic>
          <a:graphicData uri="http://schemas.openxmlformats.org/drawingml/2006/table">
            <a:tbl>
              <a:tblPr/>
              <a:tblGrid>
                <a:gridCol w="457198">
                  <a:extLst>
                    <a:ext uri="{9D8B030D-6E8A-4147-A177-3AD203B41FA5}">
                      <a16:colId xmlns:a16="http://schemas.microsoft.com/office/drawing/2014/main" val="20000"/>
                    </a:ext>
                  </a:extLst>
                </a:gridCol>
                <a:gridCol w="1675181">
                  <a:extLst>
                    <a:ext uri="{9D8B030D-6E8A-4147-A177-3AD203B41FA5}">
                      <a16:colId xmlns:a16="http://schemas.microsoft.com/office/drawing/2014/main" val="20001"/>
                    </a:ext>
                  </a:extLst>
                </a:gridCol>
                <a:gridCol w="2296745">
                  <a:extLst>
                    <a:ext uri="{9D8B030D-6E8A-4147-A177-3AD203B41FA5}">
                      <a16:colId xmlns:a16="http://schemas.microsoft.com/office/drawing/2014/main" val="20002"/>
                    </a:ext>
                  </a:extLst>
                </a:gridCol>
                <a:gridCol w="1928826">
                  <a:extLst>
                    <a:ext uri="{9D8B030D-6E8A-4147-A177-3AD203B41FA5}">
                      <a16:colId xmlns:a16="http://schemas.microsoft.com/office/drawing/2014/main" val="20003"/>
                    </a:ext>
                  </a:extLst>
                </a:gridCol>
                <a:gridCol w="2786050">
                  <a:extLst>
                    <a:ext uri="{9D8B030D-6E8A-4147-A177-3AD203B41FA5}">
                      <a16:colId xmlns:a16="http://schemas.microsoft.com/office/drawing/2014/main" val="20004"/>
                    </a:ext>
                  </a:extLst>
                </a:gridCol>
              </a:tblGrid>
              <a:tr h="359102">
                <a:tc>
                  <a:txBody>
                    <a:bodyPr/>
                    <a:lstStyle/>
                    <a:p>
                      <a:pPr algn="ctr">
                        <a:lnSpc>
                          <a:spcPct val="95000"/>
                        </a:lnSpc>
                        <a:spcAft>
                          <a:spcPts val="0"/>
                        </a:spcAft>
                      </a:pPr>
                      <a:r>
                        <a:rPr lang="uk-UA" sz="1400" dirty="0">
                          <a:latin typeface="Times New Roman"/>
                          <a:ea typeface="Times New Roman"/>
                          <a:cs typeface="Times New Roman"/>
                        </a:rPr>
                        <a:t>№ з/п</a:t>
                      </a:r>
                      <a:endParaRPr lang="ru-RU" sz="1400" dirty="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400">
                          <a:latin typeface="Times New Roman"/>
                          <a:ea typeface="Times New Roman"/>
                          <a:cs typeface="Times New Roman"/>
                        </a:rPr>
                        <a:t>Назва страви</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400">
                          <a:latin typeface="Times New Roman"/>
                          <a:ea typeface="Times New Roman"/>
                          <a:cs typeface="Times New Roman"/>
                        </a:rPr>
                        <a:t>Помилки</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400">
                          <a:latin typeface="Times New Roman"/>
                          <a:ea typeface="Times New Roman"/>
                          <a:cs typeface="Times New Roman"/>
                        </a:rPr>
                        <a:t>Причини</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400">
                          <a:latin typeface="Times New Roman"/>
                          <a:ea typeface="Times New Roman"/>
                          <a:cs typeface="Times New Roman"/>
                        </a:rPr>
                        <a:t>Попередження</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38654">
                <a:tc>
                  <a:txBody>
                    <a:bodyPr/>
                    <a:lstStyle/>
                    <a:p>
                      <a:pPr algn="ctr">
                        <a:spcAft>
                          <a:spcPts val="0"/>
                        </a:spcAft>
                      </a:pPr>
                      <a:r>
                        <a:rPr lang="uk-UA" sz="1400" dirty="0">
                          <a:latin typeface="Times New Roman"/>
                          <a:ea typeface="Times New Roman"/>
                          <a:cs typeface="Times New Roman"/>
                        </a:rPr>
                        <a:t>1.</a:t>
                      </a:r>
                      <a:endParaRPr lang="ru-RU" sz="1400" dirty="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dirty="0">
                          <a:latin typeface="Times New Roman"/>
                          <a:ea typeface="Times New Roman"/>
                          <a:cs typeface="Times New Roman"/>
                        </a:rPr>
                        <a:t>Риба фарширована цілою</a:t>
                      </a:r>
                      <a:endParaRPr lang="ru-RU" sz="1400" dirty="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400">
                          <a:latin typeface="Times New Roman"/>
                          <a:ea typeface="Times New Roman"/>
                          <a:cs typeface="Times New Roman"/>
                        </a:rPr>
                        <a:t>Шкіра на щуці під час теплової обробки тріснула</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400">
                          <a:latin typeface="Times New Roman"/>
                          <a:ea typeface="Times New Roman"/>
                          <a:cs typeface="Times New Roman"/>
                        </a:rPr>
                        <a:t>Не зробили проколи перед тепловою обробкою</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400">
                          <a:latin typeface="Times New Roman"/>
                          <a:ea typeface="Times New Roman"/>
                          <a:cs typeface="Times New Roman"/>
                        </a:rPr>
                        <a:t>Зробити 2-3 проколи біля хвоста</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67004">
                <a:tc>
                  <a:txBody>
                    <a:bodyPr/>
                    <a:lstStyle/>
                    <a:p>
                      <a:pPr algn="ctr">
                        <a:spcAft>
                          <a:spcPts val="0"/>
                        </a:spcAft>
                      </a:pPr>
                      <a:r>
                        <a:rPr lang="uk-UA" sz="1400">
                          <a:latin typeface="Times New Roman"/>
                          <a:ea typeface="Times New Roman"/>
                          <a:cs typeface="Times New Roman"/>
                        </a:rPr>
                        <a:t>2.</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Риба, фарширована порційними шматками</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k-UA" sz="1400" dirty="0">
                          <a:latin typeface="Times New Roman"/>
                          <a:ea typeface="Times New Roman"/>
                          <a:cs typeface="Times New Roman"/>
                        </a:rPr>
                        <a:t>Шматки риби під час теплової обробки деформувалися</a:t>
                      </a:r>
                      <a:endParaRPr lang="ru-RU" sz="1400" dirty="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k-UA" sz="1400">
                          <a:latin typeface="Times New Roman"/>
                          <a:ea typeface="Times New Roman"/>
                          <a:cs typeface="Times New Roman"/>
                        </a:rPr>
                        <a:t>Використали рибу зі щільною шкірою</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dirty="0">
                          <a:latin typeface="Times New Roman"/>
                          <a:ea typeface="Times New Roman"/>
                          <a:cs typeface="Times New Roman"/>
                        </a:rPr>
                        <a:t>На шкірі зробити 2-3 надрізи</a:t>
                      </a:r>
                      <a:endParaRPr lang="ru-RU" sz="1400" dirty="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6005">
                <a:tc>
                  <a:txBody>
                    <a:bodyPr/>
                    <a:lstStyle/>
                    <a:p>
                      <a:pPr algn="ctr">
                        <a:spcAft>
                          <a:spcPts val="0"/>
                        </a:spcAft>
                      </a:pPr>
                      <a:r>
                        <a:rPr lang="uk-UA" sz="1400">
                          <a:latin typeface="Times New Roman"/>
                          <a:ea typeface="Times New Roman"/>
                          <a:cs typeface="Times New Roman"/>
                        </a:rPr>
                        <a:t>3.</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Філе рибне фаршироване</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dirty="0">
                          <a:latin typeface="Times New Roman"/>
                          <a:ea typeface="Times New Roman"/>
                          <a:cs typeface="Times New Roman"/>
                        </a:rPr>
                        <a:t>Після теплової обробки при </a:t>
                      </a:r>
                      <a:r>
                        <a:rPr lang="uk-UA" sz="1400" dirty="0" err="1">
                          <a:latin typeface="Times New Roman"/>
                          <a:ea typeface="Times New Roman"/>
                          <a:cs typeface="Times New Roman"/>
                        </a:rPr>
                        <a:t>порціонуванні</a:t>
                      </a:r>
                      <a:r>
                        <a:rPr lang="uk-UA" sz="1400" dirty="0">
                          <a:latin typeface="Times New Roman"/>
                          <a:ea typeface="Times New Roman"/>
                          <a:cs typeface="Times New Roman"/>
                        </a:rPr>
                        <a:t> начинка розпадається</a:t>
                      </a:r>
                      <a:endParaRPr lang="ru-RU" sz="1400" dirty="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dirty="0">
                          <a:latin typeface="Times New Roman"/>
                          <a:ea typeface="Times New Roman"/>
                          <a:cs typeface="Times New Roman"/>
                        </a:rPr>
                        <a:t>Не додали соус у начинку</a:t>
                      </a:r>
                      <a:endParaRPr lang="ru-RU" sz="1400" dirty="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 В начинку додавати молочний соус</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56005">
                <a:tc>
                  <a:txBody>
                    <a:bodyPr/>
                    <a:lstStyle/>
                    <a:p>
                      <a:pPr algn="ctr">
                        <a:spcAft>
                          <a:spcPts val="0"/>
                        </a:spcAft>
                      </a:pPr>
                      <a:r>
                        <a:rPr lang="uk-UA" sz="1400">
                          <a:latin typeface="Times New Roman"/>
                          <a:ea typeface="Times New Roman"/>
                          <a:cs typeface="Times New Roman"/>
                        </a:rPr>
                        <a:t>4.</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Короп фарширований смажений</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Після теплової обробки при порціонуванні начинка розпадається</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dirty="0">
                          <a:latin typeface="Times New Roman"/>
                          <a:ea typeface="Times New Roman"/>
                          <a:cs typeface="Times New Roman"/>
                        </a:rPr>
                        <a:t>Додали сирі яйця в гарячу кашу</a:t>
                      </a:r>
                      <a:endParaRPr lang="ru-RU" sz="1400" dirty="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Додавати яйця тільки в охолоджену начинку до </a:t>
                      </a:r>
                      <a:endParaRPr lang="ru-RU" sz="1400">
                        <a:latin typeface="Times New Roman"/>
                        <a:ea typeface="Times New Roman"/>
                        <a:cs typeface="Times New Roman"/>
                      </a:endParaRPr>
                    </a:p>
                    <a:p>
                      <a:pPr algn="just">
                        <a:spcAft>
                          <a:spcPts val="0"/>
                        </a:spcAft>
                      </a:pPr>
                      <a:r>
                        <a:rPr lang="uk-UA" sz="1400">
                          <a:latin typeface="Times New Roman"/>
                          <a:ea typeface="Times New Roman"/>
                          <a:cs typeface="Times New Roman"/>
                        </a:rPr>
                        <a:t>40 градусів</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567004">
                <a:tc>
                  <a:txBody>
                    <a:bodyPr/>
                    <a:lstStyle/>
                    <a:p>
                      <a:pPr algn="ctr">
                        <a:spcAft>
                          <a:spcPts val="0"/>
                        </a:spcAft>
                      </a:pPr>
                      <a:r>
                        <a:rPr lang="uk-UA" sz="1400">
                          <a:latin typeface="Times New Roman"/>
                          <a:ea typeface="Times New Roman"/>
                          <a:cs typeface="Times New Roman"/>
                        </a:rPr>
                        <a:t>5. </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Риба запечена по-російськи</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Страва має запечену кірочку, але всередині сира</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k-UA" sz="1400" dirty="0">
                          <a:latin typeface="Times New Roman"/>
                          <a:ea typeface="Times New Roman"/>
                          <a:cs typeface="Times New Roman"/>
                        </a:rPr>
                        <a:t>Не дотримались всіх етапів теплової обробки</a:t>
                      </a:r>
                      <a:endParaRPr lang="ru-RU" sz="1400" dirty="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Після запікання рибу необхідно прокип’ятити, поставивши на плиту</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567004">
                <a:tc>
                  <a:txBody>
                    <a:bodyPr/>
                    <a:lstStyle/>
                    <a:p>
                      <a:pPr algn="ctr">
                        <a:spcAft>
                          <a:spcPts val="0"/>
                        </a:spcAft>
                      </a:pPr>
                      <a:r>
                        <a:rPr lang="uk-UA" sz="1400">
                          <a:latin typeface="Times New Roman"/>
                          <a:ea typeface="Times New Roman"/>
                          <a:cs typeface="Times New Roman"/>
                        </a:rPr>
                        <a:t>6</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Риба, запечена під майонезом</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Після теплової обробки відчувається смак сирої цибулі</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Цибулю не піддали попередній тепловій обробці</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dirty="0">
                          <a:latin typeface="Times New Roman"/>
                          <a:ea typeface="Times New Roman"/>
                          <a:cs typeface="Times New Roman"/>
                        </a:rPr>
                        <a:t>Цибулю попередньо злегка обсмажують</a:t>
                      </a:r>
                      <a:endParaRPr lang="ru-RU" sz="1400" dirty="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756005">
                <a:tc>
                  <a:txBody>
                    <a:bodyPr/>
                    <a:lstStyle/>
                    <a:p>
                      <a:pPr algn="ctr">
                        <a:spcAft>
                          <a:spcPts val="0"/>
                        </a:spcAft>
                      </a:pPr>
                      <a:r>
                        <a:rPr lang="uk-UA" sz="1400">
                          <a:latin typeface="Times New Roman"/>
                          <a:ea typeface="Times New Roman"/>
                          <a:cs typeface="Times New Roman"/>
                        </a:rPr>
                        <a:t>7. </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Риба запечена під сметанним соусом</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Після теплової обробки запечена риба несоковита, а кірочка бліда</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Не дотримались температурного режиму</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dirty="0">
                          <a:latin typeface="Times New Roman"/>
                          <a:ea typeface="Times New Roman"/>
                          <a:cs typeface="Times New Roman"/>
                        </a:rPr>
                        <a:t>Запікати при температурі 220 градусів 7-10 хв.</a:t>
                      </a:r>
                      <a:endParaRPr lang="ru-RU" sz="1400" dirty="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134008">
                <a:tc>
                  <a:txBody>
                    <a:bodyPr/>
                    <a:lstStyle/>
                    <a:p>
                      <a:pPr algn="ctr">
                        <a:spcAft>
                          <a:spcPts val="0"/>
                        </a:spcAft>
                      </a:pPr>
                      <a:r>
                        <a:rPr lang="uk-UA" sz="1400">
                          <a:latin typeface="Times New Roman"/>
                          <a:ea typeface="Times New Roman"/>
                          <a:cs typeface="Times New Roman"/>
                        </a:rPr>
                        <a:t>8</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Риба запечена під молочним соусом</a:t>
                      </a:r>
                      <a:endParaRPr lang="ru-RU" sz="1400">
                        <a:latin typeface="Times New Roman"/>
                        <a:ea typeface="Times New Roman"/>
                        <a:cs typeface="Times New Roman"/>
                      </a:endParaRPr>
                    </a:p>
                  </a:txBody>
                  <a:tcPr marL="26347" marR="263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Після теплової обробки соус молочний випарувався, поки утворилася рум’яна кірочка</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a:latin typeface="Times New Roman"/>
                          <a:ea typeface="Times New Roman"/>
                          <a:cs typeface="Times New Roman"/>
                        </a:rPr>
                        <a:t>Не дотримались температурного режиму</a:t>
                      </a:r>
                      <a:endParaRPr lang="ru-RU" sz="140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400" dirty="0">
                          <a:latin typeface="Times New Roman"/>
                          <a:ea typeface="Times New Roman"/>
                          <a:cs typeface="Times New Roman"/>
                        </a:rPr>
                        <a:t>Запікати при температурі 220 градусів 7-10 хв.</a:t>
                      </a:r>
                      <a:endParaRPr lang="ru-RU" sz="1400" dirty="0">
                        <a:latin typeface="Times New Roman"/>
                        <a:ea typeface="Times New Roman"/>
                        <a:cs typeface="Times New Roman"/>
                      </a:endParaRPr>
                    </a:p>
                  </a:txBody>
                  <a:tcPr marL="26347" marR="263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70657" name="Rectangle 1"/>
          <p:cNvSpPr>
            <a:spLocks noChangeArrowheads="1"/>
          </p:cNvSpPr>
          <p:nvPr/>
        </p:nvSpPr>
        <p:spPr bwMode="auto">
          <a:xfrm>
            <a:off x="0" y="0"/>
            <a:ext cx="637247" cy="1582141"/>
          </a:xfrm>
          <a:prstGeom prst="rect">
            <a:avLst/>
          </a:prstGeom>
          <a:noFill/>
          <a:ln w="9525">
            <a:noFill/>
            <a:miter lim="800000"/>
            <a:headEnd/>
            <a:tailEnd/>
          </a:ln>
          <a:effectLst/>
        </p:spPr>
        <p:txBody>
          <a:bodyPr vert="horz" wrap="none" lIns="91440" tIns="539580" rIns="539580" bIns="53958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k-UA"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uk-UA"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endParaRPr kumimoji="0" lang="uk-UA"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42852"/>
            <a:ext cx="8229600" cy="1143000"/>
          </a:xfrm>
        </p:spPr>
        <p:txBody>
          <a:bodyPr>
            <a:normAutofit/>
          </a:bodyPr>
          <a:lstStyle/>
          <a:p>
            <a:pPr lvl="0" algn="ctr"/>
            <a:r>
              <a:rPr lang="uk-UA" sz="2400" b="1" dirty="0" smtClean="0">
                <a:solidFill>
                  <a:srgbClr val="002060"/>
                </a:solidFill>
                <a:latin typeface="Times New Roman" pitchFamily="18" charset="0"/>
                <a:ea typeface="Times New Roman" pitchFamily="18" charset="0"/>
                <a:cs typeface="Times New Roman" pitchFamily="18" charset="0"/>
              </a:rPr>
              <a:t>Таблиця корисних порад до теми «Приготування страв з рибної січеної та котлетної маси»</a:t>
            </a:r>
            <a:r>
              <a:rPr lang="ru-RU" sz="2400" dirty="0" smtClean="0">
                <a:solidFill>
                  <a:srgbClr val="002060"/>
                </a:solidFill>
                <a:latin typeface="Times New Roman" pitchFamily="18" charset="0"/>
                <a:cs typeface="Times New Roman" pitchFamily="18" charset="0"/>
              </a:rPr>
              <a:t/>
            </a:r>
            <a:br>
              <a:rPr lang="ru-RU" sz="2400" dirty="0" smtClean="0">
                <a:solidFill>
                  <a:srgbClr val="002060"/>
                </a:solidFill>
                <a:latin typeface="Times New Roman" pitchFamily="18" charset="0"/>
                <a:cs typeface="Times New Roman" pitchFamily="18" charset="0"/>
              </a:rPr>
            </a:br>
            <a:endParaRPr lang="ru-RU" sz="2400" dirty="0">
              <a:solidFill>
                <a:srgbClr val="00206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0" y="1000107"/>
          <a:ext cx="9144000" cy="5857894"/>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97891">
                <a:tc>
                  <a:txBody>
                    <a:bodyPr/>
                    <a:lstStyle/>
                    <a:p>
                      <a:pPr algn="just">
                        <a:lnSpc>
                          <a:spcPct val="150000"/>
                        </a:lnSpc>
                        <a:spcAft>
                          <a:spcPts val="0"/>
                        </a:spcAft>
                      </a:pPr>
                      <a:r>
                        <a:rPr lang="uk-UA" sz="1800" kern="1200" dirty="0">
                          <a:solidFill>
                            <a:schemeClr val="tx1"/>
                          </a:solidFill>
                          <a:latin typeface="Times New Roman"/>
                          <a:ea typeface="Times New Roman"/>
                          <a:cs typeface="Times New Roman"/>
                        </a:rPr>
                        <a:t>При припусканні риби не доливайте воду, від цього вона стане несмачною.</a:t>
                      </a:r>
                      <a:endParaRPr lang="ru-RU" sz="1800" dirty="0">
                        <a:solidFill>
                          <a:schemeClr val="tx1"/>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uk-UA" sz="1800">
                          <a:solidFill>
                            <a:schemeClr val="tx1"/>
                          </a:solidFill>
                          <a:latin typeface="Times New Roman"/>
                          <a:ea typeface="Times New Roman"/>
                          <a:cs typeface="Times New Roman"/>
                        </a:rPr>
                        <a:t>Смачною і соковитою буде риба, запечена у фользі</a:t>
                      </a:r>
                      <a:endParaRPr lang="ru-RU" sz="1800">
                        <a:solidFill>
                          <a:schemeClr val="tx1"/>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862112">
                <a:tc>
                  <a:txBody>
                    <a:bodyPr/>
                    <a:lstStyle/>
                    <a:p>
                      <a:pPr algn="just">
                        <a:lnSpc>
                          <a:spcPct val="150000"/>
                        </a:lnSpc>
                        <a:spcAft>
                          <a:spcPts val="0"/>
                        </a:spcAft>
                      </a:pPr>
                      <a:r>
                        <a:rPr lang="uk-UA" sz="1800" dirty="0">
                          <a:solidFill>
                            <a:schemeClr val="tx1"/>
                          </a:solidFill>
                          <a:latin typeface="Times New Roman"/>
                          <a:ea typeface="Times New Roman"/>
                          <a:cs typeface="Times New Roman"/>
                        </a:rPr>
                        <a:t>Смажена риба набуде специфічного смаку і аромату, якщо в розігріту олію додати трошки розтертого мускатного горіха</a:t>
                      </a:r>
                      <a:endParaRPr lang="ru-RU" sz="1800" dirty="0">
                        <a:solidFill>
                          <a:schemeClr val="tx1"/>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uk-UA" sz="1800" dirty="0">
                          <a:solidFill>
                            <a:schemeClr val="tx1"/>
                          </a:solidFill>
                          <a:latin typeface="Times New Roman"/>
                          <a:ea typeface="Times New Roman"/>
                          <a:cs typeface="Times New Roman"/>
                        </a:rPr>
                        <a:t>Перед запіканням риби жарову шафу треба добре прогріти, тоді вироби будуть соковиті, а кірочка - рум’яна.</a:t>
                      </a:r>
                      <a:endParaRPr lang="ru-RU" sz="1800" dirty="0">
                        <a:solidFill>
                          <a:schemeClr val="tx1"/>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97891">
                <a:tc>
                  <a:txBody>
                    <a:bodyPr/>
                    <a:lstStyle/>
                    <a:p>
                      <a:pPr algn="just">
                        <a:lnSpc>
                          <a:spcPct val="150000"/>
                        </a:lnSpc>
                        <a:spcAft>
                          <a:spcPts val="0"/>
                        </a:spcAft>
                      </a:pPr>
                      <a:r>
                        <a:rPr lang="uk-UA" sz="1800" kern="1200">
                          <a:solidFill>
                            <a:schemeClr val="tx1"/>
                          </a:solidFill>
                          <a:latin typeface="Times New Roman"/>
                          <a:ea typeface="Times New Roman"/>
                          <a:cs typeface="Times New Roman"/>
                        </a:rPr>
                        <a:t>Щоб припущені страви з риби мали добрий смак і аромат, рибу краще варити в бульйоні з рибних відходів</a:t>
                      </a:r>
                      <a:endParaRPr lang="ru-RU" sz="1800">
                        <a:solidFill>
                          <a:schemeClr val="tx1"/>
                        </a:solidFill>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uk-UA" sz="1800" kern="1200" dirty="0">
                          <a:solidFill>
                            <a:schemeClr val="tx1"/>
                          </a:solidFill>
                          <a:latin typeface="Times New Roman"/>
                          <a:ea typeface="Times New Roman"/>
                          <a:cs typeface="Times New Roman"/>
                        </a:rPr>
                        <a:t>Для рибних страв з ніжним смаком використовуйте припущені та зварені на парі овочі, а для смажених рибних страв – смажені та тушковані овочі.</a:t>
                      </a:r>
                      <a:endParaRPr lang="ru-RU" sz="1800" dirty="0">
                        <a:solidFill>
                          <a:schemeClr val="tx1"/>
                        </a:solidFill>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6" name="Picture 4" descr="Биточки рыбные - пошаговый рецепт с фото на Повар.ру"/>
          <p:cNvPicPr>
            <a:picLocks noChangeAspect="1" noChangeArrowheads="1"/>
          </p:cNvPicPr>
          <p:nvPr/>
        </p:nvPicPr>
        <p:blipFill>
          <a:blip r:embed="rId2"/>
          <a:srcRect/>
          <a:stretch>
            <a:fillRect/>
          </a:stretch>
        </p:blipFill>
        <p:spPr bwMode="auto">
          <a:xfrm>
            <a:off x="5238072" y="0"/>
            <a:ext cx="3905928" cy="2528879"/>
          </a:xfrm>
          <a:prstGeom prst="rect">
            <a:avLst/>
          </a:prstGeom>
          <a:noFill/>
        </p:spPr>
      </p:pic>
      <p:sp>
        <p:nvSpPr>
          <p:cNvPr id="2" name="Заголовок 1"/>
          <p:cNvSpPr>
            <a:spLocks noGrp="1"/>
          </p:cNvSpPr>
          <p:nvPr>
            <p:ph type="title"/>
          </p:nvPr>
        </p:nvSpPr>
        <p:spPr>
          <a:xfrm>
            <a:off x="214282" y="2000240"/>
            <a:ext cx="8586790" cy="1928826"/>
          </a:xfrm>
        </p:spPr>
        <p:txBody>
          <a:bodyPr>
            <a:normAutofit/>
          </a:bodyPr>
          <a:lstStyle/>
          <a:p>
            <a:pPr algn="ctr"/>
            <a:r>
              <a:rPr lang="uk-UA" sz="5400" b="1" dirty="0" smtClean="0">
                <a:solidFill>
                  <a:srgbClr val="002060"/>
                </a:solidFill>
                <a:latin typeface="Times New Roman" pitchFamily="18" charset="0"/>
                <a:cs typeface="Times New Roman" pitchFamily="18" charset="0"/>
              </a:rPr>
              <a:t>Страви з рибної  січеної та котлетної маси</a:t>
            </a:r>
            <a:endParaRPr lang="ru-RU" sz="5400" b="1" dirty="0">
              <a:solidFill>
                <a:srgbClr val="002060"/>
              </a:solidFill>
              <a:latin typeface="Times New Roman" pitchFamily="18" charset="0"/>
              <a:cs typeface="Times New Roman" pitchFamily="18" charset="0"/>
            </a:endParaRPr>
          </a:p>
        </p:txBody>
      </p:sp>
      <p:pic>
        <p:nvPicPr>
          <p:cNvPr id="84994" name="Picture 2" descr="Рыбные Котлеты. Как Сделать их Сочными и Без Запаха Рыбы! - YouTube"/>
          <p:cNvPicPr>
            <a:picLocks noChangeAspect="1" noChangeArrowheads="1"/>
          </p:cNvPicPr>
          <p:nvPr/>
        </p:nvPicPr>
        <p:blipFill>
          <a:blip r:embed="rId3"/>
          <a:srcRect/>
          <a:stretch>
            <a:fillRect/>
          </a:stretch>
        </p:blipFill>
        <p:spPr bwMode="auto">
          <a:xfrm>
            <a:off x="214282" y="3929066"/>
            <a:ext cx="4691042" cy="2638712"/>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14290"/>
            <a:ext cx="8229600" cy="428628"/>
          </a:xfrm>
        </p:spPr>
        <p:txBody>
          <a:bodyPr>
            <a:normAutofit fontScale="90000"/>
          </a:bodyPr>
          <a:lstStyle/>
          <a:p>
            <a:pPr algn="ctr"/>
            <a:r>
              <a:rPr lang="uk-UA" sz="3600" b="1" dirty="0" smtClean="0">
                <a:solidFill>
                  <a:srgbClr val="002060"/>
                </a:solidFill>
                <a:latin typeface="Times New Roman" pitchFamily="18" charset="0"/>
                <a:cs typeface="Times New Roman" pitchFamily="18" charset="0"/>
              </a:rPr>
              <a:t>Рулет рибний</a:t>
            </a:r>
            <a:endParaRPr lang="ru-RU" sz="3600" b="1" dirty="0">
              <a:solidFill>
                <a:srgbClr val="002060"/>
              </a:solidFill>
              <a:latin typeface="Times New Roman" pitchFamily="18" charset="0"/>
              <a:cs typeface="Times New Roman" pitchFamily="18" charset="0"/>
            </a:endParaRPr>
          </a:p>
        </p:txBody>
      </p:sp>
      <p:pic>
        <p:nvPicPr>
          <p:cNvPr id="76802" name="Picture 2" descr="C:\Users\Lesya\Documents\111111111.png"/>
          <p:cNvPicPr>
            <a:picLocks noChangeAspect="1" noChangeArrowheads="1"/>
          </p:cNvPicPr>
          <p:nvPr/>
        </p:nvPicPr>
        <p:blipFill>
          <a:blip r:embed="rId2"/>
          <a:srcRect/>
          <a:stretch>
            <a:fillRect/>
          </a:stretch>
        </p:blipFill>
        <p:spPr bwMode="auto">
          <a:xfrm>
            <a:off x="285720" y="785794"/>
            <a:ext cx="4285366" cy="5815020"/>
          </a:xfrm>
          <a:prstGeom prst="rect">
            <a:avLst/>
          </a:prstGeom>
          <a:noFill/>
        </p:spPr>
      </p:pic>
      <p:pic>
        <p:nvPicPr>
          <p:cNvPr id="76804" name="Picture 4" descr="Куриный рулет, фаршированный креветками – пошаговый рецепт с ..."/>
          <p:cNvPicPr>
            <a:picLocks noChangeAspect="1" noChangeArrowheads="1"/>
          </p:cNvPicPr>
          <p:nvPr/>
        </p:nvPicPr>
        <p:blipFill>
          <a:blip r:embed="rId3"/>
          <a:srcRect/>
          <a:stretch>
            <a:fillRect/>
          </a:stretch>
        </p:blipFill>
        <p:spPr bwMode="auto">
          <a:xfrm>
            <a:off x="6000760" y="4071917"/>
            <a:ext cx="2786082" cy="2786083"/>
          </a:xfrm>
          <a:prstGeom prst="rect">
            <a:avLst/>
          </a:prstGeom>
          <a:noFill/>
        </p:spPr>
      </p:pic>
      <p:pic>
        <p:nvPicPr>
          <p:cNvPr id="76806" name="Picture 6" descr="Рецепты рыбных рулетов, MyLove.Ru"/>
          <p:cNvPicPr>
            <a:picLocks noChangeAspect="1" noChangeArrowheads="1"/>
          </p:cNvPicPr>
          <p:nvPr/>
        </p:nvPicPr>
        <p:blipFill>
          <a:blip r:embed="rId4"/>
          <a:srcRect/>
          <a:stretch>
            <a:fillRect/>
          </a:stretch>
        </p:blipFill>
        <p:spPr bwMode="auto">
          <a:xfrm>
            <a:off x="4714876" y="1643050"/>
            <a:ext cx="3810000" cy="1962150"/>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14290"/>
            <a:ext cx="8229600" cy="1143000"/>
          </a:xfrm>
        </p:spPr>
        <p:txBody>
          <a:bodyPr>
            <a:normAutofit/>
          </a:bodyPr>
          <a:lstStyle/>
          <a:p>
            <a:pPr algn="ctr"/>
            <a:r>
              <a:rPr lang="uk-UA" sz="3600" b="1" dirty="0" smtClean="0">
                <a:solidFill>
                  <a:srgbClr val="002060"/>
                </a:solidFill>
                <a:latin typeface="Times New Roman" pitchFamily="18" charset="0"/>
                <a:cs typeface="Times New Roman" pitchFamily="18" charset="0"/>
              </a:rPr>
              <a:t>Тюфтельки рибні</a:t>
            </a:r>
            <a:endParaRPr lang="ru-RU" sz="3600" b="1" dirty="0">
              <a:solidFill>
                <a:srgbClr val="002060"/>
              </a:solidFill>
              <a:latin typeface="Times New Roman" pitchFamily="18" charset="0"/>
              <a:cs typeface="Times New Roman" pitchFamily="18" charset="0"/>
            </a:endParaRPr>
          </a:p>
        </p:txBody>
      </p:sp>
      <p:pic>
        <p:nvPicPr>
          <p:cNvPr id="77826" name="Picture 2" descr="C:\Users\Lesya\Documents\2222222222.png"/>
          <p:cNvPicPr>
            <a:picLocks noChangeAspect="1" noChangeArrowheads="1"/>
          </p:cNvPicPr>
          <p:nvPr/>
        </p:nvPicPr>
        <p:blipFill>
          <a:blip r:embed="rId2"/>
          <a:srcRect/>
          <a:stretch>
            <a:fillRect/>
          </a:stretch>
        </p:blipFill>
        <p:spPr bwMode="auto">
          <a:xfrm>
            <a:off x="-26762" y="1357298"/>
            <a:ext cx="3922898" cy="5500702"/>
          </a:xfrm>
          <a:prstGeom prst="rect">
            <a:avLst/>
          </a:prstGeom>
          <a:noFill/>
        </p:spPr>
      </p:pic>
      <p:pic>
        <p:nvPicPr>
          <p:cNvPr id="77828" name="Picture 4" descr="Рыбные фрикадельки в имбирном соусе, пошаговый рецепт с фото"/>
          <p:cNvPicPr>
            <a:picLocks noChangeAspect="1" noChangeArrowheads="1"/>
          </p:cNvPicPr>
          <p:nvPr/>
        </p:nvPicPr>
        <p:blipFill>
          <a:blip r:embed="rId3"/>
          <a:srcRect/>
          <a:stretch>
            <a:fillRect/>
          </a:stretch>
        </p:blipFill>
        <p:spPr bwMode="auto">
          <a:xfrm>
            <a:off x="4000496" y="4214818"/>
            <a:ext cx="4790767" cy="2643182"/>
          </a:xfrm>
          <a:prstGeom prst="rect">
            <a:avLst/>
          </a:prstGeom>
          <a:noFill/>
        </p:spPr>
      </p:pic>
      <p:pic>
        <p:nvPicPr>
          <p:cNvPr id="77830" name="Picture 6" descr="Нежнейшие рыбные тефтельки в кисло-сладком соусе. Ингредиенты ..."/>
          <p:cNvPicPr>
            <a:picLocks noChangeAspect="1" noChangeArrowheads="1"/>
          </p:cNvPicPr>
          <p:nvPr/>
        </p:nvPicPr>
        <p:blipFill>
          <a:blip r:embed="rId4"/>
          <a:srcRect/>
          <a:stretch>
            <a:fillRect/>
          </a:stretch>
        </p:blipFill>
        <p:spPr bwMode="auto">
          <a:xfrm>
            <a:off x="5000628" y="1357298"/>
            <a:ext cx="3428992" cy="2660425"/>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0"/>
            <a:ext cx="8229600" cy="785794"/>
          </a:xfrm>
        </p:spPr>
        <p:txBody>
          <a:bodyPr>
            <a:normAutofit/>
          </a:bodyPr>
          <a:lstStyle/>
          <a:p>
            <a:pPr algn="ctr"/>
            <a:r>
              <a:rPr lang="uk-UA" sz="3600" b="1" dirty="0" smtClean="0">
                <a:solidFill>
                  <a:srgbClr val="002060"/>
                </a:solidFill>
                <a:latin typeface="Times New Roman" pitchFamily="18" charset="0"/>
                <a:cs typeface="Times New Roman" pitchFamily="18" charset="0"/>
              </a:rPr>
              <a:t>Зрази рибні</a:t>
            </a:r>
            <a:endParaRPr lang="ru-RU" sz="3600" b="1" dirty="0">
              <a:solidFill>
                <a:srgbClr val="002060"/>
              </a:solidFill>
              <a:latin typeface="Times New Roman" pitchFamily="18" charset="0"/>
              <a:cs typeface="Times New Roman" pitchFamily="18" charset="0"/>
            </a:endParaRPr>
          </a:p>
        </p:txBody>
      </p:sp>
      <p:pic>
        <p:nvPicPr>
          <p:cNvPr id="78850" name="Picture 2" descr="C:\Users\Lesya\Documents\33.png"/>
          <p:cNvPicPr>
            <a:picLocks noChangeAspect="1" noChangeArrowheads="1"/>
          </p:cNvPicPr>
          <p:nvPr/>
        </p:nvPicPr>
        <p:blipFill>
          <a:blip r:embed="rId2"/>
          <a:srcRect/>
          <a:stretch>
            <a:fillRect/>
          </a:stretch>
        </p:blipFill>
        <p:spPr bwMode="auto">
          <a:xfrm>
            <a:off x="4786313" y="857232"/>
            <a:ext cx="4241319" cy="6000768"/>
          </a:xfrm>
          <a:prstGeom prst="rect">
            <a:avLst/>
          </a:prstGeom>
          <a:noFill/>
        </p:spPr>
      </p:pic>
      <p:sp>
        <p:nvSpPr>
          <p:cNvPr id="78852" name="AutoShape 4" descr="Ответы Mail.ru: Органолептические показатели зразы рыбные рубленые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78854" name="Picture 6" descr="Зразы рыбные с грибами - пошаговый рецепт с фото на Повар.ру"/>
          <p:cNvPicPr>
            <a:picLocks noChangeAspect="1" noChangeArrowheads="1"/>
          </p:cNvPicPr>
          <p:nvPr/>
        </p:nvPicPr>
        <p:blipFill>
          <a:blip r:embed="rId3"/>
          <a:srcRect/>
          <a:stretch>
            <a:fillRect/>
          </a:stretch>
        </p:blipFill>
        <p:spPr bwMode="auto">
          <a:xfrm>
            <a:off x="571472" y="3500438"/>
            <a:ext cx="3762375" cy="2990850"/>
          </a:xfrm>
          <a:prstGeom prst="rect">
            <a:avLst/>
          </a:prstGeom>
          <a:noFill/>
        </p:spPr>
      </p:pic>
      <p:pic>
        <p:nvPicPr>
          <p:cNvPr id="78856" name="Picture 8" descr="Рыбные зразы, вариант №2. Ингредиенты: рыбное филе, лук репчатый ..."/>
          <p:cNvPicPr>
            <a:picLocks noChangeAspect="1" noChangeArrowheads="1"/>
          </p:cNvPicPr>
          <p:nvPr/>
        </p:nvPicPr>
        <p:blipFill>
          <a:blip r:embed="rId4"/>
          <a:srcRect/>
          <a:stretch>
            <a:fillRect/>
          </a:stretch>
        </p:blipFill>
        <p:spPr bwMode="auto">
          <a:xfrm>
            <a:off x="285720" y="785794"/>
            <a:ext cx="3314685" cy="2571738"/>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0"/>
            <a:ext cx="8229600" cy="785794"/>
          </a:xfrm>
        </p:spPr>
        <p:txBody>
          <a:bodyPr>
            <a:normAutofit/>
          </a:bodyPr>
          <a:lstStyle/>
          <a:p>
            <a:pPr algn="ctr"/>
            <a:r>
              <a:rPr lang="uk-UA" sz="3600" b="1" dirty="0" smtClean="0">
                <a:solidFill>
                  <a:srgbClr val="002060"/>
                </a:solidFill>
                <a:latin typeface="Times New Roman" pitchFamily="18" charset="0"/>
                <a:cs typeface="Times New Roman" pitchFamily="18" charset="0"/>
              </a:rPr>
              <a:t>Котлети або биточки рибні</a:t>
            </a:r>
            <a:endParaRPr lang="ru-RU" sz="3600" b="1" dirty="0">
              <a:solidFill>
                <a:srgbClr val="002060"/>
              </a:solidFill>
              <a:latin typeface="Times New Roman" pitchFamily="18" charset="0"/>
              <a:cs typeface="Times New Roman" pitchFamily="18" charset="0"/>
            </a:endParaRPr>
          </a:p>
        </p:txBody>
      </p:sp>
      <p:pic>
        <p:nvPicPr>
          <p:cNvPr id="79874" name="Picture 2" descr="C:\Users\Lesya\Documents\3333333333.png"/>
          <p:cNvPicPr>
            <a:picLocks noChangeAspect="1" noChangeArrowheads="1"/>
          </p:cNvPicPr>
          <p:nvPr/>
        </p:nvPicPr>
        <p:blipFill>
          <a:blip r:embed="rId2"/>
          <a:srcRect/>
          <a:stretch>
            <a:fillRect/>
          </a:stretch>
        </p:blipFill>
        <p:spPr bwMode="auto">
          <a:xfrm>
            <a:off x="0" y="1000108"/>
            <a:ext cx="4225555" cy="5857892"/>
          </a:xfrm>
          <a:prstGeom prst="rect">
            <a:avLst/>
          </a:prstGeom>
          <a:noFill/>
        </p:spPr>
      </p:pic>
      <p:pic>
        <p:nvPicPr>
          <p:cNvPr id="79876" name="Picture 4" descr="Котлеты или биточки рыбные по № 541 (Котлеты из трески) : фото ..."/>
          <p:cNvPicPr>
            <a:picLocks noChangeAspect="1" noChangeArrowheads="1"/>
          </p:cNvPicPr>
          <p:nvPr/>
        </p:nvPicPr>
        <p:blipFill>
          <a:blip r:embed="rId3"/>
          <a:srcRect/>
          <a:stretch>
            <a:fillRect/>
          </a:stretch>
        </p:blipFill>
        <p:spPr bwMode="auto">
          <a:xfrm>
            <a:off x="4357686" y="3500438"/>
            <a:ext cx="4572000" cy="3048001"/>
          </a:xfrm>
          <a:prstGeom prst="rect">
            <a:avLst/>
          </a:prstGeom>
          <a:noFill/>
        </p:spPr>
      </p:pic>
      <p:pic>
        <p:nvPicPr>
          <p:cNvPr id="79878" name="Picture 6" descr="Рубленые котлеты из свинины - рецепт с фото на Повар.ру"/>
          <p:cNvPicPr>
            <a:picLocks noChangeAspect="1" noChangeArrowheads="1"/>
          </p:cNvPicPr>
          <p:nvPr/>
        </p:nvPicPr>
        <p:blipFill>
          <a:blip r:embed="rId4"/>
          <a:srcRect/>
          <a:stretch>
            <a:fillRect/>
          </a:stretch>
        </p:blipFill>
        <p:spPr bwMode="auto">
          <a:xfrm>
            <a:off x="4857752" y="857232"/>
            <a:ext cx="3571900" cy="2381267"/>
          </a:xfrm>
          <a:prstGeom prst="rect">
            <a:avLst/>
          </a:prstGeo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0"/>
            <a:ext cx="8229600" cy="785794"/>
          </a:xfrm>
        </p:spPr>
        <p:txBody>
          <a:bodyPr>
            <a:normAutofit/>
          </a:bodyPr>
          <a:lstStyle/>
          <a:p>
            <a:pPr algn="ctr"/>
            <a:r>
              <a:rPr lang="uk-UA" sz="3600" b="1" dirty="0" smtClean="0">
                <a:solidFill>
                  <a:srgbClr val="002060"/>
                </a:solidFill>
                <a:latin typeface="Times New Roman" pitchFamily="18" charset="0"/>
                <a:cs typeface="Times New Roman" pitchFamily="18" charset="0"/>
              </a:rPr>
              <a:t>Січеники рибні українські</a:t>
            </a:r>
            <a:endParaRPr lang="ru-RU" sz="3600" b="1" dirty="0">
              <a:solidFill>
                <a:srgbClr val="002060"/>
              </a:solidFill>
              <a:latin typeface="Times New Roman" pitchFamily="18" charset="0"/>
              <a:cs typeface="Times New Roman" pitchFamily="18" charset="0"/>
            </a:endParaRPr>
          </a:p>
        </p:txBody>
      </p:sp>
      <p:pic>
        <p:nvPicPr>
          <p:cNvPr id="80898" name="Picture 2" descr="C:\Users\Lesya\Documents\44.png"/>
          <p:cNvPicPr>
            <a:picLocks noChangeAspect="1" noChangeArrowheads="1"/>
          </p:cNvPicPr>
          <p:nvPr/>
        </p:nvPicPr>
        <p:blipFill>
          <a:blip r:embed="rId2"/>
          <a:srcRect/>
          <a:stretch>
            <a:fillRect/>
          </a:stretch>
        </p:blipFill>
        <p:spPr bwMode="auto">
          <a:xfrm>
            <a:off x="0" y="1071545"/>
            <a:ext cx="4000496" cy="5768671"/>
          </a:xfrm>
          <a:prstGeom prst="rect">
            <a:avLst/>
          </a:prstGeom>
          <a:noFill/>
        </p:spPr>
      </p:pic>
      <p:pic>
        <p:nvPicPr>
          <p:cNvPr id="80900" name="Picture 4" descr="Козацкие &quot;сиченики&quot; → Recipes → Zakaz.ua - Official Online ..."/>
          <p:cNvPicPr>
            <a:picLocks noChangeAspect="1" noChangeArrowheads="1"/>
          </p:cNvPicPr>
          <p:nvPr/>
        </p:nvPicPr>
        <p:blipFill>
          <a:blip r:embed="rId3"/>
          <a:srcRect/>
          <a:stretch>
            <a:fillRect/>
          </a:stretch>
        </p:blipFill>
        <p:spPr bwMode="auto">
          <a:xfrm>
            <a:off x="4429124" y="3762354"/>
            <a:ext cx="2857520" cy="2857520"/>
          </a:xfrm>
          <a:prstGeom prst="rect">
            <a:avLst/>
          </a:prstGeom>
          <a:noFill/>
        </p:spPr>
      </p:pic>
      <p:pic>
        <p:nvPicPr>
          <p:cNvPr id="80902" name="Picture 6" descr="Сиченики - рецепт с фото на Повар.ру"/>
          <p:cNvPicPr>
            <a:picLocks noChangeAspect="1" noChangeArrowheads="1"/>
          </p:cNvPicPr>
          <p:nvPr/>
        </p:nvPicPr>
        <p:blipFill>
          <a:blip r:embed="rId4"/>
          <a:srcRect/>
          <a:stretch>
            <a:fillRect/>
          </a:stretch>
        </p:blipFill>
        <p:spPr bwMode="auto">
          <a:xfrm>
            <a:off x="4857752" y="1142984"/>
            <a:ext cx="3710005" cy="2536495"/>
          </a:xfrm>
          <a:prstGeom prst="rect">
            <a:avLst/>
          </a:prstGeom>
          <a:noFill/>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0"/>
            <a:ext cx="8229600" cy="785794"/>
          </a:xfrm>
        </p:spPr>
        <p:txBody>
          <a:bodyPr>
            <a:normAutofit/>
          </a:bodyPr>
          <a:lstStyle/>
          <a:p>
            <a:pPr algn="ctr"/>
            <a:r>
              <a:rPr lang="uk-UA" sz="3600" b="1" dirty="0" smtClean="0">
                <a:solidFill>
                  <a:srgbClr val="002060"/>
                </a:solidFill>
                <a:latin typeface="Times New Roman" pitchFamily="18" charset="0"/>
                <a:cs typeface="Times New Roman" pitchFamily="18" charset="0"/>
              </a:rPr>
              <a:t>Ковбаски  рибні севастопольські</a:t>
            </a:r>
            <a:endParaRPr lang="ru-RU" sz="3600" b="1" dirty="0">
              <a:solidFill>
                <a:srgbClr val="002060"/>
              </a:solidFill>
              <a:latin typeface="Times New Roman" pitchFamily="18" charset="0"/>
              <a:cs typeface="Times New Roman" pitchFamily="18" charset="0"/>
            </a:endParaRPr>
          </a:p>
        </p:txBody>
      </p:sp>
      <p:pic>
        <p:nvPicPr>
          <p:cNvPr id="81922" name="Picture 2" descr="C:\Users\Lesya\Documents\4444.png"/>
          <p:cNvPicPr>
            <a:picLocks noChangeAspect="1" noChangeArrowheads="1"/>
          </p:cNvPicPr>
          <p:nvPr/>
        </p:nvPicPr>
        <p:blipFill>
          <a:blip r:embed="rId2"/>
          <a:srcRect/>
          <a:stretch>
            <a:fillRect/>
          </a:stretch>
        </p:blipFill>
        <p:spPr bwMode="auto">
          <a:xfrm>
            <a:off x="5000628" y="948601"/>
            <a:ext cx="4143372" cy="5909399"/>
          </a:xfrm>
          <a:prstGeom prst="rect">
            <a:avLst/>
          </a:prstGeom>
          <a:noFill/>
        </p:spPr>
      </p:pic>
      <p:pic>
        <p:nvPicPr>
          <p:cNvPr id="81925" name="Picture 5" descr="Рыбные палочки «Капитанские». | КУХНЯ | Яндекс Дзен"/>
          <p:cNvPicPr>
            <a:picLocks noChangeAspect="1" noChangeArrowheads="1"/>
          </p:cNvPicPr>
          <p:nvPr/>
        </p:nvPicPr>
        <p:blipFill>
          <a:blip r:embed="rId3"/>
          <a:srcRect/>
          <a:stretch>
            <a:fillRect/>
          </a:stretch>
        </p:blipFill>
        <p:spPr bwMode="auto">
          <a:xfrm>
            <a:off x="428596" y="3462758"/>
            <a:ext cx="4286280" cy="2852326"/>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0"/>
            <a:ext cx="8229600" cy="785794"/>
          </a:xfrm>
        </p:spPr>
        <p:txBody>
          <a:bodyPr>
            <a:normAutofit/>
          </a:bodyPr>
          <a:lstStyle/>
          <a:p>
            <a:pPr algn="ctr"/>
            <a:r>
              <a:rPr lang="uk-UA" sz="3600" b="1" dirty="0" smtClean="0">
                <a:solidFill>
                  <a:srgbClr val="002060"/>
                </a:solidFill>
                <a:latin typeface="Times New Roman" pitchFamily="18" charset="0"/>
                <a:cs typeface="Times New Roman" pitchFamily="18" charset="0"/>
              </a:rPr>
              <a:t>Зрази Хрещатик</a:t>
            </a:r>
            <a:endParaRPr lang="ru-RU" sz="3600" b="1" dirty="0">
              <a:solidFill>
                <a:srgbClr val="002060"/>
              </a:solidFill>
              <a:latin typeface="Times New Roman" pitchFamily="18" charset="0"/>
              <a:cs typeface="Times New Roman" pitchFamily="18" charset="0"/>
            </a:endParaRPr>
          </a:p>
        </p:txBody>
      </p:sp>
      <p:pic>
        <p:nvPicPr>
          <p:cNvPr id="82946" name="Picture 2" descr="C:\Users\Lesya\Documents\4444444444444.png"/>
          <p:cNvPicPr>
            <a:picLocks noChangeAspect="1" noChangeArrowheads="1"/>
          </p:cNvPicPr>
          <p:nvPr/>
        </p:nvPicPr>
        <p:blipFill>
          <a:blip r:embed="rId2"/>
          <a:srcRect/>
          <a:stretch>
            <a:fillRect/>
          </a:stretch>
        </p:blipFill>
        <p:spPr bwMode="auto">
          <a:xfrm>
            <a:off x="-1" y="1000108"/>
            <a:ext cx="4442235" cy="5857892"/>
          </a:xfrm>
          <a:prstGeom prst="rect">
            <a:avLst/>
          </a:prstGeom>
          <a:noFill/>
        </p:spPr>
      </p:pic>
      <p:pic>
        <p:nvPicPr>
          <p:cNvPr id="82948" name="Picture 4" descr="Заведения Киева, в которых стоит пробовать новую украинскую кухню ..."/>
          <p:cNvPicPr>
            <a:picLocks noChangeAspect="1" noChangeArrowheads="1"/>
          </p:cNvPicPr>
          <p:nvPr/>
        </p:nvPicPr>
        <p:blipFill>
          <a:blip r:embed="rId3"/>
          <a:srcRect/>
          <a:stretch>
            <a:fillRect/>
          </a:stretch>
        </p:blipFill>
        <p:spPr bwMode="auto">
          <a:xfrm>
            <a:off x="4643438" y="3643314"/>
            <a:ext cx="4468056" cy="2949412"/>
          </a:xfrm>
          <a:prstGeom prst="rect">
            <a:avLst/>
          </a:prstGeom>
          <a:noFill/>
        </p:spPr>
      </p:pic>
      <p:pic>
        <p:nvPicPr>
          <p:cNvPr id="82950" name="Picture 6" descr="Картофельные зразы,прямо тают во рту-бюджетный вариант (Potato ..."/>
          <p:cNvPicPr>
            <a:picLocks noChangeAspect="1" noChangeArrowheads="1"/>
          </p:cNvPicPr>
          <p:nvPr/>
        </p:nvPicPr>
        <p:blipFill>
          <a:blip r:embed="rId4"/>
          <a:srcRect/>
          <a:stretch>
            <a:fillRect/>
          </a:stretch>
        </p:blipFill>
        <p:spPr bwMode="auto">
          <a:xfrm>
            <a:off x="5929322" y="1500174"/>
            <a:ext cx="2500330" cy="1875248"/>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0" y="785795"/>
          <a:ext cx="9144001" cy="6077517"/>
        </p:xfrm>
        <a:graphic>
          <a:graphicData uri="http://schemas.openxmlformats.org/drawingml/2006/table">
            <a:tbl>
              <a:tblPr/>
              <a:tblGrid>
                <a:gridCol w="215969">
                  <a:extLst>
                    <a:ext uri="{9D8B030D-6E8A-4147-A177-3AD203B41FA5}">
                      <a16:colId xmlns:a16="http://schemas.microsoft.com/office/drawing/2014/main" val="20000"/>
                    </a:ext>
                  </a:extLst>
                </a:gridCol>
                <a:gridCol w="1080004">
                  <a:extLst>
                    <a:ext uri="{9D8B030D-6E8A-4147-A177-3AD203B41FA5}">
                      <a16:colId xmlns:a16="http://schemas.microsoft.com/office/drawing/2014/main" val="20001"/>
                    </a:ext>
                  </a:extLst>
                </a:gridCol>
                <a:gridCol w="2232008">
                  <a:extLst>
                    <a:ext uri="{9D8B030D-6E8A-4147-A177-3AD203B41FA5}">
                      <a16:colId xmlns:a16="http://schemas.microsoft.com/office/drawing/2014/main" val="20002"/>
                    </a:ext>
                  </a:extLst>
                </a:gridCol>
                <a:gridCol w="2016007">
                  <a:extLst>
                    <a:ext uri="{9D8B030D-6E8A-4147-A177-3AD203B41FA5}">
                      <a16:colId xmlns:a16="http://schemas.microsoft.com/office/drawing/2014/main" val="20003"/>
                    </a:ext>
                  </a:extLst>
                </a:gridCol>
                <a:gridCol w="3600013">
                  <a:extLst>
                    <a:ext uri="{9D8B030D-6E8A-4147-A177-3AD203B41FA5}">
                      <a16:colId xmlns:a16="http://schemas.microsoft.com/office/drawing/2014/main" val="20004"/>
                    </a:ext>
                  </a:extLst>
                </a:gridCol>
              </a:tblGrid>
              <a:tr h="56805">
                <a:tc>
                  <a:txBody>
                    <a:bodyPr/>
                    <a:lstStyle/>
                    <a:p>
                      <a:pPr algn="ctr">
                        <a:lnSpc>
                          <a:spcPct val="95000"/>
                        </a:lnSpc>
                        <a:spcAft>
                          <a:spcPts val="0"/>
                        </a:spcAft>
                      </a:pPr>
                      <a:r>
                        <a:rPr lang="uk-UA" sz="100" dirty="0">
                          <a:latin typeface="Times New Roman"/>
                          <a:ea typeface="Times New Roman"/>
                          <a:cs typeface="Times New Roman"/>
                        </a:rPr>
                        <a:t>№ з/п</a:t>
                      </a:r>
                      <a:endParaRPr lang="ru-RU" sz="10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00">
                          <a:latin typeface="Times New Roman"/>
                          <a:ea typeface="Times New Roman"/>
                          <a:cs typeface="Times New Roman"/>
                        </a:rPr>
                        <a:t>Назва </a:t>
                      </a:r>
                      <a:endParaRPr lang="ru-RU" sz="100">
                        <a:latin typeface="Times New Roman"/>
                        <a:ea typeface="Times New Roman"/>
                        <a:cs typeface="Times New Roman"/>
                      </a:endParaRPr>
                    </a:p>
                    <a:p>
                      <a:pPr algn="ctr">
                        <a:lnSpc>
                          <a:spcPct val="95000"/>
                        </a:lnSpc>
                        <a:spcAft>
                          <a:spcPts val="0"/>
                        </a:spcAft>
                      </a:pPr>
                      <a:r>
                        <a:rPr lang="uk-UA" sz="100">
                          <a:latin typeface="Times New Roman"/>
                          <a:ea typeface="Times New Roman"/>
                          <a:cs typeface="Times New Roman"/>
                        </a:rPr>
                        <a:t>страви</a:t>
                      </a:r>
                      <a:endParaRPr lang="ru-RU" sz="10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00">
                          <a:latin typeface="Times New Roman"/>
                          <a:ea typeface="Times New Roman"/>
                          <a:cs typeface="Times New Roman"/>
                        </a:rPr>
                        <a:t>Помилки</a:t>
                      </a:r>
                      <a:endParaRPr lang="ru-RU" sz="10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00">
                          <a:latin typeface="Times New Roman"/>
                          <a:ea typeface="Times New Roman"/>
                          <a:cs typeface="Times New Roman"/>
                        </a:rPr>
                        <a:t>Причини</a:t>
                      </a:r>
                      <a:endParaRPr lang="ru-RU" sz="10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00">
                          <a:latin typeface="Times New Roman"/>
                          <a:ea typeface="Times New Roman"/>
                          <a:cs typeface="Times New Roman"/>
                        </a:rPr>
                        <a:t>Попередження</a:t>
                      </a:r>
                      <a:endParaRPr lang="ru-RU" sz="10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83429">
                <a:tc rowSpan="3">
                  <a:txBody>
                    <a:bodyPr/>
                    <a:lstStyle/>
                    <a:p>
                      <a:pPr algn="ctr">
                        <a:spcAft>
                          <a:spcPts val="0"/>
                        </a:spcAft>
                      </a:pPr>
                      <a:r>
                        <a:rPr lang="uk-UA" sz="1050" dirty="0">
                          <a:latin typeface="Times New Roman"/>
                          <a:ea typeface="Times New Roman"/>
                          <a:cs typeface="Times New Roman"/>
                        </a:rPr>
                        <a:t>1.</a:t>
                      </a:r>
                      <a:endParaRPr lang="ru-RU" sz="105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spcAft>
                          <a:spcPts val="0"/>
                        </a:spcAft>
                      </a:pPr>
                      <a:r>
                        <a:rPr lang="uk-UA" sz="1050" dirty="0">
                          <a:latin typeface="Times New Roman"/>
                          <a:ea typeface="Times New Roman"/>
                          <a:cs typeface="Times New Roman"/>
                        </a:rPr>
                        <a:t>Котлети, </a:t>
                      </a:r>
                      <a:endParaRPr lang="ru-RU" sz="1050" dirty="0">
                        <a:latin typeface="Times New Roman"/>
                        <a:ea typeface="Times New Roman"/>
                        <a:cs typeface="Times New Roman"/>
                      </a:endParaRPr>
                    </a:p>
                    <a:p>
                      <a:pPr algn="just">
                        <a:spcAft>
                          <a:spcPts val="0"/>
                        </a:spcAft>
                      </a:pPr>
                      <a:r>
                        <a:rPr lang="uk-UA" sz="1050" dirty="0">
                          <a:latin typeface="Times New Roman"/>
                          <a:ea typeface="Times New Roman"/>
                          <a:cs typeface="Times New Roman"/>
                        </a:rPr>
                        <a:t>биточки з рибної котлетної маси</a:t>
                      </a:r>
                      <a:endParaRPr lang="ru-RU" sz="105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050" dirty="0">
                          <a:latin typeface="Times New Roman"/>
                          <a:ea typeface="Times New Roman"/>
                          <a:cs typeface="Times New Roman"/>
                        </a:rPr>
                        <a:t>Котлетна маса має неоднорідну консистенцію. </a:t>
                      </a:r>
                      <a:endParaRPr lang="ru-RU" sz="105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050" dirty="0">
                          <a:latin typeface="Times New Roman"/>
                          <a:ea typeface="Times New Roman"/>
                          <a:cs typeface="Times New Roman"/>
                        </a:rPr>
                        <a:t>Додали в котлетну масу свіжий хліб.</a:t>
                      </a:r>
                      <a:endParaRPr lang="ru-RU" sz="105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050">
                          <a:latin typeface="Times New Roman"/>
                          <a:ea typeface="Times New Roman"/>
                          <a:cs typeface="Times New Roman"/>
                        </a:rPr>
                        <a:t>Хліб додавати без скоринки, черствий (2–3 доби). Він добре вбирає вологу, вироби будуть пухкі та соковиті</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71004">
                <a:tc vMerge="1">
                  <a:txBody>
                    <a:bodyPr/>
                    <a:lstStyle/>
                    <a:p>
                      <a:endParaRPr lang="ru-RU"/>
                    </a:p>
                  </a:txBody>
                  <a:tcPr/>
                </a:tc>
                <a:tc vMerge="1">
                  <a:txBody>
                    <a:bodyPr/>
                    <a:lstStyle/>
                    <a:p>
                      <a:endParaRPr lang="ru-RU"/>
                    </a:p>
                  </a:txBody>
                  <a:tcPr/>
                </a:tc>
                <a:tc>
                  <a:txBody>
                    <a:bodyPr/>
                    <a:lstStyle/>
                    <a:p>
                      <a:pPr algn="just">
                        <a:lnSpc>
                          <a:spcPct val="95000"/>
                        </a:lnSpc>
                        <a:spcAft>
                          <a:spcPts val="0"/>
                        </a:spcAft>
                      </a:pPr>
                      <a:r>
                        <a:rPr lang="uk-UA" sz="1050">
                          <a:latin typeface="Times New Roman"/>
                          <a:ea typeface="Times New Roman"/>
                          <a:cs typeface="Times New Roman"/>
                        </a:rPr>
                        <a:t>У котлет, биточків при смаженні відстає паніровка</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050" dirty="0">
                          <a:latin typeface="Times New Roman"/>
                          <a:ea typeface="Times New Roman"/>
                          <a:cs typeface="Times New Roman"/>
                        </a:rPr>
                        <a:t>Напівфабрикати довго зберігали.</a:t>
                      </a:r>
                      <a:endParaRPr lang="ru-RU" sz="105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050">
                          <a:latin typeface="Times New Roman"/>
                          <a:ea typeface="Times New Roman"/>
                          <a:cs typeface="Times New Roman"/>
                        </a:rPr>
                        <a:t>Панірувати лише перед тепловою обробкою.</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71004">
                <a:tc vMerge="1">
                  <a:txBody>
                    <a:bodyPr/>
                    <a:lstStyle/>
                    <a:p>
                      <a:endParaRPr lang="ru-RU"/>
                    </a:p>
                  </a:txBody>
                  <a:tcPr/>
                </a:tc>
                <a:tc vMerge="1">
                  <a:txBody>
                    <a:bodyPr/>
                    <a:lstStyle/>
                    <a:p>
                      <a:endParaRPr lang="ru-RU"/>
                    </a:p>
                  </a:txBody>
                  <a:tcPr/>
                </a:tc>
                <a:tc>
                  <a:txBody>
                    <a:bodyPr/>
                    <a:lstStyle/>
                    <a:p>
                      <a:pPr algn="just">
                        <a:lnSpc>
                          <a:spcPct val="95000"/>
                        </a:lnSpc>
                        <a:spcAft>
                          <a:spcPts val="0"/>
                        </a:spcAft>
                      </a:pPr>
                      <a:r>
                        <a:rPr lang="uk-UA" sz="1050">
                          <a:latin typeface="Times New Roman"/>
                          <a:ea typeface="Times New Roman"/>
                          <a:cs typeface="Times New Roman"/>
                        </a:rPr>
                        <a:t>При смаженні котлети або биточки розпадаються</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050" dirty="0">
                          <a:latin typeface="Times New Roman"/>
                          <a:ea typeface="Times New Roman"/>
                          <a:cs typeface="Times New Roman"/>
                        </a:rPr>
                        <a:t>Порушили норму закладки продуктів.</a:t>
                      </a:r>
                      <a:endParaRPr lang="ru-RU" sz="105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050">
                          <a:latin typeface="Times New Roman"/>
                          <a:ea typeface="Times New Roman"/>
                          <a:cs typeface="Times New Roman"/>
                        </a:rPr>
                        <a:t>Всі продукти брати згідно норм закладки</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11239">
                <a:tc rowSpan="2">
                  <a:txBody>
                    <a:bodyPr/>
                    <a:lstStyle/>
                    <a:p>
                      <a:pPr algn="ctr">
                        <a:spcAft>
                          <a:spcPts val="0"/>
                        </a:spcAft>
                      </a:pPr>
                      <a:r>
                        <a:rPr lang="uk-UA" sz="1050" dirty="0">
                          <a:latin typeface="Times New Roman"/>
                          <a:ea typeface="Times New Roman"/>
                          <a:cs typeface="Times New Roman"/>
                        </a:rPr>
                        <a:t>2.</a:t>
                      </a:r>
                      <a:endParaRPr lang="ru-RU" sz="105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spcAft>
                          <a:spcPts val="0"/>
                        </a:spcAft>
                      </a:pPr>
                      <a:r>
                        <a:rPr lang="uk-UA" sz="1050">
                          <a:latin typeface="Times New Roman"/>
                          <a:ea typeface="Times New Roman"/>
                          <a:cs typeface="Times New Roman"/>
                        </a:rPr>
                        <a:t>Тюфтельки з рибної котлетної маси</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Тюфтельки рибні після теплової обробки не зберегли своєї форми</a:t>
                      </a:r>
                      <a:endParaRPr lang="ru-RU" sz="1050">
                        <a:latin typeface="Times New Roman"/>
                        <a:ea typeface="Times New Roman"/>
                        <a:cs typeface="Times New Roman"/>
                      </a:endParaRPr>
                    </a:p>
                    <a:p>
                      <a:pPr algn="just">
                        <a:spcAft>
                          <a:spcPts val="0"/>
                        </a:spcAft>
                      </a:pPr>
                      <a:r>
                        <a:rPr lang="uk-UA" sz="1050">
                          <a:latin typeface="Times New Roman"/>
                          <a:ea typeface="Times New Roman"/>
                          <a:cs typeface="Times New Roman"/>
                        </a:rPr>
                        <a:t>При тушкуванні тюфтелек </a:t>
                      </a:r>
                      <a:endParaRPr lang="ru-RU" sz="1050">
                        <a:latin typeface="Times New Roman"/>
                        <a:ea typeface="Times New Roman"/>
                        <a:cs typeface="Times New Roman"/>
                      </a:endParaRPr>
                    </a:p>
                    <a:p>
                      <a:pPr algn="just">
                        <a:spcAft>
                          <a:spcPts val="0"/>
                        </a:spcAft>
                      </a:pPr>
                      <a:r>
                        <a:rPr lang="uk-UA" sz="1050">
                          <a:latin typeface="Times New Roman"/>
                          <a:ea typeface="Times New Roman"/>
                          <a:cs typeface="Times New Roman"/>
                        </a:rPr>
                        <a:t>цибуля не повністю розм.’якла</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Не дотримали термінів запікання</a:t>
                      </a:r>
                      <a:endParaRPr lang="ru-RU" sz="1050" dirty="0">
                        <a:latin typeface="Times New Roman"/>
                        <a:ea typeface="Times New Roman"/>
                        <a:cs typeface="Times New Roman"/>
                      </a:endParaRPr>
                    </a:p>
                    <a:p>
                      <a:pPr algn="just">
                        <a:spcAft>
                          <a:spcPts val="0"/>
                        </a:spcAft>
                      </a:pPr>
                      <a:r>
                        <a:rPr lang="uk-UA" sz="1050" dirty="0">
                          <a:latin typeface="Times New Roman"/>
                          <a:ea typeface="Times New Roman"/>
                          <a:cs typeface="Times New Roman"/>
                        </a:rPr>
                        <a:t>Використали цибулю, нарізану великими шматочками</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Запікати тюфтельки до утворення пружної консистенції, а після цього заливати соусом</a:t>
                      </a:r>
                      <a:endParaRPr lang="ru-RU" sz="1050">
                        <a:latin typeface="Times New Roman"/>
                        <a:ea typeface="Times New Roman"/>
                        <a:cs typeface="Times New Roman"/>
                      </a:endParaRPr>
                    </a:p>
                    <a:p>
                      <a:pPr algn="just">
                        <a:spcAft>
                          <a:spcPts val="0"/>
                        </a:spcAft>
                      </a:pPr>
                      <a:r>
                        <a:rPr lang="uk-UA" sz="1050">
                          <a:latin typeface="Times New Roman"/>
                          <a:ea typeface="Times New Roman"/>
                          <a:cs typeface="Times New Roman"/>
                        </a:rPr>
                        <a:t>Використовувати дрібно нарізану пасеровану цибулю</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520708">
                <a:tc vMerge="1">
                  <a:txBody>
                    <a:bodyPr/>
                    <a:lstStyle/>
                    <a:p>
                      <a:endParaRPr lang="ru-RU"/>
                    </a:p>
                  </a:txBody>
                  <a:tcPr/>
                </a:tc>
                <a:tc vMerge="1">
                  <a:txBody>
                    <a:bodyPr/>
                    <a:lstStyle/>
                    <a:p>
                      <a:endParaRPr lang="ru-RU"/>
                    </a:p>
                  </a:txBody>
                  <a:tcPr/>
                </a:tc>
                <a:tc>
                  <a:txBody>
                    <a:bodyPr/>
                    <a:lstStyle/>
                    <a:p>
                      <a:pPr>
                        <a:spcAft>
                          <a:spcPts val="0"/>
                        </a:spcAft>
                      </a:pPr>
                      <a:r>
                        <a:rPr lang="uk-UA" sz="1050">
                          <a:latin typeface="Times New Roman"/>
                          <a:ea typeface="Times New Roman"/>
                          <a:cs typeface="Times New Roman"/>
                        </a:rPr>
                        <a:t>Після тушкування тюфтелек соус виявився занадто густим </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k-UA" sz="1050" dirty="0">
                          <a:latin typeface="Times New Roman"/>
                          <a:ea typeface="Times New Roman"/>
                          <a:cs typeface="Times New Roman"/>
                        </a:rPr>
                        <a:t>Перебільшили закладку пасерованого борошна</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Використовувати соус рідкої консистенції (для соусу використовують 30- пасерованого борошна)</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90531">
                <a:tc rowSpan="3">
                  <a:txBody>
                    <a:bodyPr/>
                    <a:lstStyle/>
                    <a:p>
                      <a:pPr algn="ctr">
                        <a:spcAft>
                          <a:spcPts val="0"/>
                        </a:spcAft>
                      </a:pPr>
                      <a:r>
                        <a:rPr lang="uk-UA" sz="1050" dirty="0">
                          <a:latin typeface="Times New Roman"/>
                          <a:ea typeface="Times New Roman"/>
                          <a:cs typeface="Times New Roman"/>
                        </a:rPr>
                        <a:t>3.</a:t>
                      </a:r>
                      <a:endParaRPr lang="ru-RU" sz="105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spcAft>
                          <a:spcPts val="0"/>
                        </a:spcAft>
                      </a:pPr>
                      <a:r>
                        <a:rPr lang="uk-UA" sz="1050" dirty="0">
                          <a:latin typeface="Times New Roman"/>
                          <a:ea typeface="Times New Roman"/>
                          <a:cs typeface="Times New Roman"/>
                        </a:rPr>
                        <a:t>Зрази з рибної котлетної маси</a:t>
                      </a:r>
                      <a:endParaRPr lang="ru-RU" sz="105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У готових виробах проглядає начинка</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Нерівномірно </a:t>
                      </a:r>
                      <a:r>
                        <a:rPr lang="uk-UA" sz="1050" dirty="0" err="1">
                          <a:latin typeface="Times New Roman"/>
                          <a:ea typeface="Times New Roman"/>
                          <a:cs typeface="Times New Roman"/>
                        </a:rPr>
                        <a:t>запанірували</a:t>
                      </a:r>
                      <a:r>
                        <a:rPr lang="uk-UA" sz="1050" dirty="0">
                          <a:latin typeface="Times New Roman"/>
                          <a:ea typeface="Times New Roman"/>
                          <a:cs typeface="Times New Roman"/>
                        </a:rPr>
                        <a:t>, поклали начинки більше норми</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Начинку класти за нормою. Звертати увагу на правильність надання форми та панірування виробів</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90531">
                <a:tc vMerge="1">
                  <a:txBody>
                    <a:bodyPr/>
                    <a:lstStyle/>
                    <a:p>
                      <a:endParaRPr lang="ru-RU"/>
                    </a:p>
                  </a:txBody>
                  <a:tcPr/>
                </a:tc>
                <a:tc vMerge="1">
                  <a:txBody>
                    <a:bodyPr/>
                    <a:lstStyle/>
                    <a:p>
                      <a:endParaRPr lang="ru-RU"/>
                    </a:p>
                  </a:txBody>
                  <a:tcPr/>
                </a:tc>
                <a:tc>
                  <a:txBody>
                    <a:bodyPr/>
                    <a:lstStyle/>
                    <a:p>
                      <a:pPr algn="just">
                        <a:spcAft>
                          <a:spcPts val="0"/>
                        </a:spcAft>
                      </a:pPr>
                      <a:r>
                        <a:rPr lang="uk-UA" sz="1050">
                          <a:latin typeface="Times New Roman"/>
                          <a:ea typeface="Times New Roman"/>
                          <a:cs typeface="Times New Roman"/>
                        </a:rPr>
                        <a:t>Зрази після теплової обробки мають тріщини на поверхні</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Недостатньо вибили котлетну масу</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Вибивати котлетну масу до повного поєднання всіх компонентів</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477784">
                <a:tc vMerge="1">
                  <a:txBody>
                    <a:bodyPr/>
                    <a:lstStyle/>
                    <a:p>
                      <a:endParaRPr lang="ru-RU"/>
                    </a:p>
                  </a:txBody>
                  <a:tcPr/>
                </a:tc>
                <a:tc vMerge="1">
                  <a:txBody>
                    <a:bodyPr/>
                    <a:lstStyle/>
                    <a:p>
                      <a:endParaRPr lang="ru-RU"/>
                    </a:p>
                  </a:txBody>
                  <a:tcPr/>
                </a:tc>
                <a:tc>
                  <a:txBody>
                    <a:bodyPr/>
                    <a:lstStyle/>
                    <a:p>
                      <a:pPr algn="just">
                        <a:spcAft>
                          <a:spcPts val="0"/>
                        </a:spcAft>
                      </a:pPr>
                      <a:r>
                        <a:rPr lang="uk-UA" sz="1050">
                          <a:latin typeface="Times New Roman"/>
                          <a:ea typeface="Times New Roman"/>
                          <a:cs typeface="Times New Roman"/>
                        </a:rPr>
                        <a:t>Готові вироби мають несоковиту консистенцію </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Перебільшений термін знаходження виробів у жаровій шафі </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Термін доведення до готовності виробів у жаровій шафі 7-10 хвилин</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520708">
                <a:tc rowSpan="3">
                  <a:txBody>
                    <a:bodyPr/>
                    <a:lstStyle/>
                    <a:p>
                      <a:pPr algn="ctr">
                        <a:spcAft>
                          <a:spcPts val="0"/>
                        </a:spcAft>
                      </a:pPr>
                      <a:r>
                        <a:rPr lang="uk-UA" sz="1050">
                          <a:latin typeface="Times New Roman"/>
                          <a:ea typeface="Times New Roman"/>
                          <a:cs typeface="Times New Roman"/>
                        </a:rPr>
                        <a:t>4.</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spcAft>
                          <a:spcPts val="0"/>
                        </a:spcAft>
                      </a:pPr>
                      <a:r>
                        <a:rPr lang="uk-UA" sz="1050" dirty="0">
                          <a:latin typeface="Times New Roman"/>
                          <a:ea typeface="Times New Roman"/>
                          <a:cs typeface="Times New Roman"/>
                        </a:rPr>
                        <a:t>Рулет з рибної котлетної маси</a:t>
                      </a:r>
                      <a:endParaRPr lang="ru-RU" sz="1050" dirty="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k-UA" sz="1050" dirty="0">
                          <a:latin typeface="Times New Roman"/>
                          <a:ea typeface="Times New Roman"/>
                          <a:cs typeface="Times New Roman"/>
                        </a:rPr>
                        <a:t>Після запікання рулет не має золотистої кірочки</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Невірно запанірували рулет та не дотримались температу-рного режиму запікання</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Напівфабрикат змастити яйцем, посипати сухарями, запікати 25–30 хв. в жаровій шафі при температурі 180–200 </a:t>
                      </a:r>
                      <a:r>
                        <a:rPr lang="uk-UA" sz="1050" baseline="30000" dirty="0" err="1">
                          <a:latin typeface="Times New Roman"/>
                          <a:ea typeface="Times New Roman"/>
                          <a:cs typeface="Times New Roman"/>
                        </a:rPr>
                        <a:t>о</a:t>
                      </a:r>
                      <a:r>
                        <a:rPr lang="uk-UA" sz="1050" dirty="0" err="1">
                          <a:latin typeface="Times New Roman"/>
                          <a:ea typeface="Times New Roman"/>
                          <a:cs typeface="Times New Roman"/>
                        </a:rPr>
                        <a:t>С</a:t>
                      </a:r>
                      <a:r>
                        <a:rPr lang="uk-UA" sz="1050" dirty="0">
                          <a:latin typeface="Times New Roman"/>
                          <a:ea typeface="Times New Roman"/>
                          <a:cs typeface="Times New Roman"/>
                        </a:rPr>
                        <a:t> </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260355">
                <a:tc vMerge="1">
                  <a:txBody>
                    <a:bodyPr/>
                    <a:lstStyle/>
                    <a:p>
                      <a:endParaRPr lang="ru-RU"/>
                    </a:p>
                  </a:txBody>
                  <a:tcPr/>
                </a:tc>
                <a:tc vMerge="1">
                  <a:txBody>
                    <a:bodyPr/>
                    <a:lstStyle/>
                    <a:p>
                      <a:endParaRPr lang="ru-RU"/>
                    </a:p>
                  </a:txBody>
                  <a:tcPr/>
                </a:tc>
                <a:tc>
                  <a:txBody>
                    <a:bodyPr/>
                    <a:lstStyle/>
                    <a:p>
                      <a:pPr>
                        <a:spcAft>
                          <a:spcPts val="0"/>
                        </a:spcAft>
                      </a:pPr>
                      <a:r>
                        <a:rPr lang="uk-UA" sz="1050" dirty="0">
                          <a:latin typeface="Times New Roman"/>
                          <a:ea typeface="Times New Roman"/>
                          <a:cs typeface="Times New Roman"/>
                        </a:rPr>
                        <a:t>Після запікання рулет тріснув</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k-UA" sz="1050">
                          <a:latin typeface="Times New Roman"/>
                          <a:ea typeface="Times New Roman"/>
                          <a:cs typeface="Times New Roman"/>
                        </a:rPr>
                        <a:t>Не зробили проколи</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k-UA" sz="1050" dirty="0">
                          <a:latin typeface="Times New Roman"/>
                          <a:ea typeface="Times New Roman"/>
                          <a:cs typeface="Times New Roman"/>
                        </a:rPr>
                        <a:t>Зробити проколи для вивільнення пари.</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520708">
                <a:tc vMerge="1">
                  <a:txBody>
                    <a:bodyPr/>
                    <a:lstStyle/>
                    <a:p>
                      <a:endParaRPr lang="ru-RU"/>
                    </a:p>
                  </a:txBody>
                  <a:tcPr/>
                </a:tc>
                <a:tc vMerge="1">
                  <a:txBody>
                    <a:bodyPr/>
                    <a:lstStyle/>
                    <a:p>
                      <a:endParaRPr lang="ru-RU"/>
                    </a:p>
                  </a:txBody>
                  <a:tcPr/>
                </a:tc>
                <a:tc>
                  <a:txBody>
                    <a:bodyPr/>
                    <a:lstStyle/>
                    <a:p>
                      <a:pPr algn="just">
                        <a:spcAft>
                          <a:spcPts val="0"/>
                        </a:spcAft>
                      </a:pPr>
                      <a:r>
                        <a:rPr lang="uk-UA" sz="1050" dirty="0">
                          <a:latin typeface="Times New Roman"/>
                          <a:ea typeface="Times New Roman"/>
                          <a:cs typeface="Times New Roman"/>
                        </a:rPr>
                        <a:t>На розрізі запеченого рулету - начинка розміщена не симетрично</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Нерівномірно виклали начинку</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Необхідно розміщувати начинку рівномірно по всій довжині виробу.</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318522">
                <a:tc>
                  <a:txBody>
                    <a:bodyPr/>
                    <a:lstStyle/>
                    <a:p>
                      <a:pPr algn="ctr">
                        <a:spcAft>
                          <a:spcPts val="0"/>
                        </a:spcAft>
                      </a:pPr>
                      <a:r>
                        <a:rPr lang="uk-UA" sz="1050">
                          <a:latin typeface="Times New Roman"/>
                          <a:ea typeface="Times New Roman"/>
                          <a:cs typeface="Times New Roman"/>
                        </a:rPr>
                        <a:t>5. </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Січеники рибні українські</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Поверхня виробів довго не колірується</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k-UA" sz="1050" dirty="0">
                          <a:latin typeface="Times New Roman"/>
                          <a:ea typeface="Times New Roman"/>
                          <a:cs typeface="Times New Roman"/>
                        </a:rPr>
                        <a:t>Недостатньо нагріли фритюр</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Нагрівати фритюр до температури 170-180 градусів</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318522">
                <a:tc>
                  <a:txBody>
                    <a:bodyPr/>
                    <a:lstStyle/>
                    <a:p>
                      <a:pPr algn="ctr">
                        <a:spcAft>
                          <a:spcPts val="0"/>
                        </a:spcAft>
                      </a:pPr>
                      <a:r>
                        <a:rPr lang="uk-UA" sz="1050">
                          <a:latin typeface="Times New Roman"/>
                          <a:ea typeface="Times New Roman"/>
                          <a:cs typeface="Times New Roman"/>
                        </a:rPr>
                        <a:t>6</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Ковбаски рибні севастопольські</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При смаженні жир фритюру дуже піниться</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Використали нерафіновану олію</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Використовувати тільки рафіновану олію з додаванням кулінарного жиру</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260355">
                <a:tc>
                  <a:txBody>
                    <a:bodyPr/>
                    <a:lstStyle/>
                    <a:p>
                      <a:pPr algn="ctr">
                        <a:spcAft>
                          <a:spcPts val="0"/>
                        </a:spcAft>
                      </a:pPr>
                      <a:r>
                        <a:rPr lang="uk-UA" sz="1050">
                          <a:latin typeface="Times New Roman"/>
                          <a:ea typeface="Times New Roman"/>
                          <a:cs typeface="Times New Roman"/>
                        </a:rPr>
                        <a:t>7. </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Зрази «Хрещатик»</a:t>
                      </a:r>
                      <a:endParaRPr lang="ru-RU" sz="1050">
                        <a:latin typeface="Times New Roman"/>
                        <a:ea typeface="Times New Roman"/>
                        <a:cs typeface="Times New Roman"/>
                      </a:endParaRPr>
                    </a:p>
                  </a:txBody>
                  <a:tcPr marL="1724" marR="17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При смаженні зраз паніровка відстає</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a:latin typeface="Times New Roman"/>
                          <a:ea typeface="Times New Roman"/>
                          <a:cs typeface="Times New Roman"/>
                        </a:rPr>
                        <a:t>Вироби не запанірували в льєзоні</a:t>
                      </a:r>
                      <a:endParaRPr lang="ru-RU" sz="105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050" dirty="0">
                          <a:latin typeface="Times New Roman"/>
                          <a:ea typeface="Times New Roman"/>
                          <a:cs typeface="Times New Roman"/>
                        </a:rPr>
                        <a:t>Дотримуватись послідовності при паніруванні виробів</a:t>
                      </a:r>
                      <a:endParaRPr lang="ru-RU" sz="1050" dirty="0">
                        <a:latin typeface="Times New Roman"/>
                        <a:ea typeface="Times New Roman"/>
                        <a:cs typeface="Times New Roman"/>
                      </a:endParaRPr>
                    </a:p>
                  </a:txBody>
                  <a:tcPr marL="1724" marR="1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bl>
          </a:graphicData>
        </a:graphic>
      </p:graphicFrame>
      <p:sp>
        <p:nvSpPr>
          <p:cNvPr id="83969" name="Rectangle 1"/>
          <p:cNvSpPr>
            <a:spLocks noChangeArrowheads="1"/>
          </p:cNvSpPr>
          <p:nvPr/>
        </p:nvSpPr>
        <p:spPr bwMode="auto">
          <a:xfrm>
            <a:off x="0" y="0"/>
            <a:ext cx="9144000" cy="1951473"/>
          </a:xfrm>
          <a:prstGeom prst="rect">
            <a:avLst/>
          </a:prstGeom>
          <a:noFill/>
          <a:ln w="9525">
            <a:noFill/>
            <a:miter lim="800000"/>
            <a:headEnd/>
            <a:tailEnd/>
          </a:ln>
          <a:effectLst/>
        </p:spPr>
        <p:txBody>
          <a:bodyPr vert="horz" wrap="square" lIns="91440" tIns="539580" rIns="539580" bIns="53958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Типові помилки та шляхи їх попередження</a:t>
            </a:r>
            <a:endParaRPr kumimoji="0" lang="ru-RU" sz="16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r>
            <a:br>
              <a:rPr kumimoji="0" lang="uk-UA" sz="20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br>
            <a:endParaRPr kumimoji="0" lang="uk-UA" sz="20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285728"/>
            <a:ext cx="8686800" cy="3857652"/>
          </a:xfrm>
        </p:spPr>
        <p:txBody>
          <a:bodyPr>
            <a:normAutofit fontScale="47500" lnSpcReduction="20000"/>
          </a:bodyPr>
          <a:lstStyle/>
          <a:p>
            <a:pPr algn="ctr">
              <a:buNone/>
            </a:pPr>
            <a:r>
              <a:rPr lang="ru-RU" sz="5800" b="1" dirty="0">
                <a:solidFill>
                  <a:srgbClr val="002060"/>
                </a:solidFill>
                <a:latin typeface="Times New Roman" pitchFamily="18" charset="0"/>
                <a:cs typeface="Times New Roman" pitchFamily="18" charset="0"/>
              </a:rPr>
              <a:t> </a:t>
            </a:r>
            <a:r>
              <a:rPr lang="ru-RU" sz="5800" b="1" dirty="0" err="1">
                <a:solidFill>
                  <a:srgbClr val="002060"/>
                </a:solidFill>
                <a:latin typeface="Times New Roman" pitchFamily="18" charset="0"/>
                <a:cs typeface="Times New Roman" pitchFamily="18" charset="0"/>
              </a:rPr>
              <a:t>Вимоги</a:t>
            </a:r>
            <a:r>
              <a:rPr lang="ru-RU" sz="5800" b="1" dirty="0">
                <a:solidFill>
                  <a:srgbClr val="002060"/>
                </a:solidFill>
                <a:latin typeface="Times New Roman" pitchFamily="18" charset="0"/>
                <a:cs typeface="Times New Roman" pitchFamily="18" charset="0"/>
              </a:rPr>
              <a:t> до </a:t>
            </a:r>
            <a:r>
              <a:rPr lang="ru-RU" sz="5800" b="1" dirty="0" err="1">
                <a:solidFill>
                  <a:srgbClr val="002060"/>
                </a:solidFill>
                <a:latin typeface="Times New Roman" pitchFamily="18" charset="0"/>
                <a:cs typeface="Times New Roman" pitchFamily="18" charset="0"/>
              </a:rPr>
              <a:t>якості</a:t>
            </a:r>
            <a:r>
              <a:rPr lang="ru-RU" sz="5800" b="1" dirty="0">
                <a:solidFill>
                  <a:srgbClr val="002060"/>
                </a:solidFill>
                <a:latin typeface="Times New Roman" pitchFamily="18" charset="0"/>
                <a:cs typeface="Times New Roman" pitchFamily="18" charset="0"/>
              </a:rPr>
              <a:t> </a:t>
            </a:r>
            <a:r>
              <a:rPr lang="uk-UA" sz="5800" b="1" dirty="0">
                <a:solidFill>
                  <a:srgbClr val="002060"/>
                </a:solidFill>
                <a:latin typeface="Times New Roman" pitchFamily="18" charset="0"/>
                <a:cs typeface="Times New Roman" pitchFamily="18" charset="0"/>
              </a:rPr>
              <a:t>рибних страв</a:t>
            </a:r>
          </a:p>
          <a:p>
            <a:pPr marL="0" indent="0">
              <a:buNone/>
            </a:pPr>
            <a:r>
              <a:rPr lang="ru-RU" sz="2900" dirty="0">
                <a:solidFill>
                  <a:srgbClr val="333333"/>
                </a:solidFill>
                <a:latin typeface="Times New Roman" pitchFamily="18" charset="0"/>
                <a:cs typeface="Times New Roman" pitchFamily="18" charset="0"/>
              </a:rPr>
              <a:t>	</a:t>
            </a:r>
          </a:p>
          <a:p>
            <a:pPr marL="0" indent="0">
              <a:buNone/>
            </a:pPr>
            <a:r>
              <a:rPr lang="ru-RU" sz="2900" dirty="0">
                <a:solidFill>
                  <a:srgbClr val="333333"/>
                </a:solidFill>
                <a:latin typeface="Times New Roman" pitchFamily="18" charset="0"/>
                <a:cs typeface="Times New Roman" pitchFamily="18" charset="0"/>
              </a:rPr>
              <a:t>	</a:t>
            </a:r>
            <a:r>
              <a:rPr lang="ru-RU" sz="2900" dirty="0" err="1">
                <a:latin typeface="Times New Roman" pitchFamily="18" charset="0"/>
                <a:cs typeface="Times New Roman" pitchFamily="18" charset="0"/>
              </a:rPr>
              <a:t>Відварну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рибу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подають</a:t>
            </a:r>
            <a:r>
              <a:rPr lang="ru-RU" sz="2900" dirty="0">
                <a:latin typeface="Times New Roman" pitchFamily="18" charset="0"/>
                <a:cs typeface="Times New Roman" pitchFamily="18" charset="0"/>
              </a:rPr>
              <a:t> одним </a:t>
            </a:r>
            <a:r>
              <a:rPr lang="ru-RU" sz="2900" dirty="0" err="1" smtClean="0">
                <a:latin typeface="Times New Roman" pitchFamily="18" charset="0"/>
                <a:cs typeface="Times New Roman" pitchFamily="18" charset="0"/>
              </a:rPr>
              <a:t>порціонним</a:t>
            </a:r>
            <a:r>
              <a:rPr lang="ru-RU" sz="2900" dirty="0" smtClean="0">
                <a:latin typeface="Times New Roman" pitchFamily="18" charset="0"/>
                <a:cs typeface="Times New Roman" pitchFamily="18" charset="0"/>
              </a:rPr>
              <a:t> </a:t>
            </a:r>
            <a:r>
              <a:rPr lang="ru-RU" sz="2900" dirty="0">
                <a:latin typeface="Times New Roman" pitchFamily="18" charset="0"/>
                <a:cs typeface="Times New Roman" pitchFamily="18" charset="0"/>
              </a:rPr>
              <a:t>куском, </a:t>
            </a:r>
            <a:r>
              <a:rPr lang="ru-RU" sz="2900" dirty="0" err="1">
                <a:latin typeface="Times New Roman" pitchFamily="18" charset="0"/>
                <a:cs typeface="Times New Roman" pitchFamily="18" charset="0"/>
              </a:rPr>
              <a:t>укладають</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шкірою</a:t>
            </a:r>
            <a:r>
              <a:rPr lang="ru-RU" sz="2900" dirty="0">
                <a:latin typeface="Times New Roman" pitchFamily="18" charset="0"/>
                <a:cs typeface="Times New Roman" pitchFamily="18" charset="0"/>
              </a:rPr>
              <a:t> </a:t>
            </a:r>
            <a:r>
              <a:rPr lang="ru-RU" sz="2900" dirty="0" smtClean="0">
                <a:latin typeface="Times New Roman" pitchFamily="18" charset="0"/>
                <a:cs typeface="Times New Roman" pitchFamily="18" charset="0"/>
              </a:rPr>
              <a:t>догори</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Риба</a:t>
            </a:r>
            <a:r>
              <a:rPr lang="ru-RU" sz="2900" dirty="0">
                <a:latin typeface="Times New Roman" pitchFamily="18" charset="0"/>
                <a:cs typeface="Times New Roman" pitchFamily="18" charset="0"/>
              </a:rPr>
              <a:t> проварена, </a:t>
            </a:r>
            <a:r>
              <a:rPr lang="ru-RU" sz="2900" dirty="0" err="1">
                <a:latin typeface="Times New Roman" pitchFamily="18" charset="0"/>
                <a:cs typeface="Times New Roman" pitchFamily="18" charset="0"/>
              </a:rPr>
              <a:t>повністю</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зберегла</a:t>
            </a:r>
            <a:r>
              <a:rPr lang="ru-RU" sz="2900" dirty="0">
                <a:latin typeface="Times New Roman" pitchFamily="18" charset="0"/>
                <a:cs typeface="Times New Roman" pitchFamily="18" charset="0"/>
              </a:rPr>
              <a:t> свою форму. Смак — у </a:t>
            </a:r>
            <a:r>
              <a:rPr lang="ru-RU" sz="2900" dirty="0" err="1">
                <a:latin typeface="Times New Roman" pitchFamily="18" charset="0"/>
                <a:cs typeface="Times New Roman" pitchFamily="18" charset="0"/>
              </a:rPr>
              <a:t>міру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солоний</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властивий</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певному</a:t>
            </a:r>
            <a:r>
              <a:rPr lang="ru-RU" sz="2900" dirty="0">
                <a:latin typeface="Times New Roman" pitchFamily="18" charset="0"/>
                <a:cs typeface="Times New Roman" pitchFamily="18" charset="0"/>
              </a:rPr>
              <a:t> виду </a:t>
            </a:r>
            <a:r>
              <a:rPr lang="ru-RU" sz="2900" dirty="0" err="1">
                <a:latin typeface="Times New Roman" pitchFamily="18" charset="0"/>
                <a:cs typeface="Times New Roman" pitchFamily="18" charset="0"/>
              </a:rPr>
              <a:t>риби</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з</a:t>
            </a:r>
            <a:r>
              <a:rPr lang="ru-RU" sz="2900" dirty="0">
                <a:latin typeface="Times New Roman" pitchFamily="18" charset="0"/>
                <a:cs typeface="Times New Roman" pitchFamily="18" charset="0"/>
              </a:rPr>
              <a:t> </a:t>
            </a:r>
            <a:r>
              <a:rPr lang="ru-RU" sz="2900" dirty="0" smtClean="0">
                <a:latin typeface="Times New Roman" pitchFamily="18" charset="0"/>
                <a:cs typeface="Times New Roman" pitchFamily="18" charset="0"/>
              </a:rPr>
              <a:t>ароматом </a:t>
            </a:r>
            <a:r>
              <a:rPr lang="ru-RU" sz="2900" dirty="0" err="1">
                <a:latin typeface="Times New Roman" pitchFamily="18" charset="0"/>
                <a:cs typeface="Times New Roman" pitchFamily="18" charset="0"/>
              </a:rPr>
              <a:t>спецій</a:t>
            </a:r>
            <a:r>
              <a:rPr lang="ru-RU" sz="2900" dirty="0">
                <a:latin typeface="Times New Roman" pitchFamily="18" charset="0"/>
                <a:cs typeface="Times New Roman" pitchFamily="18" charset="0"/>
              </a:rPr>
              <a:t> і </a:t>
            </a:r>
            <a:r>
              <a:rPr lang="ru-RU" sz="2900" dirty="0" err="1">
                <a:latin typeface="Times New Roman" pitchFamily="18" charset="0"/>
                <a:cs typeface="Times New Roman" pitchFamily="18" charset="0"/>
              </a:rPr>
              <a:t>прянощів</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цибулі</a:t>
            </a:r>
            <a:r>
              <a:rPr lang="ru-RU" sz="2900" dirty="0">
                <a:latin typeface="Times New Roman" pitchFamily="18" charset="0"/>
                <a:cs typeface="Times New Roman" pitchFamily="18" charset="0"/>
              </a:rPr>
              <a:t>. Не </a:t>
            </a:r>
            <a:r>
              <a:rPr lang="ru-RU" sz="2900" dirty="0" err="1" smtClean="0">
                <a:latin typeface="Times New Roman" pitchFamily="18" charset="0"/>
                <a:cs typeface="Times New Roman" pitchFamily="18" charset="0"/>
              </a:rPr>
              <a:t>допускається</a:t>
            </a:r>
            <a:r>
              <a:rPr lang="ru-RU" sz="2900" dirty="0" smtClean="0">
                <a:latin typeface="Times New Roman" pitchFamily="18" charset="0"/>
                <a:cs typeface="Times New Roman" pitchFamily="18" charset="0"/>
              </a:rPr>
              <a:t> </a:t>
            </a:r>
            <a:r>
              <a:rPr lang="ru-RU" sz="2900" dirty="0" err="1">
                <a:latin typeface="Times New Roman" pitchFamily="18" charset="0"/>
                <a:cs typeface="Times New Roman" pitchFamily="18" charset="0"/>
              </a:rPr>
              <a:t>присмак</a:t>
            </a:r>
            <a:r>
              <a:rPr lang="ru-RU" sz="2900" dirty="0">
                <a:latin typeface="Times New Roman" pitchFamily="18" charset="0"/>
                <a:cs typeface="Times New Roman" pitchFamily="18" charset="0"/>
              </a:rPr>
              <a:t> «загару» і жиру, </a:t>
            </a:r>
            <a:r>
              <a:rPr lang="ru-RU" sz="2900" dirty="0" err="1">
                <a:latin typeface="Times New Roman" pitchFamily="18" charset="0"/>
                <a:cs typeface="Times New Roman" pitchFamily="18" charset="0"/>
              </a:rPr>
              <a:t>що</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окислився</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Колір</a:t>
            </a:r>
            <a:r>
              <a:rPr lang="ru-RU" sz="2900" dirty="0">
                <a:latin typeface="Times New Roman" pitchFamily="18" charset="0"/>
                <a:cs typeface="Times New Roman" pitchFamily="18" charset="0"/>
              </a:rPr>
              <a:t> — </a:t>
            </a:r>
            <a:r>
              <a:rPr lang="ru-RU" sz="2900" dirty="0" err="1">
                <a:latin typeface="Times New Roman" pitchFamily="18" charset="0"/>
                <a:cs typeface="Times New Roman" pitchFamily="18" charset="0"/>
              </a:rPr>
              <a:t>від</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білого</a:t>
            </a:r>
            <a:r>
              <a:rPr lang="ru-RU" sz="2900" dirty="0">
                <a:latin typeface="Times New Roman" pitchFamily="18" charset="0"/>
                <a:cs typeface="Times New Roman" pitchFamily="18" charset="0"/>
              </a:rPr>
              <a:t> до </a:t>
            </a:r>
            <a:r>
              <a:rPr lang="ru-RU" sz="2900" dirty="0" err="1">
                <a:latin typeface="Times New Roman" pitchFamily="18" charset="0"/>
                <a:cs typeface="Times New Roman" pitchFamily="18" charset="0"/>
              </a:rPr>
              <a:t>світло-сірого</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Консистенція</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м'яка</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Соуси</a:t>
            </a:r>
            <a:r>
              <a:rPr lang="ru-RU" sz="2900" dirty="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подають</a:t>
            </a:r>
            <a:r>
              <a:rPr lang="ru-RU" sz="2900" dirty="0" smtClean="0">
                <a:latin typeface="Times New Roman" pitchFamily="18" charset="0"/>
                <a:cs typeface="Times New Roman" pitchFamily="18" charset="0"/>
              </a:rPr>
              <a:t> </a:t>
            </a:r>
            <a:r>
              <a:rPr lang="ru-RU" sz="2900" dirty="0" err="1">
                <a:latin typeface="Times New Roman" pitchFamily="18" charset="0"/>
                <a:cs typeface="Times New Roman" pitchFamily="18" charset="0"/>
              </a:rPr>
              <a:t>окремо</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або</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поливають</a:t>
            </a:r>
            <a:r>
              <a:rPr lang="ru-RU" sz="2900" dirty="0">
                <a:latin typeface="Times New Roman" pitchFamily="18" charset="0"/>
                <a:cs typeface="Times New Roman" pitchFamily="18" charset="0"/>
              </a:rPr>
              <a:t> ними </a:t>
            </a:r>
            <a:r>
              <a:rPr lang="ru-RU" sz="2900" dirty="0" err="1">
                <a:latin typeface="Times New Roman" pitchFamily="18" charset="0"/>
                <a:cs typeface="Times New Roman" pitchFamily="18" charset="0"/>
              </a:rPr>
              <a:t>рибу</a:t>
            </a:r>
            <a:r>
              <a:rPr lang="ru-RU" sz="2900" dirty="0">
                <a:latin typeface="Times New Roman" pitchFamily="18" charset="0"/>
                <a:cs typeface="Times New Roman" pitchFamily="18" charset="0"/>
              </a:rPr>
              <a:t>.</a:t>
            </a:r>
          </a:p>
          <a:p>
            <a:pPr marL="0" indent="0">
              <a:buNone/>
            </a:pP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Припущену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рибу</a:t>
            </a:r>
            <a:r>
              <a:rPr lang="ru-RU" sz="2900" dirty="0">
                <a:latin typeface="Times New Roman" pitchFamily="18" charset="0"/>
                <a:cs typeface="Times New Roman" pitchFamily="18" charset="0"/>
              </a:rPr>
              <a:t> з </a:t>
            </a:r>
            <a:r>
              <a:rPr lang="ru-RU" sz="2900" dirty="0" err="1">
                <a:latin typeface="Times New Roman" pitchFamily="18" charset="0"/>
                <a:cs typeface="Times New Roman" pitchFamily="18" charset="0"/>
              </a:rPr>
              <a:t>кістковим</a:t>
            </a:r>
            <a:r>
              <a:rPr lang="ru-RU" sz="2900" dirty="0">
                <a:latin typeface="Times New Roman" pitchFamily="18" charset="0"/>
                <a:cs typeface="Times New Roman" pitchFamily="18" charset="0"/>
              </a:rPr>
              <a:t> </a:t>
            </a:r>
            <a:r>
              <a:rPr lang="ru-RU" sz="2900" dirty="0" smtClean="0">
                <a:latin typeface="Times New Roman" pitchFamily="18" charset="0"/>
                <a:cs typeface="Times New Roman" pitchFamily="18" charset="0"/>
              </a:rPr>
              <a:t>скелетом </a:t>
            </a:r>
            <a:r>
              <a:rPr lang="ru-RU" sz="2900" dirty="0" err="1">
                <a:latin typeface="Times New Roman" pitchFamily="18" charset="0"/>
                <a:cs typeface="Times New Roman" pitchFamily="18" charset="0"/>
              </a:rPr>
              <a:t>подають</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порціонними</a:t>
            </a:r>
            <a:r>
              <a:rPr lang="ru-RU" sz="2900" dirty="0">
                <a:latin typeface="Times New Roman" pitchFamily="18" charset="0"/>
                <a:cs typeface="Times New Roman" pitchFamily="18" charset="0"/>
              </a:rPr>
              <a:t> кусками без </a:t>
            </a:r>
            <a:r>
              <a:rPr lang="ru-RU" sz="2900" dirty="0" err="1">
                <a:latin typeface="Times New Roman" pitchFamily="18" charset="0"/>
                <a:cs typeface="Times New Roman" pitchFamily="18" charset="0"/>
              </a:rPr>
              <a:t>кісток</a:t>
            </a:r>
            <a:r>
              <a:rPr lang="ru-RU" sz="2900" dirty="0">
                <a:latin typeface="Times New Roman" pitchFamily="18" charset="0"/>
                <a:cs typeface="Times New Roman" pitchFamily="18" charset="0"/>
              </a:rPr>
              <a:t>, з </a:t>
            </a:r>
            <a:r>
              <a:rPr lang="ru-RU" sz="2900" dirty="0" err="1">
                <a:latin typeface="Times New Roman" pitchFamily="18" charset="0"/>
                <a:cs typeface="Times New Roman" pitchFamily="18" charset="0"/>
              </a:rPr>
              <a:t>шкірою</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або</a:t>
            </a:r>
            <a:r>
              <a:rPr lang="ru-RU" sz="2900" dirty="0">
                <a:latin typeface="Times New Roman" pitchFamily="18" charset="0"/>
                <a:cs typeface="Times New Roman" pitchFamily="18" charset="0"/>
              </a:rPr>
              <a:t> без </a:t>
            </a:r>
            <a:r>
              <a:rPr lang="ru-RU" sz="2900" dirty="0" err="1">
                <a:latin typeface="Times New Roman" pitchFamily="18" charset="0"/>
                <a:cs typeface="Times New Roman" pitchFamily="18" charset="0"/>
              </a:rPr>
              <a:t>неї</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рибу</a:t>
            </a:r>
            <a:r>
              <a:rPr lang="ru-RU" sz="2900" dirty="0">
                <a:latin typeface="Times New Roman" pitchFamily="18" charset="0"/>
                <a:cs typeface="Times New Roman" pitchFamily="18" charset="0"/>
              </a:rPr>
              <a:t> з </a:t>
            </a:r>
            <a:r>
              <a:rPr lang="ru-RU" sz="2900" dirty="0" err="1">
                <a:latin typeface="Times New Roman" pitchFamily="18" charset="0"/>
                <a:cs typeface="Times New Roman" pitchFamily="18" charset="0"/>
              </a:rPr>
              <a:t>хрящовим</a:t>
            </a:r>
            <a:r>
              <a:rPr lang="ru-RU" sz="2900" dirty="0">
                <a:latin typeface="Times New Roman" pitchFamily="18" charset="0"/>
                <a:cs typeface="Times New Roman" pitchFamily="18" charset="0"/>
              </a:rPr>
              <a:t> скелетом — без </a:t>
            </a:r>
            <a:r>
              <a:rPr lang="ru-RU" sz="2900" dirty="0" err="1">
                <a:latin typeface="Times New Roman" pitchFamily="18" charset="0"/>
                <a:cs typeface="Times New Roman" pitchFamily="18" charset="0"/>
              </a:rPr>
              <a:t>хрящів</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і</a:t>
            </a:r>
            <a:r>
              <a:rPr lang="ru-RU" sz="2900" dirty="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шкіри</a:t>
            </a:r>
            <a:r>
              <a:rPr lang="ru-RU" sz="2900" dirty="0">
                <a:latin typeface="Times New Roman" pitchFamily="18" charset="0"/>
                <a:cs typeface="Times New Roman" pitchFamily="18" charset="0"/>
              </a:rPr>
              <a:t>, малу — </a:t>
            </a:r>
            <a:r>
              <a:rPr lang="ru-RU" sz="2900" dirty="0" err="1">
                <a:latin typeface="Times New Roman" pitchFamily="18" charset="0"/>
                <a:cs typeface="Times New Roman" pitchFamily="18" charset="0"/>
              </a:rPr>
              <a:t>цілою</a:t>
            </a:r>
            <a:r>
              <a:rPr lang="ru-RU" sz="2900" dirty="0">
                <a:latin typeface="Times New Roman" pitchFamily="18" charset="0"/>
                <a:cs typeface="Times New Roman" pitchFamily="18" charset="0"/>
              </a:rPr>
              <a:t>.</a:t>
            </a:r>
          </a:p>
          <a:p>
            <a:pPr marL="0" indent="0">
              <a:buNone/>
            </a:pPr>
            <a:r>
              <a:rPr lang="ru-RU" sz="2900" dirty="0">
                <a:latin typeface="Times New Roman" pitchFamily="18" charset="0"/>
                <a:cs typeface="Times New Roman" pitchFamily="18" charset="0"/>
              </a:rPr>
              <a:t>	На </a:t>
            </a:r>
            <a:r>
              <a:rPr lang="ru-RU" sz="2900" dirty="0" err="1">
                <a:latin typeface="Times New Roman" pitchFamily="18" charset="0"/>
                <a:cs typeface="Times New Roman" pitchFamily="18" charset="0"/>
              </a:rPr>
              <a:t>поверхні</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риби</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допускаються</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згустки</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зсілого</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білка</a:t>
            </a:r>
            <a:r>
              <a:rPr lang="ru-RU" sz="2900" dirty="0">
                <a:latin typeface="Times New Roman" pitchFamily="18" charset="0"/>
                <a:cs typeface="Times New Roman" pitchFamily="18" charset="0"/>
              </a:rPr>
              <a:t>, тому для </a:t>
            </a:r>
            <a:r>
              <a:rPr lang="ru-RU" sz="2900" dirty="0" err="1" smtClean="0">
                <a:latin typeface="Times New Roman" pitchFamily="18" charset="0"/>
                <a:cs typeface="Times New Roman" pitchFamily="18" charset="0"/>
              </a:rPr>
              <a:t>поліпшення</a:t>
            </a:r>
            <a:r>
              <a:rPr lang="ru-RU" sz="2900" dirty="0" smtClean="0">
                <a:latin typeface="Times New Roman" pitchFamily="18" charset="0"/>
                <a:cs typeface="Times New Roman" pitchFamily="18" charset="0"/>
              </a:rPr>
              <a:t> </a:t>
            </a:r>
            <a:r>
              <a:rPr lang="ru-RU" sz="2900" dirty="0" err="1">
                <a:latin typeface="Times New Roman" pitchFamily="18" charset="0"/>
                <a:cs typeface="Times New Roman" pitchFamily="18" charset="0"/>
              </a:rPr>
              <a:t>зовнішнього</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вигляду</a:t>
            </a:r>
            <a:r>
              <a:rPr lang="ru-RU" sz="2900" dirty="0">
                <a:latin typeface="Times New Roman" pitchFamily="18" charset="0"/>
                <a:cs typeface="Times New Roman" pitchFamily="18" charset="0"/>
              </a:rPr>
              <a:t> страви </a:t>
            </a:r>
            <a:r>
              <a:rPr lang="ru-RU" sz="2900" dirty="0" err="1">
                <a:latin typeface="Times New Roman" pitchFamily="18" charset="0"/>
                <a:cs typeface="Times New Roman" pitchFamily="18" charset="0"/>
              </a:rPr>
              <a:t>рибу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поливають</a:t>
            </a:r>
            <a:r>
              <a:rPr lang="ru-RU" sz="2900" dirty="0">
                <a:latin typeface="Times New Roman" pitchFamily="18" charset="0"/>
                <a:cs typeface="Times New Roman" pitchFamily="18" charset="0"/>
              </a:rPr>
              <a:t> соусом, </a:t>
            </a:r>
            <a:r>
              <a:rPr lang="ru-RU" sz="2900" dirty="0" err="1">
                <a:latin typeface="Times New Roman" pitchFamily="18" charset="0"/>
                <a:cs typeface="Times New Roman" pitchFamily="18" charset="0"/>
              </a:rPr>
              <a:t>прикрашають</a:t>
            </a:r>
            <a:r>
              <a:rPr lang="ru-RU" sz="2900" dirty="0">
                <a:latin typeface="Times New Roman" pitchFamily="18" charset="0"/>
                <a:cs typeface="Times New Roman" pitchFamily="18" charset="0"/>
              </a:rPr>
              <a:t> </a:t>
            </a:r>
            <a:r>
              <a:rPr lang="ru-RU" sz="2900" dirty="0" smtClean="0">
                <a:latin typeface="Times New Roman" pitchFamily="18" charset="0"/>
                <a:cs typeface="Times New Roman" pitchFamily="18" charset="0"/>
              </a:rPr>
              <a:t>лимоном</a:t>
            </a:r>
            <a:r>
              <a:rPr lang="ru-RU" sz="2900" dirty="0">
                <a:latin typeface="Times New Roman" pitchFamily="18" charset="0"/>
                <a:cs typeface="Times New Roman" pitchFamily="18" charset="0"/>
              </a:rPr>
              <a:t>, грибами, раковою </a:t>
            </a:r>
            <a:r>
              <a:rPr lang="ru-RU" sz="2900" dirty="0" err="1">
                <a:latin typeface="Times New Roman" pitchFamily="18" charset="0"/>
                <a:cs typeface="Times New Roman" pitchFamily="18" charset="0"/>
              </a:rPr>
              <a:t>шийкою</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або</a:t>
            </a:r>
            <a:r>
              <a:rPr lang="ru-RU" sz="2900" dirty="0">
                <a:latin typeface="Times New Roman" pitchFamily="18" charset="0"/>
                <a:cs typeface="Times New Roman" pitchFamily="18" charset="0"/>
              </a:rPr>
              <a:t> </a:t>
            </a:r>
            <a:r>
              <a:rPr lang="ru-RU" sz="2900" dirty="0" smtClean="0">
                <a:latin typeface="Times New Roman" pitchFamily="18" charset="0"/>
                <a:cs typeface="Times New Roman" pitchFamily="18" charset="0"/>
              </a:rPr>
              <a:t>крабами</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Гарнір</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розміщують</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поряд</a:t>
            </a:r>
            <a:r>
              <a:rPr lang="ru-RU" sz="2900" dirty="0">
                <a:latin typeface="Times New Roman" pitchFamily="18" charset="0"/>
                <a:cs typeface="Times New Roman" pitchFamily="18" charset="0"/>
              </a:rPr>
              <a:t> з </a:t>
            </a:r>
            <a:r>
              <a:rPr lang="ru-RU" sz="2900" dirty="0" err="1">
                <a:latin typeface="Times New Roman" pitchFamily="18" charset="0"/>
                <a:cs typeface="Times New Roman" pitchFamily="18" charset="0"/>
              </a:rPr>
              <a:t>рибою</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або</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подають</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окремо</a:t>
            </a:r>
            <a:r>
              <a:rPr lang="ru-RU" sz="2900" dirty="0">
                <a:latin typeface="Times New Roman" pitchFamily="18" charset="0"/>
                <a:cs typeface="Times New Roman" pitchFamily="18" charset="0"/>
              </a:rPr>
              <a:t>. Смак </a:t>
            </a:r>
            <a:r>
              <a:rPr lang="ru-RU" sz="2900" dirty="0" err="1">
                <a:latin typeface="Times New Roman" pitchFamily="18" charset="0"/>
                <a:cs typeface="Times New Roman" pitchFamily="18" charset="0"/>
              </a:rPr>
              <a:t>ніжний</a:t>
            </a:r>
            <a:r>
              <a:rPr lang="ru-RU" sz="2900" dirty="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трохи</a:t>
            </a:r>
            <a:r>
              <a:rPr lang="ru-RU" sz="2900" dirty="0" smtClean="0">
                <a:latin typeface="Times New Roman" pitchFamily="18" charset="0"/>
                <a:cs typeface="Times New Roman" pitchFamily="18" charset="0"/>
              </a:rPr>
              <a:t> </a:t>
            </a:r>
            <a:r>
              <a:rPr lang="ru-RU" sz="2900" dirty="0" err="1">
                <a:latin typeface="Times New Roman" pitchFamily="18" charset="0"/>
                <a:cs typeface="Times New Roman" pitchFamily="18" charset="0"/>
              </a:rPr>
              <a:t>кислуватий</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консистенція</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м'яка</a:t>
            </a:r>
            <a:r>
              <a:rPr lang="ru-RU" sz="2900" dirty="0">
                <a:latin typeface="Times New Roman" pitchFamily="18" charset="0"/>
                <a:cs typeface="Times New Roman" pitchFamily="18" charset="0"/>
              </a:rPr>
              <a:t>.</a:t>
            </a:r>
          </a:p>
          <a:p>
            <a:pPr marL="0" indent="0">
              <a:buNone/>
            </a:pP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Смажену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рибу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подають</a:t>
            </a:r>
            <a:r>
              <a:rPr lang="ru-RU" sz="2900" dirty="0">
                <a:latin typeface="Times New Roman" pitchFamily="18" charset="0"/>
                <a:cs typeface="Times New Roman" pitchFamily="18" charset="0"/>
              </a:rPr>
              <a:t> одним </a:t>
            </a:r>
            <a:r>
              <a:rPr lang="ru-RU" sz="2900" dirty="0" smtClean="0">
                <a:latin typeface="Times New Roman" pitchFamily="18" charset="0"/>
                <a:cs typeface="Times New Roman" pitchFamily="18" charset="0"/>
              </a:rPr>
              <a:t>куском </a:t>
            </a:r>
            <a:r>
              <a:rPr lang="ru-RU" sz="2900" dirty="0">
                <a:latin typeface="Times New Roman" pitchFamily="18" charset="0"/>
                <a:cs typeface="Times New Roman" pitchFamily="18" charset="0"/>
              </a:rPr>
              <a:t>з </a:t>
            </a:r>
            <a:r>
              <a:rPr lang="ru-RU" sz="2900" dirty="0" err="1">
                <a:latin typeface="Times New Roman" pitchFamily="18" charset="0"/>
                <a:cs typeface="Times New Roman" pitchFamily="18" charset="0"/>
              </a:rPr>
              <a:t>шкірою</a:t>
            </a:r>
            <a:r>
              <a:rPr lang="ru-RU" sz="2900" dirty="0">
                <a:latin typeface="Times New Roman" pitchFamily="18" charset="0"/>
                <a:cs typeface="Times New Roman" pitchFamily="18" charset="0"/>
              </a:rPr>
              <a:t> і </a:t>
            </a:r>
            <a:r>
              <a:rPr lang="ru-RU" sz="2900" dirty="0" err="1">
                <a:latin typeface="Times New Roman" pitchFamily="18" charset="0"/>
                <a:cs typeface="Times New Roman" pitchFamily="18" charset="0"/>
              </a:rPr>
              <a:t>кістками</a:t>
            </a:r>
            <a:r>
              <a:rPr lang="ru-RU" sz="2900" dirty="0">
                <a:latin typeface="Times New Roman" pitchFamily="18" charset="0"/>
                <a:cs typeface="Times New Roman" pitchFamily="18" charset="0"/>
              </a:rPr>
              <a:t>, з </a:t>
            </a:r>
            <a:r>
              <a:rPr lang="ru-RU" sz="2900" dirty="0" err="1">
                <a:latin typeface="Times New Roman" pitchFamily="18" charset="0"/>
                <a:cs typeface="Times New Roman" pitchFamily="18" charset="0"/>
              </a:rPr>
              <a:t>шкірою</a:t>
            </a:r>
            <a:r>
              <a:rPr lang="ru-RU" sz="2900" dirty="0">
                <a:latin typeface="Times New Roman" pitchFamily="18" charset="0"/>
                <a:cs typeface="Times New Roman" pitchFamily="18" charset="0"/>
              </a:rPr>
              <a:t> без </a:t>
            </a:r>
            <a:r>
              <a:rPr lang="ru-RU" sz="2900" dirty="0" err="1">
                <a:latin typeface="Times New Roman" pitchFamily="18" charset="0"/>
                <a:cs typeface="Times New Roman" pitchFamily="18" charset="0"/>
              </a:rPr>
              <a:t>кісток</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розібрану</a:t>
            </a:r>
            <a:r>
              <a:rPr lang="ru-RU" sz="2900" dirty="0">
                <a:latin typeface="Times New Roman" pitchFamily="18" charset="0"/>
                <a:cs typeface="Times New Roman" pitchFamily="18" charset="0"/>
              </a:rPr>
              <a:t> на </a:t>
            </a:r>
            <a:r>
              <a:rPr lang="ru-RU" sz="2900" dirty="0" err="1">
                <a:latin typeface="Times New Roman" pitchFamily="18" charset="0"/>
                <a:cs typeface="Times New Roman" pitchFamily="18" charset="0"/>
              </a:rPr>
              <a:t>філе</a:t>
            </a:r>
            <a:r>
              <a:rPr lang="ru-RU" sz="2900" dirty="0">
                <a:latin typeface="Times New Roman" pitchFamily="18" charset="0"/>
                <a:cs typeface="Times New Roman" pitchFamily="18" charset="0"/>
              </a:rPr>
              <a:t>, малу </a:t>
            </a:r>
            <a:r>
              <a:rPr lang="ru-RU" sz="2900" dirty="0" err="1">
                <a:latin typeface="Times New Roman" pitchFamily="18" charset="0"/>
                <a:cs typeface="Times New Roman" pitchFamily="18" charset="0"/>
              </a:rPr>
              <a:t>рибу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цілою</a:t>
            </a:r>
            <a:r>
              <a:rPr lang="ru-RU" sz="2900" dirty="0">
                <a:latin typeface="Times New Roman" pitchFamily="18" charset="0"/>
                <a:cs typeface="Times New Roman" pitchFamily="18" charset="0"/>
              </a:rPr>
              <a:t>, з </a:t>
            </a:r>
            <a:r>
              <a:rPr lang="ru-RU" sz="2900" dirty="0" err="1">
                <a:latin typeface="Times New Roman" pitchFamily="18" charset="0"/>
                <a:cs typeface="Times New Roman" pitchFamily="18" charset="0"/>
              </a:rPr>
              <a:t>хрящовим</a:t>
            </a:r>
            <a:r>
              <a:rPr lang="ru-RU" sz="2900" dirty="0">
                <a:latin typeface="Times New Roman" pitchFamily="18" charset="0"/>
                <a:cs typeface="Times New Roman" pitchFamily="18" charset="0"/>
              </a:rPr>
              <a:t> скелетом — без </a:t>
            </a:r>
            <a:r>
              <a:rPr lang="ru-RU" sz="2900" dirty="0" err="1">
                <a:latin typeface="Times New Roman" pitchFamily="18" charset="0"/>
                <a:cs typeface="Times New Roman" pitchFamily="18" charset="0"/>
              </a:rPr>
              <a:t>хрящів</a:t>
            </a:r>
            <a:r>
              <a:rPr lang="ru-RU" sz="2900" dirty="0">
                <a:latin typeface="Times New Roman" pitchFamily="18" charset="0"/>
                <a:cs typeface="Times New Roman" pitchFamily="18" charset="0"/>
              </a:rPr>
              <a:t>, з </a:t>
            </a:r>
            <a:r>
              <a:rPr lang="ru-RU" sz="2900" dirty="0" err="1">
                <a:latin typeface="Times New Roman" pitchFamily="18" charset="0"/>
                <a:cs typeface="Times New Roman" pitchFamily="18" charset="0"/>
              </a:rPr>
              <a:t>шкірою</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або</a:t>
            </a:r>
            <a:r>
              <a:rPr lang="ru-RU" sz="2900" dirty="0">
                <a:latin typeface="Times New Roman" pitchFamily="18" charset="0"/>
                <a:cs typeface="Times New Roman" pitchFamily="18" charset="0"/>
              </a:rPr>
              <a:t> без </a:t>
            </a:r>
            <a:r>
              <a:rPr lang="ru-RU" sz="2900" dirty="0" err="1">
                <a:latin typeface="Times New Roman" pitchFamily="18" charset="0"/>
                <a:cs typeface="Times New Roman" pitchFamily="18" charset="0"/>
              </a:rPr>
              <a:t>неї</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Риба</a:t>
            </a:r>
            <a:r>
              <a:rPr lang="ru-RU" sz="2900" dirty="0">
                <a:latin typeface="Times New Roman" pitchFamily="18" charset="0"/>
                <a:cs typeface="Times New Roman" pitchFamily="18" charset="0"/>
              </a:rPr>
              <a:t> повинна </a:t>
            </a:r>
            <a:r>
              <a:rPr lang="ru-RU" sz="2900" dirty="0" err="1">
                <a:latin typeface="Times New Roman" pitchFamily="18" charset="0"/>
                <a:cs typeface="Times New Roman" pitchFamily="18" charset="0"/>
              </a:rPr>
              <a:t>зберегти</a:t>
            </a:r>
            <a:r>
              <a:rPr lang="ru-RU" sz="2900" dirty="0">
                <a:latin typeface="Times New Roman" pitchFamily="18" charset="0"/>
                <a:cs typeface="Times New Roman" pitchFamily="18" charset="0"/>
              </a:rPr>
              <a:t> форму, </a:t>
            </a:r>
            <a:r>
              <a:rPr lang="ru-RU" sz="2900" dirty="0" err="1">
                <a:latin typeface="Times New Roman" pitchFamily="18" charset="0"/>
                <a:cs typeface="Times New Roman" pitchFamily="18" charset="0"/>
              </a:rPr>
              <a:t>мати</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рівномірно</a:t>
            </a:r>
            <a:r>
              <a:rPr lang="ru-RU" sz="2900" dirty="0">
                <a:latin typeface="Times New Roman" pitchFamily="18" charset="0"/>
                <a:cs typeface="Times New Roman" pitchFamily="18" charset="0"/>
              </a:rPr>
              <a:t> добре </a:t>
            </a:r>
            <a:r>
              <a:rPr lang="ru-RU" sz="2900" dirty="0" err="1">
                <a:latin typeface="Times New Roman" pitchFamily="18" charset="0"/>
                <a:cs typeface="Times New Roman" pitchFamily="18" charset="0"/>
              </a:rPr>
              <a:t>підсмажену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кірочку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від</a:t>
            </a:r>
            <a:r>
              <a:rPr lang="ru-RU" sz="2900" dirty="0">
                <a:latin typeface="Times New Roman" pitchFamily="18" charset="0"/>
                <a:cs typeface="Times New Roman" pitchFamily="18" charset="0"/>
              </a:rPr>
              <a:t> золотистого до </a:t>
            </a:r>
            <a:r>
              <a:rPr lang="ru-RU" sz="2900" dirty="0" err="1">
                <a:latin typeface="Times New Roman" pitchFamily="18" charset="0"/>
                <a:cs typeface="Times New Roman" pitchFamily="18" charset="0"/>
              </a:rPr>
              <a:t>світло-коричневого</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кольору</a:t>
            </a:r>
            <a:r>
              <a:rPr lang="ru-RU" sz="2900" dirty="0">
                <a:latin typeface="Times New Roman" pitchFamily="18" charset="0"/>
                <a:cs typeface="Times New Roman" pitchFamily="18" charset="0"/>
              </a:rPr>
              <a:t>, без </a:t>
            </a:r>
            <a:r>
              <a:rPr lang="ru-RU" sz="2900" dirty="0" err="1" smtClean="0">
                <a:latin typeface="Times New Roman" pitchFamily="18" charset="0"/>
                <a:cs typeface="Times New Roman" pitchFamily="18" charset="0"/>
              </a:rPr>
              <a:t>відставання</a:t>
            </a:r>
            <a:r>
              <a:rPr lang="ru-RU" sz="2900" dirty="0" smtClean="0">
                <a:latin typeface="Times New Roman" pitchFamily="18" charset="0"/>
                <a:cs typeface="Times New Roman" pitchFamily="18" charset="0"/>
              </a:rPr>
              <a:t> </a:t>
            </a:r>
            <a:r>
              <a:rPr lang="ru-RU" sz="2900" dirty="0" err="1">
                <a:latin typeface="Times New Roman" pitchFamily="18" charset="0"/>
                <a:cs typeface="Times New Roman" pitchFamily="18" charset="0"/>
              </a:rPr>
              <a:t>панірування</a:t>
            </a:r>
            <a:r>
              <a:rPr lang="ru-RU" sz="2900" dirty="0">
                <a:latin typeface="Times New Roman" pitchFamily="18" charset="0"/>
                <a:cs typeface="Times New Roman" pitchFamily="18" charset="0"/>
              </a:rPr>
              <a:t> у </a:t>
            </a:r>
            <a:r>
              <a:rPr lang="ru-RU" sz="2900" dirty="0" err="1">
                <a:latin typeface="Times New Roman" pitchFamily="18" charset="0"/>
                <a:cs typeface="Times New Roman" pitchFamily="18" charset="0"/>
              </a:rPr>
              <a:t>риби</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фрі</a:t>
            </a:r>
            <a:r>
              <a:rPr lang="ru-RU" sz="2900" dirty="0">
                <a:latin typeface="Times New Roman" pitchFamily="18" charset="0"/>
                <a:cs typeface="Times New Roman" pitchFamily="18" charset="0"/>
              </a:rPr>
              <a:t>. Не </a:t>
            </a:r>
            <a:r>
              <a:rPr lang="ru-RU" sz="2900" dirty="0" err="1" smtClean="0">
                <a:latin typeface="Times New Roman" pitchFamily="18" charset="0"/>
                <a:cs typeface="Times New Roman" pitchFamily="18" charset="0"/>
              </a:rPr>
              <a:t>допускаються</a:t>
            </a:r>
            <a:r>
              <a:rPr lang="ru-RU" sz="2900" dirty="0" smtClean="0">
                <a:latin typeface="Times New Roman" pitchFamily="18" charset="0"/>
                <a:cs typeface="Times New Roman" pitchFamily="18" charset="0"/>
              </a:rPr>
              <a:t> </a:t>
            </a:r>
            <a:r>
              <a:rPr lang="ru-RU" sz="2900" dirty="0" err="1">
                <a:latin typeface="Times New Roman" pitchFamily="18" charset="0"/>
                <a:cs typeface="Times New Roman" pitchFamily="18" charset="0"/>
              </a:rPr>
              <a:t>вироби</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які</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підгоріли</a:t>
            </a:r>
            <a:r>
              <a:rPr lang="ru-RU" sz="2900" dirty="0">
                <a:latin typeface="Times New Roman" pitchFamily="18" charset="0"/>
                <a:cs typeface="Times New Roman" pitchFamily="18" charset="0"/>
              </a:rPr>
              <a:t>, </a:t>
            </a:r>
            <a:r>
              <a:rPr lang="ru-RU" sz="2900" dirty="0" smtClean="0">
                <a:latin typeface="Times New Roman" pitchFamily="18" charset="0"/>
                <a:cs typeface="Times New Roman" pitchFamily="18" charset="0"/>
              </a:rPr>
              <a:t>пересохли</a:t>
            </a:r>
            <a:r>
              <a:rPr lang="ru-RU" sz="2900" dirty="0">
                <a:latin typeface="Times New Roman" pitchFamily="18" charset="0"/>
                <a:cs typeface="Times New Roman" pitchFamily="18" charset="0"/>
              </a:rPr>
              <a:t>. Смак </a:t>
            </a:r>
            <a:r>
              <a:rPr lang="ru-RU" sz="2900" dirty="0" err="1">
                <a:latin typeface="Times New Roman" pitchFamily="18" charset="0"/>
                <a:cs typeface="Times New Roman" pitchFamily="18" charset="0"/>
              </a:rPr>
              <a:t>страв</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специфічний</a:t>
            </a:r>
            <a:r>
              <a:rPr lang="ru-RU" sz="2900" dirty="0">
                <a:latin typeface="Times New Roman" pitchFamily="18" charset="0"/>
                <a:cs typeface="Times New Roman" pitchFamily="18" charset="0"/>
              </a:rPr>
              <a:t>, без </a:t>
            </a:r>
            <a:r>
              <a:rPr lang="ru-RU" sz="2900" dirty="0" err="1" smtClean="0">
                <a:latin typeface="Times New Roman" pitchFamily="18" charset="0"/>
                <a:cs typeface="Times New Roman" pitchFamily="18" charset="0"/>
              </a:rPr>
              <a:t>стороннього</a:t>
            </a:r>
            <a:r>
              <a:rPr lang="ru-RU" sz="2900" dirty="0" smtClean="0">
                <a:latin typeface="Times New Roman" pitchFamily="18" charset="0"/>
                <a:cs typeface="Times New Roman" pitchFamily="18" charset="0"/>
              </a:rPr>
              <a:t> </a:t>
            </a:r>
            <a:r>
              <a:rPr lang="ru-RU" sz="2900" dirty="0" err="1">
                <a:latin typeface="Times New Roman" pitchFamily="18" charset="0"/>
                <a:cs typeface="Times New Roman" pitchFamily="18" charset="0"/>
              </a:rPr>
              <a:t>присмаку</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із</a:t>
            </a:r>
            <a:r>
              <a:rPr lang="ru-RU" sz="2900" dirty="0">
                <a:latin typeface="Times New Roman" pitchFamily="18" charset="0"/>
                <a:cs typeface="Times New Roman" pitchFamily="18" charset="0"/>
              </a:rPr>
              <a:t> запахом </a:t>
            </a:r>
            <a:r>
              <a:rPr lang="ru-RU" sz="2900" dirty="0" err="1">
                <a:latin typeface="Times New Roman" pitchFamily="18" charset="0"/>
                <a:cs typeface="Times New Roman" pitchFamily="18" charset="0"/>
              </a:rPr>
              <a:t>риби</a:t>
            </a:r>
            <a:r>
              <a:rPr lang="ru-RU" sz="2900" dirty="0">
                <a:latin typeface="Times New Roman" pitchFamily="18" charset="0"/>
                <a:cs typeface="Times New Roman" pitchFamily="18" charset="0"/>
              </a:rPr>
              <a:t> і жиру. </a:t>
            </a:r>
            <a:r>
              <a:rPr lang="ru-RU" sz="2900" dirty="0" err="1">
                <a:latin typeface="Times New Roman" pitchFamily="18" charset="0"/>
                <a:cs typeface="Times New Roman" pitchFamily="18" charset="0"/>
              </a:rPr>
              <a:t>Консистенція</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м'яка</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соковита</a:t>
            </a:r>
            <a:r>
              <a:rPr lang="ru-RU" sz="2900" dirty="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поверхнева</a:t>
            </a:r>
            <a:r>
              <a:rPr lang="ru-RU" sz="2900" dirty="0" smtClean="0">
                <a:latin typeface="Times New Roman" pitchFamily="18" charset="0"/>
                <a:cs typeface="Times New Roman" pitchFamily="18" charset="0"/>
              </a:rPr>
              <a:t> </a:t>
            </a:r>
            <a:r>
              <a:rPr lang="ru-RU" sz="2900" dirty="0" err="1">
                <a:latin typeface="Times New Roman" pitchFamily="18" charset="0"/>
                <a:cs typeface="Times New Roman" pitchFamily="18" charset="0"/>
              </a:rPr>
              <a:t>кірочка</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злегка</a:t>
            </a:r>
            <a:r>
              <a:rPr lang="ru-RU" sz="2900" dirty="0">
                <a:latin typeface="Times New Roman" pitchFamily="18" charset="0"/>
                <a:cs typeface="Times New Roman" pitchFamily="18" charset="0"/>
              </a:rPr>
              <a:t> </a:t>
            </a:r>
            <a:r>
              <a:rPr lang="ru-RU" sz="2900" dirty="0" err="1">
                <a:latin typeface="Times New Roman" pitchFamily="18" charset="0"/>
                <a:cs typeface="Times New Roman" pitchFamily="18" charset="0"/>
              </a:rPr>
              <a:t>хрумка</a:t>
            </a:r>
            <a:r>
              <a:rPr lang="ru-RU" sz="2900" dirty="0">
                <a:latin typeface="Times New Roman" pitchFamily="18" charset="0"/>
                <a:cs typeface="Times New Roman" pitchFamily="18" charset="0"/>
              </a:rPr>
              <a:t> (для </a:t>
            </a:r>
            <a:r>
              <a:rPr lang="ru-RU" sz="2900" dirty="0" err="1" smtClean="0">
                <a:latin typeface="Times New Roman" pitchFamily="18" charset="0"/>
                <a:cs typeface="Times New Roman" pitchFamily="18" charset="0"/>
              </a:rPr>
              <a:t>риби</a:t>
            </a:r>
            <a:r>
              <a:rPr lang="ru-RU" sz="2900" dirty="0" smtClean="0">
                <a:latin typeface="Times New Roman" pitchFamily="18" charset="0"/>
                <a:cs typeface="Times New Roman" pitchFamily="18" charset="0"/>
              </a:rPr>
              <a:t> </a:t>
            </a:r>
            <a:r>
              <a:rPr lang="ru-RU" sz="2900" dirty="0" err="1">
                <a:latin typeface="Times New Roman" pitchFamily="18" charset="0"/>
                <a:cs typeface="Times New Roman" pitchFamily="18" charset="0"/>
              </a:rPr>
              <a:t>фрі</a:t>
            </a:r>
            <a:r>
              <a:rPr lang="ru-RU" sz="2900" dirty="0">
                <a:latin typeface="Times New Roman" pitchFamily="18" charset="0"/>
                <a:cs typeface="Times New Roman" pitchFamily="18" charset="0"/>
              </a:rPr>
              <a:t>), але не засохла.</a:t>
            </a:r>
          </a:p>
          <a:p>
            <a:pPr marL="0" indent="0">
              <a:buNone/>
            </a:pPr>
            <a:r>
              <a:rPr lang="ru-RU" sz="2900" dirty="0">
                <a:latin typeface="Times New Roman" pitchFamily="18" charset="0"/>
                <a:cs typeface="Times New Roman" pitchFamily="18" charset="0"/>
              </a:rPr>
              <a:t>	</a:t>
            </a:r>
          </a:p>
        </p:txBody>
      </p:sp>
      <p:sp>
        <p:nvSpPr>
          <p:cNvPr id="20482" name="AutoShape 2" descr="Рецепт Жареная рыба в кляре с лимонным майонезом / Готовим.Р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0484" name="Picture 4" descr="Пошаговый рецепт приготовления рыбы в кляре с фото"/>
          <p:cNvPicPr>
            <a:picLocks noChangeAspect="1" noChangeArrowheads="1"/>
          </p:cNvPicPr>
          <p:nvPr/>
        </p:nvPicPr>
        <p:blipFill>
          <a:blip r:embed="rId2"/>
          <a:srcRect/>
          <a:stretch>
            <a:fillRect/>
          </a:stretch>
        </p:blipFill>
        <p:spPr bwMode="auto">
          <a:xfrm>
            <a:off x="0" y="3793098"/>
            <a:ext cx="5000628" cy="3064901"/>
          </a:xfrm>
          <a:prstGeom prst="rect">
            <a:avLst/>
          </a:prstGeom>
          <a:noFill/>
        </p:spPr>
      </p:pic>
      <p:sp>
        <p:nvSpPr>
          <p:cNvPr id="20486" name="AutoShape 6" descr="Пангасиус в кляр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0488" name="Picture 8" descr="Смажена риба на сковороді (в клярі, з цибулею): рецепти з фото"/>
          <p:cNvPicPr>
            <a:picLocks noChangeAspect="1" noChangeArrowheads="1"/>
          </p:cNvPicPr>
          <p:nvPr/>
        </p:nvPicPr>
        <p:blipFill>
          <a:blip r:embed="rId3"/>
          <a:srcRect/>
          <a:stretch>
            <a:fillRect/>
          </a:stretch>
        </p:blipFill>
        <p:spPr bwMode="auto">
          <a:xfrm>
            <a:off x="5000628" y="3786190"/>
            <a:ext cx="4143372" cy="2630414"/>
          </a:xfrm>
          <a:prstGeom prst="rect">
            <a:avLst/>
          </a:prstGeom>
          <a:noFill/>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6" descr="Сливочный соус к рыбе с икрой - пошаговый рецепт с фото на Повар.ру"/>
          <p:cNvPicPr>
            <a:picLocks noChangeAspect="1" noChangeArrowheads="1"/>
          </p:cNvPicPr>
          <p:nvPr/>
        </p:nvPicPr>
        <p:blipFill>
          <a:blip r:embed="rId2"/>
          <a:srcRect/>
          <a:stretch>
            <a:fillRect/>
          </a:stretch>
        </p:blipFill>
        <p:spPr bwMode="auto">
          <a:xfrm>
            <a:off x="1" y="3857628"/>
            <a:ext cx="4507984" cy="3000372"/>
          </a:xfrm>
          <a:prstGeom prst="rect">
            <a:avLst/>
          </a:prstGeom>
          <a:noFill/>
        </p:spPr>
      </p:pic>
      <p:sp>
        <p:nvSpPr>
          <p:cNvPr id="2" name="Заголовок 1"/>
          <p:cNvSpPr>
            <a:spLocks noGrp="1"/>
          </p:cNvSpPr>
          <p:nvPr>
            <p:ph type="title"/>
          </p:nvPr>
        </p:nvSpPr>
        <p:spPr>
          <a:xfrm>
            <a:off x="457200" y="142852"/>
            <a:ext cx="8229600" cy="928694"/>
          </a:xfrm>
        </p:spPr>
        <p:txBody>
          <a:bodyPr>
            <a:normAutofit fontScale="90000"/>
          </a:bodyPr>
          <a:lstStyle/>
          <a:p>
            <a:pPr marL="274320" lvl="0" indent="-274320" algn="ctr">
              <a:spcBef>
                <a:spcPct val="20000"/>
              </a:spcBef>
            </a:pPr>
            <a:r>
              <a:rPr lang="ru-RU" dirty="0"/>
              <a:t/>
            </a:r>
            <a:br>
              <a:rPr lang="ru-RU" dirty="0"/>
            </a:br>
            <a:r>
              <a:rPr lang="ru-RU" dirty="0"/>
              <a:t>	</a:t>
            </a:r>
            <a:br>
              <a:rPr lang="ru-RU" dirty="0"/>
            </a:br>
            <a:r>
              <a:rPr lang="ru-RU" sz="3600" b="1" dirty="0" err="1">
                <a:solidFill>
                  <a:srgbClr val="002060"/>
                </a:solidFill>
                <a:latin typeface="Times New Roman" pitchFamily="18" charset="0"/>
                <a:ea typeface="+mn-ea"/>
                <a:cs typeface="Times New Roman" pitchFamily="18" charset="0"/>
              </a:rPr>
              <a:t>Вимоги</a:t>
            </a:r>
            <a:r>
              <a:rPr lang="ru-RU" sz="3600" b="1" dirty="0">
                <a:solidFill>
                  <a:srgbClr val="002060"/>
                </a:solidFill>
                <a:latin typeface="Times New Roman" pitchFamily="18" charset="0"/>
                <a:ea typeface="+mn-ea"/>
                <a:cs typeface="Times New Roman" pitchFamily="18" charset="0"/>
              </a:rPr>
              <a:t> до </a:t>
            </a:r>
            <a:r>
              <a:rPr lang="ru-RU" sz="3600" b="1" dirty="0" err="1">
                <a:solidFill>
                  <a:srgbClr val="002060"/>
                </a:solidFill>
                <a:latin typeface="Times New Roman" pitchFamily="18" charset="0"/>
                <a:ea typeface="+mn-ea"/>
                <a:cs typeface="Times New Roman" pitchFamily="18" charset="0"/>
              </a:rPr>
              <a:t>якості</a:t>
            </a:r>
            <a:r>
              <a:rPr lang="ru-RU" sz="3600" b="1" dirty="0">
                <a:solidFill>
                  <a:srgbClr val="002060"/>
                </a:solidFill>
                <a:latin typeface="Times New Roman" pitchFamily="18" charset="0"/>
                <a:ea typeface="+mn-ea"/>
                <a:cs typeface="Times New Roman" pitchFamily="18" charset="0"/>
              </a:rPr>
              <a:t> </a:t>
            </a:r>
            <a:r>
              <a:rPr lang="uk-UA" sz="3600" b="1" dirty="0">
                <a:solidFill>
                  <a:srgbClr val="002060"/>
                </a:solidFill>
                <a:latin typeface="Times New Roman" pitchFamily="18" charset="0"/>
                <a:ea typeface="+mn-ea"/>
                <a:cs typeface="Times New Roman" pitchFamily="18" charset="0"/>
              </a:rPr>
              <a:t>рибних страв</a:t>
            </a:r>
            <a:br>
              <a:rPr lang="uk-UA" sz="3600" b="1" dirty="0">
                <a:solidFill>
                  <a:srgbClr val="002060"/>
                </a:solidFill>
                <a:latin typeface="Times New Roman" pitchFamily="18" charset="0"/>
                <a:ea typeface="+mn-ea"/>
                <a:cs typeface="Times New Roman" pitchFamily="18" charset="0"/>
              </a:rPr>
            </a:br>
            <a:r>
              <a:rPr lang="ru-RU" sz="1800" dirty="0">
                <a:solidFill>
                  <a:srgbClr val="333333"/>
                </a:solidFill>
                <a:latin typeface="Times New Roman" pitchFamily="18" charset="0"/>
                <a:ea typeface="+mn-ea"/>
                <a:cs typeface="Times New Roman" pitchFamily="18" charset="0"/>
              </a:rPr>
              <a:t>	</a:t>
            </a:r>
          </a:p>
        </p:txBody>
      </p:sp>
      <p:sp>
        <p:nvSpPr>
          <p:cNvPr id="3" name="Объект 2"/>
          <p:cNvSpPr>
            <a:spLocks noGrp="1"/>
          </p:cNvSpPr>
          <p:nvPr>
            <p:ph idx="1"/>
          </p:nvPr>
        </p:nvSpPr>
        <p:spPr>
          <a:xfrm>
            <a:off x="0" y="785794"/>
            <a:ext cx="8686800" cy="3500462"/>
          </a:xfrm>
        </p:spPr>
        <p:txBody>
          <a:bodyPr>
            <a:normAutofit fontScale="85000" lnSpcReduction="10000"/>
          </a:bodyPr>
          <a:lstStyle/>
          <a:p>
            <a:pPr marL="0" lvl="0" indent="0">
              <a:buClr>
                <a:srgbClr val="0BD0D9"/>
              </a:buClr>
              <a:buNone/>
            </a:pPr>
            <a:r>
              <a:rPr lang="ru-RU" sz="12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Риба</a:t>
            </a:r>
            <a:r>
              <a:rPr lang="ru-RU" sz="1700" dirty="0">
                <a:solidFill>
                  <a:srgbClr val="333333"/>
                </a:solidFill>
                <a:latin typeface="Times New Roman" pitchFamily="18" charset="0"/>
                <a:cs typeface="Times New Roman" pitchFamily="18" charset="0"/>
              </a:rPr>
              <a:t> у </a:t>
            </a:r>
            <a:r>
              <a:rPr lang="ru-RU" sz="1700" dirty="0" err="1">
                <a:solidFill>
                  <a:srgbClr val="333333"/>
                </a:solidFill>
                <a:latin typeface="Times New Roman" pitchFamily="18" charset="0"/>
                <a:cs typeface="Times New Roman" pitchFamily="18" charset="0"/>
              </a:rPr>
              <a:t>тісті</a:t>
            </a:r>
            <a:r>
              <a:rPr lang="ru-RU" sz="1700" dirty="0">
                <a:solidFill>
                  <a:srgbClr val="333333"/>
                </a:solidFill>
                <a:latin typeface="Times New Roman" pitchFamily="18" charset="0"/>
                <a:cs typeface="Times New Roman" pitchFamily="18" charset="0"/>
              </a:rPr>
              <a:t> — добре </a:t>
            </a:r>
            <a:r>
              <a:rPr lang="ru-RU" sz="1700" dirty="0" err="1">
                <a:solidFill>
                  <a:srgbClr val="333333"/>
                </a:solidFill>
                <a:latin typeface="Times New Roman" pitchFamily="18" charset="0"/>
                <a:cs typeface="Times New Roman" pitchFamily="18" charset="0"/>
              </a:rPr>
              <a:t>підсмажена</a:t>
            </a:r>
            <a:r>
              <a:rPr lang="ru-RU" sz="1700" dirty="0">
                <a:solidFill>
                  <a:srgbClr val="333333"/>
                </a:solidFill>
                <a:latin typeface="Times New Roman" pitchFamily="18" charset="0"/>
                <a:cs typeface="Times New Roman" pitchFamily="18" charset="0"/>
              </a:rPr>
              <a:t>, </a:t>
            </a:r>
            <a:r>
              <a:rPr lang="ru-RU" sz="1700" dirty="0" err="1" smtClean="0">
                <a:solidFill>
                  <a:srgbClr val="333333"/>
                </a:solidFill>
                <a:latin typeface="Times New Roman" pitchFamily="18" charset="0"/>
                <a:cs typeface="Times New Roman" pitchFamily="18" charset="0"/>
              </a:rPr>
              <a:t>соковита</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Колір</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світло-золотистий</a:t>
            </a:r>
            <a:r>
              <a:rPr lang="ru-RU" sz="1700" dirty="0">
                <a:solidFill>
                  <a:srgbClr val="333333"/>
                </a:solidFill>
                <a:latin typeface="Times New Roman" pitchFamily="18" charset="0"/>
                <a:cs typeface="Times New Roman" pitchFamily="18" charset="0"/>
              </a:rPr>
              <a:t>, на </a:t>
            </a:r>
            <a:r>
              <a:rPr lang="ru-RU" sz="1700" dirty="0" err="1" smtClean="0">
                <a:solidFill>
                  <a:srgbClr val="333333"/>
                </a:solidFill>
                <a:latin typeface="Times New Roman" pitchFamily="18" charset="0"/>
                <a:cs typeface="Times New Roman" pitchFamily="18" charset="0"/>
              </a:rPr>
              <a:t>розрізі</a:t>
            </a:r>
            <a:r>
              <a:rPr lang="ru-RU" sz="1700" dirty="0" smtClean="0">
                <a:solidFill>
                  <a:srgbClr val="333333"/>
                </a:solidFill>
                <a:latin typeface="Times New Roman" pitchFamily="18" charset="0"/>
                <a:cs typeface="Times New Roman" pitchFamily="18" charset="0"/>
              </a:rPr>
              <a:t>—</a:t>
            </a:r>
            <a:r>
              <a:rPr lang="ru-RU" sz="1700" dirty="0" err="1" smtClean="0">
                <a:solidFill>
                  <a:srgbClr val="333333"/>
                </a:solidFill>
                <a:latin typeface="Times New Roman" pitchFamily="18" charset="0"/>
                <a:cs typeface="Times New Roman" pitchFamily="18" charset="0"/>
              </a:rPr>
              <a:t>білий</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або</a:t>
            </a:r>
            <a:r>
              <a:rPr lang="ru-RU" sz="1700" dirty="0">
                <a:solidFill>
                  <a:srgbClr val="333333"/>
                </a:solidFill>
                <a:latin typeface="Times New Roman" pitchFamily="18" charset="0"/>
                <a:cs typeface="Times New Roman" pitchFamily="18" charset="0"/>
              </a:rPr>
              <a:t> з </a:t>
            </a:r>
            <a:r>
              <a:rPr lang="ru-RU" sz="1700" dirty="0" err="1">
                <a:solidFill>
                  <a:srgbClr val="333333"/>
                </a:solidFill>
                <a:latin typeface="Times New Roman" pitchFamily="18" charset="0"/>
                <a:cs typeface="Times New Roman" pitchFamily="18" charset="0"/>
              </a:rPr>
              <a:t>кремовим</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відтінком</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консистенція</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пухка</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оболонка</a:t>
            </a:r>
            <a:r>
              <a:rPr lang="ru-RU" sz="1700" dirty="0">
                <a:solidFill>
                  <a:srgbClr val="333333"/>
                </a:solidFill>
                <a:latin typeface="Times New Roman" pitchFamily="18" charset="0"/>
                <a:cs typeface="Times New Roman" pitchFamily="18" charset="0"/>
              </a:rPr>
              <a:t> у </a:t>
            </a:r>
            <a:r>
              <a:rPr lang="ru-RU" sz="1700" dirty="0" err="1" smtClean="0">
                <a:solidFill>
                  <a:srgbClr val="333333"/>
                </a:solidFill>
                <a:latin typeface="Times New Roman" pitchFamily="18" charset="0"/>
                <a:cs typeface="Times New Roman" pitchFamily="18" charset="0"/>
              </a:rPr>
              <a:t>смаженої</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риби</a:t>
            </a:r>
            <a:r>
              <a:rPr lang="ru-RU" sz="1700" dirty="0">
                <a:solidFill>
                  <a:srgbClr val="333333"/>
                </a:solidFill>
                <a:latin typeface="Times New Roman" pitchFamily="18" charset="0"/>
                <a:cs typeface="Times New Roman" pitchFamily="18" charset="0"/>
              </a:rPr>
              <a:t> пориста.</a:t>
            </a:r>
          </a:p>
          <a:p>
            <a:pPr marL="0" lvl="0" indent="0">
              <a:buClr>
                <a:srgbClr val="0BD0D9"/>
              </a:buClr>
              <a:buNone/>
            </a:pP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Запечені</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рибні</a:t>
            </a:r>
            <a:r>
              <a:rPr lang="ru-RU" sz="1700" dirty="0">
                <a:solidFill>
                  <a:srgbClr val="333333"/>
                </a:solidFill>
                <a:latin typeface="Times New Roman" pitchFamily="18" charset="0"/>
                <a:cs typeface="Times New Roman" pitchFamily="18" charset="0"/>
              </a:rPr>
              <a:t> страви </a:t>
            </a:r>
            <a:r>
              <a:rPr lang="ru-RU" sz="1700" dirty="0" err="1">
                <a:solidFill>
                  <a:srgbClr val="333333"/>
                </a:solidFill>
                <a:latin typeface="Times New Roman" pitchFamily="18" charset="0"/>
                <a:cs typeface="Times New Roman" pitchFamily="18" charset="0"/>
              </a:rPr>
              <a:t>подають</a:t>
            </a:r>
            <a:r>
              <a:rPr lang="ru-RU" sz="1700" dirty="0">
                <a:solidFill>
                  <a:srgbClr val="333333"/>
                </a:solidFill>
                <a:latin typeface="Times New Roman" pitchFamily="18" charset="0"/>
                <a:cs typeface="Times New Roman" pitchFamily="18" charset="0"/>
              </a:rPr>
              <a:t> на </a:t>
            </a:r>
            <a:r>
              <a:rPr lang="ru-RU" sz="1700" dirty="0" err="1">
                <a:solidFill>
                  <a:srgbClr val="333333"/>
                </a:solidFill>
                <a:latin typeface="Times New Roman" pitchFamily="18" charset="0"/>
                <a:cs typeface="Times New Roman" pitchFamily="18" charset="0"/>
              </a:rPr>
              <a:t>порціонних</a:t>
            </a:r>
            <a:r>
              <a:rPr lang="ru-RU" sz="1700" dirty="0">
                <a:solidFill>
                  <a:srgbClr val="333333"/>
                </a:solidFill>
                <a:latin typeface="Times New Roman" pitchFamily="18" charset="0"/>
                <a:cs typeface="Times New Roman" pitchFamily="18" charset="0"/>
              </a:rPr>
              <a:t> сковородах, з добре </a:t>
            </a:r>
            <a:r>
              <a:rPr lang="ru-RU" sz="1700" dirty="0" err="1" smtClean="0">
                <a:solidFill>
                  <a:srgbClr val="333333"/>
                </a:solidFill>
                <a:latin typeface="Times New Roman" pitchFamily="18" charset="0"/>
                <a:cs typeface="Times New Roman" pitchFamily="18" charset="0"/>
              </a:rPr>
              <a:t>підсмаженою</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кірочкою</a:t>
            </a:r>
            <a:r>
              <a:rPr lang="ru-RU" sz="1700" dirty="0">
                <a:solidFill>
                  <a:srgbClr val="333333"/>
                </a:solidFill>
                <a:latin typeface="Times New Roman" pitchFamily="18" charset="0"/>
                <a:cs typeface="Times New Roman" pitchFamily="18" charset="0"/>
              </a:rPr>
              <a:t>. Не </a:t>
            </a:r>
            <a:r>
              <a:rPr lang="ru-RU" sz="1700" dirty="0" err="1">
                <a:solidFill>
                  <a:srgbClr val="333333"/>
                </a:solidFill>
                <a:latin typeface="Times New Roman" pitchFamily="18" charset="0"/>
                <a:cs typeface="Times New Roman" pitchFamily="18" charset="0"/>
              </a:rPr>
              <a:t>допускається</a:t>
            </a:r>
            <a:r>
              <a:rPr lang="ru-RU" sz="1700" dirty="0">
                <a:solidFill>
                  <a:srgbClr val="333333"/>
                </a:solidFill>
                <a:latin typeface="Times New Roman" pitchFamily="18" charset="0"/>
                <a:cs typeface="Times New Roman" pitchFamily="18" charset="0"/>
              </a:rPr>
              <a:t> </a:t>
            </a:r>
            <a:r>
              <a:rPr lang="ru-RU" sz="1700" dirty="0" err="1" smtClean="0">
                <a:solidFill>
                  <a:srgbClr val="333333"/>
                </a:solidFill>
                <a:latin typeface="Times New Roman" pitchFamily="18" charset="0"/>
                <a:cs typeface="Times New Roman" pitchFamily="18" charset="0"/>
              </a:rPr>
              <a:t>наявність</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кісток</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крім</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страв</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із</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запеченої</a:t>
            </a:r>
            <a:r>
              <a:rPr lang="ru-RU" sz="1700" dirty="0">
                <a:solidFill>
                  <a:srgbClr val="333333"/>
                </a:solidFill>
                <a:latin typeface="Times New Roman" pitchFamily="18" charset="0"/>
                <a:cs typeface="Times New Roman" pitchFamily="18" charset="0"/>
              </a:rPr>
              <a:t> </a:t>
            </a:r>
            <a:r>
              <a:rPr lang="ru-RU" sz="1700" dirty="0" err="1" smtClean="0">
                <a:solidFill>
                  <a:srgbClr val="333333"/>
                </a:solidFill>
                <a:latin typeface="Times New Roman" pitchFamily="18" charset="0"/>
                <a:cs typeface="Times New Roman" pitchFamily="18" charset="0"/>
              </a:rPr>
              <a:t>цілої</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риби</a:t>
            </a:r>
            <a:r>
              <a:rPr lang="ru-RU" sz="1700" dirty="0">
                <a:solidFill>
                  <a:srgbClr val="333333"/>
                </a:solidFill>
                <a:latin typeface="Times New Roman" pitchFamily="18" charset="0"/>
                <a:cs typeface="Times New Roman" pitchFamily="18" charset="0"/>
              </a:rPr>
              <a:t>. Соус </a:t>
            </a:r>
            <a:r>
              <a:rPr lang="ru-RU" sz="1700" dirty="0" err="1">
                <a:solidFill>
                  <a:srgbClr val="333333"/>
                </a:solidFill>
                <a:latin typeface="Times New Roman" pitchFamily="18" charset="0"/>
                <a:cs typeface="Times New Roman" pitchFamily="18" charset="0"/>
              </a:rPr>
              <a:t>густий</a:t>
            </a:r>
            <a:r>
              <a:rPr lang="ru-RU" sz="1700" dirty="0">
                <a:solidFill>
                  <a:srgbClr val="333333"/>
                </a:solidFill>
                <a:latin typeface="Times New Roman" pitchFamily="18" charset="0"/>
                <a:cs typeface="Times New Roman" pitchFamily="18" charset="0"/>
              </a:rPr>
              <a:t>, але без </a:t>
            </a:r>
            <a:r>
              <a:rPr lang="ru-RU" sz="1700" dirty="0" err="1">
                <a:solidFill>
                  <a:srgbClr val="333333"/>
                </a:solidFill>
                <a:latin typeface="Times New Roman" pitchFamily="18" charset="0"/>
                <a:cs typeface="Times New Roman" pitchFamily="18" charset="0"/>
              </a:rPr>
              <a:t>ознак</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висихання</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Страва</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соковита</a:t>
            </a:r>
            <a:r>
              <a:rPr lang="ru-RU" sz="1700" dirty="0">
                <a:solidFill>
                  <a:srgbClr val="333333"/>
                </a:solidFill>
                <a:latin typeface="Times New Roman" pitchFamily="18" charset="0"/>
                <a:cs typeface="Times New Roman" pitchFamily="18" charset="0"/>
              </a:rPr>
              <a:t>, не </a:t>
            </a:r>
            <a:r>
              <a:rPr lang="ru-RU" sz="1700" dirty="0" err="1" smtClean="0">
                <a:solidFill>
                  <a:srgbClr val="333333"/>
                </a:solidFill>
                <a:latin typeface="Times New Roman" pitchFamily="18" charset="0"/>
                <a:cs typeface="Times New Roman" pitchFamily="18" charset="0"/>
              </a:rPr>
              <a:t>допускаються</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риба</a:t>
            </a:r>
            <a:r>
              <a:rPr lang="ru-RU" sz="1700" dirty="0">
                <a:solidFill>
                  <a:srgbClr val="333333"/>
                </a:solidFill>
                <a:latin typeface="Times New Roman" pitchFamily="18" charset="0"/>
                <a:cs typeface="Times New Roman" pitchFamily="18" charset="0"/>
              </a:rPr>
              <a:t> і </a:t>
            </a:r>
            <a:r>
              <a:rPr lang="ru-RU" sz="1700" dirty="0" err="1">
                <a:solidFill>
                  <a:srgbClr val="333333"/>
                </a:solidFill>
                <a:latin typeface="Times New Roman" pitchFamily="18" charset="0"/>
                <a:cs typeface="Times New Roman" pitchFamily="18" charset="0"/>
              </a:rPr>
              <a:t>гарнір</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які</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пригоріли</a:t>
            </a:r>
            <a:r>
              <a:rPr lang="ru-RU" sz="1700" dirty="0">
                <a:solidFill>
                  <a:srgbClr val="333333"/>
                </a:solidFill>
                <a:latin typeface="Times New Roman" pitchFamily="18" charset="0"/>
                <a:cs typeface="Times New Roman" pitchFamily="18" charset="0"/>
              </a:rPr>
              <a:t>.</a:t>
            </a:r>
          </a:p>
          <a:p>
            <a:pPr marL="0" lvl="0" indent="0">
              <a:buClr>
                <a:srgbClr val="0BD0D9"/>
              </a:buClr>
              <a:buNone/>
            </a:pPr>
            <a:r>
              <a:rPr lang="ru-RU" sz="1700" dirty="0">
                <a:solidFill>
                  <a:srgbClr val="333333"/>
                </a:solidFill>
                <a:latin typeface="Times New Roman" pitchFamily="18" charset="0"/>
                <a:cs typeface="Times New Roman" pitchFamily="18" charset="0"/>
              </a:rPr>
              <a:t>	Страви з </a:t>
            </a:r>
            <a:r>
              <a:rPr lang="ru-RU" sz="1700" dirty="0" err="1">
                <a:solidFill>
                  <a:srgbClr val="333333"/>
                </a:solidFill>
                <a:latin typeface="Times New Roman" pitchFamily="18" charset="0"/>
                <a:cs typeface="Times New Roman" pitchFamily="18" charset="0"/>
              </a:rPr>
              <a:t>рибної</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котлетної</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маси</a:t>
            </a:r>
            <a:r>
              <a:rPr lang="ru-RU" sz="1700" dirty="0">
                <a:solidFill>
                  <a:srgbClr val="333333"/>
                </a:solidFill>
                <a:latin typeface="Times New Roman" pitchFamily="18" charset="0"/>
                <a:cs typeface="Times New Roman" pitchFamily="18" charset="0"/>
              </a:rPr>
              <a:t> </a:t>
            </a:r>
            <a:r>
              <a:rPr lang="ru-RU" sz="1700" dirty="0" err="1" smtClean="0">
                <a:solidFill>
                  <a:srgbClr val="333333"/>
                </a:solidFill>
                <a:latin typeface="Times New Roman" pitchFamily="18" charset="0"/>
                <a:cs typeface="Times New Roman" pitchFamily="18" charset="0"/>
              </a:rPr>
              <a:t>повинні</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зберегти</a:t>
            </a:r>
            <a:r>
              <a:rPr lang="ru-RU" sz="1700" dirty="0">
                <a:solidFill>
                  <a:srgbClr val="333333"/>
                </a:solidFill>
                <a:latin typeface="Times New Roman" pitchFamily="18" charset="0"/>
                <a:cs typeface="Times New Roman" pitchFamily="18" charset="0"/>
              </a:rPr>
              <a:t> форму, як правило, вони </a:t>
            </a:r>
            <a:r>
              <a:rPr lang="ru-RU" sz="1700" dirty="0" err="1">
                <a:solidFill>
                  <a:srgbClr val="333333"/>
                </a:solidFill>
                <a:latin typeface="Times New Roman" pitchFamily="18" charset="0"/>
                <a:cs typeface="Times New Roman" pitchFamily="18" charset="0"/>
              </a:rPr>
              <a:t>запаніровані</a:t>
            </a:r>
            <a:r>
              <a:rPr lang="ru-RU" sz="1700" dirty="0">
                <a:solidFill>
                  <a:srgbClr val="333333"/>
                </a:solidFill>
                <a:latin typeface="Times New Roman" pitchFamily="18" charset="0"/>
                <a:cs typeface="Times New Roman" pitchFamily="18" charset="0"/>
              </a:rPr>
              <a:t> і </a:t>
            </a:r>
            <a:r>
              <a:rPr lang="ru-RU" sz="1700" dirty="0" err="1">
                <a:solidFill>
                  <a:srgbClr val="333333"/>
                </a:solidFill>
                <a:latin typeface="Times New Roman" pitchFamily="18" charset="0"/>
                <a:cs typeface="Times New Roman" pitchFamily="18" charset="0"/>
              </a:rPr>
              <a:t>покриті</a:t>
            </a:r>
            <a:r>
              <a:rPr lang="ru-RU" sz="1700" dirty="0">
                <a:solidFill>
                  <a:srgbClr val="333333"/>
                </a:solidFill>
                <a:latin typeface="Times New Roman" pitchFamily="18" charset="0"/>
                <a:cs typeface="Times New Roman" pitchFamily="18" charset="0"/>
              </a:rPr>
              <a:t> тоненьким шаром </a:t>
            </a:r>
            <a:r>
              <a:rPr lang="ru-RU" sz="1700" dirty="0" err="1">
                <a:solidFill>
                  <a:srgbClr val="333333"/>
                </a:solidFill>
                <a:latin typeface="Times New Roman" pitchFamily="18" charset="0"/>
                <a:cs typeface="Times New Roman" pitchFamily="18" charset="0"/>
              </a:rPr>
              <a:t>сухарів</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або</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борошна</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тюфтельки</a:t>
            </a:r>
            <a:r>
              <a:rPr lang="ru-RU" sz="1700" dirty="0">
                <a:solidFill>
                  <a:srgbClr val="333333"/>
                </a:solidFill>
                <a:latin typeface="Times New Roman" pitchFamily="18" charset="0"/>
                <a:cs typeface="Times New Roman" pitchFamily="18" charset="0"/>
              </a:rPr>
              <a:t>). </a:t>
            </a:r>
            <a:r>
              <a:rPr lang="ru-RU" sz="1700" dirty="0" err="1" smtClean="0">
                <a:solidFill>
                  <a:srgbClr val="333333"/>
                </a:solidFill>
                <a:latin typeface="Times New Roman" pitchFamily="18" charset="0"/>
                <a:cs typeface="Times New Roman" pitchFamily="18" charset="0"/>
              </a:rPr>
              <a:t>Поверхня</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смажених</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виробів</a:t>
            </a:r>
            <a:r>
              <a:rPr lang="ru-RU" sz="1700" dirty="0">
                <a:solidFill>
                  <a:srgbClr val="333333"/>
                </a:solidFill>
                <a:latin typeface="Times New Roman" pitchFamily="18" charset="0"/>
                <a:cs typeface="Times New Roman" pitchFamily="18" charset="0"/>
              </a:rPr>
              <a:t> з </a:t>
            </a:r>
            <a:r>
              <a:rPr lang="ru-RU" sz="1700" dirty="0" err="1">
                <a:solidFill>
                  <a:srgbClr val="333333"/>
                </a:solidFill>
                <a:latin typeface="Times New Roman" pitchFamily="18" charset="0"/>
                <a:cs typeface="Times New Roman" pitchFamily="18" charset="0"/>
              </a:rPr>
              <a:t>рум'яною</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кірочкою</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Колір</a:t>
            </a:r>
            <a:r>
              <a:rPr lang="ru-RU" sz="1700" dirty="0">
                <a:solidFill>
                  <a:srgbClr val="333333"/>
                </a:solidFill>
                <a:latin typeface="Times New Roman" pitchFamily="18" charset="0"/>
                <a:cs typeface="Times New Roman" pitchFamily="18" charset="0"/>
              </a:rPr>
              <a:t> на </a:t>
            </a:r>
            <a:r>
              <a:rPr lang="ru-RU" sz="1700" dirty="0" err="1">
                <a:solidFill>
                  <a:srgbClr val="333333"/>
                </a:solidFill>
                <a:latin typeface="Times New Roman" pitchFamily="18" charset="0"/>
                <a:cs typeface="Times New Roman" pitchFamily="18" charset="0"/>
              </a:rPr>
              <a:t>розрізі</a:t>
            </a:r>
            <a:r>
              <a:rPr lang="ru-RU" sz="1700" dirty="0">
                <a:solidFill>
                  <a:srgbClr val="333333"/>
                </a:solidFill>
                <a:latin typeface="Times New Roman" pitchFamily="18" charset="0"/>
                <a:cs typeface="Times New Roman" pitchFamily="18" charset="0"/>
              </a:rPr>
              <a:t> — </a:t>
            </a:r>
            <a:r>
              <a:rPr lang="ru-RU" sz="1700" dirty="0" err="1">
                <a:solidFill>
                  <a:srgbClr val="333333"/>
                </a:solidFill>
                <a:latin typeface="Times New Roman" pitchFamily="18" charset="0"/>
                <a:cs typeface="Times New Roman" pitchFamily="18" charset="0"/>
              </a:rPr>
              <a:t>від</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білого</a:t>
            </a:r>
            <a:r>
              <a:rPr lang="ru-RU" sz="1700" dirty="0">
                <a:solidFill>
                  <a:srgbClr val="333333"/>
                </a:solidFill>
                <a:latin typeface="Times New Roman" pitchFamily="18" charset="0"/>
                <a:cs typeface="Times New Roman" pitchFamily="18" charset="0"/>
              </a:rPr>
              <a:t> до </a:t>
            </a:r>
            <a:r>
              <a:rPr lang="ru-RU" sz="1700" dirty="0" err="1">
                <a:solidFill>
                  <a:srgbClr val="333333"/>
                </a:solidFill>
                <a:latin typeface="Times New Roman" pitchFamily="18" charset="0"/>
                <a:cs typeface="Times New Roman" pitchFamily="18" charset="0"/>
              </a:rPr>
              <a:t>сірого</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вироби</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соковиті</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пухкі</a:t>
            </a:r>
            <a:r>
              <a:rPr lang="ru-RU" sz="1700" dirty="0">
                <a:solidFill>
                  <a:srgbClr val="333333"/>
                </a:solidFill>
                <a:latin typeface="Times New Roman" pitchFamily="18" charset="0"/>
                <a:cs typeface="Times New Roman" pitchFamily="18" charset="0"/>
              </a:rPr>
              <a:t>, без </a:t>
            </a:r>
            <a:r>
              <a:rPr lang="ru-RU" sz="1700" dirty="0" err="1">
                <a:solidFill>
                  <a:srgbClr val="333333"/>
                </a:solidFill>
                <a:latin typeface="Times New Roman" pitchFamily="18" charset="0"/>
                <a:cs typeface="Times New Roman" pitchFamily="18" charset="0"/>
              </a:rPr>
              <a:t>присмаку</a:t>
            </a:r>
            <a:r>
              <a:rPr lang="ru-RU" sz="1700" dirty="0">
                <a:solidFill>
                  <a:srgbClr val="333333"/>
                </a:solidFill>
                <a:latin typeface="Times New Roman" pitchFamily="18" charset="0"/>
                <a:cs typeface="Times New Roman" pitchFamily="18" charset="0"/>
              </a:rPr>
              <a:t> кислого </a:t>
            </a:r>
            <a:r>
              <a:rPr lang="ru-RU" sz="1700" dirty="0" err="1">
                <a:solidFill>
                  <a:srgbClr val="333333"/>
                </a:solidFill>
                <a:latin typeface="Times New Roman" pitchFamily="18" charset="0"/>
                <a:cs typeface="Times New Roman" pitchFamily="18" charset="0"/>
              </a:rPr>
              <a:t>хліба</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Подають</a:t>
            </a:r>
            <a:r>
              <a:rPr lang="ru-RU" sz="1700" dirty="0">
                <a:solidFill>
                  <a:srgbClr val="333333"/>
                </a:solidFill>
                <a:latin typeface="Times New Roman" pitchFamily="18" charset="0"/>
                <a:cs typeface="Times New Roman" pitchFamily="18" charset="0"/>
              </a:rPr>
              <a:t> </a:t>
            </a:r>
            <a:r>
              <a:rPr lang="ru-RU" sz="1700" dirty="0" err="1" smtClean="0">
                <a:solidFill>
                  <a:srgbClr val="333333"/>
                </a:solidFill>
                <a:latin typeface="Times New Roman" pitchFamily="18" charset="0"/>
                <a:cs typeface="Times New Roman" pitchFamily="18" charset="0"/>
              </a:rPr>
              <a:t>вироби</a:t>
            </a:r>
            <a:r>
              <a:rPr lang="ru-RU" sz="1700" dirty="0" smtClean="0">
                <a:solidFill>
                  <a:srgbClr val="333333"/>
                </a:solidFill>
                <a:latin typeface="Times New Roman" pitchFamily="18" charset="0"/>
                <a:cs typeface="Times New Roman" pitchFamily="18" charset="0"/>
              </a:rPr>
              <a:t> </a:t>
            </a:r>
            <a:r>
              <a:rPr lang="ru-RU" sz="1700" dirty="0">
                <a:solidFill>
                  <a:srgbClr val="333333"/>
                </a:solidFill>
                <a:latin typeface="Times New Roman" pitchFamily="18" charset="0"/>
                <a:cs typeface="Times New Roman" pitchFamily="18" charset="0"/>
              </a:rPr>
              <a:t>на </a:t>
            </a:r>
            <a:r>
              <a:rPr lang="ru-RU" sz="1700" dirty="0" err="1">
                <a:solidFill>
                  <a:srgbClr val="333333"/>
                </a:solidFill>
                <a:latin typeface="Times New Roman" pitchFamily="18" charset="0"/>
                <a:cs typeface="Times New Roman" pitchFamily="18" charset="0"/>
              </a:rPr>
              <a:t>тарілці</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гарнір</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кладуть</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поряд</a:t>
            </a:r>
            <a:r>
              <a:rPr lang="ru-RU" sz="1700" dirty="0">
                <a:solidFill>
                  <a:srgbClr val="333333"/>
                </a:solidFill>
                <a:latin typeface="Times New Roman" pitchFamily="18" charset="0"/>
                <a:cs typeface="Times New Roman" pitchFamily="18" charset="0"/>
              </a:rPr>
              <a:t>, </a:t>
            </a:r>
            <a:r>
              <a:rPr lang="ru-RU" sz="1700" dirty="0" smtClean="0">
                <a:solidFill>
                  <a:srgbClr val="333333"/>
                </a:solidFill>
                <a:latin typeface="Times New Roman" pitchFamily="18" charset="0"/>
                <a:cs typeface="Times New Roman" pitchFamily="18" charset="0"/>
              </a:rPr>
              <a:t>соусом </a:t>
            </a:r>
            <a:r>
              <a:rPr lang="ru-RU" sz="1700" dirty="0" err="1">
                <a:solidFill>
                  <a:srgbClr val="333333"/>
                </a:solidFill>
                <a:latin typeface="Times New Roman" pitchFamily="18" charset="0"/>
                <a:cs typeface="Times New Roman" pitchFamily="18" charset="0"/>
              </a:rPr>
              <a:t>поливають</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тільки</a:t>
            </a:r>
            <a:r>
              <a:rPr lang="ru-RU" sz="1700" dirty="0">
                <a:solidFill>
                  <a:srgbClr val="333333"/>
                </a:solidFill>
                <a:latin typeface="Times New Roman" pitchFamily="18" charset="0"/>
                <a:cs typeface="Times New Roman" pitchFamily="18" charset="0"/>
              </a:rPr>
              <a:t> биточки </a:t>
            </a:r>
            <a:r>
              <a:rPr lang="ru-RU" sz="1700" dirty="0" err="1">
                <a:solidFill>
                  <a:srgbClr val="333333"/>
                </a:solidFill>
                <a:latin typeface="Times New Roman" pitchFamily="18" charset="0"/>
                <a:cs typeface="Times New Roman" pitchFamily="18" charset="0"/>
              </a:rPr>
              <a:t>і</a:t>
            </a:r>
            <a:r>
              <a:rPr lang="ru-RU" sz="1700" dirty="0">
                <a:solidFill>
                  <a:srgbClr val="333333"/>
                </a:solidFill>
                <a:latin typeface="Times New Roman" pitchFamily="18" charset="0"/>
                <a:cs typeface="Times New Roman" pitchFamily="18" charset="0"/>
              </a:rPr>
              <a:t> </a:t>
            </a:r>
            <a:r>
              <a:rPr lang="ru-RU" sz="1700" dirty="0" err="1" smtClean="0">
                <a:solidFill>
                  <a:srgbClr val="333333"/>
                </a:solidFill>
                <a:latin typeface="Times New Roman" pitchFamily="18" charset="0"/>
                <a:cs typeface="Times New Roman" pitchFamily="18" charset="0"/>
              </a:rPr>
              <a:t>тюфтельки</a:t>
            </a:r>
            <a:r>
              <a:rPr lang="ru-RU" sz="1700" dirty="0">
                <a:solidFill>
                  <a:srgbClr val="333333"/>
                </a:solidFill>
                <a:latin typeface="Times New Roman" pitchFamily="18" charset="0"/>
                <a:cs typeface="Times New Roman" pitchFamily="18" charset="0"/>
              </a:rPr>
              <a:t>, до </a:t>
            </a:r>
            <a:r>
              <a:rPr lang="ru-RU" sz="1700" dirty="0" err="1">
                <a:solidFill>
                  <a:srgbClr val="333333"/>
                </a:solidFill>
                <a:latin typeface="Times New Roman" pitchFamily="18" charset="0"/>
                <a:cs typeface="Times New Roman" pitchFamily="18" charset="0"/>
              </a:rPr>
              <a:t>інших</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виробів</a:t>
            </a:r>
            <a:r>
              <a:rPr lang="ru-RU" sz="1700" dirty="0">
                <a:solidFill>
                  <a:srgbClr val="333333"/>
                </a:solidFill>
                <a:latin typeface="Times New Roman" pitchFamily="18" charset="0"/>
                <a:cs typeface="Times New Roman" pitchFamily="18" charset="0"/>
              </a:rPr>
              <a:t> соус </a:t>
            </a:r>
            <a:r>
              <a:rPr lang="ru-RU" sz="1700" dirty="0" err="1" smtClean="0">
                <a:solidFill>
                  <a:srgbClr val="333333"/>
                </a:solidFill>
                <a:latin typeface="Times New Roman" pitchFamily="18" charset="0"/>
                <a:cs typeface="Times New Roman" pitchFamily="18" charset="0"/>
              </a:rPr>
              <a:t>підливають</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збоку</a:t>
            </a:r>
            <a:r>
              <a:rPr lang="ru-RU" sz="1700" dirty="0">
                <a:solidFill>
                  <a:srgbClr val="333333"/>
                </a:solidFill>
                <a:latin typeface="Times New Roman" pitchFamily="18" charset="0"/>
                <a:cs typeface="Times New Roman" pitchFamily="18" charset="0"/>
              </a:rPr>
              <a:t>.</a:t>
            </a:r>
          </a:p>
          <a:p>
            <a:pPr marL="0" lvl="0" indent="0">
              <a:buClr>
                <a:srgbClr val="0BD0D9"/>
              </a:buClr>
              <a:buNone/>
            </a:pP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Відварну</a:t>
            </a:r>
            <a:r>
              <a:rPr lang="ru-RU" sz="1700" dirty="0">
                <a:solidFill>
                  <a:srgbClr val="333333"/>
                </a:solidFill>
                <a:latin typeface="Times New Roman" pitchFamily="18" charset="0"/>
                <a:cs typeface="Times New Roman" pitchFamily="18" charset="0"/>
              </a:rPr>
              <a:t> і </a:t>
            </a:r>
            <a:r>
              <a:rPr lang="ru-RU" sz="1700" dirty="0" err="1">
                <a:solidFill>
                  <a:srgbClr val="333333"/>
                </a:solidFill>
                <a:latin typeface="Times New Roman" pitchFamily="18" charset="0"/>
                <a:cs typeface="Times New Roman" pitchFamily="18" charset="0"/>
              </a:rPr>
              <a:t>припущену</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рибу</a:t>
            </a:r>
            <a:r>
              <a:rPr lang="ru-RU" sz="1700" dirty="0">
                <a:solidFill>
                  <a:srgbClr val="333333"/>
                </a:solidFill>
                <a:latin typeface="Times New Roman" pitchFamily="18" charset="0"/>
                <a:cs typeface="Times New Roman" pitchFamily="18" charset="0"/>
              </a:rPr>
              <a:t> до </a:t>
            </a:r>
            <a:r>
              <a:rPr lang="ru-RU" sz="1700" dirty="0" err="1" smtClean="0">
                <a:solidFill>
                  <a:srgbClr val="333333"/>
                </a:solidFill>
                <a:latin typeface="Times New Roman" pitchFamily="18" charset="0"/>
                <a:cs typeface="Times New Roman" pitchFamily="18" charset="0"/>
              </a:rPr>
              <a:t>подавання</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зберігають</a:t>
            </a:r>
            <a:r>
              <a:rPr lang="ru-RU" sz="1700" dirty="0">
                <a:solidFill>
                  <a:srgbClr val="333333"/>
                </a:solidFill>
                <a:latin typeface="Times New Roman" pitchFamily="18" charset="0"/>
                <a:cs typeface="Times New Roman" pitchFamily="18" charset="0"/>
              </a:rPr>
              <a:t> на </a:t>
            </a:r>
            <a:r>
              <a:rPr lang="ru-RU" sz="1700" dirty="0" err="1">
                <a:solidFill>
                  <a:srgbClr val="333333"/>
                </a:solidFill>
                <a:latin typeface="Times New Roman" pitchFamily="18" charset="0"/>
                <a:cs typeface="Times New Roman" pitchFamily="18" charset="0"/>
              </a:rPr>
              <a:t>марміті</a:t>
            </a:r>
            <a:r>
              <a:rPr lang="ru-RU" sz="1700" dirty="0">
                <a:solidFill>
                  <a:srgbClr val="333333"/>
                </a:solidFill>
                <a:latin typeface="Times New Roman" pitchFamily="18" charset="0"/>
                <a:cs typeface="Times New Roman" pitchFamily="18" charset="0"/>
              </a:rPr>
              <a:t> у </a:t>
            </a:r>
            <a:r>
              <a:rPr lang="ru-RU" sz="1700" dirty="0" err="1">
                <a:solidFill>
                  <a:srgbClr val="333333"/>
                </a:solidFill>
                <a:latin typeface="Times New Roman" pitchFamily="18" charset="0"/>
                <a:cs typeface="Times New Roman" pitchFamily="18" charset="0"/>
              </a:rPr>
              <a:t>бульйоні</a:t>
            </a:r>
            <a:r>
              <a:rPr lang="ru-RU" sz="1700" dirty="0">
                <a:solidFill>
                  <a:srgbClr val="333333"/>
                </a:solidFill>
                <a:latin typeface="Times New Roman" pitchFamily="18" charset="0"/>
                <a:cs typeface="Times New Roman" pitchFamily="18" charset="0"/>
              </a:rPr>
              <a:t> при </a:t>
            </a:r>
            <a:r>
              <a:rPr lang="ru-RU" sz="1700" dirty="0" err="1">
                <a:solidFill>
                  <a:srgbClr val="333333"/>
                </a:solidFill>
                <a:latin typeface="Times New Roman" pitchFamily="18" charset="0"/>
                <a:cs typeface="Times New Roman" pitchFamily="18" charset="0"/>
              </a:rPr>
              <a:t>температурі</a:t>
            </a:r>
            <a:r>
              <a:rPr lang="ru-RU" sz="1700" dirty="0">
                <a:solidFill>
                  <a:srgbClr val="333333"/>
                </a:solidFill>
                <a:latin typeface="Times New Roman" pitchFamily="18" charset="0"/>
                <a:cs typeface="Times New Roman" pitchFamily="18" charset="0"/>
              </a:rPr>
              <a:t> 60—70 °С не </a:t>
            </a:r>
            <a:r>
              <a:rPr lang="ru-RU" sz="1700" dirty="0" err="1">
                <a:solidFill>
                  <a:srgbClr val="333333"/>
                </a:solidFill>
                <a:latin typeface="Times New Roman" pitchFamily="18" charset="0"/>
                <a:cs typeface="Times New Roman" pitchFamily="18" charset="0"/>
              </a:rPr>
              <a:t>більш</a:t>
            </a:r>
            <a:r>
              <a:rPr lang="ru-RU" sz="1700" dirty="0">
                <a:solidFill>
                  <a:srgbClr val="333333"/>
                </a:solidFill>
                <a:latin typeface="Times New Roman" pitchFamily="18" charset="0"/>
                <a:cs typeface="Times New Roman" pitchFamily="18" charset="0"/>
              </a:rPr>
              <a:t> як ЗО </a:t>
            </a:r>
            <a:r>
              <a:rPr lang="ru-RU" sz="1700" dirty="0" err="1">
                <a:solidFill>
                  <a:srgbClr val="333333"/>
                </a:solidFill>
                <a:latin typeface="Times New Roman" pitchFamily="18" charset="0"/>
                <a:cs typeface="Times New Roman" pitchFamily="18" charset="0"/>
              </a:rPr>
              <a:t>хв</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смажену</a:t>
            </a:r>
            <a:r>
              <a:rPr lang="ru-RU" sz="1700" dirty="0">
                <a:solidFill>
                  <a:srgbClr val="333333"/>
                </a:solidFill>
                <a:latin typeface="Times New Roman" pitchFamily="18" charset="0"/>
                <a:cs typeface="Times New Roman" pitchFamily="18" charset="0"/>
              </a:rPr>
              <a:t> — на </a:t>
            </a:r>
            <a:r>
              <a:rPr lang="ru-RU" sz="1700" dirty="0" err="1">
                <a:solidFill>
                  <a:srgbClr val="333333"/>
                </a:solidFill>
                <a:latin typeface="Times New Roman" pitchFamily="18" charset="0"/>
                <a:cs typeface="Times New Roman" pitchFamily="18" charset="0"/>
              </a:rPr>
              <a:t>плиті</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або</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марміті</a:t>
            </a:r>
            <a:r>
              <a:rPr lang="ru-RU" sz="1700" dirty="0">
                <a:solidFill>
                  <a:srgbClr val="333333"/>
                </a:solidFill>
                <a:latin typeface="Times New Roman" pitchFamily="18" charset="0"/>
                <a:cs typeface="Times New Roman" pitchFamily="18" charset="0"/>
              </a:rPr>
              <a:t> не </a:t>
            </a:r>
            <a:r>
              <a:rPr lang="ru-RU" sz="1700" dirty="0" err="1">
                <a:solidFill>
                  <a:srgbClr val="333333"/>
                </a:solidFill>
                <a:latin typeface="Times New Roman" pitchFamily="18" charset="0"/>
                <a:cs typeface="Times New Roman" pitchFamily="18" charset="0"/>
              </a:rPr>
              <a:t>більш</a:t>
            </a:r>
            <a:r>
              <a:rPr lang="ru-RU" sz="1700" dirty="0">
                <a:solidFill>
                  <a:srgbClr val="333333"/>
                </a:solidFill>
                <a:latin typeface="Times New Roman" pitchFamily="18" charset="0"/>
                <a:cs typeface="Times New Roman" pitchFamily="18" charset="0"/>
              </a:rPr>
              <a:t> як 2-^3 год, </a:t>
            </a:r>
            <a:r>
              <a:rPr lang="ru-RU" sz="1700" dirty="0" err="1">
                <a:solidFill>
                  <a:srgbClr val="333333"/>
                </a:solidFill>
                <a:latin typeface="Times New Roman" pitchFamily="18" charset="0"/>
                <a:cs typeface="Times New Roman" pitchFamily="18" charset="0"/>
              </a:rPr>
              <a:t>після</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чого</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її</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охо­лоджують</a:t>
            </a:r>
            <a:r>
              <a:rPr lang="ru-RU" sz="1700" dirty="0">
                <a:solidFill>
                  <a:srgbClr val="333333"/>
                </a:solidFill>
                <a:latin typeface="Times New Roman" pitchFamily="18" charset="0"/>
                <a:cs typeface="Times New Roman" pitchFamily="18" charset="0"/>
              </a:rPr>
              <a:t> до 6-8 °С і </a:t>
            </a:r>
            <a:r>
              <a:rPr lang="ru-RU" sz="1700" dirty="0" err="1">
                <a:solidFill>
                  <a:srgbClr val="333333"/>
                </a:solidFill>
                <a:latin typeface="Times New Roman" pitchFamily="18" charset="0"/>
                <a:cs typeface="Times New Roman" pitchFamily="18" charset="0"/>
              </a:rPr>
              <a:t>зберігають</a:t>
            </a:r>
            <a:r>
              <a:rPr lang="ru-RU" sz="1700" dirty="0">
                <a:solidFill>
                  <a:srgbClr val="333333"/>
                </a:solidFill>
                <a:latin typeface="Times New Roman" pitchFamily="18" charset="0"/>
                <a:cs typeface="Times New Roman" pitchFamily="18" charset="0"/>
              </a:rPr>
              <a:t> при </a:t>
            </a:r>
            <a:r>
              <a:rPr lang="ru-RU" sz="1700" dirty="0" err="1">
                <a:solidFill>
                  <a:srgbClr val="333333"/>
                </a:solidFill>
                <a:latin typeface="Times New Roman" pitchFamily="18" charset="0"/>
                <a:cs typeface="Times New Roman" pitchFamily="18" charset="0"/>
              </a:rPr>
              <a:t>тій</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самій</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температурі</a:t>
            </a:r>
            <a:r>
              <a:rPr lang="ru-RU" sz="1700" dirty="0">
                <a:solidFill>
                  <a:srgbClr val="333333"/>
                </a:solidFill>
                <a:latin typeface="Times New Roman" pitchFamily="18" charset="0"/>
                <a:cs typeface="Times New Roman" pitchFamily="18" charset="0"/>
              </a:rPr>
              <a:t> до 12 год. Перед </a:t>
            </a:r>
            <a:r>
              <a:rPr lang="ru-RU" sz="1700" dirty="0" err="1">
                <a:solidFill>
                  <a:srgbClr val="333333"/>
                </a:solidFill>
                <a:latin typeface="Times New Roman" pitchFamily="18" charset="0"/>
                <a:cs typeface="Times New Roman" pitchFamily="18" charset="0"/>
              </a:rPr>
              <a:t>подаванням</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рибу</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прогрівають</a:t>
            </a:r>
            <a:r>
              <a:rPr lang="ru-RU" sz="1700" dirty="0">
                <a:solidFill>
                  <a:srgbClr val="333333"/>
                </a:solidFill>
                <a:latin typeface="Times New Roman" pitchFamily="18" charset="0"/>
                <a:cs typeface="Times New Roman" pitchFamily="18" charset="0"/>
              </a:rPr>
              <a:t> у </a:t>
            </a:r>
            <a:r>
              <a:rPr lang="ru-RU" sz="1700" dirty="0" err="1">
                <a:solidFill>
                  <a:srgbClr val="333333"/>
                </a:solidFill>
                <a:latin typeface="Times New Roman" pitchFamily="18" charset="0"/>
                <a:cs typeface="Times New Roman" pitchFamily="18" charset="0"/>
              </a:rPr>
              <a:t>жаровій</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шафі</a:t>
            </a:r>
            <a:r>
              <a:rPr lang="ru-RU" sz="1700" dirty="0">
                <a:solidFill>
                  <a:srgbClr val="333333"/>
                </a:solidFill>
                <a:latin typeface="Times New Roman" pitchFamily="18" charset="0"/>
                <a:cs typeface="Times New Roman" pitchFamily="18" charset="0"/>
              </a:rPr>
              <a:t> при </a:t>
            </a:r>
            <a:r>
              <a:rPr lang="ru-RU" sz="1700" dirty="0" err="1">
                <a:solidFill>
                  <a:srgbClr val="333333"/>
                </a:solidFill>
                <a:latin typeface="Times New Roman" pitchFamily="18" charset="0"/>
                <a:cs typeface="Times New Roman" pitchFamily="18" charset="0"/>
              </a:rPr>
              <a:t>температурі</a:t>
            </a:r>
            <a:r>
              <a:rPr lang="ru-RU" sz="1700" dirty="0">
                <a:solidFill>
                  <a:srgbClr val="333333"/>
                </a:solidFill>
                <a:latin typeface="Times New Roman" pitchFamily="18" charset="0"/>
                <a:cs typeface="Times New Roman" pitchFamily="18" charset="0"/>
              </a:rPr>
              <a:t> 90 °С </a:t>
            </a:r>
            <a:r>
              <a:rPr lang="ru-RU" sz="1700" dirty="0" err="1">
                <a:solidFill>
                  <a:srgbClr val="333333"/>
                </a:solidFill>
                <a:latin typeface="Times New Roman" pitchFamily="18" charset="0"/>
                <a:cs typeface="Times New Roman" pitchFamily="18" charset="0"/>
              </a:rPr>
              <a:t>або</a:t>
            </a:r>
            <a:r>
              <a:rPr lang="ru-RU" sz="1700" dirty="0">
                <a:solidFill>
                  <a:srgbClr val="333333"/>
                </a:solidFill>
                <a:latin typeface="Times New Roman" pitchFamily="18" charset="0"/>
                <a:cs typeface="Times New Roman" pitchFamily="18" charset="0"/>
              </a:rPr>
              <a:t> на </a:t>
            </a:r>
            <a:r>
              <a:rPr lang="ru-RU" sz="1700" dirty="0" err="1" smtClean="0">
                <a:solidFill>
                  <a:srgbClr val="333333"/>
                </a:solidFill>
                <a:latin typeface="Times New Roman" pitchFamily="18" charset="0"/>
                <a:cs typeface="Times New Roman" pitchFamily="18" charset="0"/>
              </a:rPr>
              <a:t>плиті</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основним</a:t>
            </a:r>
            <a:r>
              <a:rPr lang="ru-RU" sz="1700" dirty="0">
                <a:solidFill>
                  <a:srgbClr val="333333"/>
                </a:solidFill>
                <a:latin typeface="Times New Roman" pitchFamily="18" charset="0"/>
                <a:cs typeface="Times New Roman" pitchFamily="18" charset="0"/>
              </a:rPr>
              <a:t> способом, </a:t>
            </a:r>
            <a:r>
              <a:rPr lang="ru-RU" sz="1700" dirty="0" err="1">
                <a:solidFill>
                  <a:srgbClr val="333333"/>
                </a:solidFill>
                <a:latin typeface="Times New Roman" pitchFamily="18" charset="0"/>
                <a:cs typeface="Times New Roman" pitchFamily="18" charset="0"/>
              </a:rPr>
              <a:t>після</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чого</a:t>
            </a:r>
            <a:r>
              <a:rPr lang="ru-RU" sz="1700" dirty="0">
                <a:solidFill>
                  <a:srgbClr val="333333"/>
                </a:solidFill>
                <a:latin typeface="Times New Roman" pitchFamily="18" charset="0"/>
                <a:cs typeface="Times New Roman" pitchFamily="18" charset="0"/>
              </a:rPr>
              <a:t> </a:t>
            </a:r>
            <a:r>
              <a:rPr lang="ru-RU" sz="1700" dirty="0" err="1" smtClean="0">
                <a:solidFill>
                  <a:srgbClr val="333333"/>
                </a:solidFill>
                <a:latin typeface="Times New Roman" pitchFamily="18" charset="0"/>
                <a:cs typeface="Times New Roman" pitchFamily="18" charset="0"/>
              </a:rPr>
              <a:t>реалізують</a:t>
            </a:r>
            <a:r>
              <a:rPr lang="ru-RU" sz="1700" dirty="0" smtClean="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протягом</a:t>
            </a:r>
            <a:r>
              <a:rPr lang="ru-RU" sz="1700" dirty="0">
                <a:solidFill>
                  <a:srgbClr val="333333"/>
                </a:solidFill>
                <a:latin typeface="Times New Roman" pitchFamily="18" charset="0"/>
                <a:cs typeface="Times New Roman" pitchFamily="18" charset="0"/>
              </a:rPr>
              <a:t> 1 год. Страви з </a:t>
            </a:r>
            <a:r>
              <a:rPr lang="ru-RU" sz="1700" dirty="0" err="1">
                <a:solidFill>
                  <a:srgbClr val="333333"/>
                </a:solidFill>
                <a:latin typeface="Times New Roman" pitchFamily="18" charset="0"/>
                <a:cs typeface="Times New Roman" pitchFamily="18" charset="0"/>
              </a:rPr>
              <a:t>риби</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фрі</a:t>
            </a:r>
            <a:r>
              <a:rPr lang="ru-RU" sz="1700" dirty="0">
                <a:solidFill>
                  <a:srgbClr val="333333"/>
                </a:solidFill>
                <a:latin typeface="Times New Roman" pitchFamily="18" charset="0"/>
                <a:cs typeface="Times New Roman" pitchFamily="18" charset="0"/>
              </a:rPr>
              <a:t> і </a:t>
            </a:r>
            <a:r>
              <a:rPr lang="ru-RU" sz="1700" dirty="0" err="1">
                <a:solidFill>
                  <a:srgbClr val="333333"/>
                </a:solidFill>
                <a:latin typeface="Times New Roman" pitchFamily="18" charset="0"/>
                <a:cs typeface="Times New Roman" pitchFamily="18" charset="0"/>
              </a:rPr>
              <a:t>запечені</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готують</a:t>
            </a:r>
            <a:r>
              <a:rPr lang="ru-RU" sz="1700" dirty="0">
                <a:solidFill>
                  <a:srgbClr val="333333"/>
                </a:solidFill>
                <a:latin typeface="Times New Roman" pitchFamily="18" charset="0"/>
                <a:cs typeface="Times New Roman" pitchFamily="18" charset="0"/>
              </a:rPr>
              <a:t> у </a:t>
            </a:r>
            <a:r>
              <a:rPr lang="ru-RU" sz="1700" dirty="0" err="1">
                <a:solidFill>
                  <a:srgbClr val="333333"/>
                </a:solidFill>
                <a:latin typeface="Times New Roman" pitchFamily="18" charset="0"/>
                <a:cs typeface="Times New Roman" pitchFamily="18" charset="0"/>
              </a:rPr>
              <a:t>міру</a:t>
            </a:r>
            <a:r>
              <a:rPr lang="ru-RU" sz="1700" dirty="0">
                <a:solidFill>
                  <a:srgbClr val="333333"/>
                </a:solidFill>
                <a:latin typeface="Times New Roman" pitchFamily="18" charset="0"/>
                <a:cs typeface="Times New Roman" pitchFamily="18" charset="0"/>
              </a:rPr>
              <a:t> </a:t>
            </a:r>
            <a:r>
              <a:rPr lang="ru-RU" sz="1700" dirty="0" err="1">
                <a:solidFill>
                  <a:srgbClr val="333333"/>
                </a:solidFill>
                <a:latin typeface="Times New Roman" pitchFamily="18" charset="0"/>
                <a:cs typeface="Times New Roman" pitchFamily="18" charset="0"/>
              </a:rPr>
              <a:t>попиту</a:t>
            </a:r>
            <a:r>
              <a:rPr lang="ru-RU" sz="1700" dirty="0">
                <a:solidFill>
                  <a:srgbClr val="333333"/>
                </a:solidFill>
                <a:latin typeface="Times New Roman" pitchFamily="18" charset="0"/>
                <a:cs typeface="Times New Roman" pitchFamily="18" charset="0"/>
              </a:rPr>
              <a:t>.</a:t>
            </a:r>
          </a:p>
          <a:p>
            <a:pPr marL="0" lvl="0" indent="0" algn="ctr">
              <a:buClr>
                <a:srgbClr val="0BD0D9"/>
              </a:buClr>
              <a:buNone/>
            </a:pPr>
            <a:r>
              <a:rPr lang="ru-RU" sz="1400" dirty="0">
                <a:solidFill>
                  <a:prstClr val="black"/>
                </a:solidFill>
                <a:latin typeface="Times New Roman" pitchFamily="18" charset="0"/>
                <a:cs typeface="Times New Roman" pitchFamily="18" charset="0"/>
              </a:rPr>
              <a:t>		</a:t>
            </a:r>
            <a:endParaRPr lang="ru-RU" sz="1400" dirty="0"/>
          </a:p>
        </p:txBody>
      </p:sp>
      <p:sp>
        <p:nvSpPr>
          <p:cNvPr id="19458" name="AutoShape 2" descr="Запечена риба - покроковий рецепт з фото"/>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9460" name="AutoShape 4" descr="Горячие блюд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9464" name="Picture 8" descr="Зеленый сливочный соус - Рецепты. Кулинарные рецепты блюд с фото ..."/>
          <p:cNvPicPr>
            <a:picLocks noChangeAspect="1" noChangeArrowheads="1"/>
          </p:cNvPicPr>
          <p:nvPr/>
        </p:nvPicPr>
        <p:blipFill>
          <a:blip r:embed="rId3"/>
          <a:srcRect/>
          <a:stretch>
            <a:fillRect/>
          </a:stretch>
        </p:blipFill>
        <p:spPr bwMode="auto">
          <a:xfrm>
            <a:off x="4572000" y="3786190"/>
            <a:ext cx="4286272" cy="2857515"/>
          </a:xfrm>
          <a:prstGeom prst="rect">
            <a:avLst/>
          </a:prstGeom>
          <a:noFill/>
        </p:spPr>
      </p:pic>
    </p:spTree>
    <p:extLst>
      <p:ext uri="{BB962C8B-B14F-4D97-AF65-F5344CB8AC3E}">
        <p14:creationId xmlns:p14="http://schemas.microsoft.com/office/powerpoint/2010/main" val="5352493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k-UA" b="1" dirty="0" smtClean="0">
                <a:solidFill>
                  <a:srgbClr val="002060"/>
                </a:solidFill>
                <a:latin typeface="Times New Roman" pitchFamily="18" charset="0"/>
                <a:cs typeface="Times New Roman" pitchFamily="18" charset="0"/>
              </a:rPr>
              <a:t>Приготування страв з продуктів моря</a:t>
            </a:r>
            <a:endParaRPr lang="ru-RU" b="1" dirty="0">
              <a:solidFill>
                <a:srgbClr val="002060"/>
              </a:solidFill>
              <a:latin typeface="Times New Roman" pitchFamily="18" charset="0"/>
              <a:cs typeface="Times New Roman" pitchFamily="18" charset="0"/>
            </a:endParaRPr>
          </a:p>
        </p:txBody>
      </p:sp>
      <p:pic>
        <p:nvPicPr>
          <p:cNvPr id="86018" name="Picture 2" descr="Мидии Маринара (Mussels alla Marinara), рецепт мидий с фото, как ..."/>
          <p:cNvPicPr>
            <a:picLocks noChangeAspect="1" noChangeArrowheads="1"/>
          </p:cNvPicPr>
          <p:nvPr/>
        </p:nvPicPr>
        <p:blipFill>
          <a:blip r:embed="rId2" cstate="print"/>
          <a:srcRect/>
          <a:stretch>
            <a:fillRect/>
          </a:stretch>
        </p:blipFill>
        <p:spPr bwMode="auto">
          <a:xfrm>
            <a:off x="214282" y="1928802"/>
            <a:ext cx="3786182" cy="2426098"/>
          </a:xfrm>
          <a:prstGeom prst="rect">
            <a:avLst/>
          </a:prstGeom>
          <a:noFill/>
        </p:spPr>
      </p:pic>
      <p:sp>
        <p:nvSpPr>
          <p:cNvPr id="86020" name="AutoShape 4" descr="Лангусты в кулинарии - особенности приготовления, полезные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6022" name="Picture 6" descr="Морской гребешок - Веселая Кухня"/>
          <p:cNvPicPr>
            <a:picLocks noChangeAspect="1" noChangeArrowheads="1"/>
          </p:cNvPicPr>
          <p:nvPr/>
        </p:nvPicPr>
        <p:blipFill>
          <a:blip r:embed="rId3"/>
          <a:srcRect/>
          <a:stretch>
            <a:fillRect/>
          </a:stretch>
        </p:blipFill>
        <p:spPr bwMode="auto">
          <a:xfrm>
            <a:off x="3500430" y="4143380"/>
            <a:ext cx="5447342" cy="2500330"/>
          </a:xfrm>
          <a:prstGeom prst="rect">
            <a:avLst/>
          </a:prstGeom>
          <a:noFill/>
        </p:spPr>
      </p:pic>
      <p:pic>
        <p:nvPicPr>
          <p:cNvPr id="86024" name="Picture 8" descr="Как варить креветки замороженные неочищенные"/>
          <p:cNvPicPr>
            <a:picLocks noChangeAspect="1" noChangeArrowheads="1"/>
          </p:cNvPicPr>
          <p:nvPr/>
        </p:nvPicPr>
        <p:blipFill>
          <a:blip r:embed="rId4"/>
          <a:srcRect/>
          <a:stretch>
            <a:fillRect/>
          </a:stretch>
        </p:blipFill>
        <p:spPr bwMode="auto">
          <a:xfrm>
            <a:off x="5143504" y="1857364"/>
            <a:ext cx="3500462" cy="2187789"/>
          </a:xfrm>
          <a:prstGeom prst="rect">
            <a:avLst/>
          </a:prstGeom>
          <a:noFill/>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642918"/>
            <a:ext cx="6934200" cy="3071834"/>
          </a:xfrm>
        </p:spPr>
        <p:txBody>
          <a:bodyPr>
            <a:noAutofit/>
          </a:bodyPr>
          <a:lstStyle/>
          <a:p>
            <a:pPr algn="l"/>
            <a:r>
              <a:rPr lang="ru-RU" sz="2800" dirty="0" err="1" smtClean="0">
                <a:solidFill>
                  <a:schemeClr val="tx1"/>
                </a:solidFill>
                <a:latin typeface="Times New Roman" pitchFamily="18" charset="0"/>
                <a:cs typeface="Times New Roman" pitchFamily="18" charset="0"/>
              </a:rPr>
              <a:t>Морепродукти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поділяють</a:t>
            </a:r>
            <a:r>
              <a:rPr lang="ru-RU" sz="2800" dirty="0" smtClean="0">
                <a:solidFill>
                  <a:schemeClr val="tx1"/>
                </a:solidFill>
                <a:latin typeface="Times New Roman" pitchFamily="18" charset="0"/>
                <a:cs typeface="Times New Roman" pitchFamily="18" charset="0"/>
              </a:rPr>
              <a:t> на </a:t>
            </a:r>
            <a:r>
              <a:rPr lang="ru-RU" sz="2800" dirty="0" err="1" smtClean="0">
                <a:solidFill>
                  <a:schemeClr val="tx1"/>
                </a:solidFill>
                <a:latin typeface="Times New Roman" pitchFamily="18" charset="0"/>
                <a:cs typeface="Times New Roman" pitchFamily="18" charset="0"/>
              </a:rPr>
              <a:t>такі</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групи</a:t>
            </a:r>
            <a:r>
              <a:rPr lang="ru-RU" sz="2800" dirty="0" smtClean="0">
                <a:solidFill>
                  <a:schemeClr val="tx1"/>
                </a:solidFill>
                <a:latin typeface="Times New Roman" pitchFamily="18" charset="0"/>
                <a:cs typeface="Times New Roman" pitchFamily="18" charset="0"/>
              </a:rPr>
              <a:t>:</a:t>
            </a:r>
            <a:br>
              <a:rPr lang="ru-RU" sz="2800" dirty="0" smtClean="0">
                <a:solidFill>
                  <a:schemeClr val="tx1"/>
                </a:solidFill>
                <a:latin typeface="Times New Roman" pitchFamily="18" charset="0"/>
                <a:cs typeface="Times New Roman" pitchFamily="18" charset="0"/>
              </a:rPr>
            </a:br>
            <a:r>
              <a:rPr lang="ru-RU" sz="2800" dirty="0" smtClean="0">
                <a:solidFill>
                  <a:schemeClr val="tx1"/>
                </a:solidFill>
                <a:latin typeface="Times New Roman" pitchFamily="18" charset="0"/>
                <a:cs typeface="Times New Roman" pitchFamily="18" charset="0"/>
              </a:rPr>
              <a:t>1) </a:t>
            </a:r>
            <a:r>
              <a:rPr lang="ru-RU" sz="2800" b="1" dirty="0" err="1" smtClean="0">
                <a:solidFill>
                  <a:schemeClr val="tx1"/>
                </a:solidFill>
                <a:latin typeface="Times New Roman" pitchFamily="18" charset="0"/>
                <a:cs typeface="Times New Roman" pitchFamily="18" charset="0"/>
              </a:rPr>
              <a:t>ракоподібні</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краби</a:t>
            </a:r>
            <a:r>
              <a:rPr lang="ru-RU" sz="2800" dirty="0" smtClean="0">
                <a:solidFill>
                  <a:schemeClr val="tx1"/>
                </a:solidFill>
                <a:latin typeface="Times New Roman" pitchFamily="18" charset="0"/>
                <a:cs typeface="Times New Roman" pitchFamily="18" charset="0"/>
              </a:rPr>
              <a:t>, креветки, </a:t>
            </a:r>
            <a:r>
              <a:rPr lang="ru-RU" sz="2800" dirty="0" err="1" smtClean="0">
                <a:solidFill>
                  <a:schemeClr val="tx1"/>
                </a:solidFill>
                <a:latin typeface="Times New Roman" pitchFamily="18" charset="0"/>
                <a:cs typeface="Times New Roman" pitchFamily="18" charset="0"/>
              </a:rPr>
              <a:t>омари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лангусти</a:t>
            </a:r>
            <a:r>
              <a:rPr lang="ru-RU" sz="2800" dirty="0" smtClean="0">
                <a:solidFill>
                  <a:schemeClr val="tx1"/>
                </a:solidFill>
                <a:latin typeface="Times New Roman" pitchFamily="18" charset="0"/>
                <a:cs typeface="Times New Roman" pitchFamily="18" charset="0"/>
              </a:rPr>
              <a:t>); </a:t>
            </a:r>
            <a:br>
              <a:rPr lang="ru-RU" sz="2800" dirty="0" smtClean="0">
                <a:solidFill>
                  <a:schemeClr val="tx1"/>
                </a:solidFill>
                <a:latin typeface="Times New Roman" pitchFamily="18" charset="0"/>
                <a:cs typeface="Times New Roman" pitchFamily="18" charset="0"/>
              </a:rPr>
            </a:br>
            <a:r>
              <a:rPr lang="ru-RU" sz="2800" dirty="0" smtClean="0">
                <a:solidFill>
                  <a:schemeClr val="tx1"/>
                </a:solidFill>
                <a:latin typeface="Times New Roman" pitchFamily="18" charset="0"/>
                <a:cs typeface="Times New Roman" pitchFamily="18" charset="0"/>
              </a:rPr>
              <a:t>2) </a:t>
            </a:r>
            <a:r>
              <a:rPr lang="ru-RU" sz="2800" b="1" dirty="0" err="1" smtClean="0">
                <a:solidFill>
                  <a:schemeClr val="tx1"/>
                </a:solidFill>
                <a:latin typeface="Times New Roman" pitchFamily="18" charset="0"/>
                <a:cs typeface="Times New Roman" pitchFamily="18" charset="0"/>
              </a:rPr>
              <a:t>молюски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кальмари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морський</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гребінець</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мідії</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устриці</a:t>
            </a:r>
            <a:r>
              <a:rPr lang="ru-RU" sz="2800" dirty="0" smtClean="0">
                <a:solidFill>
                  <a:schemeClr val="tx1"/>
                </a:solidFill>
                <a:latin typeface="Times New Roman" pitchFamily="18" charset="0"/>
                <a:cs typeface="Times New Roman" pitchFamily="18" charset="0"/>
              </a:rPr>
              <a:t>); </a:t>
            </a:r>
            <a:br>
              <a:rPr lang="ru-RU" sz="2800" dirty="0" smtClean="0">
                <a:solidFill>
                  <a:schemeClr val="tx1"/>
                </a:solidFill>
                <a:latin typeface="Times New Roman" pitchFamily="18" charset="0"/>
                <a:cs typeface="Times New Roman" pitchFamily="18" charset="0"/>
              </a:rPr>
            </a:br>
            <a:r>
              <a:rPr lang="ru-RU" sz="2800" dirty="0" smtClean="0">
                <a:solidFill>
                  <a:schemeClr val="tx1"/>
                </a:solidFill>
                <a:latin typeface="Times New Roman" pitchFamily="18" charset="0"/>
                <a:cs typeface="Times New Roman" pitchFamily="18" charset="0"/>
              </a:rPr>
              <a:t>3) </a:t>
            </a:r>
            <a:r>
              <a:rPr lang="ru-RU" sz="2800" b="1" dirty="0" err="1" smtClean="0">
                <a:solidFill>
                  <a:schemeClr val="tx1"/>
                </a:solidFill>
                <a:latin typeface="Times New Roman" pitchFamily="18" charset="0"/>
                <a:cs typeface="Times New Roman" pitchFamily="18" charset="0"/>
              </a:rPr>
              <a:t>голкошкірі</a:t>
            </a:r>
            <a:r>
              <a:rPr lang="ru-RU" sz="2800" dirty="0" smtClean="0">
                <a:solidFill>
                  <a:schemeClr val="tx1"/>
                </a:solidFill>
                <a:latin typeface="Times New Roman" pitchFamily="18" charset="0"/>
                <a:cs typeface="Times New Roman" pitchFamily="18" charset="0"/>
              </a:rPr>
              <a:t> (трепанги); </a:t>
            </a:r>
            <a:br>
              <a:rPr lang="ru-RU" sz="2800" dirty="0" smtClean="0">
                <a:solidFill>
                  <a:schemeClr val="tx1"/>
                </a:solidFill>
                <a:latin typeface="Times New Roman" pitchFamily="18" charset="0"/>
                <a:cs typeface="Times New Roman" pitchFamily="18" charset="0"/>
              </a:rPr>
            </a:br>
            <a:r>
              <a:rPr lang="ru-RU" sz="2800" dirty="0" smtClean="0">
                <a:solidFill>
                  <a:schemeClr val="tx1"/>
                </a:solidFill>
                <a:latin typeface="Times New Roman" pitchFamily="18" charset="0"/>
                <a:cs typeface="Times New Roman" pitchFamily="18" charset="0"/>
              </a:rPr>
              <a:t>4) </a:t>
            </a:r>
            <a:r>
              <a:rPr lang="ru-RU" sz="2800" b="1" dirty="0" err="1" smtClean="0">
                <a:solidFill>
                  <a:schemeClr val="tx1"/>
                </a:solidFill>
                <a:latin typeface="Times New Roman" pitchFamily="18" charset="0"/>
                <a:cs typeface="Times New Roman" pitchFamily="18" charset="0"/>
              </a:rPr>
              <a:t>морські</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водорості</a:t>
            </a:r>
            <a:r>
              <a:rPr lang="ru-RU" sz="2800" b="1" dirty="0" smtClean="0">
                <a:solidFill>
                  <a:schemeClr val="tx1"/>
                </a:solidFill>
                <a:latin typeface="Times New Roman" pitchFamily="18" charset="0"/>
                <a:cs typeface="Times New Roman" pitchFamily="18" charset="0"/>
              </a:rPr>
              <a:t> </a:t>
            </a:r>
            <a:r>
              <a:rPr lang="ru-RU" sz="2800" dirty="0" smtClean="0">
                <a:solidFill>
                  <a:schemeClr val="tx1"/>
                </a:solidFill>
                <a:latin typeface="Times New Roman" pitchFamily="18" charset="0"/>
                <a:cs typeface="Times New Roman" pitchFamily="18" charset="0"/>
              </a:rPr>
              <a:t>(</a:t>
            </a:r>
            <a:r>
              <a:rPr lang="ru-RU" sz="2800" dirty="0" err="1" smtClean="0">
                <a:solidFill>
                  <a:schemeClr val="tx1"/>
                </a:solidFill>
                <a:latin typeface="Times New Roman" pitchFamily="18" charset="0"/>
                <a:cs typeface="Times New Roman" pitchFamily="18" charset="0"/>
              </a:rPr>
              <a:t>морська</a:t>
            </a:r>
            <a:r>
              <a:rPr lang="ru-RU" sz="2800" dirty="0" smtClean="0">
                <a:solidFill>
                  <a:schemeClr val="tx1"/>
                </a:solidFill>
                <a:latin typeface="Times New Roman" pitchFamily="18" charset="0"/>
                <a:cs typeface="Times New Roman" pitchFamily="18" charset="0"/>
              </a:rPr>
              <a:t> капуста)</a:t>
            </a:r>
            <a:endParaRPr lang="ru-RU" sz="2800" dirty="0">
              <a:solidFill>
                <a:schemeClr val="tx1"/>
              </a:solidFill>
              <a:latin typeface="Times New Roman" pitchFamily="18" charset="0"/>
              <a:cs typeface="Times New Roman" pitchFamily="18" charset="0"/>
            </a:endParaRPr>
          </a:p>
        </p:txBody>
      </p:sp>
      <p:pic>
        <p:nvPicPr>
          <p:cNvPr id="88066" name="Picture 2" descr="Краб - Полезные и опасные свойства краба"/>
          <p:cNvPicPr>
            <a:picLocks noChangeAspect="1" noChangeArrowheads="1"/>
          </p:cNvPicPr>
          <p:nvPr/>
        </p:nvPicPr>
        <p:blipFill>
          <a:blip r:embed="rId2"/>
          <a:srcRect/>
          <a:stretch>
            <a:fillRect/>
          </a:stretch>
        </p:blipFill>
        <p:spPr bwMode="auto">
          <a:xfrm>
            <a:off x="214282" y="3857628"/>
            <a:ext cx="2705100" cy="1685926"/>
          </a:xfrm>
          <a:prstGeom prst="rect">
            <a:avLst/>
          </a:prstGeom>
          <a:noFill/>
        </p:spPr>
      </p:pic>
      <p:pic>
        <p:nvPicPr>
          <p:cNvPr id="88068" name="Picture 4" descr="Аргентинская креветка розовая дикая L1 Аргентина цена — 630 грн ..."/>
          <p:cNvPicPr>
            <a:picLocks noChangeAspect="1" noChangeArrowheads="1"/>
          </p:cNvPicPr>
          <p:nvPr/>
        </p:nvPicPr>
        <p:blipFill>
          <a:blip r:embed="rId3" cstate="print"/>
          <a:srcRect/>
          <a:stretch>
            <a:fillRect/>
          </a:stretch>
        </p:blipFill>
        <p:spPr bwMode="auto">
          <a:xfrm>
            <a:off x="6786514" y="642918"/>
            <a:ext cx="2357486" cy="1571658"/>
          </a:xfrm>
          <a:prstGeom prst="rect">
            <a:avLst/>
          </a:prstGeom>
          <a:noFill/>
        </p:spPr>
      </p:pic>
      <p:sp>
        <p:nvSpPr>
          <p:cNvPr id="88070" name="AutoShape 6" descr="Морська капуста - Острів знань"/>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8072" name="Picture 8" descr="Найкорисніші водорості та їх властивості - Світ24"/>
          <p:cNvPicPr>
            <a:picLocks noChangeAspect="1" noChangeArrowheads="1"/>
          </p:cNvPicPr>
          <p:nvPr/>
        </p:nvPicPr>
        <p:blipFill>
          <a:blip r:embed="rId4" cstate="print"/>
          <a:srcRect/>
          <a:stretch>
            <a:fillRect/>
          </a:stretch>
        </p:blipFill>
        <p:spPr bwMode="auto">
          <a:xfrm>
            <a:off x="3000364" y="3929066"/>
            <a:ext cx="3337387" cy="2505051"/>
          </a:xfrm>
          <a:prstGeom prst="rect">
            <a:avLst/>
          </a:prstGeom>
          <a:noFill/>
        </p:spPr>
      </p:pic>
      <p:sp>
        <p:nvSpPr>
          <p:cNvPr id="88074" name="AutoShape 10" descr="Мясо трепанга в кулинарии - особенности приготовления, полезные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8076" name="Picture 12" descr="Трепанг на меду купить в Москве"/>
          <p:cNvPicPr>
            <a:picLocks noChangeAspect="1" noChangeArrowheads="1"/>
          </p:cNvPicPr>
          <p:nvPr/>
        </p:nvPicPr>
        <p:blipFill>
          <a:blip r:embed="rId5"/>
          <a:srcRect/>
          <a:stretch>
            <a:fillRect/>
          </a:stretch>
        </p:blipFill>
        <p:spPr bwMode="auto">
          <a:xfrm>
            <a:off x="6412434" y="4786322"/>
            <a:ext cx="2731566" cy="1819266"/>
          </a:xfrm>
          <a:prstGeom prst="rect">
            <a:avLst/>
          </a:prstGeom>
          <a:noFill/>
        </p:spPr>
      </p:pic>
      <p:sp>
        <p:nvSpPr>
          <p:cNvPr id="88078" name="AutoShape 14" descr="Кальмары. Особенности и образ жизни"/>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8080" name="AutoShape 16" descr="Кальмары в кулинарии - особенности приготовления, полезные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8082" name="Picture 18" descr="Каракатица», описание, фотография и лучшие рецепты на сайте «Еда»"/>
          <p:cNvPicPr>
            <a:picLocks noChangeAspect="1" noChangeArrowheads="1"/>
          </p:cNvPicPr>
          <p:nvPr/>
        </p:nvPicPr>
        <p:blipFill>
          <a:blip r:embed="rId6"/>
          <a:srcRect/>
          <a:stretch>
            <a:fillRect/>
          </a:stretch>
        </p:blipFill>
        <p:spPr bwMode="auto">
          <a:xfrm>
            <a:off x="6412622" y="2643182"/>
            <a:ext cx="2731378" cy="1804981"/>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714380"/>
          </a:xfrm>
        </p:spPr>
        <p:txBody>
          <a:bodyPr>
            <a:normAutofit/>
          </a:bodyPr>
          <a:lstStyle/>
          <a:p>
            <a:pPr algn="ctr"/>
            <a:r>
              <a:rPr lang="uk-UA" sz="3200" b="1" dirty="0" smtClean="0">
                <a:solidFill>
                  <a:srgbClr val="002060"/>
                </a:solidFill>
                <a:latin typeface="Times New Roman" pitchFamily="18" charset="0"/>
                <a:cs typeface="Times New Roman" pitchFamily="18" charset="0"/>
              </a:rPr>
              <a:t>Краби з рисом та соусом</a:t>
            </a:r>
            <a:endParaRPr lang="ru-RU" sz="3200" b="1" dirty="0">
              <a:solidFill>
                <a:srgbClr val="002060"/>
              </a:solidFill>
              <a:latin typeface="Times New Roman" pitchFamily="18" charset="0"/>
              <a:cs typeface="Times New Roman" pitchFamily="18" charset="0"/>
            </a:endParaRPr>
          </a:p>
        </p:txBody>
      </p:sp>
      <p:pic>
        <p:nvPicPr>
          <p:cNvPr id="89090" name="Picture 2" descr="C:\Users\Lesya\Documents\44444444444444444444444444.png"/>
          <p:cNvPicPr>
            <a:picLocks noChangeAspect="1" noChangeArrowheads="1"/>
          </p:cNvPicPr>
          <p:nvPr/>
        </p:nvPicPr>
        <p:blipFill>
          <a:blip r:embed="rId2"/>
          <a:srcRect/>
          <a:stretch>
            <a:fillRect/>
          </a:stretch>
        </p:blipFill>
        <p:spPr bwMode="auto">
          <a:xfrm>
            <a:off x="4929190" y="928670"/>
            <a:ext cx="4042743" cy="5786454"/>
          </a:xfrm>
          <a:prstGeom prst="rect">
            <a:avLst/>
          </a:prstGeom>
          <a:noFill/>
        </p:spPr>
      </p:pic>
      <p:pic>
        <p:nvPicPr>
          <p:cNvPr id="89092" name="Picture 4" descr="Трио из морепродуктов"/>
          <p:cNvPicPr>
            <a:picLocks noChangeAspect="1" noChangeArrowheads="1"/>
          </p:cNvPicPr>
          <p:nvPr/>
        </p:nvPicPr>
        <p:blipFill>
          <a:blip r:embed="rId3"/>
          <a:srcRect/>
          <a:stretch>
            <a:fillRect/>
          </a:stretch>
        </p:blipFill>
        <p:spPr bwMode="auto">
          <a:xfrm>
            <a:off x="0" y="4214818"/>
            <a:ext cx="4876800" cy="2095501"/>
          </a:xfrm>
          <a:prstGeom prst="rect">
            <a:avLst/>
          </a:prstGeom>
          <a:noFill/>
        </p:spPr>
      </p:pic>
      <p:pic>
        <p:nvPicPr>
          <p:cNvPr id="89094" name="Picture 6" descr="Краб Chili Сингапура с рисом Стоковое Изображение - изображение ..."/>
          <p:cNvPicPr>
            <a:picLocks noChangeAspect="1" noChangeArrowheads="1"/>
          </p:cNvPicPr>
          <p:nvPr/>
        </p:nvPicPr>
        <p:blipFill>
          <a:blip r:embed="rId4"/>
          <a:srcRect/>
          <a:stretch>
            <a:fillRect/>
          </a:stretch>
        </p:blipFill>
        <p:spPr bwMode="auto">
          <a:xfrm>
            <a:off x="428596" y="1000108"/>
            <a:ext cx="4172815" cy="3071834"/>
          </a:xfrm>
          <a:prstGeom prst="rect">
            <a:avLst/>
          </a:prstGeom>
          <a:noFill/>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714380"/>
          </a:xfrm>
        </p:spPr>
        <p:txBody>
          <a:bodyPr>
            <a:normAutofit/>
          </a:bodyPr>
          <a:lstStyle/>
          <a:p>
            <a:pPr algn="ctr"/>
            <a:r>
              <a:rPr lang="uk-UA" sz="3600" b="1" dirty="0" smtClean="0">
                <a:solidFill>
                  <a:srgbClr val="002060"/>
                </a:solidFill>
                <a:latin typeface="Times New Roman" pitchFamily="18" charset="0"/>
                <a:cs typeface="Times New Roman" pitchFamily="18" charset="0"/>
              </a:rPr>
              <a:t>Морський гребінець з соусом</a:t>
            </a:r>
            <a:endParaRPr lang="ru-RU" sz="3600" b="1" dirty="0">
              <a:solidFill>
                <a:srgbClr val="002060"/>
              </a:solidFill>
              <a:latin typeface="Times New Roman" pitchFamily="18" charset="0"/>
              <a:cs typeface="Times New Roman" pitchFamily="18" charset="0"/>
            </a:endParaRPr>
          </a:p>
        </p:txBody>
      </p:sp>
      <p:sp>
        <p:nvSpPr>
          <p:cNvPr id="87042" name="AutoShape 2" descr="ДПТНЗ &quot;Броварской профессиональный лицей - Виробнича практика на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7044" name="AutoShape 4" descr="ДПТНЗ &quot;Броварской профессиональный лицей - Виробнича практика на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7046" name="Picture 6" descr="C:\Users\Lesya\Documents\45.png"/>
          <p:cNvPicPr>
            <a:picLocks noChangeAspect="1" noChangeArrowheads="1"/>
          </p:cNvPicPr>
          <p:nvPr/>
        </p:nvPicPr>
        <p:blipFill>
          <a:blip r:embed="rId2"/>
          <a:srcRect/>
          <a:stretch>
            <a:fillRect/>
          </a:stretch>
        </p:blipFill>
        <p:spPr bwMode="auto">
          <a:xfrm>
            <a:off x="214282" y="1000108"/>
            <a:ext cx="4058417" cy="5481643"/>
          </a:xfrm>
          <a:prstGeom prst="rect">
            <a:avLst/>
          </a:prstGeom>
          <a:noFill/>
        </p:spPr>
      </p:pic>
      <p:pic>
        <p:nvPicPr>
          <p:cNvPr id="87048" name="Picture 8" descr="Морской гребешок: рецепт приготовления и общие рекомендации"/>
          <p:cNvPicPr>
            <a:picLocks noChangeAspect="1" noChangeArrowheads="1"/>
          </p:cNvPicPr>
          <p:nvPr/>
        </p:nvPicPr>
        <p:blipFill>
          <a:blip r:embed="rId3"/>
          <a:srcRect/>
          <a:stretch>
            <a:fillRect/>
          </a:stretch>
        </p:blipFill>
        <p:spPr bwMode="auto">
          <a:xfrm>
            <a:off x="4500562" y="4418416"/>
            <a:ext cx="4476748" cy="2244319"/>
          </a:xfrm>
          <a:prstGeom prst="rect">
            <a:avLst/>
          </a:prstGeom>
          <a:noFill/>
        </p:spPr>
      </p:pic>
      <p:pic>
        <p:nvPicPr>
          <p:cNvPr id="87050" name="Picture 10" descr="Горячее, Шашлык из МОРСКОГО ГРЕБЕШКА - СУШИ БАЛАБАНОВО ..."/>
          <p:cNvPicPr>
            <a:picLocks noChangeAspect="1" noChangeArrowheads="1"/>
          </p:cNvPicPr>
          <p:nvPr/>
        </p:nvPicPr>
        <p:blipFill>
          <a:blip r:embed="rId4"/>
          <a:srcRect/>
          <a:stretch>
            <a:fillRect/>
          </a:stretch>
        </p:blipFill>
        <p:spPr bwMode="auto">
          <a:xfrm>
            <a:off x="5143504" y="1142984"/>
            <a:ext cx="3214710" cy="3214710"/>
          </a:xfrm>
          <a:prstGeom prst="rect">
            <a:avLst/>
          </a:prstGeom>
          <a:noFill/>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714380"/>
          </a:xfrm>
        </p:spPr>
        <p:txBody>
          <a:bodyPr>
            <a:normAutofit/>
          </a:bodyPr>
          <a:lstStyle/>
          <a:p>
            <a:pPr algn="ctr"/>
            <a:r>
              <a:rPr lang="uk-UA" sz="3600" b="1" dirty="0" smtClean="0">
                <a:solidFill>
                  <a:srgbClr val="002060"/>
                </a:solidFill>
                <a:latin typeface="Times New Roman" pitchFamily="18" charset="0"/>
                <a:cs typeface="Times New Roman" pitchFamily="18" charset="0"/>
              </a:rPr>
              <a:t>Креветки відварні з гарніром та соусом</a:t>
            </a:r>
            <a:endParaRPr lang="ru-RU" sz="3600" b="1" dirty="0">
              <a:solidFill>
                <a:srgbClr val="002060"/>
              </a:solidFill>
              <a:latin typeface="Times New Roman" pitchFamily="18" charset="0"/>
              <a:cs typeface="Times New Roman" pitchFamily="18" charset="0"/>
            </a:endParaRPr>
          </a:p>
        </p:txBody>
      </p:sp>
      <p:sp>
        <p:nvSpPr>
          <p:cNvPr id="87042" name="AutoShape 2" descr="ДПТНЗ &quot;Броварской профессиональный лицей - Виробнича практика на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7044" name="AutoShape 4" descr="ДПТНЗ &quot;Броварской профессиональный лицей - Виробнича практика на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0114" name="Picture 2" descr="C:\Users\Lesya\Documents\6.png"/>
          <p:cNvPicPr>
            <a:picLocks noChangeAspect="1" noChangeArrowheads="1"/>
          </p:cNvPicPr>
          <p:nvPr/>
        </p:nvPicPr>
        <p:blipFill>
          <a:blip r:embed="rId2"/>
          <a:srcRect/>
          <a:stretch>
            <a:fillRect/>
          </a:stretch>
        </p:blipFill>
        <p:spPr bwMode="auto">
          <a:xfrm>
            <a:off x="4929190" y="1162391"/>
            <a:ext cx="4214810" cy="5695609"/>
          </a:xfrm>
          <a:prstGeom prst="rect">
            <a:avLst/>
          </a:prstGeom>
          <a:noFill/>
        </p:spPr>
      </p:pic>
      <p:pic>
        <p:nvPicPr>
          <p:cNvPr id="90116" name="Picture 4" descr="Пикантные креветки в томатном соусе, с коричневым рисом и брокколи ..."/>
          <p:cNvPicPr>
            <a:picLocks noChangeAspect="1" noChangeArrowheads="1"/>
          </p:cNvPicPr>
          <p:nvPr/>
        </p:nvPicPr>
        <p:blipFill>
          <a:blip r:embed="rId3"/>
          <a:srcRect/>
          <a:stretch>
            <a:fillRect/>
          </a:stretch>
        </p:blipFill>
        <p:spPr bwMode="auto">
          <a:xfrm>
            <a:off x="0" y="3600450"/>
            <a:ext cx="4876800" cy="3257550"/>
          </a:xfrm>
          <a:prstGeom prst="rect">
            <a:avLst/>
          </a:prstGeom>
          <a:noFill/>
        </p:spPr>
      </p:pic>
      <p:pic>
        <p:nvPicPr>
          <p:cNvPr id="90118" name="Picture 6" descr="Пиканта - производитель овощной консервации, сиропов, десертов"/>
          <p:cNvPicPr>
            <a:picLocks noChangeAspect="1" noChangeArrowheads="1"/>
          </p:cNvPicPr>
          <p:nvPr/>
        </p:nvPicPr>
        <p:blipFill>
          <a:blip r:embed="rId4"/>
          <a:srcRect/>
          <a:stretch>
            <a:fillRect/>
          </a:stretch>
        </p:blipFill>
        <p:spPr bwMode="auto">
          <a:xfrm>
            <a:off x="428596" y="1071546"/>
            <a:ext cx="3238500" cy="2333626"/>
          </a:xfrm>
          <a:prstGeom prst="rect">
            <a:avLst/>
          </a:prstGeom>
          <a:noFill/>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714380"/>
          </a:xfrm>
        </p:spPr>
        <p:txBody>
          <a:bodyPr>
            <a:normAutofit/>
          </a:bodyPr>
          <a:lstStyle/>
          <a:p>
            <a:pPr algn="ctr"/>
            <a:r>
              <a:rPr lang="uk-UA" sz="3600" b="1" dirty="0" smtClean="0">
                <a:solidFill>
                  <a:srgbClr val="002060"/>
                </a:solidFill>
                <a:latin typeface="Times New Roman" pitchFamily="18" charset="0"/>
                <a:cs typeface="Times New Roman" pitchFamily="18" charset="0"/>
              </a:rPr>
              <a:t>Раки відварні</a:t>
            </a:r>
            <a:endParaRPr lang="ru-RU" sz="3600" b="1" dirty="0">
              <a:solidFill>
                <a:srgbClr val="002060"/>
              </a:solidFill>
              <a:latin typeface="Times New Roman" pitchFamily="18" charset="0"/>
              <a:cs typeface="Times New Roman" pitchFamily="18" charset="0"/>
            </a:endParaRPr>
          </a:p>
        </p:txBody>
      </p:sp>
      <p:sp>
        <p:nvSpPr>
          <p:cNvPr id="87042" name="AutoShape 2" descr="ДПТНЗ &quot;Броварской профессиональный лицей - Виробнича практика на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7044" name="AutoShape 4" descr="ДПТНЗ &quot;Броварской профессиональный лицей - Виробнича практика на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1138" name="Picture 2" descr="C:\Users\Lesya\Documents\66.png"/>
          <p:cNvPicPr>
            <a:picLocks noChangeAspect="1" noChangeArrowheads="1"/>
          </p:cNvPicPr>
          <p:nvPr/>
        </p:nvPicPr>
        <p:blipFill>
          <a:blip r:embed="rId2"/>
          <a:srcRect/>
          <a:stretch>
            <a:fillRect/>
          </a:stretch>
        </p:blipFill>
        <p:spPr bwMode="auto">
          <a:xfrm>
            <a:off x="0" y="1142983"/>
            <a:ext cx="4214810" cy="5619747"/>
          </a:xfrm>
          <a:prstGeom prst="rect">
            <a:avLst/>
          </a:prstGeom>
          <a:noFill/>
        </p:spPr>
      </p:pic>
      <p:sp>
        <p:nvSpPr>
          <p:cNvPr id="91140" name="AutoShape 4" descr="Раки- первичная обработка,технология приготовления — Организация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1142" name="Picture 6" descr="Эти мясистые, вареные раки - Новости - Рестораны - allfun.md ..."/>
          <p:cNvPicPr>
            <a:picLocks noChangeAspect="1" noChangeArrowheads="1"/>
          </p:cNvPicPr>
          <p:nvPr/>
        </p:nvPicPr>
        <p:blipFill>
          <a:blip r:embed="rId3"/>
          <a:srcRect/>
          <a:stretch>
            <a:fillRect/>
          </a:stretch>
        </p:blipFill>
        <p:spPr bwMode="auto">
          <a:xfrm>
            <a:off x="4572000" y="4000504"/>
            <a:ext cx="3857652" cy="2567094"/>
          </a:xfrm>
          <a:prstGeom prst="rect">
            <a:avLst/>
          </a:prstGeom>
          <a:noFill/>
        </p:spPr>
      </p:pic>
      <p:sp>
        <p:nvSpPr>
          <p:cNvPr id="91144" name="AutoShape 8" descr="Как правильно варить раков? Как варить раков дома (рецепт). Фото и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1146" name="Picture 10" descr="Раки варёные рецепт с фото"/>
          <p:cNvPicPr>
            <a:picLocks noChangeAspect="1" noChangeArrowheads="1"/>
          </p:cNvPicPr>
          <p:nvPr/>
        </p:nvPicPr>
        <p:blipFill>
          <a:blip r:embed="rId4"/>
          <a:srcRect/>
          <a:stretch>
            <a:fillRect/>
          </a:stretch>
        </p:blipFill>
        <p:spPr bwMode="auto">
          <a:xfrm>
            <a:off x="4643438" y="1142984"/>
            <a:ext cx="3714776" cy="2786082"/>
          </a:xfrm>
          <a:prstGeom prst="rect">
            <a:avLst/>
          </a:prstGeom>
          <a:noFill/>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714380"/>
          </a:xfrm>
        </p:spPr>
        <p:txBody>
          <a:bodyPr>
            <a:normAutofit/>
          </a:bodyPr>
          <a:lstStyle/>
          <a:p>
            <a:pPr algn="ctr"/>
            <a:r>
              <a:rPr lang="uk-UA" sz="3600" b="1" dirty="0" smtClean="0">
                <a:solidFill>
                  <a:srgbClr val="002060"/>
                </a:solidFill>
                <a:latin typeface="Times New Roman" pitchFamily="18" charset="0"/>
                <a:cs typeface="Times New Roman" pitchFamily="18" charset="0"/>
              </a:rPr>
              <a:t>Кальмари в томатному соусі</a:t>
            </a:r>
            <a:endParaRPr lang="ru-RU" sz="3600" b="1" dirty="0">
              <a:solidFill>
                <a:srgbClr val="002060"/>
              </a:solidFill>
              <a:latin typeface="Times New Roman" pitchFamily="18" charset="0"/>
              <a:cs typeface="Times New Roman" pitchFamily="18" charset="0"/>
            </a:endParaRPr>
          </a:p>
        </p:txBody>
      </p:sp>
      <p:sp>
        <p:nvSpPr>
          <p:cNvPr id="87042" name="AutoShape 2" descr="ДПТНЗ &quot;Броварской профессиональный лицей - Виробнича практика на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7044" name="AutoShape 4" descr="ДПТНЗ &quot;Броварской профессиональный лицей - Виробнича практика на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2162" name="Picture 2" descr="C:\Users\Lesya\Documents\666.png"/>
          <p:cNvPicPr>
            <a:picLocks noChangeAspect="1" noChangeArrowheads="1"/>
          </p:cNvPicPr>
          <p:nvPr/>
        </p:nvPicPr>
        <p:blipFill>
          <a:blip r:embed="rId2"/>
          <a:srcRect/>
          <a:stretch>
            <a:fillRect/>
          </a:stretch>
        </p:blipFill>
        <p:spPr bwMode="auto">
          <a:xfrm>
            <a:off x="4786314" y="1142984"/>
            <a:ext cx="4124355" cy="5715016"/>
          </a:xfrm>
          <a:prstGeom prst="rect">
            <a:avLst/>
          </a:prstGeom>
          <a:noFill/>
        </p:spPr>
      </p:pic>
      <p:pic>
        <p:nvPicPr>
          <p:cNvPr id="92164" name="Picture 4" descr="Рецепт: Кальмары в томатном соусе на RussianFood.com"/>
          <p:cNvPicPr>
            <a:picLocks noChangeAspect="1" noChangeArrowheads="1"/>
          </p:cNvPicPr>
          <p:nvPr/>
        </p:nvPicPr>
        <p:blipFill>
          <a:blip r:embed="rId3"/>
          <a:srcRect/>
          <a:stretch>
            <a:fillRect/>
          </a:stretch>
        </p:blipFill>
        <p:spPr bwMode="auto">
          <a:xfrm>
            <a:off x="285720" y="3929066"/>
            <a:ext cx="3988478" cy="2643182"/>
          </a:xfrm>
          <a:prstGeom prst="rect">
            <a:avLst/>
          </a:prstGeom>
          <a:noFill/>
        </p:spPr>
      </p:pic>
      <p:sp>
        <p:nvSpPr>
          <p:cNvPr id="92166" name="AutoShape 6" descr="Как приготовить вкусное блюдо из кальмаров? Делюсь секретами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2168" name="Picture 8" descr="Calamari al sugo - Fidelity Cucina"/>
          <p:cNvPicPr>
            <a:picLocks noChangeAspect="1" noChangeArrowheads="1"/>
          </p:cNvPicPr>
          <p:nvPr/>
        </p:nvPicPr>
        <p:blipFill>
          <a:blip r:embed="rId4"/>
          <a:srcRect/>
          <a:stretch>
            <a:fillRect/>
          </a:stretch>
        </p:blipFill>
        <p:spPr bwMode="auto">
          <a:xfrm>
            <a:off x="357158" y="1071546"/>
            <a:ext cx="4000496" cy="2662400"/>
          </a:xfrm>
          <a:prstGeom prst="rect">
            <a:avLst/>
          </a:prstGeom>
          <a:noFill/>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785818"/>
          </a:xfrm>
        </p:spPr>
        <p:txBody>
          <a:bodyPr>
            <a:noAutofit/>
          </a:bodyPr>
          <a:lstStyle/>
          <a:p>
            <a:pPr lvl="0" algn="ctr"/>
            <a:r>
              <a:rPr lang="uk-UA" sz="2800" b="1" dirty="0" smtClean="0">
                <a:solidFill>
                  <a:srgbClr val="002060"/>
                </a:solidFill>
                <a:latin typeface="Times New Roman" pitchFamily="18" charset="0"/>
                <a:ea typeface="Times New Roman" pitchFamily="18" charset="0"/>
                <a:cs typeface="Times New Roman" pitchFamily="18" charset="0"/>
              </a:rPr>
              <a:t>Типові помилки та шляхи їх попередження</a:t>
            </a:r>
            <a:r>
              <a:rPr lang="ru-RU" sz="2800" dirty="0" smtClean="0">
                <a:solidFill>
                  <a:srgbClr val="002060"/>
                </a:solidFill>
                <a:latin typeface="Times New Roman" pitchFamily="18" charset="0"/>
                <a:cs typeface="Times New Roman" pitchFamily="18" charset="0"/>
              </a:rPr>
              <a:t/>
            </a:r>
            <a:br>
              <a:rPr lang="ru-RU" sz="2800" dirty="0" smtClean="0">
                <a:solidFill>
                  <a:srgbClr val="002060"/>
                </a:solidFill>
                <a:latin typeface="Times New Roman" pitchFamily="18" charset="0"/>
                <a:cs typeface="Times New Roman" pitchFamily="18" charset="0"/>
              </a:rPr>
            </a:br>
            <a:endParaRPr lang="ru-RU" sz="2800" dirty="0">
              <a:solidFill>
                <a:srgbClr val="00206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1" y="714357"/>
          <a:ext cx="9144000" cy="6143643"/>
        </p:xfrm>
        <a:graphic>
          <a:graphicData uri="http://schemas.openxmlformats.org/drawingml/2006/table">
            <a:tbl>
              <a:tblPr/>
              <a:tblGrid>
                <a:gridCol w="457200">
                  <a:extLst>
                    <a:ext uri="{9D8B030D-6E8A-4147-A177-3AD203B41FA5}">
                      <a16:colId xmlns:a16="http://schemas.microsoft.com/office/drawing/2014/main" val="20000"/>
                    </a:ext>
                  </a:extLst>
                </a:gridCol>
                <a:gridCol w="1675181">
                  <a:extLst>
                    <a:ext uri="{9D8B030D-6E8A-4147-A177-3AD203B41FA5}">
                      <a16:colId xmlns:a16="http://schemas.microsoft.com/office/drawing/2014/main" val="20001"/>
                    </a:ext>
                  </a:extLst>
                </a:gridCol>
                <a:gridCol w="1762963">
                  <a:extLst>
                    <a:ext uri="{9D8B030D-6E8A-4147-A177-3AD203B41FA5}">
                      <a16:colId xmlns:a16="http://schemas.microsoft.com/office/drawing/2014/main" val="20002"/>
                    </a:ext>
                  </a:extLst>
                </a:gridCol>
                <a:gridCol w="1869032">
                  <a:extLst>
                    <a:ext uri="{9D8B030D-6E8A-4147-A177-3AD203B41FA5}">
                      <a16:colId xmlns:a16="http://schemas.microsoft.com/office/drawing/2014/main" val="20003"/>
                    </a:ext>
                  </a:extLst>
                </a:gridCol>
                <a:gridCol w="3379624">
                  <a:extLst>
                    <a:ext uri="{9D8B030D-6E8A-4147-A177-3AD203B41FA5}">
                      <a16:colId xmlns:a16="http://schemas.microsoft.com/office/drawing/2014/main" val="20004"/>
                    </a:ext>
                  </a:extLst>
                </a:gridCol>
              </a:tblGrid>
              <a:tr h="843431">
                <a:tc>
                  <a:txBody>
                    <a:bodyPr/>
                    <a:lstStyle/>
                    <a:p>
                      <a:pPr algn="ctr">
                        <a:lnSpc>
                          <a:spcPct val="95000"/>
                        </a:lnSpc>
                        <a:spcAft>
                          <a:spcPts val="0"/>
                        </a:spcAft>
                      </a:pPr>
                      <a:r>
                        <a:rPr lang="uk-UA" sz="1600" dirty="0">
                          <a:latin typeface="Times New Roman"/>
                          <a:ea typeface="Times New Roman"/>
                          <a:cs typeface="Times New Roman"/>
                        </a:rPr>
                        <a:t>№ з/п</a:t>
                      </a:r>
                      <a:endParaRPr lang="ru-RU" sz="16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600" dirty="0">
                          <a:latin typeface="Times New Roman"/>
                          <a:ea typeface="Times New Roman"/>
                          <a:cs typeface="Times New Roman"/>
                        </a:rPr>
                        <a:t>Назва </a:t>
                      </a:r>
                      <a:endParaRPr lang="ru-RU" sz="1600" dirty="0">
                        <a:latin typeface="Times New Roman"/>
                        <a:ea typeface="Times New Roman"/>
                        <a:cs typeface="Times New Roman"/>
                      </a:endParaRPr>
                    </a:p>
                    <a:p>
                      <a:pPr algn="ctr">
                        <a:lnSpc>
                          <a:spcPct val="95000"/>
                        </a:lnSpc>
                        <a:spcAft>
                          <a:spcPts val="0"/>
                        </a:spcAft>
                      </a:pPr>
                      <a:r>
                        <a:rPr lang="uk-UA" sz="1600" dirty="0">
                          <a:latin typeface="Times New Roman"/>
                          <a:ea typeface="Times New Roman"/>
                          <a:cs typeface="Times New Roman"/>
                        </a:rPr>
                        <a:t>страви</a:t>
                      </a:r>
                      <a:endParaRPr lang="ru-RU" sz="16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600">
                          <a:latin typeface="Times New Roman"/>
                          <a:ea typeface="Times New Roman"/>
                          <a:cs typeface="Times New Roman"/>
                        </a:rPr>
                        <a:t>Помилки</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600">
                          <a:latin typeface="Times New Roman"/>
                          <a:ea typeface="Times New Roman"/>
                          <a:cs typeface="Times New Roman"/>
                        </a:rPr>
                        <a:t>Причини</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95000"/>
                        </a:lnSpc>
                        <a:spcAft>
                          <a:spcPts val="0"/>
                        </a:spcAft>
                      </a:pPr>
                      <a:r>
                        <a:rPr lang="uk-UA" sz="1600">
                          <a:latin typeface="Times New Roman"/>
                          <a:ea typeface="Times New Roman"/>
                          <a:cs typeface="Times New Roman"/>
                        </a:rPr>
                        <a:t>Попередження</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05718">
                <a:tc>
                  <a:txBody>
                    <a:bodyPr/>
                    <a:lstStyle/>
                    <a:p>
                      <a:pPr algn="ctr">
                        <a:spcAft>
                          <a:spcPts val="0"/>
                        </a:spcAft>
                      </a:pPr>
                      <a:r>
                        <a:rPr lang="uk-UA" sz="1600">
                          <a:latin typeface="Times New Roman"/>
                          <a:ea typeface="Times New Roman"/>
                          <a:cs typeface="Times New Roman"/>
                        </a:rPr>
                        <a:t>1.</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dirty="0">
                          <a:latin typeface="Times New Roman"/>
                          <a:ea typeface="Times New Roman"/>
                          <a:cs typeface="Times New Roman"/>
                        </a:rPr>
                        <a:t>Раки відварні річкові</a:t>
                      </a:r>
                      <a:endParaRPr lang="ru-RU" sz="16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600" dirty="0">
                          <a:latin typeface="Times New Roman"/>
                          <a:ea typeface="Times New Roman"/>
                          <a:cs typeface="Times New Roman"/>
                        </a:rPr>
                        <a:t>Після варіння раків відчувається на дотик наявність піску</a:t>
                      </a:r>
                      <a:endParaRPr lang="ru-RU" sz="16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600">
                          <a:latin typeface="Times New Roman"/>
                          <a:ea typeface="Times New Roman"/>
                          <a:cs typeface="Times New Roman"/>
                        </a:rPr>
                        <a:t>Недостатньо промили</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95000"/>
                        </a:lnSpc>
                        <a:spcAft>
                          <a:spcPts val="0"/>
                        </a:spcAft>
                      </a:pPr>
                      <a:r>
                        <a:rPr lang="uk-UA" sz="1600">
                          <a:latin typeface="Times New Roman"/>
                          <a:ea typeface="Times New Roman"/>
                          <a:cs typeface="Times New Roman"/>
                        </a:rPr>
                        <a:t>Живі раки ретельно промити в холодній воді до повного видалення піску та мулу.</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822911">
                <a:tc>
                  <a:txBody>
                    <a:bodyPr/>
                    <a:lstStyle/>
                    <a:p>
                      <a:pPr algn="ctr">
                        <a:spcAft>
                          <a:spcPts val="0"/>
                        </a:spcAft>
                      </a:pPr>
                      <a:r>
                        <a:rPr lang="uk-UA" sz="1600">
                          <a:latin typeface="Times New Roman"/>
                          <a:ea typeface="Times New Roman"/>
                          <a:cs typeface="Times New Roman"/>
                        </a:rPr>
                        <a:t>2.</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a:latin typeface="Times New Roman"/>
                          <a:ea typeface="Times New Roman"/>
                          <a:cs typeface="Times New Roman"/>
                        </a:rPr>
                        <a:t>Кальмари відварні</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a:latin typeface="Times New Roman"/>
                          <a:ea typeface="Times New Roman"/>
                          <a:cs typeface="Times New Roman"/>
                        </a:rPr>
                        <a:t>Після бланшування плівка з кальмарів погано знімається</a:t>
                      </a: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dirty="0">
                          <a:latin typeface="Times New Roman"/>
                          <a:ea typeface="Times New Roman"/>
                          <a:cs typeface="Times New Roman"/>
                        </a:rPr>
                        <a:t>Недостатньо бланшували кальмарів</a:t>
                      </a:r>
                      <a:endParaRPr lang="ru-RU"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a:latin typeface="Times New Roman"/>
                          <a:ea typeface="Times New Roman"/>
                          <a:cs typeface="Times New Roman"/>
                        </a:rPr>
                        <a:t>Бланшувати у гарячій воді при температури 65-70 градусів  постійно  перемішуючи,  протягом 3-6 хвилин.</a:t>
                      </a: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887821">
                <a:tc>
                  <a:txBody>
                    <a:bodyPr/>
                    <a:lstStyle/>
                    <a:p>
                      <a:pPr algn="ctr">
                        <a:spcAft>
                          <a:spcPts val="0"/>
                        </a:spcAft>
                      </a:pPr>
                      <a:r>
                        <a:rPr lang="uk-UA" sz="1600">
                          <a:latin typeface="Times New Roman"/>
                          <a:ea typeface="Times New Roman"/>
                          <a:cs typeface="Times New Roman"/>
                        </a:rPr>
                        <a:t>3.</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a:latin typeface="Times New Roman"/>
                          <a:ea typeface="Times New Roman"/>
                          <a:cs typeface="Times New Roman"/>
                        </a:rPr>
                        <a:t>Морський гребінець відварний</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a:latin typeface="Times New Roman"/>
                          <a:ea typeface="Times New Roman"/>
                          <a:cs typeface="Times New Roman"/>
                        </a:rPr>
                        <a:t>Відварне філе має жорстку консистенцію</a:t>
                      </a: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dirty="0">
                          <a:latin typeface="Times New Roman"/>
                          <a:ea typeface="Times New Roman"/>
                          <a:cs typeface="Times New Roman"/>
                        </a:rPr>
                        <a:t>Довго варили</a:t>
                      </a:r>
                      <a:endParaRPr lang="ru-RU"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dirty="0">
                          <a:latin typeface="Times New Roman"/>
                          <a:ea typeface="Times New Roman"/>
                          <a:cs typeface="Times New Roman"/>
                        </a:rPr>
                        <a:t>Закладати в киплячу воду і варити 10-15 хвилин</a:t>
                      </a:r>
                      <a:endParaRPr lang="ru-RU"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183762">
                <a:tc>
                  <a:txBody>
                    <a:bodyPr/>
                    <a:lstStyle/>
                    <a:p>
                      <a:pPr algn="ctr">
                        <a:spcAft>
                          <a:spcPts val="0"/>
                        </a:spcAft>
                      </a:pPr>
                      <a:r>
                        <a:rPr lang="uk-UA" sz="1600">
                          <a:latin typeface="Times New Roman"/>
                          <a:ea typeface="Times New Roman"/>
                          <a:cs typeface="Times New Roman"/>
                        </a:rPr>
                        <a:t>4.</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a:latin typeface="Times New Roman"/>
                          <a:ea typeface="Times New Roman"/>
                          <a:cs typeface="Times New Roman"/>
                        </a:rPr>
                        <a:t>Креветки відварні</a:t>
                      </a:r>
                      <a:endParaRPr lang="ru-RU" sz="16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uk-UA" sz="1600">
                          <a:latin typeface="Times New Roman"/>
                          <a:ea typeface="Times New Roman"/>
                          <a:cs typeface="Times New Roman"/>
                        </a:rPr>
                        <a:t>Після варіння м'ясо креветок має щільну консистенцію</a:t>
                      </a: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k-UA" sz="1600">
                          <a:latin typeface="Times New Roman"/>
                          <a:ea typeface="Times New Roman"/>
                          <a:cs typeface="Times New Roman"/>
                        </a:rPr>
                        <a:t>Варили більше потрібного часу</a:t>
                      </a:r>
                      <a:endParaRPr lang="ru-RU"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600" dirty="0" err="1">
                          <a:latin typeface="Times New Roman"/>
                          <a:ea typeface="Times New Roman"/>
                          <a:cs typeface="Times New Roman"/>
                        </a:rPr>
                        <a:t>Закладати</a:t>
                      </a:r>
                      <a:r>
                        <a:rPr lang="ru-RU" sz="1600" dirty="0">
                          <a:latin typeface="Times New Roman"/>
                          <a:ea typeface="Times New Roman"/>
                          <a:cs typeface="Times New Roman"/>
                        </a:rPr>
                        <a:t> в </a:t>
                      </a:r>
                      <a:r>
                        <a:rPr lang="ru-RU" sz="1600" dirty="0" err="1">
                          <a:latin typeface="Times New Roman"/>
                          <a:ea typeface="Times New Roman"/>
                          <a:cs typeface="Times New Roman"/>
                        </a:rPr>
                        <a:t>киплячу</a:t>
                      </a:r>
                      <a:r>
                        <a:rPr lang="ru-RU" sz="1600" dirty="0">
                          <a:latin typeface="Times New Roman"/>
                          <a:ea typeface="Times New Roman"/>
                          <a:cs typeface="Times New Roman"/>
                        </a:rPr>
                        <a:t> воду </a:t>
                      </a:r>
                      <a:r>
                        <a:rPr lang="ru-RU" sz="1600" dirty="0" err="1">
                          <a:latin typeface="Times New Roman"/>
                          <a:ea typeface="Times New Roman"/>
                          <a:cs typeface="Times New Roman"/>
                        </a:rPr>
                        <a:t>і</a:t>
                      </a:r>
                      <a:r>
                        <a:rPr lang="ru-RU" sz="1600" dirty="0">
                          <a:latin typeface="Times New Roman"/>
                          <a:ea typeface="Times New Roman"/>
                          <a:cs typeface="Times New Roman"/>
                        </a:rPr>
                        <a:t> </a:t>
                      </a:r>
                      <a:r>
                        <a:rPr lang="ru-RU" sz="1600" dirty="0" err="1">
                          <a:latin typeface="Times New Roman"/>
                          <a:ea typeface="Times New Roman"/>
                          <a:cs typeface="Times New Roman"/>
                        </a:rPr>
                        <a:t>варити</a:t>
                      </a:r>
                      <a:r>
                        <a:rPr lang="ru-RU" sz="1600" dirty="0">
                          <a:latin typeface="Times New Roman"/>
                          <a:ea typeface="Times New Roman"/>
                          <a:cs typeface="Times New Roman"/>
                        </a:rPr>
                        <a:t> </a:t>
                      </a:r>
                      <a:r>
                        <a:rPr lang="uk-UA" sz="1600" dirty="0">
                          <a:latin typeface="Times New Roman"/>
                          <a:ea typeface="Times New Roman"/>
                          <a:cs typeface="Times New Roman"/>
                        </a:rPr>
                        <a:t>3-5 хвилин.</a:t>
                      </a:r>
                      <a:r>
                        <a:rPr lang="ru-RU" sz="1600" dirty="0">
                          <a:latin typeface="Times New Roman"/>
                          <a:ea typeface="Times New Roman"/>
                          <a:cs typeface="Times New Roman"/>
                        </a:rPr>
                        <a:t> </a:t>
                      </a:r>
                      <a:r>
                        <a:rPr lang="ru-RU" sz="1600" dirty="0" err="1">
                          <a:latin typeface="Times New Roman"/>
                          <a:ea typeface="Times New Roman"/>
                          <a:cs typeface="Times New Roman"/>
                        </a:rPr>
                        <a:t>хвилин</a:t>
                      </a:r>
                      <a:endParaRPr lang="ru-RU"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93185" name="Rectangle 1"/>
          <p:cNvSpPr>
            <a:spLocks noChangeArrowheads="1"/>
          </p:cNvSpPr>
          <p:nvPr/>
        </p:nvSpPr>
        <p:spPr bwMode="auto">
          <a:xfrm>
            <a:off x="0" y="0"/>
            <a:ext cx="637247" cy="1582141"/>
          </a:xfrm>
          <a:prstGeom prst="rect">
            <a:avLst/>
          </a:prstGeom>
          <a:noFill/>
          <a:ln w="9525">
            <a:noFill/>
            <a:miter lim="800000"/>
            <a:headEnd/>
            <a:tailEnd/>
          </a:ln>
          <a:effectLst/>
        </p:spPr>
        <p:txBody>
          <a:bodyPr vert="horz" wrap="none" lIns="91440" tIns="539580" rIns="539580" bIns="53958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k-UA"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uk-UA"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endParaRPr kumimoji="0" lang="uk-UA"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4796614"/>
          </a:xfrm>
        </p:spPr>
        <p:txBody>
          <a:bodyPr>
            <a:normAutofit/>
          </a:bodyPr>
          <a:lstStyle/>
          <a:p>
            <a:pPr algn="ctr"/>
            <a:r>
              <a:rPr lang="uk-UA" sz="6600" b="1" dirty="0" smtClean="0">
                <a:solidFill>
                  <a:srgbClr val="002060"/>
                </a:solidFill>
                <a:latin typeface="Times New Roman" pitchFamily="18" charset="0"/>
                <a:cs typeface="Times New Roman" pitchFamily="18" charset="0"/>
              </a:rPr>
              <a:t>Сучасне оформлення страв з риби та морських продуктів</a:t>
            </a:r>
            <a:r>
              <a:rPr lang="ru-RU" dirty="0" smtClean="0"/>
              <a:t/>
            </a:r>
            <a:br>
              <a:rPr lang="ru-RU" dirty="0" smtClean="0"/>
            </a:br>
            <a:endParaRPr lang="ru-RU" dirty="0"/>
          </a:p>
        </p:txBody>
      </p:sp>
      <p:sp>
        <p:nvSpPr>
          <p:cNvPr id="7170" name="AutoShape 2" descr="Морской гребешок с лимоном рецепт с фото - 1000.men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Картинки по запросу подача рыбных блюд в ресторане | Рыбное блюдо ..."/>
          <p:cNvPicPr>
            <a:picLocks noChangeAspect="1" noChangeArrowheads="1"/>
          </p:cNvPicPr>
          <p:nvPr/>
        </p:nvPicPr>
        <p:blipFill>
          <a:blip r:embed="rId2"/>
          <a:srcRect/>
          <a:stretch>
            <a:fillRect/>
          </a:stretch>
        </p:blipFill>
        <p:spPr bwMode="auto">
          <a:xfrm>
            <a:off x="214281" y="214290"/>
            <a:ext cx="3663245" cy="2428892"/>
          </a:xfrm>
          <a:prstGeom prst="rect">
            <a:avLst/>
          </a:prstGeom>
          <a:noFill/>
        </p:spPr>
      </p:pic>
      <p:pic>
        <p:nvPicPr>
          <p:cNvPr id="95236" name="Picture 4" descr="Новое особое авторское меню с июля в ресторане &quot;Трюфель&quot;"/>
          <p:cNvPicPr>
            <a:picLocks noChangeAspect="1" noChangeArrowheads="1"/>
          </p:cNvPicPr>
          <p:nvPr/>
        </p:nvPicPr>
        <p:blipFill>
          <a:blip r:embed="rId3"/>
          <a:srcRect/>
          <a:stretch>
            <a:fillRect/>
          </a:stretch>
        </p:blipFill>
        <p:spPr bwMode="auto">
          <a:xfrm>
            <a:off x="4381500" y="3933824"/>
            <a:ext cx="4762500" cy="2924176"/>
          </a:xfrm>
          <a:prstGeom prst="rect">
            <a:avLst/>
          </a:prstGeom>
          <a:noFill/>
        </p:spPr>
      </p:pic>
      <p:pic>
        <p:nvPicPr>
          <p:cNvPr id="95238" name="Picture 6" descr="Подача хлеба в ресторане фото. Вот как выглядят в некоторых ..."/>
          <p:cNvPicPr>
            <a:picLocks noChangeAspect="1" noChangeArrowheads="1"/>
          </p:cNvPicPr>
          <p:nvPr/>
        </p:nvPicPr>
        <p:blipFill>
          <a:blip r:embed="rId4"/>
          <a:srcRect/>
          <a:stretch>
            <a:fillRect/>
          </a:stretch>
        </p:blipFill>
        <p:spPr bwMode="auto">
          <a:xfrm>
            <a:off x="4143372" y="214290"/>
            <a:ext cx="4743450" cy="2924176"/>
          </a:xfrm>
          <a:prstGeom prst="rect">
            <a:avLst/>
          </a:prstGeom>
          <a:noFill/>
        </p:spPr>
      </p:pic>
      <p:pic>
        <p:nvPicPr>
          <p:cNvPr id="95240" name="Picture 8" descr="Сервировка и подача блюд | Кафедра «Технология и организация ..."/>
          <p:cNvPicPr>
            <a:picLocks noChangeAspect="1" noChangeArrowheads="1"/>
          </p:cNvPicPr>
          <p:nvPr/>
        </p:nvPicPr>
        <p:blipFill>
          <a:blip r:embed="rId5"/>
          <a:srcRect/>
          <a:stretch>
            <a:fillRect/>
          </a:stretch>
        </p:blipFill>
        <p:spPr bwMode="auto">
          <a:xfrm>
            <a:off x="357158" y="3500438"/>
            <a:ext cx="4000528" cy="2664415"/>
          </a:xfrm>
          <a:prstGeom prst="rect">
            <a:avLst/>
          </a:prstGeom>
          <a:noFill/>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ресторанная подача блюд фото: 7 тыс изображений найдено в Яндекс ..."/>
          <p:cNvPicPr>
            <a:picLocks noChangeAspect="1" noChangeArrowheads="1"/>
          </p:cNvPicPr>
          <p:nvPr/>
        </p:nvPicPr>
        <p:blipFill>
          <a:blip r:embed="rId2"/>
          <a:srcRect/>
          <a:stretch>
            <a:fillRect/>
          </a:stretch>
        </p:blipFill>
        <p:spPr bwMode="auto">
          <a:xfrm>
            <a:off x="0" y="0"/>
            <a:ext cx="4187246" cy="3524265"/>
          </a:xfrm>
          <a:prstGeom prst="rect">
            <a:avLst/>
          </a:prstGeom>
          <a:noFill/>
        </p:spPr>
      </p:pic>
      <p:pic>
        <p:nvPicPr>
          <p:cNvPr id="94212" name="Picture 4" descr="Современные способы подачи вторых рыбных блюд"/>
          <p:cNvPicPr>
            <a:picLocks noChangeAspect="1" noChangeArrowheads="1"/>
          </p:cNvPicPr>
          <p:nvPr/>
        </p:nvPicPr>
        <p:blipFill>
          <a:blip r:embed="rId3"/>
          <a:srcRect/>
          <a:stretch>
            <a:fillRect/>
          </a:stretch>
        </p:blipFill>
        <p:spPr bwMode="auto">
          <a:xfrm>
            <a:off x="4429124" y="285728"/>
            <a:ext cx="4095779" cy="2786082"/>
          </a:xfrm>
          <a:prstGeom prst="rect">
            <a:avLst/>
          </a:prstGeom>
          <a:noFill/>
        </p:spPr>
      </p:pic>
      <p:sp>
        <p:nvSpPr>
          <p:cNvPr id="94214" name="AutoShape 6" descr="Креветки на гриле: 10 рецептов Простые рецепты с креветками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4216" name="Picture 8" descr="закуска с креветками на шпажках» — карточка пользователя miss ..."/>
          <p:cNvPicPr>
            <a:picLocks noChangeAspect="1" noChangeArrowheads="1"/>
          </p:cNvPicPr>
          <p:nvPr/>
        </p:nvPicPr>
        <p:blipFill>
          <a:blip r:embed="rId4"/>
          <a:srcRect/>
          <a:stretch>
            <a:fillRect/>
          </a:stretch>
        </p:blipFill>
        <p:spPr bwMode="auto">
          <a:xfrm>
            <a:off x="1" y="3714758"/>
            <a:ext cx="3143240" cy="3143241"/>
          </a:xfrm>
          <a:prstGeom prst="rect">
            <a:avLst/>
          </a:prstGeom>
          <a:noFill/>
        </p:spPr>
      </p:pic>
      <p:pic>
        <p:nvPicPr>
          <p:cNvPr id="94218" name="Picture 10" descr="Ресторанная подача салатов фото | Ресторанные рецепты, Ресторанная ..."/>
          <p:cNvPicPr>
            <a:picLocks noChangeAspect="1" noChangeArrowheads="1"/>
          </p:cNvPicPr>
          <p:nvPr/>
        </p:nvPicPr>
        <p:blipFill>
          <a:blip r:embed="rId5"/>
          <a:srcRect/>
          <a:stretch>
            <a:fillRect/>
          </a:stretch>
        </p:blipFill>
        <p:spPr bwMode="auto">
          <a:xfrm>
            <a:off x="4214810" y="3429000"/>
            <a:ext cx="4643470" cy="3097195"/>
          </a:xfrm>
          <a:prstGeom prst="rect">
            <a:avLst/>
          </a:prstGeom>
          <a:noFill/>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96258" name="Picture 2" descr="Закуска с креветками и мягким сыром, пошаговый рецепт с фото"/>
          <p:cNvPicPr>
            <a:picLocks noChangeAspect="1" noChangeArrowheads="1"/>
          </p:cNvPicPr>
          <p:nvPr/>
        </p:nvPicPr>
        <p:blipFill>
          <a:blip r:embed="rId2"/>
          <a:srcRect/>
          <a:stretch>
            <a:fillRect/>
          </a:stretch>
        </p:blipFill>
        <p:spPr bwMode="auto">
          <a:xfrm>
            <a:off x="0" y="214290"/>
            <a:ext cx="5179241" cy="2857512"/>
          </a:xfrm>
          <a:prstGeom prst="rect">
            <a:avLst/>
          </a:prstGeom>
          <a:noFill/>
        </p:spPr>
      </p:pic>
      <p:pic>
        <p:nvPicPr>
          <p:cNvPr id="96260" name="Picture 4" descr="12 рецептов тартара от лучших московских шеф-поваров | Журнал ..."/>
          <p:cNvPicPr>
            <a:picLocks noChangeAspect="1" noChangeArrowheads="1"/>
          </p:cNvPicPr>
          <p:nvPr/>
        </p:nvPicPr>
        <p:blipFill>
          <a:blip r:embed="rId3"/>
          <a:srcRect/>
          <a:stretch>
            <a:fillRect/>
          </a:stretch>
        </p:blipFill>
        <p:spPr bwMode="auto">
          <a:xfrm>
            <a:off x="4643439" y="3286124"/>
            <a:ext cx="4500562" cy="3286124"/>
          </a:xfrm>
          <a:prstGeom prst="rect">
            <a:avLst/>
          </a:prstGeom>
          <a:noFill/>
        </p:spPr>
      </p:pic>
      <p:pic>
        <p:nvPicPr>
          <p:cNvPr id="96262" name="Picture 6" descr="Мидии жареные - Веселая Кухня"/>
          <p:cNvPicPr>
            <a:picLocks noChangeAspect="1" noChangeArrowheads="1"/>
          </p:cNvPicPr>
          <p:nvPr/>
        </p:nvPicPr>
        <p:blipFill>
          <a:blip r:embed="rId4"/>
          <a:srcRect/>
          <a:stretch>
            <a:fillRect/>
          </a:stretch>
        </p:blipFill>
        <p:spPr bwMode="auto">
          <a:xfrm>
            <a:off x="5252543" y="285728"/>
            <a:ext cx="3891457" cy="2900352"/>
          </a:xfrm>
          <a:prstGeom prst="rect">
            <a:avLst/>
          </a:prstGeom>
          <a:noFill/>
        </p:spPr>
      </p:pic>
      <p:pic>
        <p:nvPicPr>
          <p:cNvPr id="7" name="Рисунок 6" descr="Салат из крабов и ананасов &quot; MYBABBIE.RU - онлайн журнал для родителей."/>
          <p:cNvPicPr/>
          <p:nvPr/>
        </p:nvPicPr>
        <p:blipFill>
          <a:blip r:embed="rId5"/>
          <a:srcRect/>
          <a:stretch>
            <a:fillRect/>
          </a:stretch>
        </p:blipFill>
        <p:spPr bwMode="auto">
          <a:xfrm>
            <a:off x="285720" y="3429000"/>
            <a:ext cx="4357718" cy="3267076"/>
          </a:xfrm>
          <a:prstGeom prst="rect">
            <a:avLst/>
          </a:prstGeom>
          <a:ln>
            <a:noFill/>
          </a:ln>
          <a:effectLst>
            <a:softEdge rad="112500"/>
          </a:effectLst>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Рисунок 3" descr="Рецепт - Салат с сыром и сухариками &quot; ВКУСНЫЕ РЕЦЕПТЫ 2014 С ФОТО. Вкусные рецепты с фотографиями на каждый день. Рецепты салато"/>
          <p:cNvPicPr/>
          <p:nvPr/>
        </p:nvPicPr>
        <p:blipFill>
          <a:blip r:embed="rId2"/>
          <a:srcRect/>
          <a:stretch>
            <a:fillRect/>
          </a:stretch>
        </p:blipFill>
        <p:spPr bwMode="auto">
          <a:xfrm>
            <a:off x="0" y="0"/>
            <a:ext cx="4038600" cy="2743200"/>
          </a:xfrm>
          <a:prstGeom prst="rect">
            <a:avLst/>
          </a:prstGeom>
          <a:ln>
            <a:noFill/>
          </a:ln>
          <a:effectLst>
            <a:softEdge rad="112500"/>
          </a:effectLst>
        </p:spPr>
      </p:pic>
      <p:pic>
        <p:nvPicPr>
          <p:cNvPr id="5" name="Рисунок 4" descr="Пироги рецепт с фото &quot; ВКУСНЫЕ РЕЦЕПТЫ 2014 С ФОТО. Вкусные рецепты с фотографиями на каждый день. Рецепты салатов, рецепты перв"/>
          <p:cNvPicPr/>
          <p:nvPr/>
        </p:nvPicPr>
        <p:blipFill>
          <a:blip r:embed="rId3"/>
          <a:srcRect/>
          <a:stretch>
            <a:fillRect/>
          </a:stretch>
        </p:blipFill>
        <p:spPr bwMode="auto">
          <a:xfrm>
            <a:off x="4357686" y="357166"/>
            <a:ext cx="4429156" cy="2857520"/>
          </a:xfrm>
          <a:prstGeom prst="rect">
            <a:avLst/>
          </a:prstGeom>
          <a:ln>
            <a:noFill/>
          </a:ln>
          <a:effectLst>
            <a:softEdge rad="112500"/>
          </a:effectLst>
        </p:spPr>
      </p:pic>
      <p:pic>
        <p:nvPicPr>
          <p:cNvPr id="6" name="Рисунок 5" descr="Суп креветки"/>
          <p:cNvPicPr/>
          <p:nvPr/>
        </p:nvPicPr>
        <p:blipFill>
          <a:blip r:embed="rId4"/>
          <a:srcRect/>
          <a:stretch>
            <a:fillRect/>
          </a:stretch>
        </p:blipFill>
        <p:spPr bwMode="auto">
          <a:xfrm>
            <a:off x="357158" y="2786058"/>
            <a:ext cx="4143404" cy="3357586"/>
          </a:xfrm>
          <a:prstGeom prst="rect">
            <a:avLst/>
          </a:prstGeom>
          <a:ln>
            <a:noFill/>
          </a:ln>
          <a:effectLst>
            <a:softEdge rad="112500"/>
          </a:effectLst>
        </p:spPr>
      </p:pic>
      <p:pic>
        <p:nvPicPr>
          <p:cNvPr id="7" name="Рисунок 6" descr="http://www.tveda.ru/images/final_1381994739.jpg"/>
          <p:cNvPicPr/>
          <p:nvPr/>
        </p:nvPicPr>
        <p:blipFill>
          <a:blip r:embed="rId5"/>
          <a:srcRect/>
          <a:stretch>
            <a:fillRect/>
          </a:stretch>
        </p:blipFill>
        <p:spPr bwMode="auto">
          <a:xfrm>
            <a:off x="4344987" y="3286124"/>
            <a:ext cx="4799013" cy="3073676"/>
          </a:xfrm>
          <a:prstGeom prst="rect">
            <a:avLst/>
          </a:prstGeom>
          <a:ln>
            <a:noFill/>
          </a:ln>
          <a:effectLst>
            <a:softEdge rad="112500"/>
          </a:effectLst>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Рисунок 3" descr="Как варить тушку кальмаров (2013)"/>
          <p:cNvPicPr/>
          <p:nvPr/>
        </p:nvPicPr>
        <p:blipFill>
          <a:blip r:embed="rId2"/>
          <a:srcRect/>
          <a:stretch>
            <a:fillRect/>
          </a:stretch>
        </p:blipFill>
        <p:spPr bwMode="auto">
          <a:xfrm>
            <a:off x="0" y="0"/>
            <a:ext cx="4572000" cy="2928934"/>
          </a:xfrm>
          <a:prstGeom prst="rect">
            <a:avLst/>
          </a:prstGeom>
          <a:ln>
            <a:noFill/>
          </a:ln>
          <a:effectLst>
            <a:softEdge rad="112500"/>
          </a:effectLst>
        </p:spPr>
      </p:pic>
      <p:pic>
        <p:nvPicPr>
          <p:cNvPr id="5" name="Рисунок 4" descr="Рецепт филе морского гребешка :: Выложил - 1234567890"/>
          <p:cNvPicPr/>
          <p:nvPr/>
        </p:nvPicPr>
        <p:blipFill>
          <a:blip r:embed="rId3"/>
          <a:srcRect/>
          <a:stretch>
            <a:fillRect/>
          </a:stretch>
        </p:blipFill>
        <p:spPr bwMode="auto">
          <a:xfrm>
            <a:off x="4000496" y="3429000"/>
            <a:ext cx="4929222" cy="3143272"/>
          </a:xfrm>
          <a:prstGeom prst="rect">
            <a:avLst/>
          </a:prstGeom>
          <a:ln>
            <a:noFill/>
          </a:ln>
          <a:effectLst>
            <a:softEdge rad="112500"/>
          </a:effectLst>
        </p:spPr>
      </p:pic>
      <p:pic>
        <p:nvPicPr>
          <p:cNvPr id="6" name="Рисунок 5" descr="Устрицы, выбор и приготовление устриц Женский блог"/>
          <p:cNvPicPr/>
          <p:nvPr/>
        </p:nvPicPr>
        <p:blipFill>
          <a:blip r:embed="rId4"/>
          <a:srcRect/>
          <a:stretch>
            <a:fillRect/>
          </a:stretch>
        </p:blipFill>
        <p:spPr bwMode="auto">
          <a:xfrm>
            <a:off x="0" y="3071810"/>
            <a:ext cx="4000528" cy="3243266"/>
          </a:xfrm>
          <a:prstGeom prst="ellipse">
            <a:avLst/>
          </a:prstGeom>
          <a:ln>
            <a:noFill/>
          </a:ln>
          <a:effectLst>
            <a:softEdge rad="112500"/>
          </a:effectLst>
        </p:spPr>
      </p:pic>
      <p:pic>
        <p:nvPicPr>
          <p:cNvPr id="7" name="Рисунок 6" descr="Трепанг - морской женьшень : Группа для бизнеса. Медицина. Аптека : Одноклассники"/>
          <p:cNvPicPr/>
          <p:nvPr/>
        </p:nvPicPr>
        <p:blipFill>
          <a:blip r:embed="rId5"/>
          <a:srcRect/>
          <a:stretch>
            <a:fillRect/>
          </a:stretch>
        </p:blipFill>
        <p:spPr bwMode="auto">
          <a:xfrm>
            <a:off x="4286248" y="0"/>
            <a:ext cx="4686300" cy="3124200"/>
          </a:xfrm>
          <a:prstGeom prst="rect">
            <a:avLst/>
          </a:prstGeom>
          <a:ln>
            <a:noFill/>
          </a:ln>
          <a:effectLst>
            <a:softEdge rad="112500"/>
          </a:effectLst>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85728"/>
            <a:ext cx="8229600" cy="3000396"/>
          </a:xfrm>
        </p:spPr>
        <p:txBody>
          <a:bodyPr>
            <a:normAutofit fontScale="77500" lnSpcReduction="20000"/>
          </a:bodyPr>
          <a:lstStyle/>
          <a:p>
            <a:pPr algn="ctr">
              <a:buNone/>
            </a:pPr>
            <a:r>
              <a:rPr lang="uk-UA" sz="1800" b="1" dirty="0" smtClean="0">
                <a:solidFill>
                  <a:srgbClr val="002060"/>
                </a:solidFill>
                <a:latin typeface="Times New Roman" pitchFamily="18" charset="0"/>
                <a:cs typeface="Times New Roman" pitchFamily="18" charset="0"/>
              </a:rPr>
              <a:t>ЗАВДАННЯ № 1</a:t>
            </a:r>
            <a:endParaRPr lang="ru-RU" sz="1800" dirty="0" smtClean="0">
              <a:solidFill>
                <a:srgbClr val="002060"/>
              </a:solidFill>
              <a:latin typeface="Times New Roman" pitchFamily="18" charset="0"/>
              <a:cs typeface="Times New Roman" pitchFamily="18" charset="0"/>
            </a:endParaRPr>
          </a:p>
          <a:p>
            <a:pPr>
              <a:buNone/>
            </a:pPr>
            <a:r>
              <a:rPr lang="uk-UA" sz="1800" dirty="0" smtClean="0">
                <a:latin typeface="Times New Roman" pitchFamily="18" charset="0"/>
                <a:cs typeface="Times New Roman" pitchFamily="18" charset="0"/>
              </a:rPr>
              <a:t>для поточного інструктажу</a:t>
            </a:r>
            <a:endParaRPr lang="ru-RU" sz="1800" dirty="0" smtClean="0">
              <a:latin typeface="Times New Roman" pitchFamily="18" charset="0"/>
              <a:cs typeface="Times New Roman" pitchFamily="18" charset="0"/>
            </a:endParaRPr>
          </a:p>
          <a:p>
            <a:pPr>
              <a:buNone/>
            </a:pPr>
            <a:r>
              <a:rPr lang="uk-UA" sz="1800" dirty="0" smtClean="0">
                <a:latin typeface="Times New Roman" pitchFamily="18" charset="0"/>
                <a:cs typeface="Times New Roman" pitchFamily="18" charset="0"/>
              </a:rPr>
              <a:t> на тему «</a:t>
            </a:r>
            <a:r>
              <a:rPr lang="uk-UA" sz="1800" b="1" dirty="0" smtClean="0">
                <a:latin typeface="Times New Roman" pitchFamily="18" charset="0"/>
                <a:cs typeface="Times New Roman" pitchFamily="18" charset="0"/>
              </a:rPr>
              <a:t>Приготування страв з риби та   морських  продуктів»</a:t>
            </a:r>
            <a:endParaRPr lang="ru-RU" sz="1800" dirty="0" smtClean="0">
              <a:latin typeface="Times New Roman" pitchFamily="18" charset="0"/>
              <a:cs typeface="Times New Roman" pitchFamily="18" charset="0"/>
            </a:endParaRPr>
          </a:p>
          <a:p>
            <a:pPr>
              <a:buNone/>
            </a:pPr>
            <a:r>
              <a:rPr lang="uk-UA" sz="1800" dirty="0" smtClean="0">
                <a:latin typeface="Times New Roman" pitchFamily="18" charset="0"/>
                <a:cs typeface="Times New Roman" pitchFamily="18" charset="0"/>
              </a:rPr>
              <a:t> до НВР № 16-17</a:t>
            </a:r>
            <a:endParaRPr lang="ru-RU" sz="1800" dirty="0" smtClean="0">
              <a:latin typeface="Times New Roman" pitchFamily="18" charset="0"/>
              <a:cs typeface="Times New Roman" pitchFamily="18" charset="0"/>
            </a:endParaRPr>
          </a:p>
          <a:p>
            <a:pPr>
              <a:buNone/>
            </a:pPr>
            <a:r>
              <a:rPr lang="uk-UA" sz="1800" dirty="0" smtClean="0">
                <a:latin typeface="Times New Roman" pitchFamily="18" charset="0"/>
                <a:cs typeface="Times New Roman" pitchFamily="18" charset="0"/>
              </a:rPr>
              <a:t>Ви отримали завдання приготувати   страву: «</a:t>
            </a:r>
            <a:r>
              <a:rPr lang="ru-RU" sz="1800" dirty="0" err="1" smtClean="0">
                <a:latin typeface="Times New Roman" pitchFamily="18" charset="0"/>
                <a:cs typeface="Times New Roman" pitchFamily="18" charset="0"/>
              </a:rPr>
              <a:t>Риба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відварна</a:t>
            </a:r>
            <a:r>
              <a:rPr lang="uk-UA"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pPr>
              <a:buNone/>
            </a:pPr>
            <a:r>
              <a:rPr lang="uk-UA" sz="1800" dirty="0" smtClean="0">
                <a:latin typeface="Times New Roman" pitchFamily="18" charset="0"/>
                <a:cs typeface="Times New Roman" pitchFamily="18" charset="0"/>
              </a:rPr>
              <a:t>   Вам необхідно:</a:t>
            </a:r>
            <a:endParaRPr lang="ru-RU" sz="1800" dirty="0" smtClean="0">
              <a:latin typeface="Times New Roman" pitchFamily="18" charset="0"/>
              <a:cs typeface="Times New Roman" pitchFamily="18" charset="0"/>
            </a:endParaRPr>
          </a:p>
          <a:p>
            <a:pPr lvl="0">
              <a:buNone/>
            </a:pPr>
            <a:r>
              <a:rPr lang="ru-RU" sz="1800" dirty="0" err="1" smtClean="0">
                <a:latin typeface="Times New Roman" pitchFamily="18" charset="0"/>
                <a:cs typeface="Times New Roman" pitchFamily="18" charset="0"/>
              </a:rPr>
              <a:t>Зробити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перерахунок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сировини</a:t>
            </a:r>
            <a:r>
              <a:rPr lang="ru-RU" sz="1800" dirty="0" smtClean="0">
                <a:latin typeface="Times New Roman" pitchFamily="18" charset="0"/>
                <a:cs typeface="Times New Roman" pitchFamily="18" charset="0"/>
              </a:rPr>
              <a:t> та </a:t>
            </a:r>
            <a:r>
              <a:rPr lang="ru-RU" sz="1800" dirty="0" err="1" smtClean="0">
                <a:latin typeface="Times New Roman" pitchFamily="18" charset="0"/>
                <a:cs typeface="Times New Roman" pitchFamily="18" charset="0"/>
              </a:rPr>
              <a:t>скласти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технологічну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картку</a:t>
            </a:r>
            <a:r>
              <a:rPr lang="ru-RU" sz="1800" dirty="0" smtClean="0">
                <a:latin typeface="Times New Roman" pitchFamily="18" charset="0"/>
                <a:cs typeface="Times New Roman" pitchFamily="18" charset="0"/>
              </a:rPr>
              <a:t> на </a:t>
            </a:r>
            <a:r>
              <a:rPr lang="uk-UA" sz="1800" dirty="0" smtClean="0">
                <a:latin typeface="Times New Roman" pitchFamily="18" charset="0"/>
                <a:cs typeface="Times New Roman" pitchFamily="18" charset="0"/>
              </a:rPr>
              <a:t>10</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порцій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згідно</a:t>
            </a:r>
            <a:r>
              <a:rPr lang="ru-RU" sz="1800" dirty="0" smtClean="0">
                <a:latin typeface="Times New Roman" pitchFamily="18" charset="0"/>
                <a:cs typeface="Times New Roman" pitchFamily="18" charset="0"/>
              </a:rPr>
              <a:t> “Сборника рецептур блюд и кулинарных изделий для предприятий общественного питания” (Москва: Экономика, 1982). </a:t>
            </a:r>
          </a:p>
          <a:p>
            <a:pPr lvl="0">
              <a:buNone/>
            </a:pPr>
            <a:r>
              <a:rPr lang="uk-UA" sz="1800" dirty="0" smtClean="0">
                <a:latin typeface="Times New Roman" pitchFamily="18" charset="0"/>
                <a:cs typeface="Times New Roman" pitchFamily="18" charset="0"/>
              </a:rPr>
              <a:t>Підібрати інвентар, інструмент, посуд для приготування страви.</a:t>
            </a:r>
            <a:endParaRPr lang="ru-RU" sz="1800" dirty="0" smtClean="0">
              <a:latin typeface="Times New Roman" pitchFamily="18" charset="0"/>
              <a:cs typeface="Times New Roman" pitchFamily="18" charset="0"/>
            </a:endParaRPr>
          </a:p>
          <a:p>
            <a:pPr lvl="0">
              <a:buNone/>
            </a:pPr>
            <a:r>
              <a:rPr lang="uk-UA" sz="1800" dirty="0" smtClean="0">
                <a:latin typeface="Times New Roman" pitchFamily="18" charset="0"/>
                <a:cs typeface="Times New Roman" pitchFamily="18" charset="0"/>
              </a:rPr>
              <a:t>Дотримуватись вимог безпеки праці під час виконання завдання.</a:t>
            </a:r>
            <a:endParaRPr lang="ru-RU" sz="1800" dirty="0" smtClean="0">
              <a:latin typeface="Times New Roman" pitchFamily="18" charset="0"/>
              <a:cs typeface="Times New Roman" pitchFamily="18" charset="0"/>
            </a:endParaRPr>
          </a:p>
          <a:p>
            <a:pPr lvl="0">
              <a:buNone/>
            </a:pPr>
            <a:r>
              <a:rPr lang="uk-UA" sz="1800" dirty="0" smtClean="0">
                <a:latin typeface="Times New Roman" pitchFamily="18" charset="0"/>
                <a:cs typeface="Times New Roman" pitchFamily="18" charset="0"/>
              </a:rPr>
              <a:t>Організувати робоче місце для приготування страви. </a:t>
            </a:r>
            <a:endParaRPr lang="ru-RU" sz="1800" dirty="0" smtClean="0">
              <a:latin typeface="Times New Roman" pitchFamily="18" charset="0"/>
              <a:cs typeface="Times New Roman" pitchFamily="18" charset="0"/>
            </a:endParaRPr>
          </a:p>
          <a:p>
            <a:pPr lvl="0">
              <a:buNone/>
            </a:pPr>
            <a:r>
              <a:rPr lang="uk-UA" sz="1800" dirty="0" smtClean="0">
                <a:latin typeface="Times New Roman" pitchFamily="18" charset="0"/>
                <a:cs typeface="Times New Roman" pitchFamily="18" charset="0"/>
              </a:rPr>
              <a:t>Оформити та відпустити приготовлену страву з дотриманням температурного режиму та норм відпуску, провести бракераж.</a:t>
            </a:r>
            <a:endParaRPr lang="ru-RU" sz="1800" dirty="0" smtClean="0">
              <a:latin typeface="Times New Roman" pitchFamily="18" charset="0"/>
              <a:cs typeface="Times New Roman" pitchFamily="18" charset="0"/>
            </a:endParaRPr>
          </a:p>
          <a:p>
            <a:endParaRPr lang="ru-RU" dirty="0"/>
          </a:p>
        </p:txBody>
      </p:sp>
      <p:sp>
        <p:nvSpPr>
          <p:cNvPr id="4" name="Прямоугольник 3"/>
          <p:cNvSpPr/>
          <p:nvPr/>
        </p:nvSpPr>
        <p:spPr>
          <a:xfrm>
            <a:off x="285720" y="3214686"/>
            <a:ext cx="8072494" cy="3385542"/>
          </a:xfrm>
          <a:prstGeom prst="rect">
            <a:avLst/>
          </a:prstGeom>
        </p:spPr>
        <p:txBody>
          <a:bodyPr wrap="square">
            <a:spAutoFit/>
          </a:bodyPr>
          <a:lstStyle/>
          <a:p>
            <a:pPr algn="ctr"/>
            <a:r>
              <a:rPr lang="uk-UA" sz="1400" b="1" dirty="0" smtClean="0">
                <a:solidFill>
                  <a:srgbClr val="002060"/>
                </a:solidFill>
                <a:latin typeface="Times New Roman" pitchFamily="18" charset="0"/>
                <a:cs typeface="Times New Roman" pitchFamily="18" charset="0"/>
              </a:rPr>
              <a:t>ЗАВДАННЯ № 2</a:t>
            </a:r>
            <a:endParaRPr lang="ru-RU" sz="1400" dirty="0" smtClean="0">
              <a:solidFill>
                <a:srgbClr val="002060"/>
              </a:solidFill>
              <a:latin typeface="Times New Roman" pitchFamily="18" charset="0"/>
              <a:cs typeface="Times New Roman" pitchFamily="18" charset="0"/>
            </a:endParaRPr>
          </a:p>
          <a:p>
            <a:r>
              <a:rPr lang="uk-UA" sz="1400" dirty="0" smtClean="0">
                <a:latin typeface="Times New Roman" pitchFamily="18" charset="0"/>
                <a:cs typeface="Times New Roman" pitchFamily="18" charset="0"/>
              </a:rPr>
              <a:t>для поточного інструктажу</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на тему «</a:t>
            </a:r>
            <a:r>
              <a:rPr lang="uk-UA" sz="1400" b="1" dirty="0" smtClean="0">
                <a:latin typeface="Times New Roman" pitchFamily="18" charset="0"/>
                <a:cs typeface="Times New Roman" pitchFamily="18" charset="0"/>
              </a:rPr>
              <a:t>Приготування страв з риби та   морських  продуктів»</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до НВР № 16-17</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Ви отримали завдання приготувати   страву: «</a:t>
            </a:r>
            <a:r>
              <a:rPr lang="ru-RU" sz="1400" dirty="0" err="1" smtClean="0">
                <a:latin typeface="Times New Roman" pitchFamily="18" charset="0"/>
                <a:cs typeface="Times New Roman" pitchFamily="18" charset="0"/>
              </a:rPr>
              <a:t>Риба</a:t>
            </a:r>
            <a:r>
              <a:rPr lang="ru-RU" sz="1400" dirty="0" smtClean="0">
                <a:latin typeface="Times New Roman" pitchFamily="18" charset="0"/>
                <a:cs typeface="Times New Roman" pitchFamily="18" charset="0"/>
              </a:rPr>
              <a:t> припущена</a:t>
            </a:r>
            <a:r>
              <a:rPr lang="uk-UA" sz="1400" dirty="0" smtClean="0">
                <a:latin typeface="Times New Roman" pitchFamily="18" charset="0"/>
                <a:cs typeface="Times New Roman" pitchFamily="18" charset="0"/>
              </a:rPr>
              <a:t>»</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Вам необхідно:</a:t>
            </a:r>
            <a:endParaRPr lang="ru-RU" sz="1400" dirty="0" smtClean="0">
              <a:latin typeface="Times New Roman" pitchFamily="18" charset="0"/>
              <a:cs typeface="Times New Roman" pitchFamily="18" charset="0"/>
            </a:endParaRPr>
          </a:p>
          <a:p>
            <a:pPr lvl="0"/>
            <a:r>
              <a:rPr lang="ru-RU" sz="1400" dirty="0" err="1" smtClean="0">
                <a:latin typeface="Times New Roman" pitchFamily="18" charset="0"/>
                <a:cs typeface="Times New Roman" pitchFamily="18" charset="0"/>
              </a:rPr>
              <a:t>Зробити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перерахунок</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сировини</a:t>
            </a:r>
            <a:r>
              <a:rPr lang="ru-RU" sz="1400" dirty="0" smtClean="0">
                <a:latin typeface="Times New Roman" pitchFamily="18" charset="0"/>
                <a:cs typeface="Times New Roman" pitchFamily="18" charset="0"/>
              </a:rPr>
              <a:t> та </a:t>
            </a:r>
            <a:r>
              <a:rPr lang="ru-RU" sz="1400" dirty="0" err="1" smtClean="0">
                <a:latin typeface="Times New Roman" pitchFamily="18" charset="0"/>
                <a:cs typeface="Times New Roman" pitchFamily="18" charset="0"/>
              </a:rPr>
              <a:t>скласти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технологічну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картку</a:t>
            </a:r>
            <a:r>
              <a:rPr lang="ru-RU" sz="1400" dirty="0" smtClean="0">
                <a:latin typeface="Times New Roman" pitchFamily="18" charset="0"/>
                <a:cs typeface="Times New Roman" pitchFamily="18" charset="0"/>
              </a:rPr>
              <a:t> на </a:t>
            </a:r>
            <a:r>
              <a:rPr lang="uk-UA" sz="1400" dirty="0" smtClean="0">
                <a:latin typeface="Times New Roman" pitchFamily="18" charset="0"/>
                <a:cs typeface="Times New Roman" pitchFamily="18" charset="0"/>
              </a:rPr>
              <a:t>10</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порцій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згідно</a:t>
            </a:r>
            <a:r>
              <a:rPr lang="ru-RU" sz="1400" dirty="0" smtClean="0">
                <a:latin typeface="Times New Roman" pitchFamily="18" charset="0"/>
                <a:cs typeface="Times New Roman" pitchFamily="18" charset="0"/>
              </a:rPr>
              <a:t> “Сборника рецептур блюд и кулинарных изделий для предприятий общественного питания” (Москва: Экономика, 1982). </a:t>
            </a:r>
          </a:p>
          <a:p>
            <a:pPr lvl="0"/>
            <a:r>
              <a:rPr lang="uk-UA" sz="1400" dirty="0" smtClean="0">
                <a:latin typeface="Times New Roman" pitchFamily="18" charset="0"/>
                <a:cs typeface="Times New Roman" pitchFamily="18" charset="0"/>
              </a:rPr>
              <a:t>Підібрати інвентар, інструмент, посуд для приготування страви.</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Дотримуватись вимог безпеки праці під час виконання завдання.</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Організувати робоче місце для приготування страви. </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Оформити та відпустити приготовлену страву з дотриманням температурного режиму та норм відпуску, провести бракераж.</a:t>
            </a:r>
            <a:endParaRPr lang="ru-RU" sz="1400" dirty="0" smtClean="0">
              <a:latin typeface="Times New Roman" pitchFamily="18" charset="0"/>
              <a:cs typeface="Times New Roman" pitchFamily="18" charset="0"/>
            </a:endParaRPr>
          </a:p>
          <a:p>
            <a:r>
              <a:rPr lang="uk-UA"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0"/>
            <a:ext cx="8715436" cy="3286124"/>
          </a:xfrm>
        </p:spPr>
        <p:txBody>
          <a:bodyPr>
            <a:normAutofit fontScale="47500" lnSpcReduction="20000"/>
          </a:bodyPr>
          <a:lstStyle/>
          <a:p>
            <a:pPr algn="ctr">
              <a:buNone/>
            </a:pPr>
            <a:r>
              <a:rPr lang="uk-UA" sz="2900" b="1" dirty="0" smtClean="0">
                <a:latin typeface="Times New Roman" pitchFamily="18" charset="0"/>
                <a:cs typeface="Times New Roman" pitchFamily="18" charset="0"/>
              </a:rPr>
              <a:t>ЗАВДАННЯ № 3</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для поточного інструктажу</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на тему «</a:t>
            </a:r>
            <a:r>
              <a:rPr lang="uk-UA" sz="2900" b="1" dirty="0" smtClean="0">
                <a:latin typeface="Times New Roman" pitchFamily="18" charset="0"/>
                <a:cs typeface="Times New Roman" pitchFamily="18" charset="0"/>
              </a:rPr>
              <a:t>Приготування страв з риби та   морських  продуктів»</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до НВР № 16-17</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Ви отримали завдання приготувати   страву: «Риба смажена в тісті»</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Вам необхідно:</a:t>
            </a:r>
            <a:endParaRPr lang="ru-RU" sz="2900" dirty="0" smtClean="0">
              <a:latin typeface="Times New Roman" pitchFamily="18" charset="0"/>
              <a:cs typeface="Times New Roman" pitchFamily="18" charset="0"/>
            </a:endParaRPr>
          </a:p>
          <a:p>
            <a:pPr lvl="0">
              <a:buNone/>
            </a:pPr>
            <a:r>
              <a:rPr lang="ru-RU" sz="2900" dirty="0" err="1" smtClean="0">
                <a:latin typeface="Times New Roman" pitchFamily="18" charset="0"/>
                <a:cs typeface="Times New Roman" pitchFamily="18" charset="0"/>
              </a:rPr>
              <a:t>Зробити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перерахунок</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сировини</a:t>
            </a:r>
            <a:r>
              <a:rPr lang="ru-RU" sz="2900" dirty="0" smtClean="0">
                <a:latin typeface="Times New Roman" pitchFamily="18" charset="0"/>
                <a:cs typeface="Times New Roman" pitchFamily="18" charset="0"/>
              </a:rPr>
              <a:t> та </a:t>
            </a:r>
            <a:r>
              <a:rPr lang="ru-RU" sz="2900" dirty="0" err="1" smtClean="0">
                <a:latin typeface="Times New Roman" pitchFamily="18" charset="0"/>
                <a:cs typeface="Times New Roman" pitchFamily="18" charset="0"/>
              </a:rPr>
              <a:t>скласти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технологічну</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картку</a:t>
            </a:r>
            <a:r>
              <a:rPr lang="ru-RU" sz="2900" dirty="0" smtClean="0">
                <a:latin typeface="Times New Roman" pitchFamily="18" charset="0"/>
                <a:cs typeface="Times New Roman" pitchFamily="18" charset="0"/>
              </a:rPr>
              <a:t> на </a:t>
            </a:r>
            <a:r>
              <a:rPr lang="uk-UA" sz="2900" dirty="0" smtClean="0">
                <a:latin typeface="Times New Roman" pitchFamily="18" charset="0"/>
                <a:cs typeface="Times New Roman" pitchFamily="18" charset="0"/>
              </a:rPr>
              <a:t>10</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порцій</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згідно</a:t>
            </a:r>
            <a:r>
              <a:rPr lang="ru-RU" sz="2900" dirty="0" smtClean="0">
                <a:latin typeface="Times New Roman" pitchFamily="18" charset="0"/>
                <a:cs typeface="Times New Roman" pitchFamily="18" charset="0"/>
              </a:rPr>
              <a:t> “Сборника рецептур блюд и кулинарных изделий для предприятий общественного питания” (Москва: Экономика, 1982). </a:t>
            </a:r>
          </a:p>
          <a:p>
            <a:pPr lvl="0">
              <a:buNone/>
            </a:pPr>
            <a:r>
              <a:rPr lang="uk-UA" sz="2900" dirty="0" smtClean="0">
                <a:latin typeface="Times New Roman" pitchFamily="18" charset="0"/>
                <a:cs typeface="Times New Roman" pitchFamily="18" charset="0"/>
              </a:rPr>
              <a:t>Підібрати інвентар, інструмент, посуд для приготування страви.</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Дотримуватись вимог безпеки праці під час виконання завдання.</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Організувати робоче місце для приготування страви. </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Оформити та відпустити приготовлену страву з дотриманням температурного режиму та норм відпуску, провести бракераж.</a:t>
            </a:r>
            <a:endParaRPr lang="ru-RU" sz="2900" dirty="0" smtClean="0">
              <a:latin typeface="Times New Roman" pitchFamily="18" charset="0"/>
              <a:cs typeface="Times New Roman" pitchFamily="18" charset="0"/>
            </a:endParaRPr>
          </a:p>
          <a:p>
            <a:endParaRPr lang="ru-RU" dirty="0"/>
          </a:p>
        </p:txBody>
      </p:sp>
      <p:sp>
        <p:nvSpPr>
          <p:cNvPr id="4" name="Прямоугольник 3"/>
          <p:cNvSpPr/>
          <p:nvPr/>
        </p:nvSpPr>
        <p:spPr>
          <a:xfrm>
            <a:off x="214282" y="3429000"/>
            <a:ext cx="8643998" cy="3170099"/>
          </a:xfrm>
          <a:prstGeom prst="rect">
            <a:avLst/>
          </a:prstGeom>
        </p:spPr>
        <p:txBody>
          <a:bodyPr wrap="square">
            <a:spAutoFit/>
          </a:bodyPr>
          <a:lstStyle/>
          <a:p>
            <a:pPr algn="ctr"/>
            <a:r>
              <a:rPr lang="uk-UA" sz="1400" b="1" dirty="0" smtClean="0">
                <a:latin typeface="Times New Roman" pitchFamily="18" charset="0"/>
                <a:cs typeface="Times New Roman" pitchFamily="18" charset="0"/>
              </a:rPr>
              <a:t>ЗАВДАННЯ № 4</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для поточного інструктажу</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на тему «</a:t>
            </a:r>
            <a:r>
              <a:rPr lang="uk-UA" sz="1400" b="1" dirty="0" smtClean="0">
                <a:latin typeface="Times New Roman" pitchFamily="18" charset="0"/>
                <a:cs typeface="Times New Roman" pitchFamily="18" charset="0"/>
              </a:rPr>
              <a:t>Приготування страв з риби та   морських  продуктів»</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до НВР № 16-17</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Ви отримали завдання приготувати   страву: «Риба смажена основним способом»</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Вам необхідно:</a:t>
            </a:r>
            <a:endParaRPr lang="ru-RU" sz="1400" dirty="0" smtClean="0">
              <a:latin typeface="Times New Roman" pitchFamily="18" charset="0"/>
              <a:cs typeface="Times New Roman" pitchFamily="18" charset="0"/>
            </a:endParaRPr>
          </a:p>
          <a:p>
            <a:pPr lvl="0"/>
            <a:r>
              <a:rPr lang="ru-RU" sz="1400" dirty="0" err="1" smtClean="0">
                <a:latin typeface="Times New Roman" pitchFamily="18" charset="0"/>
                <a:cs typeface="Times New Roman" pitchFamily="18" charset="0"/>
              </a:rPr>
              <a:t>Зробити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перерахунок</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сировини</a:t>
            </a:r>
            <a:r>
              <a:rPr lang="ru-RU" sz="1400" dirty="0" smtClean="0">
                <a:latin typeface="Times New Roman" pitchFamily="18" charset="0"/>
                <a:cs typeface="Times New Roman" pitchFamily="18" charset="0"/>
              </a:rPr>
              <a:t> та </a:t>
            </a:r>
            <a:r>
              <a:rPr lang="ru-RU" sz="1400" dirty="0" err="1" smtClean="0">
                <a:latin typeface="Times New Roman" pitchFamily="18" charset="0"/>
                <a:cs typeface="Times New Roman" pitchFamily="18" charset="0"/>
              </a:rPr>
              <a:t>скласти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технологічну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картку</a:t>
            </a:r>
            <a:r>
              <a:rPr lang="ru-RU" sz="1400" dirty="0" smtClean="0">
                <a:latin typeface="Times New Roman" pitchFamily="18" charset="0"/>
                <a:cs typeface="Times New Roman" pitchFamily="18" charset="0"/>
              </a:rPr>
              <a:t> на </a:t>
            </a:r>
            <a:r>
              <a:rPr lang="uk-UA" sz="1400" dirty="0" smtClean="0">
                <a:latin typeface="Times New Roman" pitchFamily="18" charset="0"/>
                <a:cs typeface="Times New Roman" pitchFamily="18" charset="0"/>
              </a:rPr>
              <a:t>12</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порцій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згідно</a:t>
            </a:r>
            <a:r>
              <a:rPr lang="ru-RU" sz="1400" dirty="0" smtClean="0">
                <a:latin typeface="Times New Roman" pitchFamily="18" charset="0"/>
                <a:cs typeface="Times New Roman" pitchFamily="18" charset="0"/>
              </a:rPr>
              <a:t> “Сборника рецептур блюд и кулинарных изделий для предприятий общественного питания” (Москва: Экономика, 1982). </a:t>
            </a:r>
          </a:p>
          <a:p>
            <a:pPr lvl="0"/>
            <a:r>
              <a:rPr lang="uk-UA" sz="1400" dirty="0" smtClean="0">
                <a:latin typeface="Times New Roman" pitchFamily="18" charset="0"/>
                <a:cs typeface="Times New Roman" pitchFamily="18" charset="0"/>
              </a:rPr>
              <a:t>Підібрати інвентар, інструмент, посуд для приготування страви.</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Дотримуватись вимог безпеки праці під час виконання завдання.</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Організувати робоче місце для приготування страви. </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Оформити та відпустити приготовлену страву з дотриманням температурного режиму та норм відпуску, провести бракераж.</a:t>
            </a:r>
            <a:endParaRPr lang="ru-RU" sz="1400" dirty="0" smtClean="0">
              <a:latin typeface="Times New Roman" pitchFamily="18" charset="0"/>
              <a:cs typeface="Times New Roman" pitchFamily="18" charset="0"/>
            </a:endParaRPr>
          </a:p>
          <a:p>
            <a:r>
              <a:rPr lang="ru-RU" b="1" dirty="0" smtClean="0"/>
              <a:t> </a:t>
            </a:r>
            <a:endParaRPr lang="ru-RU" dirty="0" smtClean="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14290"/>
            <a:ext cx="8572560" cy="2928958"/>
          </a:xfrm>
        </p:spPr>
        <p:txBody>
          <a:bodyPr>
            <a:normAutofit fontScale="47500" lnSpcReduction="20000"/>
          </a:bodyPr>
          <a:lstStyle/>
          <a:p>
            <a:pPr algn="ctr">
              <a:buNone/>
            </a:pPr>
            <a:r>
              <a:rPr lang="uk-UA" sz="2900" b="1" dirty="0" smtClean="0">
                <a:solidFill>
                  <a:srgbClr val="002060"/>
                </a:solidFill>
                <a:latin typeface="Times New Roman" pitchFamily="18" charset="0"/>
                <a:cs typeface="Times New Roman" pitchFamily="18" charset="0"/>
              </a:rPr>
              <a:t>ЗАВДАННЯ № 5</a:t>
            </a:r>
            <a:endParaRPr lang="ru-RU" sz="2900" dirty="0" smtClean="0">
              <a:solidFill>
                <a:srgbClr val="002060"/>
              </a:solidFill>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для поточного інструктажу</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на тему «</a:t>
            </a:r>
            <a:r>
              <a:rPr lang="uk-UA" sz="2900" b="1" dirty="0" smtClean="0">
                <a:latin typeface="Times New Roman" pitchFamily="18" charset="0"/>
                <a:cs typeface="Times New Roman" pitchFamily="18" charset="0"/>
              </a:rPr>
              <a:t>Приготування страв з риби та   морських  продуктів»</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до НВР №16-17</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Ви отримали завдання приготувати   страву: «Риба смажена у фритюрі» </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Вам необхідно:</a:t>
            </a:r>
            <a:endParaRPr lang="ru-RU" sz="2900" dirty="0" smtClean="0">
              <a:latin typeface="Times New Roman" pitchFamily="18" charset="0"/>
              <a:cs typeface="Times New Roman" pitchFamily="18" charset="0"/>
            </a:endParaRPr>
          </a:p>
          <a:p>
            <a:pPr lvl="0">
              <a:buNone/>
            </a:pPr>
            <a:r>
              <a:rPr lang="ru-RU" sz="2900" dirty="0" err="1" smtClean="0">
                <a:latin typeface="Times New Roman" pitchFamily="18" charset="0"/>
                <a:cs typeface="Times New Roman" pitchFamily="18" charset="0"/>
              </a:rPr>
              <a:t>Зробити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перерахунок</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сировини</a:t>
            </a:r>
            <a:r>
              <a:rPr lang="ru-RU" sz="2900" dirty="0" smtClean="0">
                <a:latin typeface="Times New Roman" pitchFamily="18" charset="0"/>
                <a:cs typeface="Times New Roman" pitchFamily="18" charset="0"/>
              </a:rPr>
              <a:t> та </a:t>
            </a:r>
            <a:r>
              <a:rPr lang="ru-RU" sz="2900" dirty="0" err="1" smtClean="0">
                <a:latin typeface="Times New Roman" pitchFamily="18" charset="0"/>
                <a:cs typeface="Times New Roman" pitchFamily="18" charset="0"/>
              </a:rPr>
              <a:t>скласти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технологічну</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картку</a:t>
            </a:r>
            <a:r>
              <a:rPr lang="ru-RU" sz="2900" dirty="0" smtClean="0">
                <a:latin typeface="Times New Roman" pitchFamily="18" charset="0"/>
                <a:cs typeface="Times New Roman" pitchFamily="18" charset="0"/>
              </a:rPr>
              <a:t> на </a:t>
            </a:r>
            <a:r>
              <a:rPr lang="uk-UA" sz="2900" dirty="0" smtClean="0">
                <a:latin typeface="Times New Roman" pitchFamily="18" charset="0"/>
                <a:cs typeface="Times New Roman" pitchFamily="18" charset="0"/>
              </a:rPr>
              <a:t>15</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порцій</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згідно</a:t>
            </a:r>
            <a:r>
              <a:rPr lang="ru-RU" sz="2900" dirty="0" smtClean="0">
                <a:latin typeface="Times New Roman" pitchFamily="18" charset="0"/>
                <a:cs typeface="Times New Roman" pitchFamily="18" charset="0"/>
              </a:rPr>
              <a:t> “Сборника рецептур блюд и кулинарных изделий для предприятий общественного питания” (Москва: Экономика, 1982). </a:t>
            </a:r>
          </a:p>
          <a:p>
            <a:pPr lvl="0">
              <a:buNone/>
            </a:pPr>
            <a:r>
              <a:rPr lang="uk-UA" sz="2900" dirty="0" smtClean="0">
                <a:latin typeface="Times New Roman" pitchFamily="18" charset="0"/>
                <a:cs typeface="Times New Roman" pitchFamily="18" charset="0"/>
              </a:rPr>
              <a:t>Підібрати інвентар, інструмент, посуд для приготування страви.</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Дотримуватись вимог безпеки праці під час виконання завдання.</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Організувати робоче місце для приготування страви. </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Оформити та відпустити приготовлену страву з дотриманням температурного режиму та норм відпуску, провести бракераж.</a:t>
            </a:r>
            <a:endParaRPr lang="ru-RU" sz="2900" dirty="0" smtClean="0">
              <a:latin typeface="Times New Roman" pitchFamily="18" charset="0"/>
              <a:cs typeface="Times New Roman" pitchFamily="18" charset="0"/>
            </a:endParaRPr>
          </a:p>
          <a:p>
            <a:pPr>
              <a:buNone/>
            </a:pPr>
            <a:r>
              <a:rPr lang="uk-UA" b="1" dirty="0" smtClean="0"/>
              <a:t> </a:t>
            </a:r>
            <a:endParaRPr lang="ru-RU" dirty="0" smtClean="0"/>
          </a:p>
          <a:p>
            <a:endParaRPr lang="ru-RU" dirty="0"/>
          </a:p>
        </p:txBody>
      </p:sp>
      <p:sp>
        <p:nvSpPr>
          <p:cNvPr id="4" name="Прямоугольник 3"/>
          <p:cNvSpPr/>
          <p:nvPr/>
        </p:nvSpPr>
        <p:spPr>
          <a:xfrm>
            <a:off x="214282" y="3143249"/>
            <a:ext cx="8643998" cy="3385542"/>
          </a:xfrm>
          <a:prstGeom prst="rect">
            <a:avLst/>
          </a:prstGeom>
        </p:spPr>
        <p:txBody>
          <a:bodyPr wrap="square">
            <a:spAutoFit/>
          </a:bodyPr>
          <a:lstStyle/>
          <a:p>
            <a:pPr algn="ctr"/>
            <a:r>
              <a:rPr lang="uk-UA" sz="1400" b="1" dirty="0" smtClean="0">
                <a:solidFill>
                  <a:srgbClr val="002060"/>
                </a:solidFill>
                <a:latin typeface="Times New Roman" pitchFamily="18" charset="0"/>
                <a:cs typeface="Times New Roman" pitchFamily="18" charset="0"/>
              </a:rPr>
              <a:t>ЗАВДАННЯ № 6</a:t>
            </a:r>
            <a:endParaRPr lang="ru-RU" sz="1400" dirty="0" smtClean="0">
              <a:solidFill>
                <a:srgbClr val="002060"/>
              </a:solidFill>
              <a:latin typeface="Times New Roman" pitchFamily="18" charset="0"/>
              <a:cs typeface="Times New Roman" pitchFamily="18" charset="0"/>
            </a:endParaRPr>
          </a:p>
          <a:p>
            <a:r>
              <a:rPr lang="uk-UA" sz="1400" dirty="0" smtClean="0">
                <a:latin typeface="Times New Roman" pitchFamily="18" charset="0"/>
                <a:cs typeface="Times New Roman" pitchFamily="18" charset="0"/>
              </a:rPr>
              <a:t>для поточного інструктажу</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на тему «</a:t>
            </a:r>
            <a:r>
              <a:rPr lang="uk-UA" sz="1400" b="1" dirty="0" smtClean="0">
                <a:latin typeface="Times New Roman" pitchFamily="18" charset="0"/>
                <a:cs typeface="Times New Roman" pitchFamily="18" charset="0"/>
              </a:rPr>
              <a:t>Приготування страв з риби та   морських  продуктів»</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до НВР №16-17</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Ви отримали завдання приготувати   страву: «Риба тушкована з овочами»</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Вам необхідно:</a:t>
            </a:r>
            <a:endParaRPr lang="ru-RU" sz="1400" dirty="0" smtClean="0">
              <a:latin typeface="Times New Roman" pitchFamily="18" charset="0"/>
              <a:cs typeface="Times New Roman" pitchFamily="18" charset="0"/>
            </a:endParaRPr>
          </a:p>
          <a:p>
            <a:pPr lvl="0"/>
            <a:r>
              <a:rPr lang="ru-RU" sz="1400" dirty="0" err="1" smtClean="0">
                <a:latin typeface="Times New Roman" pitchFamily="18" charset="0"/>
                <a:cs typeface="Times New Roman" pitchFamily="18" charset="0"/>
              </a:rPr>
              <a:t>Зробити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перерахунок</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сировини</a:t>
            </a:r>
            <a:r>
              <a:rPr lang="ru-RU" sz="1400" dirty="0" smtClean="0">
                <a:latin typeface="Times New Roman" pitchFamily="18" charset="0"/>
                <a:cs typeface="Times New Roman" pitchFamily="18" charset="0"/>
              </a:rPr>
              <a:t> та </a:t>
            </a:r>
            <a:r>
              <a:rPr lang="ru-RU" sz="1400" dirty="0" err="1" smtClean="0">
                <a:latin typeface="Times New Roman" pitchFamily="18" charset="0"/>
                <a:cs typeface="Times New Roman" pitchFamily="18" charset="0"/>
              </a:rPr>
              <a:t>скласти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технологічну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картку</a:t>
            </a:r>
            <a:r>
              <a:rPr lang="ru-RU" sz="1400" dirty="0" smtClean="0">
                <a:latin typeface="Times New Roman" pitchFamily="18" charset="0"/>
                <a:cs typeface="Times New Roman" pitchFamily="18" charset="0"/>
              </a:rPr>
              <a:t> на </a:t>
            </a:r>
            <a:r>
              <a:rPr lang="uk-UA" sz="1400" dirty="0" smtClean="0">
                <a:latin typeface="Times New Roman" pitchFamily="18" charset="0"/>
                <a:cs typeface="Times New Roman" pitchFamily="18" charset="0"/>
              </a:rPr>
              <a:t>10</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порцій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згідно</a:t>
            </a:r>
            <a:r>
              <a:rPr lang="ru-RU" sz="1400" dirty="0" smtClean="0">
                <a:latin typeface="Times New Roman" pitchFamily="18" charset="0"/>
                <a:cs typeface="Times New Roman" pitchFamily="18" charset="0"/>
              </a:rPr>
              <a:t> “Сборника рецептур блюд и кулинарных изделий для предприятий общественного питания” (Москва: Экономика, 1982). </a:t>
            </a:r>
          </a:p>
          <a:p>
            <a:pPr lvl="0"/>
            <a:r>
              <a:rPr lang="uk-UA" sz="1400" dirty="0" smtClean="0">
                <a:latin typeface="Times New Roman" pitchFamily="18" charset="0"/>
                <a:cs typeface="Times New Roman" pitchFamily="18" charset="0"/>
              </a:rPr>
              <a:t>Підібрати інвентар, інструмент, посуд для приготування страви.</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Дотримуватись вимог безпеки праці під час виконання завдання.</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Організувати робоче місце для приготування страви. </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Оформити та відпустити приготовлену страву з дотриманням температурного режиму та норм відпуску, провести бракераж.</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endParaRPr lang="ru-RU"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14290"/>
            <a:ext cx="8572560" cy="2928958"/>
          </a:xfrm>
        </p:spPr>
        <p:txBody>
          <a:bodyPr>
            <a:normAutofit fontScale="47500" lnSpcReduction="20000"/>
          </a:bodyPr>
          <a:lstStyle/>
          <a:p>
            <a:pPr algn="ctr">
              <a:buNone/>
            </a:pPr>
            <a:r>
              <a:rPr lang="uk-UA" sz="2900" b="1" dirty="0" smtClean="0">
                <a:solidFill>
                  <a:srgbClr val="002060"/>
                </a:solidFill>
                <a:latin typeface="Times New Roman" pitchFamily="18" charset="0"/>
                <a:cs typeface="Times New Roman" pitchFamily="18" charset="0"/>
              </a:rPr>
              <a:t>ЗАВДАННЯ № 7</a:t>
            </a:r>
            <a:endParaRPr lang="ru-RU" sz="2900" dirty="0" smtClean="0">
              <a:solidFill>
                <a:srgbClr val="002060"/>
              </a:solidFill>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для поточного інструктажу</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на тему «</a:t>
            </a:r>
            <a:r>
              <a:rPr lang="uk-UA" sz="2900" b="1" dirty="0" smtClean="0">
                <a:latin typeface="Times New Roman" pitchFamily="18" charset="0"/>
                <a:cs typeface="Times New Roman" pitchFamily="18" charset="0"/>
              </a:rPr>
              <a:t>Приготування страв з риби та   морських  продуктів»</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до НВР №16-17</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Ви отримали завдання приготувати   страву: «Морський гребінець з соусом» </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Вам необхідно:</a:t>
            </a:r>
            <a:endParaRPr lang="ru-RU" sz="2900" dirty="0" smtClean="0">
              <a:latin typeface="Times New Roman" pitchFamily="18" charset="0"/>
              <a:cs typeface="Times New Roman" pitchFamily="18" charset="0"/>
            </a:endParaRPr>
          </a:p>
          <a:p>
            <a:pPr lvl="0">
              <a:buNone/>
            </a:pPr>
            <a:r>
              <a:rPr lang="ru-RU" sz="2900" dirty="0" err="1" smtClean="0">
                <a:latin typeface="Times New Roman" pitchFamily="18" charset="0"/>
                <a:cs typeface="Times New Roman" pitchFamily="18" charset="0"/>
              </a:rPr>
              <a:t>Зробити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перерахунок</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сировини</a:t>
            </a:r>
            <a:r>
              <a:rPr lang="ru-RU" sz="2900" dirty="0" smtClean="0">
                <a:latin typeface="Times New Roman" pitchFamily="18" charset="0"/>
                <a:cs typeface="Times New Roman" pitchFamily="18" charset="0"/>
              </a:rPr>
              <a:t> та </a:t>
            </a:r>
            <a:r>
              <a:rPr lang="ru-RU" sz="2900" dirty="0" err="1" smtClean="0">
                <a:latin typeface="Times New Roman" pitchFamily="18" charset="0"/>
                <a:cs typeface="Times New Roman" pitchFamily="18" charset="0"/>
              </a:rPr>
              <a:t>скласти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технологічну</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картку</a:t>
            </a:r>
            <a:r>
              <a:rPr lang="ru-RU" sz="2900" dirty="0" smtClean="0">
                <a:latin typeface="Times New Roman" pitchFamily="18" charset="0"/>
                <a:cs typeface="Times New Roman" pitchFamily="18" charset="0"/>
              </a:rPr>
              <a:t> на </a:t>
            </a:r>
            <a:r>
              <a:rPr lang="uk-UA" sz="2900" dirty="0" smtClean="0">
                <a:latin typeface="Times New Roman" pitchFamily="18" charset="0"/>
                <a:cs typeface="Times New Roman" pitchFamily="18" charset="0"/>
              </a:rPr>
              <a:t>15</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порцій</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згідно</a:t>
            </a:r>
            <a:r>
              <a:rPr lang="ru-RU" sz="2900" dirty="0" smtClean="0">
                <a:latin typeface="Times New Roman" pitchFamily="18" charset="0"/>
                <a:cs typeface="Times New Roman" pitchFamily="18" charset="0"/>
              </a:rPr>
              <a:t> “Сборника рецептур блюд и кулинарных изделий для предприятий общественного питания” (Москва: Экономика, 1982). </a:t>
            </a:r>
          </a:p>
          <a:p>
            <a:pPr lvl="0">
              <a:buNone/>
            </a:pPr>
            <a:r>
              <a:rPr lang="uk-UA" sz="2900" dirty="0" smtClean="0">
                <a:latin typeface="Times New Roman" pitchFamily="18" charset="0"/>
                <a:cs typeface="Times New Roman" pitchFamily="18" charset="0"/>
              </a:rPr>
              <a:t>Підібрати інвентар, інструмент, посуд для приготування страви.</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Дотримуватись вимог безпеки праці під час виконання завдання.</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Організувати робоче місце для приготування страви. </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Оформити та відпустити приготовлену страву з дотриманням температурного режиму та норм відпуску, провести бракераж.</a:t>
            </a:r>
            <a:endParaRPr lang="ru-RU" sz="2900" dirty="0" smtClean="0">
              <a:latin typeface="Times New Roman" pitchFamily="18" charset="0"/>
              <a:cs typeface="Times New Roman" pitchFamily="18" charset="0"/>
            </a:endParaRPr>
          </a:p>
          <a:p>
            <a:pPr>
              <a:buNone/>
            </a:pPr>
            <a:r>
              <a:rPr lang="uk-UA" b="1" dirty="0" smtClean="0"/>
              <a:t> </a:t>
            </a:r>
            <a:endParaRPr lang="ru-RU" dirty="0" smtClean="0"/>
          </a:p>
          <a:p>
            <a:endParaRPr lang="ru-RU" dirty="0"/>
          </a:p>
        </p:txBody>
      </p:sp>
      <p:sp>
        <p:nvSpPr>
          <p:cNvPr id="4" name="Прямоугольник 3"/>
          <p:cNvSpPr/>
          <p:nvPr/>
        </p:nvSpPr>
        <p:spPr>
          <a:xfrm>
            <a:off x="214282" y="3143249"/>
            <a:ext cx="8643998" cy="3385542"/>
          </a:xfrm>
          <a:prstGeom prst="rect">
            <a:avLst/>
          </a:prstGeom>
        </p:spPr>
        <p:txBody>
          <a:bodyPr wrap="square">
            <a:spAutoFit/>
          </a:bodyPr>
          <a:lstStyle/>
          <a:p>
            <a:pPr algn="ctr"/>
            <a:r>
              <a:rPr lang="uk-UA" sz="1400" b="1" dirty="0" smtClean="0">
                <a:solidFill>
                  <a:srgbClr val="002060"/>
                </a:solidFill>
                <a:latin typeface="Times New Roman" pitchFamily="18" charset="0"/>
                <a:cs typeface="Times New Roman" pitchFamily="18" charset="0"/>
              </a:rPr>
              <a:t>ЗАВДАННЯ № 8</a:t>
            </a:r>
            <a:endParaRPr lang="ru-RU" sz="1400" dirty="0" smtClean="0">
              <a:solidFill>
                <a:srgbClr val="002060"/>
              </a:solidFill>
              <a:latin typeface="Times New Roman" pitchFamily="18" charset="0"/>
              <a:cs typeface="Times New Roman" pitchFamily="18" charset="0"/>
            </a:endParaRPr>
          </a:p>
          <a:p>
            <a:r>
              <a:rPr lang="uk-UA" sz="1400" dirty="0" smtClean="0">
                <a:latin typeface="Times New Roman" pitchFamily="18" charset="0"/>
                <a:cs typeface="Times New Roman" pitchFamily="18" charset="0"/>
              </a:rPr>
              <a:t>для поточного інструктажу</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на тему «</a:t>
            </a:r>
            <a:r>
              <a:rPr lang="uk-UA" sz="1400" b="1" dirty="0" smtClean="0">
                <a:latin typeface="Times New Roman" pitchFamily="18" charset="0"/>
                <a:cs typeface="Times New Roman" pitchFamily="18" charset="0"/>
              </a:rPr>
              <a:t>Приготування страв з риби та   морських  продуктів»</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до НВР №16-17</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Ви отримали завдання приготувати   страву: «Риба тушкована у сметані»</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Вам необхідно:</a:t>
            </a:r>
            <a:endParaRPr lang="ru-RU" sz="1400" dirty="0" smtClean="0">
              <a:latin typeface="Times New Roman" pitchFamily="18" charset="0"/>
              <a:cs typeface="Times New Roman" pitchFamily="18" charset="0"/>
            </a:endParaRPr>
          </a:p>
          <a:p>
            <a:pPr lvl="0"/>
            <a:r>
              <a:rPr lang="ru-RU" sz="1400" dirty="0" err="1" smtClean="0">
                <a:latin typeface="Times New Roman" pitchFamily="18" charset="0"/>
                <a:cs typeface="Times New Roman" pitchFamily="18" charset="0"/>
              </a:rPr>
              <a:t>Зробити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перерахунок</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сировини</a:t>
            </a:r>
            <a:r>
              <a:rPr lang="ru-RU" sz="1400" dirty="0" smtClean="0">
                <a:latin typeface="Times New Roman" pitchFamily="18" charset="0"/>
                <a:cs typeface="Times New Roman" pitchFamily="18" charset="0"/>
              </a:rPr>
              <a:t> та </a:t>
            </a:r>
            <a:r>
              <a:rPr lang="ru-RU" sz="1400" dirty="0" err="1" smtClean="0">
                <a:latin typeface="Times New Roman" pitchFamily="18" charset="0"/>
                <a:cs typeface="Times New Roman" pitchFamily="18" charset="0"/>
              </a:rPr>
              <a:t>скласти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технологічну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картку</a:t>
            </a:r>
            <a:r>
              <a:rPr lang="ru-RU" sz="1400" dirty="0" smtClean="0">
                <a:latin typeface="Times New Roman" pitchFamily="18" charset="0"/>
                <a:cs typeface="Times New Roman" pitchFamily="18" charset="0"/>
              </a:rPr>
              <a:t> на </a:t>
            </a:r>
            <a:r>
              <a:rPr lang="uk-UA" sz="1400" dirty="0" smtClean="0">
                <a:latin typeface="Times New Roman" pitchFamily="18" charset="0"/>
                <a:cs typeface="Times New Roman" pitchFamily="18" charset="0"/>
              </a:rPr>
              <a:t>10</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порцій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згідно</a:t>
            </a:r>
            <a:r>
              <a:rPr lang="ru-RU" sz="1400" dirty="0" smtClean="0">
                <a:latin typeface="Times New Roman" pitchFamily="18" charset="0"/>
                <a:cs typeface="Times New Roman" pitchFamily="18" charset="0"/>
              </a:rPr>
              <a:t> “Сборника рецептур блюд и кулинарных изделий для предприятий общественного питания” (Москва: Экономика, 1982). </a:t>
            </a:r>
          </a:p>
          <a:p>
            <a:pPr lvl="0"/>
            <a:r>
              <a:rPr lang="uk-UA" sz="1400" dirty="0" smtClean="0">
                <a:latin typeface="Times New Roman" pitchFamily="18" charset="0"/>
                <a:cs typeface="Times New Roman" pitchFamily="18" charset="0"/>
              </a:rPr>
              <a:t>Підібрати інвентар, інструмент, посуд для приготування страви.</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Дотримуватись вимог безпеки праці під час виконання завдання.</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Організувати робоче місце для приготування страви. </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Оформити та відпустити приготовлену страву з дотриманням температурного режиму та норм відпуску, провести бракераж.</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endParaRPr lang="ru-RU"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0"/>
            <a:ext cx="8715436" cy="3286124"/>
          </a:xfrm>
        </p:spPr>
        <p:txBody>
          <a:bodyPr>
            <a:normAutofit fontScale="47500" lnSpcReduction="20000"/>
          </a:bodyPr>
          <a:lstStyle/>
          <a:p>
            <a:pPr algn="ctr">
              <a:buNone/>
            </a:pPr>
            <a:r>
              <a:rPr lang="uk-UA" sz="2900" b="1" dirty="0" smtClean="0">
                <a:latin typeface="Times New Roman" pitchFamily="18" charset="0"/>
                <a:cs typeface="Times New Roman" pitchFamily="18" charset="0"/>
              </a:rPr>
              <a:t>ЗАВДАННЯ № 9</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для поточного інструктажу</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на тему «</a:t>
            </a:r>
            <a:r>
              <a:rPr lang="uk-UA" sz="2900" b="1" dirty="0" smtClean="0">
                <a:latin typeface="Times New Roman" pitchFamily="18" charset="0"/>
                <a:cs typeface="Times New Roman" pitchFamily="18" charset="0"/>
              </a:rPr>
              <a:t>Приготування страв з риби та   морських  продуктів»</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до НВР № 16-17</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Ви отримали завдання приготувати   страву: «Кальмари в томатному соусі»</a:t>
            </a:r>
            <a:endParaRPr lang="ru-RU" sz="2900" dirty="0" smtClean="0">
              <a:latin typeface="Times New Roman" pitchFamily="18" charset="0"/>
              <a:cs typeface="Times New Roman" pitchFamily="18" charset="0"/>
            </a:endParaRPr>
          </a:p>
          <a:p>
            <a:pPr>
              <a:buNone/>
            </a:pPr>
            <a:r>
              <a:rPr lang="uk-UA" sz="2900" dirty="0" smtClean="0">
                <a:latin typeface="Times New Roman" pitchFamily="18" charset="0"/>
                <a:cs typeface="Times New Roman" pitchFamily="18" charset="0"/>
              </a:rPr>
              <a:t>   Вам необхідно:</a:t>
            </a:r>
            <a:endParaRPr lang="ru-RU" sz="2900" dirty="0" smtClean="0">
              <a:latin typeface="Times New Roman" pitchFamily="18" charset="0"/>
              <a:cs typeface="Times New Roman" pitchFamily="18" charset="0"/>
            </a:endParaRPr>
          </a:p>
          <a:p>
            <a:pPr lvl="0">
              <a:buNone/>
            </a:pPr>
            <a:r>
              <a:rPr lang="ru-RU" sz="2900" dirty="0" err="1" smtClean="0">
                <a:latin typeface="Times New Roman" pitchFamily="18" charset="0"/>
                <a:cs typeface="Times New Roman" pitchFamily="18" charset="0"/>
              </a:rPr>
              <a:t>Зробити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перерахунок</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сировини</a:t>
            </a:r>
            <a:r>
              <a:rPr lang="ru-RU" sz="2900" dirty="0" smtClean="0">
                <a:latin typeface="Times New Roman" pitchFamily="18" charset="0"/>
                <a:cs typeface="Times New Roman" pitchFamily="18" charset="0"/>
              </a:rPr>
              <a:t> та </a:t>
            </a:r>
            <a:r>
              <a:rPr lang="ru-RU" sz="2900" dirty="0" err="1" smtClean="0">
                <a:latin typeface="Times New Roman" pitchFamily="18" charset="0"/>
                <a:cs typeface="Times New Roman" pitchFamily="18" charset="0"/>
              </a:rPr>
              <a:t>скласти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технологічну</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картку</a:t>
            </a:r>
            <a:r>
              <a:rPr lang="ru-RU" sz="2900" dirty="0" smtClean="0">
                <a:latin typeface="Times New Roman" pitchFamily="18" charset="0"/>
                <a:cs typeface="Times New Roman" pitchFamily="18" charset="0"/>
              </a:rPr>
              <a:t> на </a:t>
            </a:r>
            <a:r>
              <a:rPr lang="uk-UA" sz="2900" dirty="0" smtClean="0">
                <a:latin typeface="Times New Roman" pitchFamily="18" charset="0"/>
                <a:cs typeface="Times New Roman" pitchFamily="18" charset="0"/>
              </a:rPr>
              <a:t>10</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порцій</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згідно</a:t>
            </a:r>
            <a:r>
              <a:rPr lang="ru-RU" sz="2900" dirty="0" smtClean="0">
                <a:latin typeface="Times New Roman" pitchFamily="18" charset="0"/>
                <a:cs typeface="Times New Roman" pitchFamily="18" charset="0"/>
              </a:rPr>
              <a:t> “Сборника рецептур блюд и кулинарных изделий для предприятий общественного питания” (Москва: Экономика, 1982). </a:t>
            </a:r>
          </a:p>
          <a:p>
            <a:pPr lvl="0">
              <a:buNone/>
            </a:pPr>
            <a:r>
              <a:rPr lang="uk-UA" sz="2900" dirty="0" smtClean="0">
                <a:latin typeface="Times New Roman" pitchFamily="18" charset="0"/>
                <a:cs typeface="Times New Roman" pitchFamily="18" charset="0"/>
              </a:rPr>
              <a:t>Підібрати інвентар, інструмент, посуд для приготування страви.</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Дотримуватись вимог безпеки праці під час виконання завдання.</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Організувати робоче місце для приготування страви. </a:t>
            </a:r>
            <a:endParaRPr lang="ru-RU" sz="2900" dirty="0" smtClean="0">
              <a:latin typeface="Times New Roman" pitchFamily="18" charset="0"/>
              <a:cs typeface="Times New Roman" pitchFamily="18" charset="0"/>
            </a:endParaRPr>
          </a:p>
          <a:p>
            <a:pPr lvl="0">
              <a:buNone/>
            </a:pPr>
            <a:r>
              <a:rPr lang="uk-UA" sz="2900" dirty="0" smtClean="0">
                <a:latin typeface="Times New Roman" pitchFamily="18" charset="0"/>
                <a:cs typeface="Times New Roman" pitchFamily="18" charset="0"/>
              </a:rPr>
              <a:t>Оформити та відпустити приготовлену страву з дотриманням температурного режиму та норм відпуску, провести бракераж.</a:t>
            </a:r>
            <a:endParaRPr lang="ru-RU" sz="2900" dirty="0" smtClean="0">
              <a:latin typeface="Times New Roman" pitchFamily="18" charset="0"/>
              <a:cs typeface="Times New Roman" pitchFamily="18" charset="0"/>
            </a:endParaRPr>
          </a:p>
          <a:p>
            <a:endParaRPr lang="ru-RU" dirty="0"/>
          </a:p>
        </p:txBody>
      </p:sp>
      <p:sp>
        <p:nvSpPr>
          <p:cNvPr id="4" name="Прямоугольник 3"/>
          <p:cNvSpPr/>
          <p:nvPr/>
        </p:nvSpPr>
        <p:spPr>
          <a:xfrm>
            <a:off x="214282" y="3429000"/>
            <a:ext cx="8643998" cy="3170099"/>
          </a:xfrm>
          <a:prstGeom prst="rect">
            <a:avLst/>
          </a:prstGeom>
        </p:spPr>
        <p:txBody>
          <a:bodyPr wrap="square">
            <a:spAutoFit/>
          </a:bodyPr>
          <a:lstStyle/>
          <a:p>
            <a:pPr algn="ctr"/>
            <a:r>
              <a:rPr lang="uk-UA" sz="1400" b="1" dirty="0" smtClean="0">
                <a:latin typeface="Times New Roman" pitchFamily="18" charset="0"/>
                <a:cs typeface="Times New Roman" pitchFamily="18" charset="0"/>
              </a:rPr>
              <a:t>ЗАВДАННЯ № 10</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для поточного інструктажу</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на тему «</a:t>
            </a:r>
            <a:r>
              <a:rPr lang="uk-UA" sz="1400" b="1" dirty="0" smtClean="0">
                <a:latin typeface="Times New Roman" pitchFamily="18" charset="0"/>
                <a:cs typeface="Times New Roman" pitchFamily="18" charset="0"/>
              </a:rPr>
              <a:t>Приготування страв з риби та   морських  продуктів»</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до НВР № 16-17</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Ви отримали завдання приготувати   страву: «Краби з рисом та соусом»</a:t>
            </a:r>
            <a:endParaRPr lang="ru-RU" sz="1400" dirty="0" smtClean="0">
              <a:latin typeface="Times New Roman" pitchFamily="18" charset="0"/>
              <a:cs typeface="Times New Roman" pitchFamily="18" charset="0"/>
            </a:endParaRPr>
          </a:p>
          <a:p>
            <a:r>
              <a:rPr lang="uk-UA" sz="1400" dirty="0" smtClean="0">
                <a:latin typeface="Times New Roman" pitchFamily="18" charset="0"/>
                <a:cs typeface="Times New Roman" pitchFamily="18" charset="0"/>
              </a:rPr>
              <a:t>   Вам необхідно:</a:t>
            </a:r>
            <a:endParaRPr lang="ru-RU" sz="1400" dirty="0" smtClean="0">
              <a:latin typeface="Times New Roman" pitchFamily="18" charset="0"/>
              <a:cs typeface="Times New Roman" pitchFamily="18" charset="0"/>
            </a:endParaRPr>
          </a:p>
          <a:p>
            <a:pPr lvl="0"/>
            <a:r>
              <a:rPr lang="ru-RU" sz="1400" dirty="0" err="1" smtClean="0">
                <a:latin typeface="Times New Roman" pitchFamily="18" charset="0"/>
                <a:cs typeface="Times New Roman" pitchFamily="18" charset="0"/>
              </a:rPr>
              <a:t>Зробити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перерахунок</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сировини</a:t>
            </a:r>
            <a:r>
              <a:rPr lang="ru-RU" sz="1400" dirty="0" smtClean="0">
                <a:latin typeface="Times New Roman" pitchFamily="18" charset="0"/>
                <a:cs typeface="Times New Roman" pitchFamily="18" charset="0"/>
              </a:rPr>
              <a:t> та </a:t>
            </a:r>
            <a:r>
              <a:rPr lang="ru-RU" sz="1400" dirty="0" err="1" smtClean="0">
                <a:latin typeface="Times New Roman" pitchFamily="18" charset="0"/>
                <a:cs typeface="Times New Roman" pitchFamily="18" charset="0"/>
              </a:rPr>
              <a:t>скласти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технологічну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картку</a:t>
            </a:r>
            <a:r>
              <a:rPr lang="ru-RU" sz="1400" dirty="0" smtClean="0">
                <a:latin typeface="Times New Roman" pitchFamily="18" charset="0"/>
                <a:cs typeface="Times New Roman" pitchFamily="18" charset="0"/>
              </a:rPr>
              <a:t> на </a:t>
            </a:r>
            <a:r>
              <a:rPr lang="uk-UA" sz="1400" dirty="0" smtClean="0">
                <a:latin typeface="Times New Roman" pitchFamily="18" charset="0"/>
                <a:cs typeface="Times New Roman" pitchFamily="18" charset="0"/>
              </a:rPr>
              <a:t>12</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порцій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згідно</a:t>
            </a:r>
            <a:r>
              <a:rPr lang="ru-RU" sz="1400" dirty="0" smtClean="0">
                <a:latin typeface="Times New Roman" pitchFamily="18" charset="0"/>
                <a:cs typeface="Times New Roman" pitchFamily="18" charset="0"/>
              </a:rPr>
              <a:t> “Сборника рецептур блюд и кулинарных изделий для предприятий общественного питания” (Москва: Экономика, 1982). </a:t>
            </a:r>
          </a:p>
          <a:p>
            <a:pPr lvl="0"/>
            <a:r>
              <a:rPr lang="uk-UA" sz="1400" dirty="0" smtClean="0">
                <a:latin typeface="Times New Roman" pitchFamily="18" charset="0"/>
                <a:cs typeface="Times New Roman" pitchFamily="18" charset="0"/>
              </a:rPr>
              <a:t>Підібрати інвентар, інструмент, посуд для приготування страви.</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Дотримуватись вимог безпеки праці під час виконання завдання.</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Організувати робоче місце для приготування страви. </a:t>
            </a:r>
            <a:endParaRPr lang="ru-RU" sz="1400" dirty="0" smtClean="0">
              <a:latin typeface="Times New Roman" pitchFamily="18" charset="0"/>
              <a:cs typeface="Times New Roman" pitchFamily="18" charset="0"/>
            </a:endParaRPr>
          </a:p>
          <a:p>
            <a:pPr lvl="0"/>
            <a:r>
              <a:rPr lang="uk-UA" sz="1400" dirty="0" smtClean="0">
                <a:latin typeface="Times New Roman" pitchFamily="18" charset="0"/>
                <a:cs typeface="Times New Roman" pitchFamily="18" charset="0"/>
              </a:rPr>
              <a:t>Оформити та відпустити приготовлену страву з дотриманням температурного режиму та норм відпуску, провести бракераж.</a:t>
            </a:r>
            <a:endParaRPr lang="ru-RU" sz="1400" dirty="0" smtClean="0">
              <a:latin typeface="Times New Roman" pitchFamily="18" charset="0"/>
              <a:cs typeface="Times New Roman" pitchFamily="18" charset="0"/>
            </a:endParaRPr>
          </a:p>
          <a:p>
            <a:r>
              <a:rPr lang="ru-RU" b="1" dirty="0" smtClean="0"/>
              <a:t> </a:t>
            </a:r>
            <a:endParaRPr lang="ru-RU" dirty="0" smtClean="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Профессиональный мужской повар в белой форме шеф-повар ..."/>
          <p:cNvPicPr>
            <a:picLocks noChangeAspect="1" noChangeArrowheads="1"/>
          </p:cNvPicPr>
          <p:nvPr/>
        </p:nvPicPr>
        <p:blipFill>
          <a:blip r:embed="rId2"/>
          <a:srcRect/>
          <a:stretch>
            <a:fillRect/>
          </a:stretch>
        </p:blipFill>
        <p:spPr bwMode="auto">
          <a:xfrm>
            <a:off x="0" y="928670"/>
            <a:ext cx="3929058" cy="3748075"/>
          </a:xfrm>
          <a:prstGeom prst="rect">
            <a:avLst/>
          </a:prstGeom>
          <a:noFill/>
        </p:spPr>
      </p:pic>
      <p:sp>
        <p:nvSpPr>
          <p:cNvPr id="2" name="Заголовок 1"/>
          <p:cNvSpPr>
            <a:spLocks noGrp="1"/>
          </p:cNvSpPr>
          <p:nvPr>
            <p:ph type="title"/>
          </p:nvPr>
        </p:nvSpPr>
        <p:spPr>
          <a:xfrm>
            <a:off x="2714612" y="704088"/>
            <a:ext cx="6429388" cy="2367722"/>
          </a:xfrm>
        </p:spPr>
        <p:txBody>
          <a:bodyPr>
            <a:normAutofit/>
          </a:bodyPr>
          <a:lstStyle/>
          <a:p>
            <a:pPr algn="ctr"/>
            <a:r>
              <a:rPr lang="uk-UA" sz="6600" b="1" dirty="0" smtClean="0">
                <a:solidFill>
                  <a:srgbClr val="002060"/>
                </a:solidFill>
                <a:latin typeface="Times New Roman" pitchFamily="18" charset="0"/>
                <a:cs typeface="Times New Roman" pitchFamily="18" charset="0"/>
              </a:rPr>
              <a:t>Дякую за увагу!</a:t>
            </a:r>
            <a:endParaRPr lang="ru-RU" sz="6600" b="1" dirty="0">
              <a:solidFill>
                <a:srgbClr val="002060"/>
              </a:solidFill>
              <a:latin typeface="Times New Roman" pitchFamily="18" charset="0"/>
              <a:cs typeface="Times New Roman"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1|0.9|2.6"/>
</p:tagLst>
</file>

<file path=ppt/tags/tag2.xml><?xml version="1.0" encoding="utf-8"?>
<p:tagLst xmlns:a="http://schemas.openxmlformats.org/drawingml/2006/main" xmlns:r="http://schemas.openxmlformats.org/officeDocument/2006/relationships" xmlns:p="http://schemas.openxmlformats.org/presentationml/2006/main">
  <p:tag name="TIMING" val="|0.1|1.5|3.2"/>
</p:tagLst>
</file>

<file path=ppt/tags/tag3.xml><?xml version="1.0" encoding="utf-8"?>
<p:tagLst xmlns:a="http://schemas.openxmlformats.org/drawingml/2006/main" xmlns:r="http://schemas.openxmlformats.org/officeDocument/2006/relationships" xmlns:p="http://schemas.openxmlformats.org/presentationml/2006/main">
  <p:tag name="TIMING" val="|0.3|1"/>
</p:tagLst>
</file>

<file path=ppt/tags/tag4.xml><?xml version="1.0" encoding="utf-8"?>
<p:tagLst xmlns:a="http://schemas.openxmlformats.org/drawingml/2006/main" xmlns:r="http://schemas.openxmlformats.org/officeDocument/2006/relationships" xmlns:p="http://schemas.openxmlformats.org/presentationml/2006/main">
  <p:tag name="TIMING" val="|0|2.3"/>
</p:tagLst>
</file>

<file path=ppt/tags/tag5.xml><?xml version="1.0" encoding="utf-8"?>
<p:tagLst xmlns:a="http://schemas.openxmlformats.org/drawingml/2006/main" xmlns:r="http://schemas.openxmlformats.org/officeDocument/2006/relationships" xmlns:p="http://schemas.openxmlformats.org/presentationml/2006/main">
  <p:tag name="TIMING" val="|0.1|0.8|1"/>
</p:tagLst>
</file>

<file path=ppt/tags/tag6.xml><?xml version="1.0" encoding="utf-8"?>
<p:tagLst xmlns:a="http://schemas.openxmlformats.org/drawingml/2006/main" xmlns:r="http://schemas.openxmlformats.org/officeDocument/2006/relationships" xmlns:p="http://schemas.openxmlformats.org/presentationml/2006/main">
  <p:tag name="TIMING" val="|0.2|3.6"/>
</p:tagLst>
</file>

<file path=ppt/tags/tag7.xml><?xml version="1.0" encoding="utf-8"?>
<p:tagLst xmlns:a="http://schemas.openxmlformats.org/drawingml/2006/main" xmlns:r="http://schemas.openxmlformats.org/officeDocument/2006/relationships" xmlns:p="http://schemas.openxmlformats.org/presentationml/2006/main">
  <p:tag name="TIMING" val="|0.1|1.6"/>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338</TotalTime>
  <Words>4255</Words>
  <Application>Microsoft Office PowerPoint</Application>
  <PresentationFormat>Экран (4:3)</PresentationFormat>
  <Paragraphs>607</Paragraphs>
  <Slides>78</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78</vt:i4>
      </vt:variant>
    </vt:vector>
  </HeadingPairs>
  <TitlesOfParts>
    <vt:vector size="86" baseType="lpstr">
      <vt:lpstr>Arial</vt:lpstr>
      <vt:lpstr>Calibri</vt:lpstr>
      <vt:lpstr>Constantia</vt:lpstr>
      <vt:lpstr>Tahoma</vt:lpstr>
      <vt:lpstr>Times New Roman</vt:lpstr>
      <vt:lpstr>Wingdings</vt:lpstr>
      <vt:lpstr>Wingdings 2</vt:lpstr>
      <vt:lpstr>Поток</vt:lpstr>
      <vt:lpstr>ПЛАН УРОКУ ВИРОБНИЧОГО НАВЧАННЯ    </vt:lpstr>
      <vt:lpstr>Презентация PowerPoint</vt:lpstr>
      <vt:lpstr>Тип заняття: застосування знань та формування практичних вмінь і навичок </vt:lpstr>
      <vt:lpstr>Мета уроку: </vt:lpstr>
      <vt:lpstr>Матеріально-технічне забезпечення: </vt:lpstr>
      <vt:lpstr>Міжпредметні зв’язки:  </vt:lpstr>
      <vt:lpstr>Мотивація навчальної діяльності учнів </vt:lpstr>
      <vt:lpstr>Актуалізація набутих знань здобувачів освіти</vt:lpstr>
      <vt:lpstr>Перелік страв, які необхідно відпрацювати під час  виробничого навчання:  </vt:lpstr>
      <vt:lpstr>Правила санітарії та особистої гігієни під час роботи в гарячому цеху </vt:lpstr>
      <vt:lpstr>Правила охорони праці під час роботи в гарячому цеху </vt:lpstr>
      <vt:lpstr>Завдання </vt:lpstr>
      <vt:lpstr>Презентация PowerPoint</vt:lpstr>
      <vt:lpstr>Презентация PowerPoint</vt:lpstr>
      <vt:lpstr>Організація роботи рибного цеху</vt:lpstr>
      <vt:lpstr>Презентация PowerPoint</vt:lpstr>
      <vt:lpstr>Страви з вареної риби</vt:lpstr>
      <vt:lpstr>Страви з припущеної риби</vt:lpstr>
      <vt:lpstr>Смажені страви з риби</vt:lpstr>
      <vt:lpstr>Тушковані страви з риби</vt:lpstr>
      <vt:lpstr>Страви з січеної натуральної риби і котлетної маси</vt:lpstr>
      <vt:lpstr>Страви з нерибних продуктів моря</vt:lpstr>
      <vt:lpstr>Риба відварна</vt:lpstr>
      <vt:lpstr>Риба припущена</vt:lpstr>
      <vt:lpstr>Презентация PowerPoint</vt:lpstr>
      <vt:lpstr>Презентация PowerPoint</vt:lpstr>
      <vt:lpstr>Риба смажена основним способом</vt:lpstr>
      <vt:lpstr>Риба смажена в тісті</vt:lpstr>
      <vt:lpstr>Риба смажена у фритюрі</vt:lpstr>
      <vt:lpstr>Презентация PowerPoint</vt:lpstr>
      <vt:lpstr>Риба тушкована з овочами</vt:lpstr>
      <vt:lpstr>Презентация PowerPoint</vt:lpstr>
      <vt:lpstr>Презентация PowerPoint</vt:lpstr>
      <vt:lpstr>Презентация PowerPoint</vt:lpstr>
      <vt:lpstr>Презентация PowerPoint</vt:lpstr>
      <vt:lpstr>Риба запечена під майонезом</vt:lpstr>
      <vt:lpstr>Риба запечена з картоплею </vt:lpstr>
      <vt:lpstr>Карасі запечені під сметанним соусом</vt:lpstr>
      <vt:lpstr>   Підготовка риби для фарширування у цілому вигляді, кругляками та філе.  </vt:lpstr>
      <vt:lpstr>Риба фарширована порційними кусками</vt:lpstr>
      <vt:lpstr>Судак або щука фаршировані (цілими).</vt:lpstr>
      <vt:lpstr>Риба фарширована цілою</vt:lpstr>
      <vt:lpstr>Філе із риби фаршироване</vt:lpstr>
      <vt:lpstr>Короп фарширований кашею та грибами</vt:lpstr>
      <vt:lpstr>Фарширована риба у фользі</vt:lpstr>
      <vt:lpstr>Типові помилки та шляхи їх попередження </vt:lpstr>
      <vt:lpstr>Таблиця корисних порад до теми «Приготування страв з рибної січеної та котлетної маси» </vt:lpstr>
      <vt:lpstr>Страви з рибної  січеної та котлетної маси</vt:lpstr>
      <vt:lpstr>Рулет рибний</vt:lpstr>
      <vt:lpstr>Тюфтельки рибні</vt:lpstr>
      <vt:lpstr>Зрази рибні</vt:lpstr>
      <vt:lpstr>Котлети або биточки рибні</vt:lpstr>
      <vt:lpstr>Січеники рибні українські</vt:lpstr>
      <vt:lpstr>Ковбаски  рибні севастопольські</vt:lpstr>
      <vt:lpstr>Зрази Хрещатик</vt:lpstr>
      <vt:lpstr>Презентация PowerPoint</vt:lpstr>
      <vt:lpstr>Презентация PowerPoint</vt:lpstr>
      <vt:lpstr>   Вимоги до якості рибних страв  </vt:lpstr>
      <vt:lpstr>Приготування страв з продуктів моря</vt:lpstr>
      <vt:lpstr>Морепродукти поділяють на такі групи: 1) ракоподібні (краби, креветки, омари, лангусти);  2) молюски (кальмари, морський гребінець, мідії, устриці);  3) голкошкірі (трепанги);  4) морські водорості (морська капуста)</vt:lpstr>
      <vt:lpstr>Краби з рисом та соусом</vt:lpstr>
      <vt:lpstr>Морський гребінець з соусом</vt:lpstr>
      <vt:lpstr>Креветки відварні з гарніром та соусом</vt:lpstr>
      <vt:lpstr>Раки відварні</vt:lpstr>
      <vt:lpstr>Кальмари в томатному соусі</vt:lpstr>
      <vt:lpstr>Типові помилки та шляхи їх попередження </vt:lpstr>
      <vt:lpstr>Сучасне оформлення страв з риби та морських продуктів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Дякую за увагу!</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ПЛАН УРОКУ ВИРОБНИЧОГО НАВЧАННЯ  В ГРУПІ №3 (Дистанційна форма)</dc:title>
  <dc:creator>Lesya</dc:creator>
  <cp:lastModifiedBy>rozumniki</cp:lastModifiedBy>
  <cp:revision>35</cp:revision>
  <dcterms:created xsi:type="dcterms:W3CDTF">2020-04-24T11:49:43Z</dcterms:created>
  <dcterms:modified xsi:type="dcterms:W3CDTF">2022-10-20T09:21:32Z</dcterms:modified>
</cp:coreProperties>
</file>