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74" r:id="rId6"/>
    <p:sldId id="261" r:id="rId7"/>
    <p:sldId id="260" r:id="rId8"/>
    <p:sldId id="262" r:id="rId9"/>
    <p:sldId id="263" r:id="rId10"/>
    <p:sldId id="264" r:id="rId11"/>
    <p:sldId id="269" r:id="rId12"/>
    <p:sldId id="265" r:id="rId13"/>
    <p:sldId id="270" r:id="rId14"/>
    <p:sldId id="266" r:id="rId15"/>
    <p:sldId id="271" r:id="rId16"/>
    <p:sldId id="267" r:id="rId17"/>
    <p:sldId id="272" r:id="rId18"/>
    <p:sldId id="275" r:id="rId19"/>
    <p:sldId id="276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39752" y="620688"/>
            <a:ext cx="5832648" cy="72008"/>
          </a:xfrm>
        </p:spPr>
        <p:txBody>
          <a:bodyPr>
            <a:noAutofit/>
          </a:bodyPr>
          <a:lstStyle/>
          <a:p>
            <a:pPr algn="ctr"/>
            <a:endParaRPr lang="ru-RU" sz="6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339752" y="2996952"/>
            <a:ext cx="6172200" cy="1371600"/>
          </a:xfrm>
        </p:spPr>
        <p:txBody>
          <a:bodyPr>
            <a:noAutofit/>
          </a:bodyPr>
          <a:lstStyle/>
          <a:p>
            <a:pPr algn="ctr"/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Тема розділу: «Приготування холодних закусок»</a:t>
            </a:r>
          </a:p>
          <a:p>
            <a:pPr algn="ctr"/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Тема уроку : « Приготування банкетних закусок, </a:t>
            </a:r>
            <a:r>
              <a:rPr lang="uk-UA" sz="3200" dirty="0" err="1" smtClean="0">
                <a:latin typeface="Times New Roman" pitchFamily="18" charset="0"/>
                <a:cs typeface="Times New Roman" pitchFamily="18" charset="0"/>
              </a:rPr>
              <a:t>веріни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k-UA" sz="3200" dirty="0" err="1" smtClean="0">
                <a:latin typeface="Times New Roman" pitchFamily="18" charset="0"/>
                <a:cs typeface="Times New Roman" pitchFamily="18" charset="0"/>
              </a:rPr>
              <a:t>амюз-буши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, канапе»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8898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0"/>
            <a:ext cx="7056784" cy="980728"/>
          </a:xfrm>
        </p:spPr>
        <p:txBody>
          <a:bodyPr>
            <a:normAutofit/>
          </a:bodyPr>
          <a:lstStyle/>
          <a:p>
            <a:pPr algn="ctr"/>
            <a:r>
              <a:rPr lang="uk-UA" dirty="0" smtClean="0"/>
              <a:t>Мета уроку: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539552" y="1196752"/>
            <a:ext cx="4104456" cy="4873752"/>
          </a:xfrm>
        </p:spPr>
        <p:txBody>
          <a:bodyPr/>
          <a:lstStyle/>
          <a:p>
            <a:pPr marL="0" indent="0">
              <a:buNone/>
            </a:pPr>
            <a:r>
              <a:rPr lang="uk-UA" dirty="0"/>
              <a:t>З</a:t>
            </a:r>
            <a:r>
              <a:rPr lang="uk-UA" dirty="0" smtClean="0"/>
              <a:t>акріпити </a:t>
            </a:r>
            <a:r>
              <a:rPr lang="uk-UA" dirty="0"/>
              <a:t>та удосконалити знання уміння та навички при приготуванні </a:t>
            </a:r>
            <a:r>
              <a:rPr lang="uk-UA" dirty="0" smtClean="0"/>
              <a:t>холодних закусок та їх естетичне оформлення.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/>
          <p:nvPr/>
        </p:nvPicPr>
        <p:blipFill rotWithShape="1">
          <a:blip r:embed="rId2"/>
          <a:srcRect l="45308" t="-38" b="15452"/>
          <a:stretch/>
        </p:blipFill>
        <p:spPr bwMode="auto">
          <a:xfrm>
            <a:off x="4932040" y="1412776"/>
            <a:ext cx="3426296" cy="432895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148846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7467600" cy="1143000"/>
          </a:xfrm>
        </p:spPr>
        <p:txBody>
          <a:bodyPr>
            <a:noAutofit/>
          </a:bodyPr>
          <a:lstStyle/>
          <a:p>
            <a:pPr algn="ctr"/>
            <a:r>
              <a:rPr lang="uk-UA" sz="3200" dirty="0" smtClean="0"/>
              <a:t>Актуалізація опорних знань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1"/>
            <a:r>
              <a:rPr lang="uk-UA" sz="2400" dirty="0"/>
              <a:t>Чому закуски і холодні страви подають на початку приймання їжі? </a:t>
            </a:r>
            <a:endParaRPr lang="ru-RU" sz="2400" dirty="0"/>
          </a:p>
          <a:p>
            <a:pPr lvl="1"/>
            <a:r>
              <a:rPr lang="ru-RU" sz="2400" dirty="0" smtClean="0"/>
              <a:t>Як </a:t>
            </a:r>
            <a:r>
              <a:rPr lang="ru-RU" sz="2400" dirty="0" err="1"/>
              <a:t>класифікують</a:t>
            </a:r>
            <a:r>
              <a:rPr lang="ru-RU" sz="2400" dirty="0"/>
              <a:t> </a:t>
            </a:r>
            <a:r>
              <a:rPr lang="ru-RU" sz="2400" dirty="0" err="1"/>
              <a:t>холодні</a:t>
            </a:r>
            <a:r>
              <a:rPr lang="ru-RU" sz="2400" dirty="0"/>
              <a:t> </a:t>
            </a:r>
            <a:r>
              <a:rPr lang="ru-RU" sz="2400" dirty="0" smtClean="0"/>
              <a:t>закуски</a:t>
            </a:r>
            <a:r>
              <a:rPr lang="en-US" sz="2400" dirty="0" smtClean="0"/>
              <a:t>?</a:t>
            </a:r>
            <a:endParaRPr lang="ru-RU" sz="2400" dirty="0"/>
          </a:p>
          <a:p>
            <a:pPr lvl="1"/>
            <a:r>
              <a:rPr lang="ru-RU" sz="2400" dirty="0" smtClean="0"/>
              <a:t>В </a:t>
            </a:r>
            <a:r>
              <a:rPr lang="ru-RU" sz="2400" dirty="0" err="1"/>
              <a:t>якому</a:t>
            </a:r>
            <a:r>
              <a:rPr lang="ru-RU" sz="2400" dirty="0"/>
              <a:t> цеху </a:t>
            </a:r>
            <a:r>
              <a:rPr lang="ru-RU" sz="2400" dirty="0" err="1"/>
              <a:t>готують</a:t>
            </a:r>
            <a:r>
              <a:rPr lang="ru-RU" sz="2400" dirty="0"/>
              <a:t> </a:t>
            </a:r>
            <a:r>
              <a:rPr lang="ru-RU" sz="2400" dirty="0" err="1"/>
              <a:t>холодні</a:t>
            </a:r>
            <a:r>
              <a:rPr lang="ru-RU" sz="2400" dirty="0"/>
              <a:t> страви та закуски? Яка температура їх </a:t>
            </a:r>
            <a:r>
              <a:rPr lang="ru-RU" sz="2400" dirty="0" err="1"/>
              <a:t>подачі</a:t>
            </a:r>
            <a:r>
              <a:rPr lang="ru-RU" sz="2400" dirty="0"/>
              <a:t>? </a:t>
            </a:r>
            <a:endParaRPr lang="ru-RU" sz="2400" dirty="0" smtClean="0"/>
          </a:p>
          <a:p>
            <a:pPr lvl="1"/>
            <a:r>
              <a:rPr lang="ru-RU" sz="2400" dirty="0" err="1" smtClean="0"/>
              <a:t>Який</a:t>
            </a:r>
            <a:r>
              <a:rPr lang="ru-RU" sz="2400" dirty="0" smtClean="0"/>
              <a:t> </a:t>
            </a:r>
            <a:r>
              <a:rPr lang="ru-RU" sz="2400" dirty="0"/>
              <a:t>посуд </a:t>
            </a:r>
            <a:r>
              <a:rPr lang="ru-RU" sz="2400" dirty="0" err="1"/>
              <a:t>використовують</a:t>
            </a:r>
            <a:r>
              <a:rPr lang="ru-RU" sz="2400" dirty="0"/>
              <a:t> для </a:t>
            </a:r>
            <a:r>
              <a:rPr lang="ru-RU" sz="2400" dirty="0" err="1"/>
              <a:t>подачі</a:t>
            </a:r>
            <a:r>
              <a:rPr lang="ru-RU" sz="2400" dirty="0"/>
              <a:t> </a:t>
            </a:r>
            <a:r>
              <a:rPr lang="ru-RU" sz="2400" dirty="0" err="1"/>
              <a:t>холодних</a:t>
            </a:r>
            <a:r>
              <a:rPr lang="ru-RU" sz="2400" dirty="0"/>
              <a:t> страв і закусок?</a:t>
            </a:r>
          </a:p>
          <a:p>
            <a:pPr lvl="1"/>
            <a:r>
              <a:rPr lang="ru-RU" sz="2400" dirty="0" err="1" smtClean="0"/>
              <a:t>Якщо</a:t>
            </a:r>
            <a:r>
              <a:rPr lang="ru-RU" sz="2400" dirty="0" smtClean="0"/>
              <a:t> </a:t>
            </a:r>
            <a:r>
              <a:rPr lang="ru-RU" sz="2400" dirty="0" err="1"/>
              <a:t>оболонку</a:t>
            </a:r>
            <a:r>
              <a:rPr lang="ru-RU" sz="2400" dirty="0"/>
              <a:t> з</a:t>
            </a:r>
            <a:r>
              <a:rPr lang="uk-UA" sz="2400" dirty="0"/>
              <a:t> копченої</a:t>
            </a:r>
            <a:r>
              <a:rPr lang="ru-RU" sz="2400" dirty="0"/>
              <a:t> </a:t>
            </a:r>
            <a:r>
              <a:rPr lang="ru-RU" sz="2400" dirty="0" err="1"/>
              <a:t>ковбаси</a:t>
            </a:r>
            <a:r>
              <a:rPr lang="ru-RU" sz="2400" dirty="0"/>
              <a:t> </a:t>
            </a:r>
            <a:r>
              <a:rPr lang="ru-RU" sz="2400" dirty="0" err="1"/>
              <a:t>зняти</a:t>
            </a:r>
            <a:r>
              <a:rPr lang="ru-RU" sz="2400" dirty="0"/>
              <a:t> </a:t>
            </a:r>
            <a:r>
              <a:rPr lang="ru-RU" sz="2400" dirty="0" err="1"/>
              <a:t>важко</a:t>
            </a:r>
            <a:r>
              <a:rPr lang="ru-RU" sz="2400" dirty="0"/>
              <a:t>, то </a:t>
            </a:r>
            <a:r>
              <a:rPr lang="ru-RU" sz="2400" dirty="0" err="1"/>
              <a:t>необхідно</a:t>
            </a:r>
            <a:r>
              <a:rPr lang="ru-RU" sz="2400" dirty="0"/>
              <a:t>...</a:t>
            </a:r>
          </a:p>
          <a:p>
            <a:pPr lvl="1"/>
            <a:r>
              <a:rPr lang="ru-RU" sz="2400" dirty="0" smtClean="0"/>
              <a:t>Як </a:t>
            </a:r>
            <a:r>
              <a:rPr lang="ru-RU" sz="2400" dirty="0" err="1"/>
              <a:t>підготувати</a:t>
            </a:r>
            <a:r>
              <a:rPr lang="ru-RU" sz="2400" dirty="0"/>
              <a:t> </a:t>
            </a:r>
            <a:r>
              <a:rPr lang="ru-RU" sz="2400" dirty="0" err="1"/>
              <a:t>шпроти</a:t>
            </a:r>
            <a:r>
              <a:rPr lang="ru-RU" sz="2400" dirty="0"/>
              <a:t>, </a:t>
            </a:r>
            <a:r>
              <a:rPr lang="ru-RU" sz="2400" dirty="0" err="1"/>
              <a:t>сардини</a:t>
            </a:r>
            <a:r>
              <a:rPr lang="ru-RU" sz="2400" dirty="0"/>
              <a:t> для </a:t>
            </a:r>
            <a:r>
              <a:rPr lang="ru-RU" sz="2400" dirty="0" err="1"/>
              <a:t>холодних</a:t>
            </a:r>
            <a:r>
              <a:rPr lang="ru-RU" sz="2400" dirty="0"/>
              <a:t> страв і закусок?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98473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0"/>
            <a:ext cx="7467600" cy="1143000"/>
          </a:xfrm>
        </p:spPr>
        <p:txBody>
          <a:bodyPr/>
          <a:lstStyle/>
          <a:p>
            <a:pPr algn="ctr"/>
            <a:r>
              <a:rPr lang="ru-RU" b="1" dirty="0"/>
              <a:t>Салат</a:t>
            </a:r>
            <a:r>
              <a:rPr lang="uk-UA" b="1" dirty="0"/>
              <a:t>и або муси</a:t>
            </a:r>
            <a:r>
              <a:rPr lang="ru-RU" b="1" dirty="0"/>
              <a:t> в </a:t>
            </a:r>
            <a:r>
              <a:rPr lang="ru-RU" b="1" dirty="0" err="1"/>
              <a:t>шотах</a:t>
            </a:r>
            <a:r>
              <a:rPr lang="uk-UA" b="1" dirty="0"/>
              <a:t> — </a:t>
            </a:r>
            <a:r>
              <a:rPr lang="uk-UA" b="1" dirty="0" err="1"/>
              <a:t>веріни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539552" y="1340768"/>
            <a:ext cx="7467600" cy="4873752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Салат в стакан</a:t>
            </a:r>
            <a:r>
              <a:rPr lang="uk-UA" dirty="0"/>
              <a:t>і</a:t>
            </a:r>
            <a:r>
              <a:rPr lang="ru-RU" dirty="0"/>
              <a:t> — </a:t>
            </a:r>
            <a:r>
              <a:rPr lang="ru-RU" dirty="0" err="1"/>
              <a:t>лакон</a:t>
            </a:r>
            <a:r>
              <a:rPr lang="uk-UA" dirty="0"/>
              <a:t>і</a:t>
            </a:r>
            <a:r>
              <a:rPr lang="ru-RU" dirty="0" err="1"/>
              <a:t>чна</a:t>
            </a:r>
            <a:r>
              <a:rPr lang="ru-RU" dirty="0"/>
              <a:t> </a:t>
            </a:r>
            <a:r>
              <a:rPr lang="uk-UA" dirty="0"/>
              <a:t>і</a:t>
            </a:r>
            <a:r>
              <a:rPr lang="ru-RU" dirty="0"/>
              <a:t> элегантна </a:t>
            </a:r>
            <a:r>
              <a:rPr lang="ru-RU" dirty="0" err="1"/>
              <a:t>порц</a:t>
            </a:r>
            <a:r>
              <a:rPr lang="uk-UA" dirty="0" err="1"/>
              <a:t>ійна</a:t>
            </a:r>
            <a:r>
              <a:rPr lang="ru-RU" dirty="0"/>
              <a:t> закуска.</a:t>
            </a:r>
          </a:p>
          <a:p>
            <a:r>
              <a:rPr lang="uk-UA" dirty="0"/>
              <a:t> У</a:t>
            </a:r>
            <a:r>
              <a:rPr lang="ru-RU" dirty="0"/>
              <a:t> француз</a:t>
            </a:r>
            <a:r>
              <a:rPr lang="uk-UA" dirty="0"/>
              <a:t>ь</a:t>
            </a:r>
            <a:r>
              <a:rPr lang="ru-RU" dirty="0"/>
              <a:t>к</a:t>
            </a:r>
            <a:r>
              <a:rPr lang="uk-UA" dirty="0"/>
              <a:t>і</a:t>
            </a:r>
            <a:r>
              <a:rPr lang="ru-RU" dirty="0"/>
              <a:t>й </a:t>
            </a:r>
            <a:r>
              <a:rPr lang="ru-RU" dirty="0" err="1"/>
              <a:t>кул</a:t>
            </a:r>
            <a:r>
              <a:rPr lang="uk-UA" dirty="0"/>
              <a:t>і</a:t>
            </a:r>
            <a:r>
              <a:rPr lang="ru-RU" dirty="0"/>
              <a:t>нар</a:t>
            </a:r>
            <a:r>
              <a:rPr lang="uk-UA" dirty="0" err="1"/>
              <a:t>ії</a:t>
            </a:r>
            <a:r>
              <a:rPr lang="ru-RU" dirty="0"/>
              <a:t> </a:t>
            </a:r>
            <a:r>
              <a:rPr lang="ru-RU" dirty="0" err="1"/>
              <a:t>таку</a:t>
            </a:r>
            <a:r>
              <a:rPr lang="ru-RU" dirty="0"/>
              <a:t> закуску, </a:t>
            </a:r>
            <a:r>
              <a:rPr lang="ru-RU" dirty="0" err="1"/>
              <a:t>подану</a:t>
            </a:r>
            <a:r>
              <a:rPr lang="ru-RU" dirty="0"/>
              <a:t> в </a:t>
            </a:r>
            <a:r>
              <a:rPr lang="uk-UA" dirty="0"/>
              <a:t>скляному </a:t>
            </a:r>
            <a:r>
              <a:rPr lang="ru-RU" dirty="0" err="1"/>
              <a:t>стакані</a:t>
            </a:r>
            <a:r>
              <a:rPr lang="ru-RU" dirty="0"/>
              <a:t> невеликого </a:t>
            </a:r>
            <a:r>
              <a:rPr lang="uk-UA" dirty="0"/>
              <a:t>розміру</a:t>
            </a:r>
            <a:r>
              <a:rPr lang="ru-RU" dirty="0"/>
              <a:t>, </a:t>
            </a:r>
            <a:r>
              <a:rPr lang="ru-RU" dirty="0" err="1"/>
              <a:t>наз</a:t>
            </a:r>
            <a:r>
              <a:rPr lang="uk-UA" dirty="0"/>
              <a:t>и</a:t>
            </a:r>
            <a:r>
              <a:rPr lang="ru-RU" dirty="0" err="1"/>
              <a:t>вают</a:t>
            </a:r>
            <a:r>
              <a:rPr lang="uk-UA" dirty="0"/>
              <a:t>ь </a:t>
            </a:r>
            <a:r>
              <a:rPr lang="ru-RU" b="1" dirty="0"/>
              <a:t>вер</a:t>
            </a:r>
            <a:r>
              <a:rPr lang="uk-UA" b="1" dirty="0"/>
              <a:t>і</a:t>
            </a:r>
            <a:r>
              <a:rPr lang="ru-RU" b="1" dirty="0"/>
              <a:t>ном</a:t>
            </a:r>
            <a:r>
              <a:rPr lang="ru-RU" dirty="0"/>
              <a:t>.</a:t>
            </a:r>
          </a:p>
          <a:p>
            <a:r>
              <a:rPr lang="ru-RU" dirty="0"/>
              <a:t> Для </a:t>
            </a:r>
            <a:r>
              <a:rPr lang="uk-UA" dirty="0"/>
              <a:t>сервірування </a:t>
            </a:r>
            <a:r>
              <a:rPr lang="ru-RU" dirty="0" err="1"/>
              <a:t>можн</a:t>
            </a:r>
            <a:r>
              <a:rPr lang="uk-UA" dirty="0"/>
              <a:t>а використовувати </a:t>
            </a:r>
            <a:r>
              <a:rPr lang="ru-RU" dirty="0"/>
              <a:t>стакан</a:t>
            </a:r>
            <a:r>
              <a:rPr lang="uk-UA" dirty="0"/>
              <a:t>и, </a:t>
            </a:r>
            <a:r>
              <a:rPr lang="ru-RU" dirty="0"/>
              <a:t> </a:t>
            </a:r>
            <a:r>
              <a:rPr lang="ru-RU" dirty="0" err="1"/>
              <a:t>шоти</a:t>
            </a:r>
            <a:r>
              <a:rPr lang="ru-RU" dirty="0"/>
              <a:t> </a:t>
            </a:r>
            <a:r>
              <a:rPr lang="uk-UA" dirty="0"/>
              <a:t>і </a:t>
            </a:r>
            <a:r>
              <a:rPr lang="ru-RU" dirty="0"/>
              <a:t>бокал</a:t>
            </a:r>
            <a:r>
              <a:rPr lang="uk-UA" dirty="0"/>
              <a:t>и</a:t>
            </a:r>
            <a:r>
              <a:rPr lang="ru-RU" dirty="0"/>
              <a:t>. Г</a:t>
            </a:r>
            <a:r>
              <a:rPr lang="uk-UA" dirty="0" err="1"/>
              <a:t>оловне</a:t>
            </a:r>
            <a:r>
              <a:rPr lang="uk-UA" dirty="0"/>
              <a:t> </a:t>
            </a:r>
            <a:r>
              <a:rPr lang="ru-RU" dirty="0"/>
              <a:t>,</a:t>
            </a:r>
            <a:r>
              <a:rPr lang="uk-UA" dirty="0"/>
              <a:t>щоби  об’єм </a:t>
            </a:r>
            <a:r>
              <a:rPr lang="ru-RU" dirty="0"/>
              <a:t>не </a:t>
            </a:r>
            <a:r>
              <a:rPr lang="uk-UA" dirty="0"/>
              <a:t>перевищував </a:t>
            </a:r>
            <a:r>
              <a:rPr lang="ru-RU" dirty="0"/>
              <a:t> 100 </a:t>
            </a:r>
            <a:r>
              <a:rPr lang="ru-RU" dirty="0" err="1"/>
              <a:t>гр</a:t>
            </a:r>
            <a:r>
              <a:rPr lang="ru-RU" dirty="0"/>
              <a:t> на </a:t>
            </a:r>
            <a:r>
              <a:rPr lang="ru-RU" dirty="0" err="1"/>
              <a:t>порцію</a:t>
            </a:r>
            <a:r>
              <a:rPr lang="ru-RU" dirty="0"/>
              <a:t>.</a:t>
            </a:r>
          </a:p>
          <a:p>
            <a:r>
              <a:rPr lang="ru-RU" dirty="0"/>
              <a:t>В </a:t>
            </a:r>
            <a:r>
              <a:rPr lang="ru-RU" dirty="0" err="1"/>
              <a:t>класич</a:t>
            </a:r>
            <a:r>
              <a:rPr lang="uk-UA" dirty="0"/>
              <a:t>н</a:t>
            </a:r>
            <a:r>
              <a:rPr lang="ru-RU" dirty="0"/>
              <a:t>ом</a:t>
            </a:r>
            <a:r>
              <a:rPr lang="uk-UA" dirty="0"/>
              <a:t>у </a:t>
            </a:r>
            <a:r>
              <a:rPr lang="ru-RU" dirty="0"/>
              <a:t> вар</a:t>
            </a:r>
            <a:r>
              <a:rPr lang="uk-UA" dirty="0"/>
              <a:t>і</a:t>
            </a:r>
            <a:r>
              <a:rPr lang="ru-RU" dirty="0"/>
              <a:t>ант</a:t>
            </a:r>
            <a:r>
              <a:rPr lang="uk-UA" dirty="0"/>
              <a:t>і </a:t>
            </a:r>
            <a:r>
              <a:rPr lang="ru-RU" dirty="0"/>
              <a:t> </a:t>
            </a:r>
            <a:r>
              <a:rPr lang="ru-RU" dirty="0" err="1"/>
              <a:t>вс</a:t>
            </a:r>
            <a:r>
              <a:rPr lang="uk-UA" dirty="0"/>
              <a:t>і </a:t>
            </a:r>
            <a:r>
              <a:rPr lang="ru-RU" dirty="0"/>
              <a:t> </a:t>
            </a:r>
            <a:r>
              <a:rPr lang="ru-RU" dirty="0" err="1"/>
              <a:t>салатн</a:t>
            </a:r>
            <a:r>
              <a:rPr lang="uk-UA" dirty="0"/>
              <a:t>і   </a:t>
            </a:r>
            <a:r>
              <a:rPr lang="uk-UA" dirty="0" err="1"/>
              <a:t>і</a:t>
            </a:r>
            <a:r>
              <a:rPr lang="ru-RU" dirty="0" err="1"/>
              <a:t>нгред</a:t>
            </a:r>
            <a:r>
              <a:rPr lang="uk-UA" dirty="0" err="1"/>
              <a:t>іє</a:t>
            </a:r>
            <a:r>
              <a:rPr lang="ru-RU" dirty="0" err="1"/>
              <a:t>нт</a:t>
            </a:r>
            <a:r>
              <a:rPr lang="uk-UA" dirty="0"/>
              <a:t>и  </a:t>
            </a:r>
            <a:r>
              <a:rPr lang="uk-UA" dirty="0" err="1"/>
              <a:t>виклада</a:t>
            </a:r>
            <a:r>
              <a:rPr lang="ru-RU" dirty="0"/>
              <a:t>ют</a:t>
            </a:r>
            <a:r>
              <a:rPr lang="uk-UA" dirty="0"/>
              <a:t>ь</a:t>
            </a:r>
            <a:r>
              <a:rPr lang="ru-RU" dirty="0" err="1"/>
              <a:t>ся</a:t>
            </a:r>
            <a:r>
              <a:rPr lang="ru-RU" dirty="0"/>
              <a:t> в стакан </a:t>
            </a:r>
            <a:r>
              <a:rPr lang="uk-UA" dirty="0"/>
              <a:t>шарами</a:t>
            </a:r>
            <a:r>
              <a:rPr lang="ru-RU" dirty="0"/>
              <a:t>. А соус </a:t>
            </a:r>
            <a:r>
              <a:rPr lang="uk-UA" dirty="0"/>
              <a:t>або </a:t>
            </a:r>
            <a:r>
              <a:rPr lang="ru-RU" dirty="0" smtClean="0"/>
              <a:t>заправку </a:t>
            </a:r>
            <a:r>
              <a:rPr lang="uk-UA" dirty="0" smtClean="0"/>
              <a:t>викладають </a:t>
            </a:r>
            <a:r>
              <a:rPr lang="uk-UA" dirty="0"/>
              <a:t>зверху</a:t>
            </a:r>
            <a:r>
              <a:rPr lang="ru-RU" dirty="0"/>
              <a:t>. </a:t>
            </a:r>
            <a:r>
              <a:rPr lang="ru-RU" dirty="0" err="1"/>
              <a:t>Також</a:t>
            </a:r>
            <a:r>
              <a:rPr lang="ru-RU" dirty="0"/>
              <a:t> в стакан </a:t>
            </a:r>
            <a:r>
              <a:rPr lang="ru-RU" dirty="0" err="1" smtClean="0"/>
              <a:t>можна</a:t>
            </a:r>
            <a:r>
              <a:rPr lang="ru-RU" dirty="0" smtClean="0"/>
              <a:t> </a:t>
            </a:r>
            <a:r>
              <a:rPr lang="ru-RU" dirty="0" err="1"/>
              <a:t>викласти</a:t>
            </a:r>
            <a:r>
              <a:rPr lang="ru-RU" dirty="0"/>
              <a:t> </a:t>
            </a:r>
            <a:r>
              <a:rPr lang="ru-RU" dirty="0" err="1"/>
              <a:t>вже</a:t>
            </a:r>
            <a:r>
              <a:rPr lang="ru-RU" dirty="0"/>
              <a:t> заправлен</a:t>
            </a:r>
            <a:r>
              <a:rPr lang="uk-UA" dirty="0"/>
              <a:t>и</a:t>
            </a:r>
            <a:r>
              <a:rPr lang="ru-RU" dirty="0"/>
              <a:t>й салат або </a:t>
            </a:r>
            <a:r>
              <a:rPr lang="ru-RU" dirty="0" err="1"/>
              <a:t>мус</a:t>
            </a:r>
            <a:r>
              <a:rPr lang="ru-RU" dirty="0"/>
              <a:t>. В </a:t>
            </a:r>
            <a:r>
              <a:rPr lang="uk-UA" dirty="0"/>
              <a:t>якості прикрас </a:t>
            </a:r>
            <a:r>
              <a:rPr lang="ru-RU" dirty="0"/>
              <a:t>на край стакана </a:t>
            </a:r>
            <a:r>
              <a:rPr lang="ru-RU" dirty="0" err="1"/>
              <a:t>можн</a:t>
            </a:r>
            <a:r>
              <a:rPr lang="uk-UA" dirty="0"/>
              <a:t>а </a:t>
            </a:r>
            <a:r>
              <a:rPr lang="ru-RU" dirty="0"/>
              <a:t> </a:t>
            </a:r>
            <a:r>
              <a:rPr lang="ru-RU" dirty="0" err="1"/>
              <a:t>пов</a:t>
            </a:r>
            <a:r>
              <a:rPr lang="uk-UA" dirty="0"/>
              <a:t>і</a:t>
            </a:r>
            <a:r>
              <a:rPr lang="ru-RU" dirty="0"/>
              <a:t>сит</a:t>
            </a:r>
            <a:r>
              <a:rPr lang="uk-UA" dirty="0"/>
              <a:t>и </a:t>
            </a:r>
            <a:r>
              <a:rPr lang="ru-RU" dirty="0"/>
              <a:t> дольку лимона, оливку, </a:t>
            </a:r>
            <a:r>
              <a:rPr lang="uk-UA" dirty="0"/>
              <a:t>невелику </a:t>
            </a:r>
            <a:r>
              <a:rPr lang="ru-RU" dirty="0"/>
              <a:t>креветку </a:t>
            </a:r>
            <a:r>
              <a:rPr lang="uk-UA" dirty="0"/>
              <a:t>або </a:t>
            </a:r>
            <a:r>
              <a:rPr lang="ru-RU" dirty="0"/>
              <a:t>просто </a:t>
            </a:r>
            <a:r>
              <a:rPr lang="ru-RU" dirty="0" err="1"/>
              <a:t>гілочку</a:t>
            </a:r>
            <a:r>
              <a:rPr lang="ru-RU" dirty="0"/>
              <a:t> </a:t>
            </a:r>
            <a:r>
              <a:rPr lang="ru-RU" dirty="0" err="1"/>
              <a:t>духм</a:t>
            </a:r>
            <a:r>
              <a:rPr lang="en-US" dirty="0"/>
              <a:t>`</a:t>
            </a:r>
            <a:r>
              <a:rPr lang="ru-RU" dirty="0" err="1"/>
              <a:t>яної</a:t>
            </a:r>
            <a:r>
              <a:rPr lang="ru-RU" dirty="0"/>
              <a:t> зелен</a:t>
            </a:r>
            <a:r>
              <a:rPr lang="uk-UA" dirty="0"/>
              <a:t>і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34988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673907"/>
            <a:ext cx="3672408" cy="2347381"/>
          </a:xfrm>
          <a:prstGeom prst="rect">
            <a:avLst/>
          </a:prstGeom>
        </p:spPr>
      </p:pic>
      <p:pic>
        <p:nvPicPr>
          <p:cNvPr id="13" name="Рисунок 12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3286124"/>
            <a:ext cx="4104456" cy="3023196"/>
          </a:xfrm>
          <a:prstGeom prst="rect">
            <a:avLst/>
          </a:prstGeom>
        </p:spPr>
      </p:pic>
      <p:pic>
        <p:nvPicPr>
          <p:cNvPr id="14" name="Рисунок 13"/>
          <p:cNvPicPr/>
          <p:nvPr/>
        </p:nvPicPr>
        <p:blipFill>
          <a:blip r:embed="rId4"/>
          <a:stretch>
            <a:fillRect/>
          </a:stretch>
        </p:blipFill>
        <p:spPr>
          <a:xfrm>
            <a:off x="4572000" y="404664"/>
            <a:ext cx="3633535" cy="244827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5" name="Рисунок 14"/>
          <p:cNvPicPr/>
          <p:nvPr/>
        </p:nvPicPr>
        <p:blipFill>
          <a:blip r:embed="rId5"/>
          <a:stretch>
            <a:fillRect/>
          </a:stretch>
        </p:blipFill>
        <p:spPr>
          <a:xfrm>
            <a:off x="827584" y="548680"/>
            <a:ext cx="3312368" cy="2664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574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 smtClean="0">
                <a:latin typeface="Constantia" pitchFamily="18" charset="0"/>
              </a:rPr>
              <a:t>«А</a:t>
            </a:r>
            <a:r>
              <a:rPr lang="ru-RU" b="1" dirty="0" err="1">
                <a:latin typeface="Constantia" pitchFamily="18" charset="0"/>
              </a:rPr>
              <a:t>мюз</a:t>
            </a:r>
            <a:r>
              <a:rPr lang="ru-RU" b="1" dirty="0">
                <a:latin typeface="Constantia" pitchFamily="18" charset="0"/>
              </a:rPr>
              <a:t> </a:t>
            </a:r>
            <a:r>
              <a:rPr lang="ru-RU" b="1" dirty="0" smtClean="0">
                <a:latin typeface="Constantia" pitchFamily="18" charset="0"/>
              </a:rPr>
              <a:t>буш»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uk-UA" dirty="0" err="1">
                <a:latin typeface="Constantia" pitchFamily="18" charset="0"/>
              </a:rPr>
              <a:t>Amuse</a:t>
            </a:r>
            <a:r>
              <a:rPr lang="uk-UA" dirty="0">
                <a:latin typeface="Constantia" pitchFamily="18" charset="0"/>
              </a:rPr>
              <a:t> </a:t>
            </a:r>
            <a:r>
              <a:rPr lang="uk-UA" dirty="0" err="1">
                <a:latin typeface="Constantia" pitchFamily="18" charset="0"/>
              </a:rPr>
              <a:t>bouche</a:t>
            </a:r>
            <a:r>
              <a:rPr lang="uk-UA" dirty="0">
                <a:latin typeface="Constantia" pitchFamily="18" charset="0"/>
              </a:rPr>
              <a:t> (</a:t>
            </a:r>
            <a:r>
              <a:rPr lang="uk-UA" dirty="0" err="1">
                <a:latin typeface="Constantia" pitchFamily="18" charset="0"/>
              </a:rPr>
              <a:t>Амюз</a:t>
            </a:r>
            <a:r>
              <a:rPr lang="uk-UA" dirty="0">
                <a:latin typeface="Constantia" pitchFamily="18" charset="0"/>
              </a:rPr>
              <a:t> </a:t>
            </a:r>
            <a:r>
              <a:rPr lang="uk-UA" dirty="0" err="1">
                <a:latin typeface="Constantia" pitchFamily="18" charset="0"/>
              </a:rPr>
              <a:t>буш</a:t>
            </a:r>
            <a:r>
              <a:rPr lang="uk-UA" dirty="0">
                <a:latin typeface="Constantia" pitchFamily="18" charset="0"/>
              </a:rPr>
              <a:t>) - дослівно переводиться з  французької як:</a:t>
            </a:r>
            <a:endParaRPr lang="ru-RU" dirty="0">
              <a:latin typeface="Constantia" pitchFamily="18" charset="0"/>
            </a:endParaRPr>
          </a:p>
          <a:p>
            <a:pPr lvl="0"/>
            <a:r>
              <a:rPr lang="uk-UA" dirty="0">
                <a:latin typeface="Constantia" pitchFamily="18" charset="0"/>
              </a:rPr>
              <a:t> «страва» дуже маленького розміру, буквально</a:t>
            </a:r>
            <a:r>
              <a:rPr lang="ru-RU" dirty="0">
                <a:latin typeface="Constantia" pitchFamily="18" charset="0"/>
              </a:rPr>
              <a:t> </a:t>
            </a:r>
            <a:r>
              <a:rPr lang="uk-UA" dirty="0">
                <a:latin typeface="Constantia" pitchFamily="18" charset="0"/>
              </a:rPr>
              <a:t>« на один укус»,</a:t>
            </a:r>
            <a:r>
              <a:rPr lang="ru-RU" dirty="0">
                <a:latin typeface="Constantia" pitchFamily="18" charset="0"/>
              </a:rPr>
              <a:t> закуска перед </a:t>
            </a:r>
            <a:r>
              <a:rPr lang="uk-UA" dirty="0">
                <a:latin typeface="Constantia" pitchFamily="18" charset="0"/>
              </a:rPr>
              <a:t>подачею  замовлення </a:t>
            </a:r>
            <a:r>
              <a:rPr lang="ru-RU" dirty="0" smtClean="0">
                <a:latin typeface="Constantia" pitchFamily="18" charset="0"/>
              </a:rPr>
              <a:t>гостю,</a:t>
            </a:r>
            <a:r>
              <a:rPr lang="uk-UA" dirty="0" smtClean="0">
                <a:latin typeface="Constantia" pitchFamily="18" charset="0"/>
              </a:rPr>
              <a:t>часто </a:t>
            </a:r>
            <a:r>
              <a:rPr lang="ru-RU" dirty="0">
                <a:latin typeface="Constantia" pitchFamily="18" charset="0"/>
              </a:rPr>
              <a:t>в подарок </a:t>
            </a:r>
            <a:r>
              <a:rPr lang="uk-UA" dirty="0">
                <a:latin typeface="Constantia" pitchFamily="18" charset="0"/>
              </a:rPr>
              <a:t>від </a:t>
            </a:r>
            <a:r>
              <a:rPr lang="ru-RU" dirty="0">
                <a:latin typeface="Constantia" pitchFamily="18" charset="0"/>
              </a:rPr>
              <a:t>шеф</a:t>
            </a:r>
            <a:r>
              <a:rPr lang="uk-UA" dirty="0">
                <a:latin typeface="Constantia" pitchFamily="18" charset="0"/>
              </a:rPr>
              <a:t>-кухаря.</a:t>
            </a:r>
          </a:p>
          <a:p>
            <a:pPr lvl="0"/>
            <a:r>
              <a:rPr lang="uk-UA" dirty="0">
                <a:latin typeface="Constantia" pitchFamily="18" charset="0"/>
              </a:rPr>
              <a:t>По суті це, як правило, невеликого розміру закусочки, які пропонуються до  аперитиву (можна до сухого  білого  або червоного вина, до шампанського, навіть до  пива...</a:t>
            </a:r>
            <a:endParaRPr lang="ru-RU" dirty="0">
              <a:latin typeface="Constantia" pitchFamily="18" charset="0"/>
            </a:endParaRPr>
          </a:p>
          <a:p>
            <a:r>
              <a:rPr lang="uk-UA" dirty="0">
                <a:latin typeface="Constantia" pitchFamily="18" charset="0"/>
              </a:rPr>
              <a:t>Однак, не варто </a:t>
            </a:r>
            <a:r>
              <a:rPr lang="uk-UA" dirty="0" err="1">
                <a:latin typeface="Constantia" pitchFamily="18" charset="0"/>
              </a:rPr>
              <a:t>амюз</a:t>
            </a:r>
            <a:r>
              <a:rPr lang="uk-UA" dirty="0">
                <a:latin typeface="Constantia" pitchFamily="18" charset="0"/>
              </a:rPr>
              <a:t> </a:t>
            </a:r>
            <a:r>
              <a:rPr lang="uk-UA" dirty="0" err="1">
                <a:latin typeface="Constantia" pitchFamily="18" charset="0"/>
              </a:rPr>
              <a:t>буш</a:t>
            </a:r>
            <a:r>
              <a:rPr lang="uk-UA" dirty="0">
                <a:latin typeface="Constantia" pitchFamily="18" charset="0"/>
              </a:rPr>
              <a:t> рахувати як закуску, тому що, на відміну від  традиційних  закусок, він не входить в меню ресторанів, а подається як «комплімент від шефа».</a:t>
            </a:r>
            <a:endParaRPr lang="ru-RU" dirty="0">
              <a:latin typeface="Constantia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36643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pPr algn="just"/>
            <a:r>
              <a:rPr lang="uk-UA" dirty="0">
                <a:latin typeface="Constantia" pitchFamily="18" charset="0"/>
              </a:rPr>
              <a:t>В якості </a:t>
            </a:r>
            <a:r>
              <a:rPr lang="uk-UA" dirty="0" err="1">
                <a:latin typeface="Constantia" pitchFamily="18" charset="0"/>
              </a:rPr>
              <a:t>амюз</a:t>
            </a:r>
            <a:r>
              <a:rPr lang="uk-UA" dirty="0">
                <a:latin typeface="Constantia" pitchFamily="18" charset="0"/>
              </a:rPr>
              <a:t> </a:t>
            </a:r>
            <a:r>
              <a:rPr lang="uk-UA" dirty="0" err="1">
                <a:latin typeface="Constantia" pitchFamily="18" charset="0"/>
              </a:rPr>
              <a:t>бушу</a:t>
            </a:r>
            <a:r>
              <a:rPr lang="uk-UA" dirty="0">
                <a:latin typeface="Constantia" pitchFamily="18" charset="0"/>
              </a:rPr>
              <a:t> можуть виступати самі різні страви: закуски, салати, супи, пироги. Головне — щоби порція була малесенька і некалорійна, подана в спеціальній маленькій посуді:</a:t>
            </a:r>
            <a:endParaRPr lang="ru-RU" dirty="0">
              <a:latin typeface="Constantia" pitchFamily="18" charset="0"/>
            </a:endParaRPr>
          </a:p>
          <a:p>
            <a:pPr marL="342900" lvl="0" indent="-342900" algn="just">
              <a:buFont typeface="Arial" pitchFamily="34" charset="0"/>
              <a:buChar char="•"/>
            </a:pPr>
            <a:r>
              <a:rPr lang="uk-UA" dirty="0">
                <a:latin typeface="Constantia" pitchFamily="18" charset="0"/>
              </a:rPr>
              <a:t>в керамічних ложках можна подати салат, кусочок м’яса, птиці, риби або велику креветку на подушці із рису, овочів або з густим соусом;</a:t>
            </a:r>
            <a:endParaRPr lang="ru-RU" dirty="0">
              <a:latin typeface="Constantia" pitchFamily="18" charset="0"/>
            </a:endParaRPr>
          </a:p>
          <a:p>
            <a:pPr marL="342900" lvl="0" indent="-342900" algn="just">
              <a:buFont typeface="Arial" pitchFamily="34" charset="0"/>
              <a:buChar char="•"/>
            </a:pPr>
            <a:r>
              <a:rPr lang="uk-UA" dirty="0">
                <a:latin typeface="Constantia" pitchFamily="18" charset="0"/>
              </a:rPr>
              <a:t>на мініатюрній тарілочці може лежати кусочок пирога;</a:t>
            </a:r>
            <a:endParaRPr lang="ru-RU" dirty="0">
              <a:latin typeface="Constantia" pitchFamily="18" charset="0"/>
            </a:endParaRPr>
          </a:p>
          <a:p>
            <a:pPr marL="342900" lvl="0" indent="-342900" algn="just">
              <a:buFont typeface="Arial" pitchFamily="34" charset="0"/>
              <a:buChar char="•"/>
            </a:pPr>
            <a:r>
              <a:rPr lang="uk-UA" dirty="0">
                <a:latin typeface="Constantia" pitchFamily="18" charset="0"/>
              </a:rPr>
              <a:t>в маленькій чашечці « на один ковток» подається крем-суп або суп-пюре;</a:t>
            </a:r>
            <a:endParaRPr lang="ru-RU" dirty="0">
              <a:latin typeface="Constantia" pitchFamily="18" charset="0"/>
            </a:endParaRPr>
          </a:p>
          <a:p>
            <a:pPr marL="342900" lvl="0" indent="-342900" algn="just">
              <a:buFont typeface="Arial" pitchFamily="34" charset="0"/>
              <a:buChar char="•"/>
            </a:pPr>
            <a:r>
              <a:rPr lang="uk-UA" dirty="0">
                <a:latin typeface="Constantia" pitchFamily="18" charset="0"/>
              </a:rPr>
              <a:t>на кусочку </a:t>
            </a:r>
            <a:r>
              <a:rPr lang="uk-UA" dirty="0" err="1">
                <a:latin typeface="Constantia" pitchFamily="18" charset="0"/>
              </a:rPr>
              <a:t>тоста</a:t>
            </a:r>
            <a:r>
              <a:rPr lang="uk-UA" dirty="0">
                <a:latin typeface="Constantia" pitchFamily="18" charset="0"/>
              </a:rPr>
              <a:t> або в </a:t>
            </a:r>
            <a:r>
              <a:rPr lang="uk-UA" dirty="0" err="1">
                <a:latin typeface="Constantia" pitchFamily="18" charset="0"/>
              </a:rPr>
              <a:t>тарталетці</a:t>
            </a:r>
            <a:r>
              <a:rPr lang="uk-UA" dirty="0">
                <a:latin typeface="Constantia" pitchFamily="18" charset="0"/>
              </a:rPr>
              <a:t> із тіста може красуватися паштет або інша </a:t>
            </a:r>
            <a:r>
              <a:rPr lang="uk-UA" dirty="0" err="1">
                <a:latin typeface="Constantia" pitchFamily="18" charset="0"/>
              </a:rPr>
              <a:t>кремоподібна</a:t>
            </a:r>
            <a:r>
              <a:rPr lang="uk-UA" dirty="0">
                <a:latin typeface="Constantia" pitchFamily="18" charset="0"/>
              </a:rPr>
              <a:t> закуска. </a:t>
            </a:r>
            <a:endParaRPr lang="en-US" dirty="0">
              <a:latin typeface="Constantia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71186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57166"/>
            <a:ext cx="8712968" cy="1055610"/>
          </a:xfrm>
        </p:spPr>
        <p:txBody>
          <a:bodyPr>
            <a:normAutofit/>
          </a:bodyPr>
          <a:lstStyle/>
          <a:p>
            <a:r>
              <a:rPr lang="uk-UA" sz="6000" b="1" i="1" dirty="0" smtClean="0">
                <a:ln>
                  <a:solidFill>
                    <a:schemeClr val="tx1"/>
                  </a:solidFill>
                </a:ln>
                <a:solidFill>
                  <a:srgbClr val="006600"/>
                </a:solidFill>
                <a:latin typeface="Book Antiqua" pitchFamily="18" charset="0"/>
              </a:rPr>
              <a:t>Закуски в ложечках</a:t>
            </a:r>
            <a:endParaRPr lang="uk-UA" sz="6000" b="1" i="1" dirty="0">
              <a:ln>
                <a:solidFill>
                  <a:schemeClr val="tx1"/>
                </a:solidFill>
              </a:ln>
              <a:solidFill>
                <a:srgbClr val="006600"/>
              </a:solidFill>
              <a:latin typeface="Book Antiqua" pitchFamily="18" charset="0"/>
            </a:endParaRPr>
          </a:p>
        </p:txBody>
      </p:sp>
      <p:pic>
        <p:nvPicPr>
          <p:cNvPr id="8" name="Рисунок 7" descr="9318530440a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929454" y="5214950"/>
            <a:ext cx="1847852" cy="1847852"/>
          </a:xfrm>
          <a:prstGeom prst="rect">
            <a:avLst/>
          </a:prstGeom>
        </p:spPr>
      </p:pic>
      <p:pic>
        <p:nvPicPr>
          <p:cNvPr id="9" name="Рисунок 8" descr="9318530440a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 flipV="1">
            <a:off x="4143372" y="1142984"/>
            <a:ext cx="1643074" cy="1643074"/>
          </a:xfrm>
          <a:prstGeom prst="rect">
            <a:avLst/>
          </a:prstGeom>
        </p:spPr>
      </p:pic>
      <p:pic>
        <p:nvPicPr>
          <p:cNvPr id="10" name="Рисунок 9"/>
          <p:cNvPicPr/>
          <p:nvPr/>
        </p:nvPicPr>
        <p:blipFill>
          <a:blip r:embed="rId4"/>
          <a:stretch>
            <a:fillRect/>
          </a:stretch>
        </p:blipFill>
        <p:spPr>
          <a:xfrm>
            <a:off x="611560" y="1628800"/>
            <a:ext cx="4111967" cy="4320480"/>
          </a:xfrm>
          <a:prstGeom prst="rect">
            <a:avLst/>
          </a:prstGeom>
        </p:spPr>
      </p:pic>
      <p:pic>
        <p:nvPicPr>
          <p:cNvPr id="12" name="Рисунок 11"/>
          <p:cNvPicPr/>
          <p:nvPr/>
        </p:nvPicPr>
        <p:blipFill>
          <a:blip r:embed="rId5"/>
          <a:stretch>
            <a:fillRect/>
          </a:stretch>
        </p:blipFill>
        <p:spPr>
          <a:xfrm>
            <a:off x="5148064" y="1242595"/>
            <a:ext cx="3259832" cy="4896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0184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 rotWithShape="1">
          <a:blip r:embed="rId2"/>
          <a:srcRect l="16572" r="-2143" b="8024"/>
          <a:stretch/>
        </p:blipFill>
        <p:spPr>
          <a:xfrm>
            <a:off x="971600" y="980728"/>
            <a:ext cx="7056784" cy="51845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14272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dirty="0" smtClean="0"/>
              <a:t>Перелік навчально-виробничих робіт</a:t>
            </a:r>
            <a:br>
              <a:rPr lang="uk-UA" dirty="0" smtClean="0"/>
            </a:br>
            <a:r>
              <a:rPr lang="uk-UA" dirty="0"/>
              <a:t>1 бригада: «Приготування </a:t>
            </a:r>
            <a:r>
              <a:rPr lang="uk-UA" dirty="0" err="1"/>
              <a:t>веринів</a:t>
            </a:r>
            <a:r>
              <a:rPr lang="uk-UA" dirty="0"/>
              <a:t>»</a:t>
            </a:r>
            <a:br>
              <a:rPr lang="uk-UA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k-UA" dirty="0" smtClean="0"/>
              <a:t>Крем-мус із зеленої стручкової квасолі з гарбузом.</a:t>
            </a:r>
          </a:p>
          <a:p>
            <a:r>
              <a:rPr lang="uk-UA" dirty="0" smtClean="0"/>
              <a:t>Томатне </a:t>
            </a:r>
            <a:r>
              <a:rPr lang="uk-UA" dirty="0" err="1" smtClean="0"/>
              <a:t>тірамісу</a:t>
            </a:r>
            <a:endParaRPr lang="uk-UA" dirty="0" smtClean="0"/>
          </a:p>
          <a:p>
            <a:r>
              <a:rPr lang="uk-UA" dirty="0" smtClean="0"/>
              <a:t>Мус з </a:t>
            </a:r>
            <a:r>
              <a:rPr lang="uk-UA" dirty="0" err="1" smtClean="0"/>
              <a:t>сметаниз</a:t>
            </a:r>
            <a:r>
              <a:rPr lang="uk-UA" dirty="0" smtClean="0"/>
              <a:t> лососем</a:t>
            </a:r>
          </a:p>
          <a:p>
            <a:r>
              <a:rPr lang="uk-UA" dirty="0" smtClean="0"/>
              <a:t>Пюре з селери з чорною ікрою</a:t>
            </a:r>
          </a:p>
          <a:p>
            <a:r>
              <a:rPr lang="uk-UA" dirty="0" smtClean="0"/>
              <a:t>Мус з зеленого горошку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73279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06" t="18449" r="18270" b="5861"/>
          <a:stretch/>
        </p:blipFill>
        <p:spPr bwMode="auto">
          <a:xfrm>
            <a:off x="251520" y="1628800"/>
            <a:ext cx="2361099" cy="502358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 descr="Результат пошуку зображень за запитом томатне тірамісу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580" b="-656"/>
          <a:stretch/>
        </p:blipFill>
        <p:spPr bwMode="auto">
          <a:xfrm>
            <a:off x="3209675" y="3284985"/>
            <a:ext cx="4876800" cy="28083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User\Desktop\верыни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3712" y="440668"/>
            <a:ext cx="4588768" cy="23762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1057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/>
              <a:t>2 бригада: « приготування </a:t>
            </a:r>
            <a:r>
              <a:rPr lang="uk-UA" dirty="0" err="1"/>
              <a:t>амюз-бюшів</a:t>
            </a:r>
            <a:r>
              <a:rPr lang="ru-RU" dirty="0"/>
              <a:t>»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k-UA" dirty="0" smtClean="0"/>
              <a:t>Перепелині яйця фаршировані мусом з авокадо, солодким перцем.</a:t>
            </a:r>
          </a:p>
          <a:p>
            <a:r>
              <a:rPr lang="uk-UA" dirty="0" smtClean="0"/>
              <a:t>Селерове пюре з запеченим курячим філе.</a:t>
            </a:r>
          </a:p>
          <a:p>
            <a:r>
              <a:rPr lang="uk-UA" dirty="0" err="1" smtClean="0"/>
              <a:t>Камамбер</a:t>
            </a:r>
            <a:r>
              <a:rPr lang="uk-UA" dirty="0" smtClean="0"/>
              <a:t> з </a:t>
            </a:r>
            <a:r>
              <a:rPr lang="uk-UA" dirty="0" err="1" smtClean="0"/>
              <a:t>прошутто</a:t>
            </a:r>
            <a:r>
              <a:rPr lang="uk-UA" dirty="0" smtClean="0"/>
              <a:t> під журавлиним соусом </a:t>
            </a:r>
          </a:p>
          <a:p>
            <a:endParaRPr lang="uk-UA" dirty="0" smtClean="0"/>
          </a:p>
        </p:txBody>
      </p:sp>
    </p:spTree>
    <p:extLst>
      <p:ext uri="{BB962C8B-B14F-4D97-AF65-F5344CB8AC3E}">
        <p14:creationId xmlns:p14="http://schemas.microsoft.com/office/powerpoint/2010/main" val="3550015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692696"/>
            <a:ext cx="3677642" cy="61653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358" t="17954" r="1" b="57595"/>
          <a:stretch/>
        </p:blipFill>
        <p:spPr bwMode="auto">
          <a:xfrm>
            <a:off x="395536" y="4035896"/>
            <a:ext cx="4320480" cy="25824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06" b="34569"/>
          <a:stretch/>
        </p:blipFill>
        <p:spPr bwMode="auto">
          <a:xfrm>
            <a:off x="424137" y="476672"/>
            <a:ext cx="4320479" cy="32986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1595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3 бригада : «Приготування канапе»</a:t>
            </a:r>
            <a:br>
              <a:rPr lang="uk-UA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k-UA" dirty="0" smtClean="0"/>
              <a:t>Мус сирний на грінці з лососем та зеленою цибулею</a:t>
            </a:r>
          </a:p>
          <a:p>
            <a:r>
              <a:rPr lang="uk-UA" dirty="0" smtClean="0"/>
              <a:t>Кошики з салямі з авокадо, </a:t>
            </a:r>
            <a:r>
              <a:rPr lang="uk-UA" dirty="0" err="1" smtClean="0"/>
              <a:t>фетою</a:t>
            </a:r>
            <a:r>
              <a:rPr lang="uk-UA" dirty="0" smtClean="0"/>
              <a:t> та оливками</a:t>
            </a:r>
          </a:p>
          <a:p>
            <a:r>
              <a:rPr lang="uk-UA" dirty="0" smtClean="0"/>
              <a:t>Троянди в лаваші</a:t>
            </a:r>
          </a:p>
          <a:p>
            <a:r>
              <a:rPr lang="uk-UA" dirty="0" smtClean="0"/>
              <a:t>Сир </a:t>
            </a:r>
            <a:r>
              <a:rPr lang="uk-UA" dirty="0" err="1" smtClean="0"/>
              <a:t>камамбер</a:t>
            </a:r>
            <a:r>
              <a:rPr lang="uk-UA" dirty="0" smtClean="0"/>
              <a:t> з різнокольоровими </a:t>
            </a:r>
            <a:r>
              <a:rPr lang="uk-UA" dirty="0" err="1" smtClean="0"/>
              <a:t>фарфалі</a:t>
            </a:r>
            <a:r>
              <a:rPr lang="uk-UA" dirty="0" smtClean="0"/>
              <a:t>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25609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87" t="22531" r="15204" b="50829"/>
          <a:stretch/>
        </p:blipFill>
        <p:spPr bwMode="auto">
          <a:xfrm>
            <a:off x="323528" y="3645024"/>
            <a:ext cx="3256176" cy="287410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7" t="13223" r="3651" b="52426"/>
          <a:stretch/>
        </p:blipFill>
        <p:spPr bwMode="auto">
          <a:xfrm>
            <a:off x="323528" y="673458"/>
            <a:ext cx="3256589" cy="267440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23" b="65960"/>
          <a:stretch/>
        </p:blipFill>
        <p:spPr bwMode="auto">
          <a:xfrm>
            <a:off x="4389099" y="673458"/>
            <a:ext cx="4056766" cy="267440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78" b="57099"/>
          <a:stretch/>
        </p:blipFill>
        <p:spPr bwMode="auto">
          <a:xfrm>
            <a:off x="4389099" y="3645024"/>
            <a:ext cx="4056765" cy="287410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6417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/>
              <a:t>4 бригада : «Приготування канапе на шпажках»</a:t>
            </a:r>
            <a:br>
              <a:rPr lang="uk-UA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k-UA" dirty="0" smtClean="0"/>
              <a:t>Сир </a:t>
            </a:r>
            <a:r>
              <a:rPr lang="uk-UA" dirty="0" err="1" smtClean="0"/>
              <a:t>тофу</a:t>
            </a:r>
            <a:r>
              <a:rPr lang="uk-UA" dirty="0" smtClean="0"/>
              <a:t> з смаженим </a:t>
            </a:r>
            <a:r>
              <a:rPr lang="uk-UA" dirty="0" err="1" smtClean="0"/>
              <a:t>цукіні</a:t>
            </a:r>
            <a:r>
              <a:rPr lang="uk-UA" dirty="0" smtClean="0"/>
              <a:t> та черрі </a:t>
            </a:r>
            <a:endParaRPr lang="ru-RU" dirty="0" smtClean="0"/>
          </a:p>
          <a:p>
            <a:r>
              <a:rPr lang="uk-UA" dirty="0" smtClean="0"/>
              <a:t>Фаршировані перепелині яйця з сиром </a:t>
            </a:r>
            <a:r>
              <a:rPr lang="uk-UA" dirty="0" err="1" smtClean="0"/>
              <a:t>брі</a:t>
            </a:r>
            <a:r>
              <a:rPr lang="uk-UA" dirty="0" smtClean="0"/>
              <a:t> та чорною ікрою</a:t>
            </a:r>
          </a:p>
          <a:p>
            <a:r>
              <a:rPr lang="uk-UA" dirty="0" smtClean="0"/>
              <a:t>Канапе метелики з салямі та маслинами</a:t>
            </a:r>
          </a:p>
          <a:p>
            <a:r>
              <a:rPr lang="uk-UA" dirty="0" smtClean="0"/>
              <a:t>Канапе з м’ясо продуктами</a:t>
            </a:r>
          </a:p>
        </p:txBody>
      </p:sp>
    </p:spTree>
    <p:extLst>
      <p:ext uri="{BB962C8B-B14F-4D97-AF65-F5344CB8AC3E}">
        <p14:creationId xmlns:p14="http://schemas.microsoft.com/office/powerpoint/2010/main" val="346707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253" b="20254"/>
          <a:stretch/>
        </p:blipFill>
        <p:spPr bwMode="auto">
          <a:xfrm>
            <a:off x="323528" y="908720"/>
            <a:ext cx="3888432" cy="562149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47" b="30962"/>
          <a:stretch/>
        </p:blipFill>
        <p:spPr bwMode="auto">
          <a:xfrm>
            <a:off x="4427984" y="890300"/>
            <a:ext cx="3946291" cy="54772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34491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7467600" cy="1143000"/>
          </a:xfrm>
        </p:spPr>
        <p:txBody>
          <a:bodyPr>
            <a:normAutofit fontScale="90000"/>
          </a:bodyPr>
          <a:lstStyle/>
          <a:p>
            <a:r>
              <a:rPr lang="uk-UA" b="1" i="1" dirty="0">
                <a:latin typeface="Times New Roman" pitchFamily="18" charset="0"/>
                <a:cs typeface="Times New Roman" pitchFamily="18" charset="0"/>
              </a:rPr>
              <a:t>Правила з дотримання технічних вимог безпеки праці при роботі в холодному цеху.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67544" y="1984248"/>
            <a:ext cx="7467600" cy="4873752"/>
          </a:xfrm>
        </p:spPr>
        <p:txBody>
          <a:bodyPr>
            <a:normAutofit fontScale="85000" lnSpcReduction="20000"/>
          </a:bodyPr>
          <a:lstStyle/>
          <a:p>
            <a:pPr lvl="0"/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Правильно 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одягнути санітарний одяг:  волосся прибрати під ковпак,  рукава закотити до ліктя, або застебнути.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uk-UA" dirty="0">
                <a:latin typeface="Times New Roman" pitchFamily="18" charset="0"/>
                <a:cs typeface="Times New Roman" pitchFamily="18" charset="0"/>
              </a:rPr>
              <a:t>Перед початком роботи необхідно перевірити наявність гумових килимків біля електричних плит.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uk-UA" dirty="0">
                <a:latin typeface="Times New Roman" pitchFamily="18" charset="0"/>
                <a:cs typeface="Times New Roman" pitchFamily="18" charset="0"/>
              </a:rPr>
              <a:t>Обережно закладати вироби в каструлю щоб не отримати опіки.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uk-UA" dirty="0">
                <a:latin typeface="Times New Roman" pitchFamily="18" charset="0"/>
                <a:cs typeface="Times New Roman" pitchFamily="18" charset="0"/>
              </a:rPr>
              <a:t>Не допускати розбризкування окропу.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uk-UA" dirty="0">
                <a:latin typeface="Times New Roman" pitchFamily="18" charset="0"/>
                <a:cs typeface="Times New Roman" pitchFamily="18" charset="0"/>
              </a:rPr>
              <a:t>Обережно перемішувати вироби під час варіння щоб не отримати опіки.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uk-UA" dirty="0">
                <a:latin typeface="Times New Roman" pitchFamily="18" charset="0"/>
                <a:cs typeface="Times New Roman" pitchFamily="18" charset="0"/>
              </a:rPr>
              <a:t>При </a:t>
            </a:r>
            <a:r>
              <a:rPr lang="uk-UA" dirty="0" err="1">
                <a:latin typeface="Times New Roman" pitchFamily="18" charset="0"/>
                <a:cs typeface="Times New Roman" pitchFamily="18" charset="0"/>
              </a:rPr>
              <a:t>потрапляні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 води на підлогу негайно витерти.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uk-UA" dirty="0">
                <a:latin typeface="Times New Roman" pitchFamily="18" charset="0"/>
                <a:cs typeface="Times New Roman" pitchFamily="18" charset="0"/>
              </a:rPr>
              <a:t>Обережно пересувати </a:t>
            </a:r>
            <a:r>
              <a:rPr lang="uk-UA">
                <a:latin typeface="Times New Roman" pitchFamily="18" charset="0"/>
                <a:cs typeface="Times New Roman" pitchFamily="18" charset="0"/>
              </a:rPr>
              <a:t>каструлю </a:t>
            </a:r>
            <a:r>
              <a:rPr lang="uk-UA" smtClean="0">
                <a:latin typeface="Times New Roman" pitchFamily="18" charset="0"/>
                <a:cs typeface="Times New Roman" pitchFamily="18" charset="0"/>
              </a:rPr>
              <a:t>з окропом 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по поверхні плити.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uk-UA" dirty="0">
                <a:latin typeface="Times New Roman" pitchFamily="18" charset="0"/>
                <a:cs typeface="Times New Roman" pitchFamily="18" charset="0"/>
              </a:rPr>
              <a:t>Відкривати кришку каструлі рухом на себе.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uk-UA" dirty="0">
                <a:latin typeface="Times New Roman" pitchFamily="18" charset="0"/>
                <a:cs typeface="Times New Roman" pitchFamily="18" charset="0"/>
              </a:rPr>
              <a:t>Кухарські ножі </a:t>
            </a:r>
            <a:r>
              <a:rPr lang="uk-UA" dirty="0" err="1">
                <a:latin typeface="Times New Roman" pitchFamily="18" charset="0"/>
                <a:cs typeface="Times New Roman" pitchFamily="18" charset="0"/>
              </a:rPr>
              <a:t>повині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 мати добре закріплені ручки, гостре лезо.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uk-UA" dirty="0">
                <a:latin typeface="Times New Roman" pitchFamily="18" charset="0"/>
                <a:cs typeface="Times New Roman" pitchFamily="18" charset="0"/>
              </a:rPr>
              <a:t>Не використовувати ножі для перемішування продуктів.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uk-UA" b="1" i="1" u="sng" dirty="0">
                <a:latin typeface="Times New Roman" pitchFamily="18" charset="0"/>
                <a:cs typeface="Times New Roman" pitchFamily="18" charset="0"/>
              </a:rPr>
              <a:t>При виявленні неполадок, або несправності устаткування доповісти майстру виробничого навчання.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25355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7467600" cy="1143000"/>
          </a:xfrm>
        </p:spPr>
        <p:txBody>
          <a:bodyPr>
            <a:normAutofit fontScale="90000"/>
          </a:bodyPr>
          <a:lstStyle/>
          <a:p>
            <a:r>
              <a:rPr lang="uk-UA" b="1" i="1" dirty="0">
                <a:latin typeface="Times New Roman" pitchFamily="18" charset="0"/>
                <a:cs typeface="Times New Roman" pitchFamily="18" charset="0"/>
              </a:rPr>
              <a:t>Дотримання правил санітарії та особистої гігієни при роботі в холодному цеху.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539552" y="764704"/>
            <a:ext cx="7467600" cy="4873752"/>
          </a:xfrm>
        </p:spPr>
        <p:txBody>
          <a:bodyPr>
            <a:noAutofit/>
          </a:bodyPr>
          <a:lstStyle/>
          <a:p>
            <a:r>
              <a:rPr lang="uk-UA" sz="12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uk-UA" sz="1200" dirty="0">
                <a:latin typeface="Times New Roman" pitchFamily="18" charset="0"/>
                <a:cs typeface="Times New Roman" pitchFamily="18" charset="0"/>
              </a:rPr>
              <a:t>До роботи допускаються особи, що пройшли спеціальний медичний огляд.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1200" dirty="0">
                <a:latin typeface="Times New Roman" pitchFamily="18" charset="0"/>
                <a:cs typeface="Times New Roman" pitchFamily="18" charset="0"/>
              </a:rPr>
              <a:t>2.Санітарний одяг повинен бути чистим, випрасуваним з усіма ґудзиками, волосся прибране під ковпак, рукава застібнуті або підкочені.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1200" dirty="0">
                <a:latin typeface="Times New Roman" pitchFamily="18" charset="0"/>
                <a:cs typeface="Times New Roman" pitchFamily="18" charset="0"/>
              </a:rPr>
              <a:t>3.Забороняється заколювати голками та шпильками одяг, та тримати в кишенях шпильки, сторонні предмети. 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1200" dirty="0">
                <a:latin typeface="Times New Roman" pitchFamily="18" charset="0"/>
                <a:cs typeface="Times New Roman" pitchFamily="18" charset="0"/>
              </a:rPr>
              <a:t>4.Забороняється носити прикраси (кліпси, каблучки, а також ланцюжки).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1200" dirty="0">
                <a:latin typeface="Times New Roman" pitchFamily="18" charset="0"/>
                <a:cs typeface="Times New Roman" pitchFamily="18" charset="0"/>
              </a:rPr>
              <a:t>5.Забороняється відвідувати в санітарному одязі туалетні кімнати, виходити на вулицю.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uk-UA" sz="1200" dirty="0" err="1">
                <a:latin typeface="Times New Roman" pitchFamily="18" charset="0"/>
                <a:cs typeface="Times New Roman" pitchFamily="18" charset="0"/>
              </a:rPr>
              <a:t>.При</a:t>
            </a:r>
            <a:r>
              <a:rPr lang="uk-UA" sz="1200" dirty="0">
                <a:latin typeface="Times New Roman" pitchFamily="18" charset="0"/>
                <a:cs typeface="Times New Roman" pitchFamily="18" charset="0"/>
              </a:rPr>
              <a:t> пошкодженні рук (порізах, проколах), слід негайно припинити роботу, обробити рану дезінфікуючими засобами, накласти пов'язку, а на палець одягти </a:t>
            </a:r>
            <a:r>
              <a:rPr lang="uk-UA" sz="1200" dirty="0" err="1">
                <a:latin typeface="Times New Roman" pitchFamily="18" charset="0"/>
                <a:cs typeface="Times New Roman" pitchFamily="18" charset="0"/>
              </a:rPr>
              <a:t>напальник</a:t>
            </a:r>
            <a:r>
              <a:rPr lang="uk-UA" sz="12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1200" dirty="0">
                <a:latin typeface="Times New Roman" pitchFamily="18" charset="0"/>
                <a:cs typeface="Times New Roman" pitchFamily="18" charset="0"/>
              </a:rPr>
              <a:t>7.Забороняється користуватися інвентарем та посудом не за призначенням, 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1200" dirty="0">
                <a:latin typeface="Times New Roman" pitchFamily="18" charset="0"/>
                <a:cs typeface="Times New Roman" pitchFamily="18" charset="0"/>
              </a:rPr>
              <a:t>порушуючи маркування.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1200" dirty="0">
                <a:latin typeface="Times New Roman" pitchFamily="18" charset="0"/>
                <a:cs typeface="Times New Roman" pitchFamily="18" charset="0"/>
              </a:rPr>
              <a:t>8. Слід пам'ятати, що холодні страви і закуски мають певні умови та строки зберігання, тому потрібно дотримуватися їх.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1200" dirty="0">
                <a:latin typeface="Times New Roman" pitchFamily="18" charset="0"/>
                <a:cs typeface="Times New Roman" pitchFamily="18" charset="0"/>
              </a:rPr>
              <a:t>9. Забороняється працювати на слизькій підлозі.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1200" dirty="0">
                <a:latin typeface="Times New Roman" pitchFamily="18" charset="0"/>
                <a:cs typeface="Times New Roman" pitchFamily="18" charset="0"/>
              </a:rPr>
              <a:t>10. При приготуванні холодних страв і закусок необхідно ретельно 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1200" dirty="0">
                <a:latin typeface="Times New Roman" pitchFamily="18" charset="0"/>
                <a:cs typeface="Times New Roman" pitchFamily="18" charset="0"/>
              </a:rPr>
              <a:t>дотримуватися правил ведення технологічного процесу, використовувати 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1200" dirty="0">
                <a:latin typeface="Times New Roman" pitchFamily="18" charset="0"/>
                <a:cs typeface="Times New Roman" pitchFamily="18" charset="0"/>
              </a:rPr>
              <a:t>посуд за призначенням.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1200" dirty="0">
                <a:latin typeface="Times New Roman" pitchFamily="18" charset="0"/>
                <a:cs typeface="Times New Roman" pitchFamily="18" charset="0"/>
              </a:rPr>
              <a:t>11. Потрібно залишати верхній одяг, особисті речі у гардеробі. Перед 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1200" dirty="0">
                <a:latin typeface="Times New Roman" pitchFamily="18" charset="0"/>
                <a:cs typeface="Times New Roman" pitchFamily="18" charset="0"/>
              </a:rPr>
              <a:t>     початком роботи ретельно мити руки з милом.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1200" dirty="0">
                <a:latin typeface="Times New Roman" pitchFamily="18" charset="0"/>
                <a:cs typeface="Times New Roman" pitchFamily="18" charset="0"/>
              </a:rPr>
              <a:t>12. Забороняється палити на робочому місці.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1200" dirty="0">
                <a:latin typeface="Times New Roman" pitchFamily="18" charset="0"/>
                <a:cs typeface="Times New Roman" pitchFamily="18" charset="0"/>
              </a:rPr>
              <a:t>13.Слід строго дотримуватися строків зберігання і реалізації холодних страв і закусок.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1200" dirty="0">
                <a:latin typeface="Times New Roman" pitchFamily="18" charset="0"/>
                <a:cs typeface="Times New Roman" pitchFamily="18" charset="0"/>
              </a:rPr>
              <a:t>14.В кінці роботи необхідно обробити дезінфікуючим розчином устаткування, інструменти, інвентар, посуд, підлогу.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1200" dirty="0">
                <a:latin typeface="Times New Roman" pitchFamily="18" charset="0"/>
                <a:cs typeface="Times New Roman" pitchFamily="18" charset="0"/>
              </a:rPr>
              <a:t>15. Ганчірки після роботи треба випрати у содовому розчині, обробити дезінфікуючим розчином і висушити.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1380625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220</TotalTime>
  <Words>967</Words>
  <Application>Microsoft Office PowerPoint</Application>
  <PresentationFormat>Экран (4:3)</PresentationFormat>
  <Paragraphs>79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7" baseType="lpstr">
      <vt:lpstr>Arial</vt:lpstr>
      <vt:lpstr>Book Antiqua</vt:lpstr>
      <vt:lpstr>Century Schoolbook</vt:lpstr>
      <vt:lpstr>Constantia</vt:lpstr>
      <vt:lpstr>Times New Roman</vt:lpstr>
      <vt:lpstr>Wingdings</vt:lpstr>
      <vt:lpstr>Wingdings 2</vt:lpstr>
      <vt:lpstr>Эркер</vt:lpstr>
      <vt:lpstr>Презентация PowerPoint</vt:lpstr>
      <vt:lpstr>Мета уроку:</vt:lpstr>
      <vt:lpstr>Актуалізація опорних знань</vt:lpstr>
      <vt:lpstr>Салати або муси в шотах — веріни</vt:lpstr>
      <vt:lpstr>Презентация PowerPoint</vt:lpstr>
      <vt:lpstr>«Амюз буш»</vt:lpstr>
      <vt:lpstr>Презентация PowerPoint</vt:lpstr>
      <vt:lpstr>Закуски в ложечках</vt:lpstr>
      <vt:lpstr>Презентация PowerPoint</vt:lpstr>
      <vt:lpstr>Перелік навчально-виробничих робіт 1 бригада: «Приготування веринів» </vt:lpstr>
      <vt:lpstr>Презентация PowerPoint</vt:lpstr>
      <vt:lpstr>2 бригада: « приготування амюз-бюшів» </vt:lpstr>
      <vt:lpstr>Презентация PowerPoint</vt:lpstr>
      <vt:lpstr>3 бригада : «Приготування канапе» </vt:lpstr>
      <vt:lpstr>Презентация PowerPoint</vt:lpstr>
      <vt:lpstr>4 бригада : «Приготування канапе на шпажках» </vt:lpstr>
      <vt:lpstr>Презентация PowerPoint</vt:lpstr>
      <vt:lpstr>Правила з дотримання технічних вимог безпеки праці при роботі в холодному цеху. </vt:lpstr>
      <vt:lpstr>Дотримання правил санітарії та особистої гігієни при роботі в холодному цеху.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Відкритий урок</dc:title>
  <dc:creator>Пользователь</dc:creator>
  <cp:lastModifiedBy>rozumniki</cp:lastModifiedBy>
  <cp:revision>18</cp:revision>
  <dcterms:created xsi:type="dcterms:W3CDTF">2021-02-17T15:49:42Z</dcterms:created>
  <dcterms:modified xsi:type="dcterms:W3CDTF">2022-10-20T09:43:25Z</dcterms:modified>
</cp:coreProperties>
</file>