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8" r:id="rId2"/>
    <p:sldId id="290" r:id="rId3"/>
    <p:sldId id="257" r:id="rId4"/>
    <p:sldId id="263" r:id="rId5"/>
    <p:sldId id="258" r:id="rId6"/>
    <p:sldId id="264" r:id="rId7"/>
    <p:sldId id="260" r:id="rId8"/>
    <p:sldId id="259" r:id="rId9"/>
    <p:sldId id="267" r:id="rId10"/>
    <p:sldId id="268" r:id="rId11"/>
    <p:sldId id="269" r:id="rId12"/>
    <p:sldId id="271" r:id="rId13"/>
    <p:sldId id="272" r:id="rId14"/>
    <p:sldId id="273" r:id="rId15"/>
    <p:sldId id="291" r:id="rId16"/>
    <p:sldId id="274" r:id="rId17"/>
    <p:sldId id="275" r:id="rId18"/>
    <p:sldId id="276" r:id="rId19"/>
    <p:sldId id="277" r:id="rId20"/>
    <p:sldId id="279" r:id="rId21"/>
    <p:sldId id="292" r:id="rId22"/>
    <p:sldId id="270" r:id="rId23"/>
    <p:sldId id="281" r:id="rId24"/>
    <p:sldId id="280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663300"/>
    <a:srgbClr val="FCD3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68" autoAdjust="0"/>
    <p:restoredTop sz="95309" autoAdjust="0"/>
  </p:normalViewPr>
  <p:slideViewPr>
    <p:cSldViewPr>
      <p:cViewPr varScale="1">
        <p:scale>
          <a:sx n="110" d="100"/>
          <a:sy n="110" d="100"/>
        </p:scale>
        <p:origin x="154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29E2EE1-9ABD-4C2A-BF97-F4A99A368B80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D4506D8-4EC4-4658-A61F-6B3CE0E89C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2252C1-AAFE-4BC7-BF42-FCF40F69A35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0DD1926-A622-488C-9703-D9756F9CCCFA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686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F51371-7958-4495-AA88-43A9DEFBE1F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0652F-FEBC-489E-946D-5D459C941659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C4266-E134-4D87-9334-C479A95F9E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2E66F-3C12-4092-B387-3BC4123FF868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364B5-A96F-4EAA-A42D-5E558E12EF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6F2B2-1801-431C-8532-C465305558ED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AB245-1448-4D98-BB57-6070BFC6CB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4E697-8FF9-49A3-8D4E-206C91FE5D97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7BFC8-0449-47D5-B814-3A17E08BE7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5AD6C-8E17-49B4-A753-C495127ECFE8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C9F8B-033C-4C26-8BF5-096C2831C1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14BB1-5753-46F7-9EB1-7E1A16FCCE9F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A260F-A65C-46D4-8303-AB4E3A97D3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73B4F-7768-4E3B-92BE-AC6CF524FEF6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B7B43-304D-42CC-9F12-50A332F9A8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1E67E-9DEA-496F-807A-8BC222EF954A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C95DA-383C-4B3A-AE92-9FB76F35DE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CE8C4-F21A-45CF-A134-C9C78125E621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AE0AB-5F8A-44DD-8264-3EA5DA7EF2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539E9-28B4-4ECE-A0F5-A325100BC383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A5A83-739D-4DCD-9168-3FF410F148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B4719-839B-490F-8680-1C053BE0B104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51243-8600-45ED-A6E2-93582AFC5D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A1E4C2-1FA1-4F1F-B90E-8FAEE37EAB82}" type="datetimeFigureOut">
              <a:rPr lang="ru-RU"/>
              <a:pPr>
                <a:defRPr/>
              </a:pPr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791533-6DD4-4580-9479-CCCDDFF90B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png"/><Relationship Id="rId7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1143000" y="-1143000"/>
            <a:ext cx="6857999" cy="914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0" y="571480"/>
            <a:ext cx="892971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>
              <a:tabLst>
                <a:tab pos="457200" algn="l"/>
              </a:tabLst>
              <a:defRPr/>
            </a:pPr>
            <a:r>
              <a:rPr lang="uk-UA" sz="3600" b="1" dirty="0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</a:t>
            </a:r>
            <a:r>
              <a:rPr lang="uk-UA" sz="3600" b="1" i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 уроку:</a:t>
            </a:r>
            <a:endParaRPr lang="ru-RU" sz="3600" b="1" i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tabLst>
                <a:tab pos="457200" algn="l"/>
              </a:tabLst>
              <a:defRPr/>
            </a:pPr>
            <a:r>
              <a:rPr lang="uk-UA" sz="36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"Використання методів </a:t>
            </a:r>
            <a:r>
              <a:rPr lang="uk-UA" sz="36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36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ресторанному господарстві</a:t>
            </a:r>
            <a:endParaRPr lang="ru-RU" sz="36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3" name="Рисунок 7" descr="Результат пошуку зображень за запитом &quot;Офіціанти - фламбмейстери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250"/>
            <a:ext cx="300037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42844" y="2357430"/>
            <a:ext cx="8858312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tabLst>
                <a:tab pos="457200" algn="l"/>
              </a:tabLst>
              <a:defRPr/>
            </a:pPr>
            <a:r>
              <a:rPr lang="uk-UA" sz="2800" b="1" i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uk-UA" sz="3200" b="1" i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  уроку:</a:t>
            </a:r>
          </a:p>
          <a:p>
            <a:pPr algn="ctr" eaLnBrk="0" hangingPunct="0">
              <a:tabLst>
                <a:tab pos="457200" algn="l"/>
              </a:tabLst>
              <a:defRPr/>
            </a:pP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сформувати знання та вміння для оволодіння</a:t>
            </a:r>
            <a:r>
              <a:rPr lang="uk-UA" sz="3200" b="1" i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сучасними технологіями приготування  та подавання страв на підприємствах ресторанного господарства.</a:t>
            </a:r>
            <a:endParaRPr lang="uk-UA" sz="32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28596" y="500042"/>
            <a:ext cx="850112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630238" algn="ctr">
              <a:tabLst>
                <a:tab pos="457200" algn="l"/>
              </a:tabLst>
              <a:defRPr/>
            </a:pPr>
            <a:r>
              <a:rPr lang="uk-UA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uk-UA" sz="3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Девіз уроку: </a:t>
            </a:r>
            <a:endParaRPr lang="ru-RU" sz="3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630238" algn="r" eaLnBrk="0" hangingPunct="0">
              <a:tabLst>
                <a:tab pos="457200" algn="l"/>
              </a:tabLst>
              <a:defRPr/>
            </a:pPr>
            <a:r>
              <a:rPr lang="uk-UA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«Знати необхідно не тому, </a:t>
            </a:r>
          </a:p>
          <a:p>
            <a:pPr indent="630238" algn="r" eaLnBrk="0" hangingPunct="0">
              <a:tabLst>
                <a:tab pos="457200" algn="l"/>
              </a:tabLst>
              <a:defRPr/>
            </a:pPr>
            <a:r>
              <a:rPr lang="uk-UA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щоб тільки знати, а для того,  </a:t>
            </a:r>
          </a:p>
          <a:p>
            <a:pPr indent="630238" algn="r" eaLnBrk="0" hangingPunct="0">
              <a:tabLst>
                <a:tab pos="457200" algn="l"/>
              </a:tabLst>
              <a:defRPr/>
            </a:pPr>
            <a:r>
              <a:rPr lang="uk-UA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щоб навчитися робити» </a:t>
            </a:r>
            <a:endParaRPr lang="ru-RU" sz="32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630238" algn="r" eaLnBrk="0" hangingPunct="0">
              <a:tabLst>
                <a:tab pos="457200" algn="l"/>
              </a:tabLst>
              <a:defRPr/>
            </a:pPr>
            <a:r>
              <a:rPr lang="uk-UA" sz="3200" b="1" i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uk-UA" sz="3200" b="1" i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Максим Горький</a:t>
            </a:r>
            <a:r>
              <a:rPr lang="uk-UA" sz="3200" b="1" i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endParaRPr lang="ru-RU" sz="3200" i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630238" eaLnBrk="0" hangingPunct="0">
              <a:tabLst>
                <a:tab pos="457200" algn="l"/>
              </a:tabLst>
              <a:defRPr/>
            </a:pPr>
            <a:endParaRPr lang="ru-RU" dirty="0">
              <a:ln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61" name="Picture 10" descr="http://3.bp.blogspot.com/-k7x46c-kTWg/Tkn1QqW1MfI/AAAAAAAAAxY/nWKHPCuDHtI/s190/s1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0" y="4071938"/>
            <a:ext cx="2428875" cy="188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42844" y="0"/>
            <a:ext cx="878687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676275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Сучасні заклади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ресторанного господарства 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останнім часом стали все частіше використовувати  різні методи </a:t>
            </a:r>
            <a:r>
              <a:rPr lang="uk-UA" sz="20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особливо як показовий вид обслуговування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676275"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Кулінарний термін "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фламбе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" (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flamber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– означає «палати», це процес обробки страви на завершальній стадії приготування відкритим полум’ям, що виникає після поливання та підпалювання міцного алкогольного напою.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здійснюється при обслуговуванні споживачів біля столу, в результаті чого вони мають можливість не лише скуштувати смачну їжу, а й спостерігати за незвичайним дійством.</a:t>
            </a:r>
          </a:p>
        </p:txBody>
      </p:sp>
      <p:pic>
        <p:nvPicPr>
          <p:cNvPr id="8" name="Рисунок 7" descr="фламбе8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2786058"/>
            <a:ext cx="5214974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00115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Звичайно, традиція підпалювати страви існує в різних кухнях - європейській,  африканській, але авторами вогненної кулінарної феєрії вважають французів.</a:t>
            </a:r>
            <a:endParaRPr lang="ru-RU" sz="20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Традиція додавання алкогольних напоїв у їжу найімовірніше походить з найдавніших часів, коли і їжа, і вино були предметом жертвоприношення. Можливо, навіть тоді ця процедура переслідувала і практичну, і медичну мету – вином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дезинфікували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продукти. Гастрономічний сенс – надати особливих смакових якостей страві – з’явився лише в епоху античності.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Але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саме цей сенс підтримує цю традицію в сьогоднішній кулінарії.</a:t>
            </a:r>
            <a:endParaRPr lang="uk-UA" sz="20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6" descr="боги"/>
          <p:cNvPicPr>
            <a:picLocks noChangeAspect="1" noChangeArrowheads="1"/>
          </p:cNvPicPr>
          <p:nvPr/>
        </p:nvPicPr>
        <p:blipFill>
          <a:blip r:embed="rId3"/>
          <a:srcRect r="59674" b="60594"/>
          <a:stretch>
            <a:fillRect/>
          </a:stretch>
        </p:blipFill>
        <p:spPr bwMode="auto">
          <a:xfrm>
            <a:off x="142844" y="2928934"/>
            <a:ext cx="4143404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http://www.schmucker.estranky.cz/img/mid/1348/flambovani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2857496"/>
            <a:ext cx="4000528" cy="3786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142852"/>
            <a:ext cx="9917251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35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</a:t>
            </a:r>
            <a:r>
              <a:rPr lang="ru-RU" sz="35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ru-RU" sz="35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</a:t>
            </a:r>
            <a:r>
              <a:rPr lang="ru-RU" sz="35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35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десертів</a:t>
            </a:r>
            <a:r>
              <a:rPr lang="uk-UA" sz="35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потрібно</a:t>
            </a:r>
            <a:r>
              <a:rPr lang="ru-RU" sz="35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3500" b="1" dirty="0">
              <a:ln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42844" y="857232"/>
            <a:ext cx="8786874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8" fontAlgn="base">
              <a:spcBef>
                <a:spcPct val="0"/>
              </a:spcBef>
              <a:spcAft>
                <a:spcPct val="0"/>
              </a:spcAft>
              <a:buFontTx/>
              <a:buChar char="•"/>
              <a:defRPr/>
            </a:pP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підприємстві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щодня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повинен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бути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визначений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асортимент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цього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передбачають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окрему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сторінку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меню «Страви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фламбе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перелік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яких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постійно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поновлюється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Офіціанти</a:t>
            </a:r>
            <a:r>
              <a:rPr lang="uk-UA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фламбмейстери</a:t>
            </a: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повинні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добре знати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технологію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приготування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цих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Відстань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між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столиками в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залі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повинна бути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достатньою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того,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щоб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пересувати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візок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усім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необхідним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показу.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спиртні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напої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використовують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кімнатної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температури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r>
              <a:rPr lang="ru-RU" sz="14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ru-RU" sz="14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14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ru-RU" sz="14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Пов’язане зображення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44972">
            <a:off x="2151359" y="756081"/>
            <a:ext cx="1760171" cy="2793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Результат пошуку зображень за запитом &quot;меню ресторанів\&quot;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642918"/>
            <a:ext cx="1614302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Пов’язане зображення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927142">
            <a:off x="599499" y="801212"/>
            <a:ext cx="1890794" cy="2677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Пов’язане зображення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 rot="20516004">
            <a:off x="131642" y="839607"/>
            <a:ext cx="1834339" cy="2665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Результат пошуку зображень за запитом &quot;меню ресторанів\&quot;"/>
          <p:cNvPicPr/>
          <p:nvPr/>
        </p:nvPicPr>
        <p:blipFill>
          <a:blip r:embed="rId7"/>
          <a:srcRect l="16516"/>
          <a:stretch>
            <a:fillRect/>
          </a:stretch>
        </p:blipFill>
        <p:spPr bwMode="auto">
          <a:xfrm>
            <a:off x="5143504" y="5214950"/>
            <a:ext cx="2643206" cy="1643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-1846652" y="0"/>
            <a:ext cx="108478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uk-UA" sz="36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uk-UA" sz="36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Інвентар для </a:t>
            </a:r>
            <a:r>
              <a:rPr lang="uk-UA" sz="36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36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страв</a:t>
            </a:r>
            <a:endParaRPr lang="uk-UA" sz="3600" dirty="0">
              <a:ln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571480"/>
            <a:ext cx="857256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доготування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страв необхідний наступний інвентар: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візок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з двома полицями або підсобний стіл для розставляння всього необхідного для 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і подачі;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дві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спиртівки для 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доготування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розігріву та 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страв;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набір</a:t>
            </a: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різноманітних приправ, спирт для запалювання та міцний алкогольний напій;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прибори для 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пальник кондитерський.</a:t>
            </a:r>
            <a:endParaRPr lang="uk-UA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5786446" y="4411703"/>
            <a:ext cx="3357554" cy="244629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8" name="Рисунок 7" descr="C:\Users\user\Desktop\фламбування страв 1\Новая папка\img9.jpg"/>
          <p:cNvPicPr/>
          <p:nvPr/>
        </p:nvPicPr>
        <p:blipFill>
          <a:blip r:embed="rId5"/>
          <a:srcRect l="44094" t="36539" r="11972" b="27350"/>
          <a:stretch>
            <a:fillRect/>
          </a:stretch>
        </p:blipFill>
        <p:spPr bwMode="auto">
          <a:xfrm>
            <a:off x="0" y="4500570"/>
            <a:ext cx="3143240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3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3143240" y="4071942"/>
            <a:ext cx="2643206" cy="2131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5603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Пов’язане зображення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72074"/>
            <a:ext cx="2285984" cy="1785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Пов’язане зображення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2500306"/>
            <a:ext cx="3643306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Результат пошуку зображень за запитом &quot;набір для спецій&quot;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3714752"/>
            <a:ext cx="2286016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https://villagrazia.ua/media/catalog/product/cache/8/image/9df78eab33525d08d6e5fb8d27136e95/o/n/onedashiny-24-2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32" y="4500570"/>
            <a:ext cx="3571868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Пов’язане зображення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14480" y="4286256"/>
            <a:ext cx="2071702" cy="1647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42844" y="0"/>
            <a:ext cx="878687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виборі посуду для приготування страв в техніці </a:t>
            </a:r>
            <a:r>
              <a:rPr lang="uk-UA" sz="2400" b="1" dirty="0" err="1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фламбе</a:t>
            </a:r>
            <a:r>
              <a:rPr lang="uk-UA" sz="24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першу </a:t>
            </a:r>
            <a:r>
              <a:rPr lang="uk-UA" sz="24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чергу,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треба віддати перевагу посуду з нержавіючої сталі, це пов'язано з тим, що при горінні спирт досягає дуже високої температури, і навіть при короткочасному впливі вогнем на посуд з інших матеріалів, він може бути пошкоджений. 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Посуда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повинна бути з довгими ручками з жаростійкого матеріалу, необхідно тримати палаюче блюдо подалі від себе з метою безпеки.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Весь інвентар для 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eaLnBrk="0" hangingPunct="0">
              <a:defRPr/>
            </a:pP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повинен зберігатися в чистоті, </a:t>
            </a:r>
          </a:p>
          <a:p>
            <a:pPr eaLnBrk="0" hangingPunct="0">
              <a:defRPr/>
            </a:pP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мати естетичний вигляд.  </a:t>
            </a:r>
            <a:endParaRPr lang="uk-UA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Пов’язане зображення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00430" y="5143512"/>
            <a:ext cx="2286016" cy="1714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6627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42844" y="142852"/>
            <a:ext cx="885831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uk-UA" sz="36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</a:t>
            </a:r>
            <a:r>
              <a:rPr lang="uk-UA" sz="36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Фламбуючий</a:t>
            </a:r>
            <a:r>
              <a:rPr lang="uk-UA" sz="36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пістолет (пальник)</a:t>
            </a:r>
          </a:p>
          <a:p>
            <a:pPr algn="ctr">
              <a:defRPr/>
            </a:pPr>
            <a:r>
              <a:rPr lang="uk-UA" sz="36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</a:t>
            </a:r>
          </a:p>
          <a:p>
            <a:pPr algn="r">
              <a:defRPr/>
            </a:pP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Пистолет для фламбирования GrandCHEF, представленный специалистами Tescoma в апреле 2017 года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85794"/>
            <a:ext cx="8715436" cy="2971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85720" y="3675504"/>
            <a:ext cx="8643998" cy="2631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>
              <a:defRPr/>
            </a:pPr>
            <a:r>
              <a:rPr lang="uk-UA" sz="28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Фламбуючий</a:t>
            </a:r>
            <a:r>
              <a:rPr lang="uk-UA" sz="28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пістолет (пальник) </a:t>
            </a:r>
            <a:r>
              <a:rPr lang="uk-UA" sz="28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має свої </a:t>
            </a:r>
            <a:r>
              <a:rPr lang="uk-UA" sz="28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особливості. Призначений </a:t>
            </a:r>
            <a:r>
              <a:rPr lang="uk-UA" sz="28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створення хрусткої (карамельної) кірочки на солодких десертах. Пістолет має регульовану інтенсивність полум'я, </a:t>
            </a:r>
            <a:r>
              <a:rPr lang="uk-UA" sz="28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заправляють його </a:t>
            </a:r>
            <a:r>
              <a:rPr lang="uk-UA" sz="28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газом для звичайних запальничок. </a:t>
            </a:r>
            <a:endParaRPr lang="ru-RU" sz="28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7651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tabLst>
                <a:tab pos="1590675" algn="l"/>
                <a:tab pos="3149600" algn="ctr"/>
              </a:tabLst>
              <a:defRPr/>
            </a:pPr>
            <a:r>
              <a:rPr lang="ru-RU" sz="36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Підготовка</a:t>
            </a:r>
            <a:r>
              <a:rPr lang="ru-RU" sz="36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візка</a:t>
            </a:r>
            <a:r>
              <a:rPr lang="ru-RU" sz="36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uk-UA" sz="4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36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:</a:t>
            </a:r>
            <a:endParaRPr lang="uk-UA" sz="36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42844" y="642918"/>
            <a:ext cx="60722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tabLst>
                <a:tab pos="1590675" algn="l"/>
                <a:tab pos="3149600" algn="ctr"/>
              </a:tabLst>
              <a:defRPr/>
            </a:pPr>
            <a:r>
              <a:rPr lang="uk-UA" sz="2400" b="1" dirty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</a:rPr>
              <a:t>Різновиди  </a:t>
            </a:r>
            <a:r>
              <a:rPr lang="uk-UA" sz="2400" b="1" dirty="0" smtClean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</a:rPr>
              <a:t>офіціантських </a:t>
            </a:r>
            <a:r>
              <a:rPr lang="uk-UA" sz="2400" b="1" dirty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</a:rPr>
              <a:t>візків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гарідон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) </a:t>
            </a:r>
            <a:r>
              <a:rPr lang="uk-UA" sz="2400" b="1" dirty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3" name="Рисунок 12" descr="C:\Users\user\Desktop\фламбування страв 1\gueridon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142984"/>
            <a:ext cx="3428992" cy="2569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user\Desktop\фламбування страв 1\Новая папка\img7.jpg"/>
          <p:cNvPicPr/>
          <p:nvPr/>
        </p:nvPicPr>
        <p:blipFill>
          <a:blip r:embed="rId4"/>
          <a:srcRect l="48956" t="30769" r="14749" b="26282"/>
          <a:stretch>
            <a:fillRect/>
          </a:stretch>
        </p:blipFill>
        <p:spPr bwMode="auto">
          <a:xfrm>
            <a:off x="0" y="928670"/>
            <a:ext cx="3286116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C:\Users\user\Desktop\фламбування страв 1\426016008_090.jpg"/>
          <p:cNvPicPr/>
          <p:nvPr/>
        </p:nvPicPr>
        <p:blipFill>
          <a:blip r:embed="rId5"/>
          <a:srcRect l="1884"/>
          <a:stretch>
            <a:fillRect/>
          </a:stretch>
        </p:blipFill>
        <p:spPr bwMode="auto">
          <a:xfrm>
            <a:off x="2643175" y="2214554"/>
            <a:ext cx="3429024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C:\Users\user\Desktop\фламбування страв 1\a70604c59bde52e44326b7cf6ca984c3--cook-cook-the-fun.jpg"/>
          <p:cNvPicPr/>
          <p:nvPr/>
        </p:nvPicPr>
        <p:blipFill>
          <a:blip r:embed="rId6"/>
          <a:srcRect t="8494"/>
          <a:stretch>
            <a:fillRect/>
          </a:stretch>
        </p:blipFill>
        <p:spPr bwMode="auto">
          <a:xfrm>
            <a:off x="0" y="4071918"/>
            <a:ext cx="3429023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2465" name="Picture 1" descr="C:\Users\user\Desktop\фламбування страв 1\859_1.jpg"/>
          <p:cNvPicPr>
            <a:picLocks noChangeAspect="1" noChangeArrowheads="1"/>
          </p:cNvPicPr>
          <p:nvPr/>
        </p:nvPicPr>
        <p:blipFill>
          <a:blip r:embed="rId7"/>
          <a:srcRect l="6618" r="13970"/>
          <a:stretch>
            <a:fillRect/>
          </a:stretch>
        </p:blipFill>
        <p:spPr bwMode="auto">
          <a:xfrm>
            <a:off x="5286380" y="3857604"/>
            <a:ext cx="3857620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3956286" y="3244334"/>
            <a:ext cx="1231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гарідон</a:t>
            </a:r>
            <a:r>
              <a:rPr lang="ru-RU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) </a:t>
            </a:r>
            <a:r>
              <a:rPr lang="uk-UA" b="1" dirty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44" y="142852"/>
            <a:ext cx="878687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верхню полицю візка ставлять дві спиртівки, наповнені спиртом;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одній стороні ставлять спеції та необхідні соусники;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другому кінці або в додатковій кишеньці пляшки з напоями, необхідними для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біля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аб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у з 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приправ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ами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кладуть прибори, необхідні для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продукти або напівфабрикати, необхідні для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ставлять на середину полиці на тарілках або блюді;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на нижні полиці ставлять тарілки та сковорідки з кришками</a:t>
            </a:r>
            <a:r>
              <a:rPr lang="uk-UA" sz="2000" b="1" i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b="1" i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столові прибори кладуть в ящик біля тарілок.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Отримавши замовлення на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офіціант підвозить візок до відвідувачів, які зробили замовлення, і встановлює так, щоб він нікому не заважав і відвідувачі могли бачити шоу.</a:t>
            </a:r>
            <a:endParaRPr lang="uk-UA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2786050" y="3765338"/>
            <a:ext cx="5143536" cy="309266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785794"/>
            <a:ext cx="8501122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42844" y="214290"/>
            <a:ext cx="8858312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  Організація робочого місця </a:t>
            </a:r>
            <a:r>
              <a:rPr lang="uk-UA" sz="32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фламбмейстера</a:t>
            </a:r>
            <a:r>
              <a:rPr lang="uk-UA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1747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142844" y="0"/>
            <a:ext cx="8715436" cy="815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>
              <a:defRPr/>
            </a:pPr>
            <a:r>
              <a:rPr lang="uk-UA" sz="28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Техніка </a:t>
            </a:r>
            <a:r>
              <a:rPr lang="uk-UA" sz="32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endParaRPr lang="uk-UA" sz="32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571480"/>
            <a:ext cx="857256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Техніку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ува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ван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можна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використовувати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приготуванні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практично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всіх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додає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додатковий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аромат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незабутній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смак. Страви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приготовані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із</a:t>
            </a:r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застосуванням</a:t>
            </a:r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технік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припадуть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душі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навіть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найдосвідченішим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гурманам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кулінарії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ефектним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моментом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є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демонстрація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подачі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страви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відвідувачам.У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сучасному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громадському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харчуванні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подачу страви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технікою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ламбе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можна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побачити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замовити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ресторанах, де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є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фламбмейстери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які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спеціалізуються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цій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техніці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подачі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Пов’язане зображення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588" y="3357562"/>
            <a:ext cx="5286412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1143001" y="-1143000"/>
            <a:ext cx="6857999" cy="914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714348" y="0"/>
            <a:ext cx="8215370" cy="53860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 algn="ctr">
              <a:defRPr/>
            </a:pP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Види техніки </a:t>
            </a:r>
            <a:r>
              <a:rPr lang="uk-UA" sz="32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фламбе</a:t>
            </a:r>
            <a:r>
              <a:rPr lang="uk-UA" sz="32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lang="ru-RU" sz="3200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785786" y="500042"/>
            <a:ext cx="8072494" cy="3370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-450708" bIns="0" anchor="ctr">
            <a:spAutoFit/>
          </a:bodyPr>
          <a:lstStyle/>
          <a:p>
            <a:pPr>
              <a:defRPr/>
            </a:pP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uk-UA" sz="24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Страву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поливають алкоголем  і підпалюють на сковороді, коли вогонь припиняється </a:t>
            </a:r>
            <a:r>
              <a:rPr lang="uk-UA" sz="24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перекладають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тарілку, оформляють і подають. Ця техніка більш безпечна і поширена.</a:t>
            </a:r>
          </a:p>
          <a:p>
            <a:pPr>
              <a:defRPr/>
            </a:pP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Спиртовий напій наливають в спеціальний посуд, а потім підпалюють рідину, обережно виливають на готову страву. Ця </a:t>
            </a:r>
            <a:r>
              <a:rPr lang="uk-UA" sz="24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техніка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вимагає певних навичок і акуратності, якщо страва з м'яса, риби або овочів, то її посипають сіллю, а при горінні сіль потріскує, чим створює додатковий ефект. </a:t>
            </a:r>
            <a:endParaRPr lang="ru-RU" sz="2400" b="1" dirty="0">
              <a:ln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C:\Users\user\Desktop\фламбування страв 1\Новая папка\img1.jpg"/>
          <p:cNvPicPr/>
          <p:nvPr/>
        </p:nvPicPr>
        <p:blipFill>
          <a:blip r:embed="rId4"/>
          <a:srcRect l="16996" t="47009" r="56547" b="21154"/>
          <a:stretch>
            <a:fillRect/>
          </a:stretch>
        </p:blipFill>
        <p:spPr bwMode="auto">
          <a:xfrm>
            <a:off x="357158" y="4143380"/>
            <a:ext cx="4000528" cy="2714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Пов’язане зображення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3857628"/>
            <a:ext cx="4500594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71406" y="0"/>
            <a:ext cx="857256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2000" b="1" dirty="0" err="1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Флам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ван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 </a:t>
            </a:r>
            <a:r>
              <a:rPr lang="ru-RU" sz="2000" b="1" dirty="0" err="1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якісн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о, коли додати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алкоголь,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міцність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не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нижче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40%.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Найчастіше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коньяк,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віскі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бренді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Рідше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горілка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Іноді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джин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ром. </a:t>
            </a:r>
          </a:p>
          <a:p>
            <a:pPr>
              <a:defRPr/>
            </a:pP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Вибираючи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алкоголь для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фламбувания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забувайте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суть методу - не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ефектній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подачі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стіл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того, як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випаровується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алкоголь,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залишається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власне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сам смак напою -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основними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поєднаними 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нотками страви,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створює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чудову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композицію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за яку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цінителі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люблять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страви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фламбе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n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Пов’язане зображення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2428868"/>
            <a:ext cx="5143504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1143000" y="-1143001"/>
            <a:ext cx="6858001" cy="9144000"/>
          </a:xfrm>
          <a:prstGeom prst="snip2Same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0"/>
            <a:ext cx="9001156" cy="64633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uk-UA" sz="3600" b="1" dirty="0">
                <a:ln>
                  <a:solidFill>
                    <a:schemeClr val="tx1"/>
                  </a:solidFill>
                </a:ln>
                <a:solidFill>
                  <a:srgbClr val="40404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Поєднання страв з алкогольними напоїв</a:t>
            </a:r>
            <a:endParaRPr lang="uk-UA" sz="36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Пов’язане зображення"/>
          <p:cNvPicPr/>
          <p:nvPr/>
        </p:nvPicPr>
        <p:blipFill>
          <a:blip r:embed="rId4" cstate="print"/>
          <a:srcRect l="35884" t="10477" r="35885" b="13300"/>
          <a:stretch>
            <a:fillRect/>
          </a:stretch>
        </p:blipFill>
        <p:spPr bwMode="auto">
          <a:xfrm>
            <a:off x="7215206" y="500042"/>
            <a:ext cx="1071570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http://vsizalejnosti.in.ua/wp-content/uploads/2017/09/76f819f31d4dda4f3d1a8c89384bc053.jpg"/>
          <p:cNvPicPr/>
          <p:nvPr/>
        </p:nvPicPr>
        <p:blipFill>
          <a:blip r:embed="rId5" cstate="print"/>
          <a:srcRect l="6705" r="65951"/>
          <a:stretch>
            <a:fillRect/>
          </a:stretch>
        </p:blipFill>
        <p:spPr bwMode="auto">
          <a:xfrm>
            <a:off x="8286776" y="1428736"/>
            <a:ext cx="642942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Результат пошуку зображень за запитом &quot;лікер&quot;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58082" y="2214554"/>
            <a:ext cx="991946" cy="1731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Результат пошуку зображень за запитом &quot;бренді&quot;"/>
          <p:cNvPicPr/>
          <p:nvPr/>
        </p:nvPicPr>
        <p:blipFill>
          <a:blip r:embed="rId7" cstate="print"/>
          <a:srcRect l="33838" r="34344"/>
          <a:stretch>
            <a:fillRect/>
          </a:stretch>
        </p:blipFill>
        <p:spPr bwMode="auto">
          <a:xfrm>
            <a:off x="8215338" y="3857628"/>
            <a:ext cx="714380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Пов’язане зображення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4857760"/>
            <a:ext cx="872133" cy="200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214282" y="571480"/>
            <a:ext cx="7215238" cy="5586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>
              <a:defRPr/>
            </a:pP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Коньяк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є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одним </a:t>
            </a:r>
            <a:r>
              <a:rPr lang="ru-RU" sz="2000" b="1" dirty="0" err="1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із</a:t>
            </a:r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універсальних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Він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добре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поєднується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приготуванні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м'ясних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морепродуктів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 так само для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випічки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солодощів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Ром. Цей напій найчастіше використовують в приготуванні десертів, для ефектної подачі в підпалюванні різних фруктів. </a:t>
            </a:r>
            <a:endParaRPr lang="ru-RU" sz="2000" b="1" dirty="0" smtClean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Лікери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є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напоями,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містять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великий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відсоток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цукру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використовуються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виключно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подачі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фруктів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uk-UA" sz="2000" b="1" dirty="0">
              <a:ln>
                <a:solidFill>
                  <a:schemeClr val="tx1"/>
                </a:solidFill>
              </a:ln>
              <a:solidFill>
                <a:srgbClr val="21212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Такі алкогольні  напої  як віскі, бренді використовують </a:t>
            </a:r>
          </a:p>
          <a:p>
            <a:pPr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приготуванні різних м'ясних страв.</a:t>
            </a:r>
          </a:p>
          <a:p>
            <a:pPr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Джин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відноситься до категорії міцних напоїв,  але завдяки своєму ялівцевому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смаковому відтінку добре підходить для приготування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підпалювання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 з птиці, і дичини.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Всі ці напої відносяться  до рекомендованих, і найчастіше більшість досвідчених кухарів пробують свої різні поєднання напоїв в приготуванні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фламбе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страв, </a:t>
            </a:r>
          </a:p>
          <a:p>
            <a:pPr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завдяки чому створюється незабутні </a:t>
            </a:r>
          </a:p>
          <a:p>
            <a:pPr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кулінарні шедеври. </a:t>
            </a:r>
            <a:endParaRPr lang="uk-UA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Результат пошуку зображень за запитом &quot;віскі&quot;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72330" y="3857628"/>
            <a:ext cx="1143009" cy="1715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500034" y="142852"/>
            <a:ext cx="821537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3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Доведення</a:t>
            </a:r>
            <a:r>
              <a:rPr lang="ru-RU" sz="3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3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готовності</a:t>
            </a:r>
            <a:r>
              <a:rPr lang="ru-RU" sz="3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ru-RU" sz="3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м’ясних страв</a:t>
            </a:r>
            <a:endParaRPr lang="uk-UA" sz="3000" dirty="0">
              <a:ln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142844" y="1214422"/>
            <a:ext cx="885831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•"/>
              <a:defRPr/>
            </a:pP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Запалюють</a:t>
            </a: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поси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вогонь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спиртівці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Кладуть</a:t>
            </a: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сковорідку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певну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кількість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вершкового масла,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щоб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розтопити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його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М'ясні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рибні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овочеві</a:t>
            </a: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страви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посипають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сіллю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при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горінні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створюється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додатковий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вогняний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ефект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Укладають</a:t>
            </a: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шма</a:t>
            </a:r>
            <a:r>
              <a:rPr lang="uk-UA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тки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м'яса.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смаженні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продукт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злегка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перевертають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не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проколюючи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виделкою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щоб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витік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сік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Наприкінці</a:t>
            </a: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смаження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виріб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збризкують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алкогольним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напоєм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який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необхідний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підпалюють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Коли </a:t>
            </a:r>
            <a:r>
              <a:rPr lang="uk-UA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припинився вогонь,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м’ясо</a:t>
            </a:r>
            <a:r>
              <a:rPr lang="uk-UA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перекладають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тарілки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м’ясного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соку,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утворився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смаженні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додають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відповідну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приправу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поливають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ним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м’ясо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Гарнірують</a:t>
            </a:r>
            <a:r>
              <a:rPr lang="ru-RU" sz="24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подають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тарілках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оформленому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вигляді</a:t>
            </a:r>
            <a:r>
              <a:rPr lang="ru-RU" sz="2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ru-RU" sz="24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1143001" y="-1143000"/>
            <a:ext cx="6857999" cy="914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28596" y="0"/>
            <a:ext cx="74295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593725" algn="ctr">
              <a:defRPr/>
            </a:pPr>
            <a:r>
              <a:rPr lang="ru-RU" sz="32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ru-RU" sz="32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солодких</a:t>
            </a:r>
            <a:r>
              <a:rPr lang="ru-RU" sz="32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</a:t>
            </a:r>
            <a:r>
              <a:rPr lang="ru-RU" sz="32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Пов’язане зображення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1" y="3450210"/>
            <a:ext cx="6325693" cy="32649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142844" y="571480"/>
            <a:ext cx="878687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593725">
              <a:defRPr/>
            </a:pP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сковорідку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кладуть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цукор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нагрівають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його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карамелізації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після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цього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додають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масло. Коли в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розтопиться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доливають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фруктового соку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лікер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У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киплячий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соус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кладуть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солодкі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страви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прогрівають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обох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сторін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збризкують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виріб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коньяком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підпалюють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Після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того, 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 алкоголь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вигорить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перекладають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мілку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десертну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тарілку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поливають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соусом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сковороди,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посипають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мигдальними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горіхами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indent="593725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Підпалюють  одразу, як тільки поливають алкоголем. Трохи зволікання - спирт просочується в їжу, і не згоряє повністю при чому втрачається  ароматний ефект, та чітко відчувається стійкий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неприємний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алкогольний присмаком.</a:t>
            </a:r>
            <a:endParaRPr lang="ru-RU" sz="20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93725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фламбе6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874416"/>
            <a:ext cx="3048006" cy="26978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9939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42844" y="0"/>
            <a:ext cx="8786874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</a:t>
            </a:r>
            <a:r>
              <a:rPr lang="uk-UA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32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вання</a:t>
            </a:r>
            <a:r>
              <a:rPr lang="ru-RU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фруктів</a:t>
            </a:r>
            <a:r>
              <a:rPr lang="ru-RU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ягід</a:t>
            </a:r>
            <a:r>
              <a:rPr lang="ru-RU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85720" y="571480"/>
            <a:ext cx="8643998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593725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93725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93725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93725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93725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93725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93725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93725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93725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593725">
              <a:defRPr/>
            </a:pP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 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підходять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полуниця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ожина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банани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ананаси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абрикоси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персики та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яблука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сковорідці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злегка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карамелізують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частину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цукру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відразу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ж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додають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вершкове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масло.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Після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того, як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воно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розтопилося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кладуть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банани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очищені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шкірки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нарізані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фрукти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їх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злегка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обсмажують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обох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боків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посипають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цукром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збризкують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коньяком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або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лікером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підпалюють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Як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коньяк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вигорить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фламбовані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фрукти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кладуть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десертну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тарілку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поливають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соусом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сковороди,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прикрашають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ягодами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подають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відпуску всі види фруктів і ягід можна посипати зверху подрібненими горіхами(мигдальними, волоськими, арахісом), тертим шоколадом або подати зі збитими вершками.</a:t>
            </a:r>
            <a:endParaRPr lang="uk-UA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1714480" y="571480"/>
            <a:ext cx="5572132" cy="28574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40963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57158" y="142852"/>
            <a:ext cx="864399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593725" algn="ctr">
              <a:defRPr/>
            </a:pPr>
            <a:r>
              <a:rPr lang="ru-RU" sz="34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Презентація</a:t>
            </a:r>
            <a:r>
              <a:rPr lang="ru-RU" sz="34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4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фламбованих</a:t>
            </a:r>
            <a:r>
              <a:rPr lang="ru-RU" sz="34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4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</a:t>
            </a:r>
            <a:endParaRPr lang="uk-UA" sz="3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7286644" y="4385537"/>
            <a:ext cx="1857356" cy="2472463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9" name="Рисунок 8" descr="Пов’язане зображення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5214950"/>
            <a:ext cx="2571768" cy="1643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Результат пошуку зображень за запитом &quot;Фламбування фото&quot;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429132"/>
            <a:ext cx="2000232" cy="2428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http://vsizalejnosti.in.ua/wp-content/uploads/2017/09/d28aeb7f4d2d10c96917b470c9d5aa22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1" y="642918"/>
            <a:ext cx="321471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Результат пошуку зображень за запитом &quot;Фламбування фото&quot;"/>
          <p:cNvPicPr/>
          <p:nvPr/>
        </p:nvPicPr>
        <p:blipFill>
          <a:blip r:embed="rId7"/>
          <a:srcRect l="18750" t="10000" r="15000"/>
          <a:stretch>
            <a:fillRect/>
          </a:stretch>
        </p:blipFill>
        <p:spPr bwMode="auto">
          <a:xfrm>
            <a:off x="4643438" y="5218545"/>
            <a:ext cx="2643206" cy="1639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714356"/>
            <a:ext cx="3240096" cy="2136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Результат пошуку зображень за запитом &quot;Інвентар кухаря&quot;"/>
          <p:cNvPicPr/>
          <p:nvPr/>
        </p:nvPicPr>
        <p:blipFill>
          <a:blip r:embed="rId9"/>
          <a:srcRect l="2069" t="16171" r="2931" b="19275"/>
          <a:stretch>
            <a:fillRect/>
          </a:stretch>
        </p:blipFill>
        <p:spPr bwMode="auto">
          <a:xfrm>
            <a:off x="3071802" y="2714620"/>
            <a:ext cx="3357586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фламбе4"/>
          <p:cNvPicPr/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357950" y="642918"/>
            <a:ext cx="2628900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42844" y="142853"/>
            <a:ext cx="8715436" cy="64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uk-UA" sz="3200" b="1" dirty="0"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</a:t>
            </a:r>
            <a:r>
              <a:rPr lang="uk-UA" sz="36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Подавання </a:t>
            </a:r>
            <a:r>
              <a:rPr lang="uk-UA" sz="36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фламбованих</a:t>
            </a:r>
            <a:r>
              <a:rPr lang="uk-UA" sz="36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страв</a:t>
            </a:r>
            <a:r>
              <a:rPr lang="uk-UA" sz="3600" b="1" dirty="0"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                                                 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214282" y="3857628"/>
            <a:ext cx="871543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593725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Крім показу шоу з підпалом готової страви, техніка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надає  страві найтоншої підсмаженої, золотистої скоринки і витонченого аромату напою, який був використаний при приготуванні страви.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593725"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33313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Страву подають одразу після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solidFill>
                  <a:srgbClr val="33313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33313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593725" eaLnBrk="0" hangingPunct="0">
              <a:defRPr/>
            </a:pP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Фламбовані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страви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можна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подавати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обнос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загального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блюда та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індивіду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ально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593725" eaLnBrk="0" hangingPunct="0">
              <a:defRPr/>
            </a:pP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фламбованих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фруктів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можна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подавати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десертне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22222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вино.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593725" eaLnBrk="0" hangingPunct="0">
              <a:defRPr/>
            </a:pP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Цей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подавання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вносить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різноманітність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обслуговування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гостей у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ресторані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дає</a:t>
            </a: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видовищний ефект шоу.</a:t>
            </a:r>
            <a:endParaRPr lang="uk-UA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Пов’язане зображення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714356"/>
            <a:ext cx="3714776" cy="321471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43011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85786" y="285728"/>
            <a:ext cx="7929618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Широкого використання шоу </a:t>
            </a:r>
            <a:r>
              <a:rPr lang="uk-UA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фламбе</a:t>
            </a:r>
            <a:r>
              <a:rPr lang="uk-UA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завоювало при відзначенні різного виду </a:t>
            </a:r>
            <a:r>
              <a:rPr lang="uk-UA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мироприємств</a:t>
            </a:r>
            <a:r>
              <a:rPr lang="uk-UA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(весіль, бенкетів, </a:t>
            </a:r>
            <a:r>
              <a:rPr lang="uk-UA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корпоративів</a:t>
            </a:r>
            <a:r>
              <a:rPr lang="uk-UA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 ін.)</a:t>
            </a:r>
            <a:endParaRPr lang="ru-RU" dirty="0"/>
          </a:p>
        </p:txBody>
      </p:sp>
      <p:pic>
        <p:nvPicPr>
          <p:cNvPr id="6" name="Рисунок 5" descr="Фламбэ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500438"/>
            <a:ext cx="4286280" cy="29998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Результат пошуку зображень за запитом &quot;шоу фламбе&quot;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1651" y="1214422"/>
            <a:ext cx="3180217" cy="52149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0723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928662" y="0"/>
            <a:ext cx="735811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uk-UA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Техніка безпеки під час </a:t>
            </a:r>
            <a:r>
              <a:rPr lang="uk-UA" sz="32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endParaRPr lang="ru-RU" sz="32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142844" y="357166"/>
            <a:ext cx="8858312" cy="6509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Пальник 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потрібно ставити на металевий піднос.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Перед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використанням пальника переконатися, що він стійко стоїть.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Підпалювати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алкогольні напої тільки спеціальною запальничкою з довгим носиком.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використовувати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сковорідку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лише з довгою ручкою,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solidFill>
                  <a:srgbClr val="33313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покритою жаростійким матеріалом - це захистить шкіру рук від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solidFill>
                  <a:srgbClr val="33313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пошкоджень.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Під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час виконування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не нагинатися над плитою (спиртівкою).</a:t>
            </a:r>
            <a:endParaRPr lang="ru-RU" sz="20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Сухе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горюче брати лише щипцями.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розмахувати руками, тримаючи ріжучі предмети.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Робочої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поверхні електроплити руками не торкатися.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Гарячі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предмети брати лише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прихватками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</a:t>
            </a:r>
            <a:endParaRPr lang="uk-UA" sz="2000" b="1" dirty="0">
              <a:ln>
                <a:solidFill>
                  <a:schemeClr val="tx1"/>
                </a:solidFill>
              </a:ln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Ні в якому разі не можна наливати алкоголь на блюдо безпосередньо з пляшки - полум'я може швиденько допомогти склу тріснути, і тоді, крім опіків, доведеться ще й лікувати порізи. </a:t>
            </a: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нехтуйте  використанням рукавичок. </a:t>
            </a:r>
          </a:p>
          <a:p>
            <a:pPr eaLnBrk="0" hangingPunct="0">
              <a:buFontTx/>
              <a:buChar char="•"/>
              <a:defRPr/>
            </a:pP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забувайте, що наливати воду в палаючий на сковороді з маслом алкоголь категорично заборонено! Отримаєте вибух, бризки жиру та опіки. При необхідності швидко загасити вогонь вас врятує тільки щільно прилегла кришка.</a:t>
            </a:r>
            <a:r>
              <a:rPr lang="ru-RU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Результат пошуку зображень за запитом &quot;Фламбування фото&quot;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2285992"/>
            <a:ext cx="1571604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1143000" y="-1143002"/>
            <a:ext cx="6857999" cy="914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642910" y="0"/>
            <a:ext cx="7929618" cy="5847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7200">
              <a:tabLst>
                <a:tab pos="552450" algn="l"/>
              </a:tabLst>
              <a:defRPr/>
            </a:pPr>
            <a:r>
              <a:rPr lang="uk-UA" sz="14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lang="uk-UA" sz="32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Закріплення нового матеріалу</a:t>
            </a:r>
            <a:endParaRPr lang="uk-UA" sz="3200" dirty="0">
              <a:ln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14348" y="500042"/>
            <a:ext cx="7429552" cy="52322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7200">
              <a:tabLst>
                <a:tab pos="552450" algn="l"/>
              </a:tabLst>
              <a:defRPr/>
            </a:pPr>
            <a:r>
              <a:rPr lang="uk-UA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</a:t>
            </a:r>
            <a:r>
              <a:rPr lang="uk-UA" sz="28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 "Спіймай помилку"</a:t>
            </a:r>
            <a:r>
              <a:rPr lang="uk-UA" sz="2800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uk-UA" sz="2800" dirty="0">
              <a:ln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14282" y="928670"/>
            <a:ext cx="8286808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Методи </a:t>
            </a:r>
            <a:r>
              <a:rPr lang="uk-UA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працюють якісно, коли додати алкоголь, міцність якого </a:t>
            </a:r>
            <a:r>
              <a:rPr lang="uk-UA" sz="1900" b="1" dirty="0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нижче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40%.                                                                                                                                               2.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спиртні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напої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охолоджують.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Коньяк -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алкоголь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ний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напій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як</a:t>
            </a:r>
            <a:r>
              <a:rPr lang="uk-UA" sz="19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ий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використовується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ванні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страв.</a:t>
            </a:r>
            <a:endParaRPr lang="ru-RU" sz="19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Якщо солодкі страви та фрукти при </a:t>
            </a:r>
            <a:r>
              <a:rPr lang="uk-UA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фламбуванні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посипати сіллю, то сіль буде створювати додатковий ефект </a:t>
            </a:r>
            <a:r>
              <a:rPr lang="uk-UA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ru-RU" sz="19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Термін «</a:t>
            </a:r>
            <a:r>
              <a:rPr lang="uk-UA" sz="19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означає «</a:t>
            </a:r>
            <a:r>
              <a:rPr lang="uk-UA" sz="1900" b="1" dirty="0" err="1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смажиння</a:t>
            </a:r>
            <a:r>
              <a:rPr lang="uk-UA" sz="19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фритюрі».</a:t>
            </a:r>
            <a:endParaRPr lang="ru-RU" sz="19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 </a:t>
            </a:r>
            <a:r>
              <a:rPr lang="ru-RU" sz="1900" b="1" dirty="0" err="1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смажинні</a:t>
            </a:r>
            <a:r>
              <a:rPr lang="ru-RU" sz="1900" b="1" dirty="0" smtClean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продукт 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злегка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перевертають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проколюючи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виделкою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>
              <a:defRPr/>
            </a:pP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1900" b="1" dirty="0" err="1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Фламбуючий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пістолет призначений для створювання сухої скоринки.</a:t>
            </a:r>
            <a:endParaRPr lang="ru-RU" sz="19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</a:t>
            </a:r>
            <a:r>
              <a:rPr lang="uk-UA" sz="19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uk-UA" sz="19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Дозволено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наливати алкоголь на тарілку безпосередньо з пляшки.</a:t>
            </a:r>
            <a:endParaRPr lang="ru-RU" sz="19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9.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</a:t>
            </a:r>
            <a:r>
              <a:rPr lang="ru-RU" sz="1900" b="1" dirty="0" err="1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ламбмейстер</a:t>
            </a:r>
            <a:r>
              <a:rPr lang="ru-RU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це шеф-кухар. </a:t>
            </a:r>
            <a:endParaRPr lang="ru-RU" sz="19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19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виборі посуду для приготування страв в техніці </a:t>
            </a:r>
            <a:r>
              <a:rPr lang="uk-UA" sz="1900" b="1" dirty="0" err="1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фламбе</a:t>
            </a:r>
            <a:r>
              <a:rPr lang="uk-UA" sz="19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першу </a:t>
            </a:r>
            <a:r>
              <a:rPr lang="uk-UA" sz="19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чергу, треба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віддати </a:t>
            </a:r>
            <a:r>
              <a:rPr lang="uk-UA" sz="1900" b="1" dirty="0" smtClean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перевагу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скляному посуду. </a:t>
            </a:r>
            <a:endParaRPr lang="ru-RU" sz="19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11.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Красива і хрустка карамельна скоринка при </a:t>
            </a:r>
            <a:r>
              <a:rPr lang="uk-UA" sz="19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фламбуванні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десертів досягається шляхом посипання великою кількістю солі - при тепловій обробці сіль перетворюється в карамель.</a:t>
            </a:r>
            <a:endParaRPr lang="ru-RU" sz="19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uk-UA" sz="1900" b="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12.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Наливати воду в </a:t>
            </a:r>
            <a:r>
              <a:rPr lang="uk-UA" sz="19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розігріту </a:t>
            </a:r>
            <a:r>
              <a:rPr lang="uk-UA" sz="19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сковороду з маслом обов’язково потрібно.</a:t>
            </a:r>
            <a:endParaRPr lang="uk-UA" sz="19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026" name="Picture 2" descr="C:\Users\user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398433" y="99989"/>
            <a:ext cx="83582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593725">
              <a:defRPr/>
            </a:pPr>
            <a:r>
              <a:rPr lang="uk-UA" sz="36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Виробничі ситуації:</a:t>
            </a:r>
            <a:endParaRPr lang="uk-UA" sz="36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642910" y="857232"/>
            <a:ext cx="814393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593725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Компанія відвідувачів із дітьми за столиком №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замовили на десерт, фрукти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фламбе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Техніка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фламбування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їм не відома. Ваші дії.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593725"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Полили коньяком страву, а вона не горить належним чином. Як знайти вихід з даної ситуації?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593725"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При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фламбуванні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перед відвідувачами не стихає вогонь. Як поступити?</a:t>
            </a:r>
            <a:endParaRPr lang="ru-RU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pPr indent="593725" eaLnBrk="0" hangingPunct="0">
              <a:defRPr/>
            </a:pP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Відвідувачі бажають шоу </a:t>
            </a:r>
            <a:r>
              <a:rPr lang="uk-UA" sz="2000" b="1" dirty="0" err="1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фламбе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та в кабінці, в якій вони обідають, не дозволено 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використовувати техніку </a:t>
            </a:r>
            <a:r>
              <a:rPr lang="uk-UA" sz="2000" b="1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фламбе</a:t>
            </a:r>
            <a:r>
              <a:rPr lang="uk-UA" sz="2000" b="1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через невелику площу приміщення. </a:t>
            </a:r>
            <a:r>
              <a:rPr lang="uk-UA" sz="2000" b="1" dirty="0">
                <a:ln>
                  <a:solidFill>
                    <a:schemeClr val="tx1"/>
                  </a:solidFill>
                </a:ln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 правильно прийняти рішення, щоб не засмутити гостей, і одночасно не порушити техніку безпеки?</a:t>
            </a:r>
            <a:endParaRPr lang="uk-UA" sz="2000" b="1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1925243SlideId26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1348</TotalTime>
  <Words>1656</Words>
  <Application>Microsoft Office PowerPoint</Application>
  <PresentationFormat>Экран (4:3)</PresentationFormat>
  <Paragraphs>125</Paragraphs>
  <Slides>24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rozumniki</cp:lastModifiedBy>
  <cp:revision>260</cp:revision>
  <dcterms:created xsi:type="dcterms:W3CDTF">2018-01-28T00:02:00Z</dcterms:created>
  <dcterms:modified xsi:type="dcterms:W3CDTF">2022-10-24T07:50:46Z</dcterms:modified>
</cp:coreProperties>
</file>