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</p:sldIdLst>
  <p:sldSz cx="18288000" cy="10287000"/>
  <p:notesSz cx="6858000" cy="9144000"/>
  <p:embeddedFontLst>
    <p:embeddedFont>
      <p:font typeface="Gagalin" charset="1" panose="00000500000000000000"/>
      <p:regular r:id="rId31"/>
    </p:embeddedFont>
    <p:embeddedFont>
      <p:font typeface="Quicksand Bold" charset="1" panose="00000800000000000000"/>
      <p:regular r:id="rId32"/>
    </p:embeddedFont>
    <p:embeddedFont>
      <p:font typeface="Quicksand" charset="1" panose="00000500000000000000"/>
      <p:regular r:id="rId33"/>
    </p:embeddedFont>
    <p:embeddedFont>
      <p:font typeface="Quicksand Light" charset="1" panose="00000400000000000000"/>
      <p:regular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slides/slide20.xml" Type="http://schemas.openxmlformats.org/officeDocument/2006/relationships/slide"/><Relationship Id="rId26" Target="slides/slide21.xml" Type="http://schemas.openxmlformats.org/officeDocument/2006/relationships/slide"/><Relationship Id="rId27" Target="slides/slide22.xml" Type="http://schemas.openxmlformats.org/officeDocument/2006/relationships/slide"/><Relationship Id="rId28" Target="slides/slide23.xml" Type="http://schemas.openxmlformats.org/officeDocument/2006/relationships/slide"/><Relationship Id="rId29" Target="slides/slide24.xml" Type="http://schemas.openxmlformats.org/officeDocument/2006/relationships/slide"/><Relationship Id="rId3" Target="viewProps.xml" Type="http://schemas.openxmlformats.org/officeDocument/2006/relationships/viewProps"/><Relationship Id="rId30" Target="slides/slide25.xml" Type="http://schemas.openxmlformats.org/officeDocument/2006/relationships/slide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6.png" Type="http://schemas.openxmlformats.org/officeDocument/2006/relationships/image"/><Relationship Id="rId4" Target="../media/image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4.png" Type="http://schemas.openxmlformats.org/officeDocument/2006/relationships/image"/><Relationship Id="rId4" Target="../media/image15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/Relationships>
</file>

<file path=ppt/slides/_rels/slide2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0.png" Type="http://schemas.openxmlformats.org/officeDocument/2006/relationships/image"/><Relationship Id="rId4" Target="../media/image11.svg" Type="http://schemas.openxmlformats.org/officeDocument/2006/relationships/image"/></Relationships>
</file>

<file path=ppt/slides/_rels/slide2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6.png" Type="http://schemas.openxmlformats.org/officeDocument/2006/relationships/image"/><Relationship Id="rId4" Target="../media/image17.svg" Type="http://schemas.openxmlformats.org/officeDocument/2006/relationships/image"/></Relationships>
</file>

<file path=ppt/slides/_rels/slide2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2.png" Type="http://schemas.openxmlformats.org/officeDocument/2006/relationships/image"/><Relationship Id="rId4" Target="../media/image13.svg" Type="http://schemas.openxmlformats.org/officeDocument/2006/relationships/image"/></Relationships>
</file>

<file path=ppt/slides/_rels/slide2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18.png" Type="http://schemas.openxmlformats.org/officeDocument/2006/relationships/image"/><Relationship Id="rId4" Target="../media/image19.svg" Type="http://schemas.openxmlformats.org/officeDocument/2006/relationships/image"/></Relationships>
</file>

<file path=ppt/slides/_rels/slide2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646396"/>
            <a:ext cx="16326118" cy="8994207"/>
          </a:xfrm>
          <a:custGeom>
            <a:avLst/>
            <a:gdLst/>
            <a:ahLst/>
            <a:cxnLst/>
            <a:rect r="r" b="b" t="t" l="l"/>
            <a:pathLst>
              <a:path h="8994207" w="16326118">
                <a:moveTo>
                  <a:pt x="0" y="0"/>
                </a:moveTo>
                <a:lnTo>
                  <a:pt x="16326118" y="0"/>
                </a:lnTo>
                <a:lnTo>
                  <a:pt x="16326118" y="8994208"/>
                </a:lnTo>
                <a:lnTo>
                  <a:pt x="0" y="8994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6942620">
            <a:off x="15429738" y="6649685"/>
            <a:ext cx="2632572" cy="4114800"/>
          </a:xfrm>
          <a:custGeom>
            <a:avLst/>
            <a:gdLst/>
            <a:ahLst/>
            <a:cxnLst/>
            <a:rect r="r" b="b" t="t" l="l"/>
            <a:pathLst>
              <a:path h="4114800" w="2632572">
                <a:moveTo>
                  <a:pt x="0" y="0"/>
                </a:moveTo>
                <a:lnTo>
                  <a:pt x="2632572" y="0"/>
                </a:lnTo>
                <a:lnTo>
                  <a:pt x="2632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713448" y="3685415"/>
            <a:ext cx="11866435" cy="17260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4061"/>
              </a:lnSpc>
            </a:pPr>
            <a:r>
              <a:rPr lang="en-US" sz="10043">
                <a:solidFill>
                  <a:srgbClr val="28292C"/>
                </a:solidFill>
                <a:latin typeface="Gagalin"/>
              </a:rPr>
              <a:t>Цікаво про іменник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056715" y="5710916"/>
            <a:ext cx="8264561" cy="1104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spc="-127">
                <a:solidFill>
                  <a:srgbClr val="28292C"/>
                </a:solidFill>
                <a:latin typeface="Quicksand Bold"/>
              </a:rPr>
              <a:t>основні правила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646396"/>
            <a:ext cx="16326118" cy="8994207"/>
          </a:xfrm>
          <a:custGeom>
            <a:avLst/>
            <a:gdLst/>
            <a:ahLst/>
            <a:cxnLst/>
            <a:rect r="r" b="b" t="t" l="l"/>
            <a:pathLst>
              <a:path h="8994207" w="16326118">
                <a:moveTo>
                  <a:pt x="0" y="0"/>
                </a:moveTo>
                <a:lnTo>
                  <a:pt x="16326118" y="0"/>
                </a:lnTo>
                <a:lnTo>
                  <a:pt x="16326118" y="8994208"/>
                </a:lnTo>
                <a:lnTo>
                  <a:pt x="0" y="8994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6942620">
            <a:off x="15429738" y="6649685"/>
            <a:ext cx="2632572" cy="4114800"/>
          </a:xfrm>
          <a:custGeom>
            <a:avLst/>
            <a:gdLst/>
            <a:ahLst/>
            <a:cxnLst/>
            <a:rect r="r" b="b" t="t" l="l"/>
            <a:pathLst>
              <a:path h="4114800" w="2632572">
                <a:moveTo>
                  <a:pt x="0" y="0"/>
                </a:moveTo>
                <a:lnTo>
                  <a:pt x="2632572" y="0"/>
                </a:lnTo>
                <a:lnTo>
                  <a:pt x="2632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582678" y="2690073"/>
            <a:ext cx="11866435" cy="41251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981"/>
              </a:lnSpc>
            </a:pPr>
            <a:r>
              <a:rPr lang="en-US" sz="7844">
                <a:solidFill>
                  <a:srgbClr val="28292C"/>
                </a:solidFill>
                <a:latin typeface="Gagalin"/>
              </a:rPr>
              <a:t>Гра «Кулінарний кросворд» </a:t>
            </a:r>
          </a:p>
          <a:p>
            <a:pPr algn="ctr">
              <a:lnSpc>
                <a:spcPts val="10981"/>
              </a:lnSpc>
            </a:pPr>
            <a:r>
              <a:rPr lang="en-US" sz="7844">
                <a:solidFill>
                  <a:srgbClr val="28292C"/>
                </a:solidFill>
                <a:latin typeface="Gagalin"/>
              </a:rPr>
              <a:t>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177215" y="5739491"/>
            <a:ext cx="13582527" cy="1979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 spc="-114">
                <a:solidFill>
                  <a:srgbClr val="28292C"/>
                </a:solidFill>
                <a:latin typeface="Quicksand Bold"/>
              </a:rPr>
              <a:t> </a:t>
            </a:r>
            <a:r>
              <a:rPr lang="en-US" sz="5700" spc="-114">
                <a:solidFill>
                  <a:srgbClr val="28292C"/>
                </a:solidFill>
                <a:latin typeface="Quicksand Bold"/>
              </a:rPr>
              <a:t>https://learningapps.org/watch?v=pcgan7w4j24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3108743"/>
            <a:ext cx="4723841" cy="4442354"/>
            <a:chOff x="0" y="0"/>
            <a:chExt cx="1244139" cy="117000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244139" cy="1170003"/>
            </a:xfrm>
            <a:custGeom>
              <a:avLst/>
              <a:gdLst/>
              <a:ahLst/>
              <a:cxnLst/>
              <a:rect r="r" b="b" t="t" l="l"/>
              <a:pathLst>
                <a:path h="1170003" w="1244139">
                  <a:moveTo>
                    <a:pt x="1244139" y="585001"/>
                  </a:moveTo>
                  <a:lnTo>
                    <a:pt x="837739" y="0"/>
                  </a:lnTo>
                  <a:lnTo>
                    <a:pt x="837739" y="203200"/>
                  </a:lnTo>
                  <a:lnTo>
                    <a:pt x="0" y="203200"/>
                  </a:lnTo>
                  <a:lnTo>
                    <a:pt x="0" y="966803"/>
                  </a:lnTo>
                  <a:lnTo>
                    <a:pt x="837739" y="966803"/>
                  </a:lnTo>
                  <a:lnTo>
                    <a:pt x="837739" y="1170003"/>
                  </a:lnTo>
                  <a:lnTo>
                    <a:pt x="1244139" y="585001"/>
                  </a:lnTo>
                  <a:close/>
                </a:path>
              </a:pathLst>
            </a:custGeom>
            <a:solidFill>
              <a:srgbClr val="F58992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69850"/>
              <a:ext cx="1142539" cy="89695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951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7291" y="4682854"/>
            <a:ext cx="4016575" cy="11607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519"/>
              </a:lnSpc>
            </a:pPr>
            <a:r>
              <a:rPr lang="en-US" sz="6799">
                <a:solidFill>
                  <a:srgbClr val="28292C"/>
                </a:solidFill>
                <a:latin typeface="Gagalin"/>
              </a:rPr>
              <a:t>Іменник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4956927" y="0"/>
            <a:ext cx="13173720" cy="9919970"/>
          </a:xfrm>
          <a:custGeom>
            <a:avLst/>
            <a:gdLst/>
            <a:ahLst/>
            <a:cxnLst/>
            <a:rect r="r" b="b" t="t" l="l"/>
            <a:pathLst>
              <a:path h="9919970" w="13173720">
                <a:moveTo>
                  <a:pt x="0" y="0"/>
                </a:moveTo>
                <a:lnTo>
                  <a:pt x="13173721" y="0"/>
                </a:lnTo>
                <a:lnTo>
                  <a:pt x="13173721" y="9919970"/>
                </a:lnTo>
                <a:lnTo>
                  <a:pt x="0" y="99199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820483" y="2966848"/>
            <a:ext cx="11438817" cy="517918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08"/>
              </a:lnSpc>
            </a:pPr>
            <a:r>
              <a:rPr lang="en-US" sz="4220">
                <a:solidFill>
                  <a:srgbClr val="000000"/>
                </a:solidFill>
                <a:latin typeface="Quicksand Bold"/>
              </a:rPr>
              <a:t>самостійна частина мови, що означає предметність, відповідає на питання хто? (до істот) і що? (до неістот), виконує синтаксичну функцію як головних членів речення (підмет, присудок), так і другорядних (додаток, означення, обставина).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79241" y="1311373"/>
            <a:ext cx="9077344" cy="20599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261"/>
              </a:lnSpc>
            </a:pPr>
            <a:r>
              <a:rPr lang="en-US" sz="5900">
                <a:solidFill>
                  <a:srgbClr val="28292C"/>
                </a:solidFill>
                <a:latin typeface="Gagalin"/>
              </a:rPr>
              <a:t>Загальне граматичне значення</a:t>
            </a:r>
          </a:p>
        </p:txBody>
      </p:sp>
      <p:grpSp>
        <p:nvGrpSpPr>
          <p:cNvPr name="Group 5" id="5"/>
          <p:cNvGrpSpPr/>
          <p:nvPr/>
        </p:nvGrpSpPr>
        <p:grpSpPr>
          <a:xfrm rot="0">
            <a:off x="2305329" y="6497764"/>
            <a:ext cx="5939134" cy="1169826"/>
            <a:chOff x="0" y="0"/>
            <a:chExt cx="1564216" cy="30810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564216" cy="308102"/>
            </a:xfrm>
            <a:custGeom>
              <a:avLst/>
              <a:gdLst/>
              <a:ahLst/>
              <a:cxnLst/>
              <a:rect r="r" b="b" t="t" l="l"/>
              <a:pathLst>
                <a:path h="308102" w="1564216">
                  <a:moveTo>
                    <a:pt x="1361016" y="0"/>
                  </a:moveTo>
                  <a:cubicBezTo>
                    <a:pt x="1473241" y="0"/>
                    <a:pt x="1564216" y="68971"/>
                    <a:pt x="1564216" y="154051"/>
                  </a:cubicBezTo>
                  <a:cubicBezTo>
                    <a:pt x="1564216" y="239131"/>
                    <a:pt x="1473241" y="308102"/>
                    <a:pt x="1361016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564216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2305329" y="7924447"/>
            <a:ext cx="5939134" cy="1169826"/>
            <a:chOff x="0" y="0"/>
            <a:chExt cx="1564216" cy="30810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64216" cy="308102"/>
            </a:xfrm>
            <a:custGeom>
              <a:avLst/>
              <a:gdLst/>
              <a:ahLst/>
              <a:cxnLst/>
              <a:rect r="r" b="b" t="t" l="l"/>
              <a:pathLst>
                <a:path h="308102" w="1564216">
                  <a:moveTo>
                    <a:pt x="1361016" y="0"/>
                  </a:moveTo>
                  <a:cubicBezTo>
                    <a:pt x="1473241" y="0"/>
                    <a:pt x="1564216" y="68971"/>
                    <a:pt x="1564216" y="154051"/>
                  </a:cubicBezTo>
                  <a:cubicBezTo>
                    <a:pt x="1564216" y="239131"/>
                    <a:pt x="1473241" y="308102"/>
                    <a:pt x="1361016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1564216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9017914" y="6497764"/>
            <a:ext cx="6306301" cy="1169826"/>
            <a:chOff x="0" y="0"/>
            <a:chExt cx="1660919" cy="308102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660919" cy="308102"/>
            </a:xfrm>
            <a:custGeom>
              <a:avLst/>
              <a:gdLst/>
              <a:ahLst/>
              <a:cxnLst/>
              <a:rect r="r" b="b" t="t" l="l"/>
              <a:pathLst>
                <a:path h="308102" w="1660919">
                  <a:moveTo>
                    <a:pt x="1457719" y="0"/>
                  </a:moveTo>
                  <a:cubicBezTo>
                    <a:pt x="1569943" y="0"/>
                    <a:pt x="1660919" y="68971"/>
                    <a:pt x="1660919" y="154051"/>
                  </a:cubicBezTo>
                  <a:cubicBezTo>
                    <a:pt x="1660919" y="239131"/>
                    <a:pt x="1569943" y="308102"/>
                    <a:pt x="1457719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660919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9148151" y="7924447"/>
            <a:ext cx="6176064" cy="1169826"/>
            <a:chOff x="0" y="0"/>
            <a:chExt cx="1626618" cy="30810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626618" cy="308102"/>
            </a:xfrm>
            <a:custGeom>
              <a:avLst/>
              <a:gdLst/>
              <a:ahLst/>
              <a:cxnLst/>
              <a:rect r="r" b="b" t="t" l="l"/>
              <a:pathLst>
                <a:path h="308102" w="1626618">
                  <a:moveTo>
                    <a:pt x="1423418" y="0"/>
                  </a:moveTo>
                  <a:cubicBezTo>
                    <a:pt x="1535642" y="0"/>
                    <a:pt x="1626618" y="68971"/>
                    <a:pt x="1626618" y="154051"/>
                  </a:cubicBezTo>
                  <a:cubicBezTo>
                    <a:pt x="1626618" y="239131"/>
                    <a:pt x="1535642" y="308102"/>
                    <a:pt x="1423418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626618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0">
            <a:off x="2963785" y="3143246"/>
            <a:ext cx="12360430" cy="29413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28292C"/>
                </a:solidFill>
                <a:latin typeface="Quicksand Bold"/>
              </a:rPr>
              <a:t> – це значення предмета, тобто всього того, про що можна сказати: це хто? або це що? Це єдина частина мови, яка може позначати все, що завгодно, а саме: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2963785" y="6487124"/>
            <a:ext cx="4622222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назви конкретних речей і предметів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2963785" y="8185827"/>
            <a:ext cx="5042097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назви живих істот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9148151" y="6431089"/>
            <a:ext cx="6176064" cy="1057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назви різних явищ природи і суспільного життя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9399857" y="7885790"/>
            <a:ext cx="5672652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назви абстрактних властивостей і ознак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2305329" y="9258300"/>
            <a:ext cx="5939134" cy="1017426"/>
            <a:chOff x="0" y="0"/>
            <a:chExt cx="1564216" cy="267964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564216" cy="267964"/>
            </a:xfrm>
            <a:custGeom>
              <a:avLst/>
              <a:gdLst/>
              <a:ahLst/>
              <a:cxnLst/>
              <a:rect r="r" b="b" t="t" l="l"/>
              <a:pathLst>
                <a:path h="267964" w="1564216">
                  <a:moveTo>
                    <a:pt x="1361016" y="0"/>
                  </a:moveTo>
                  <a:cubicBezTo>
                    <a:pt x="1473241" y="0"/>
                    <a:pt x="1564216" y="59986"/>
                    <a:pt x="1564216" y="133982"/>
                  </a:cubicBezTo>
                  <a:cubicBezTo>
                    <a:pt x="1564216" y="207978"/>
                    <a:pt x="1473241" y="267964"/>
                    <a:pt x="1361016" y="267964"/>
                  </a:cubicBezTo>
                  <a:lnTo>
                    <a:pt x="203200" y="267964"/>
                  </a:lnTo>
                  <a:cubicBezTo>
                    <a:pt x="90976" y="267964"/>
                    <a:pt x="0" y="207978"/>
                    <a:pt x="0" y="133982"/>
                  </a:cubicBezTo>
                  <a:cubicBezTo>
                    <a:pt x="0" y="5998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564216" cy="3060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2769788" y="9437172"/>
            <a:ext cx="5166717" cy="5803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  <a:spcBef>
                <a:spcPct val="0"/>
              </a:spcBef>
            </a:pPr>
            <a:r>
              <a:rPr lang="en-US" sz="3399">
                <a:solidFill>
                  <a:srgbClr val="28292C"/>
                </a:solidFill>
                <a:latin typeface="Quicksand"/>
              </a:rPr>
              <a:t> </a:t>
            </a:r>
            <a:r>
              <a:rPr lang="en-US" sz="3399">
                <a:solidFill>
                  <a:srgbClr val="28292C"/>
                </a:solidFill>
                <a:latin typeface="Quicksand Bold"/>
              </a:rPr>
              <a:t>назви різних речовин</a:t>
            </a:r>
          </a:p>
        </p:txBody>
      </p:sp>
      <p:grpSp>
        <p:nvGrpSpPr>
          <p:cNvPr name="Group 26" id="26"/>
          <p:cNvGrpSpPr/>
          <p:nvPr/>
        </p:nvGrpSpPr>
        <p:grpSpPr>
          <a:xfrm rot="0">
            <a:off x="9148151" y="9258300"/>
            <a:ext cx="6176064" cy="1017426"/>
            <a:chOff x="0" y="0"/>
            <a:chExt cx="1626618" cy="267964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626618" cy="267964"/>
            </a:xfrm>
            <a:custGeom>
              <a:avLst/>
              <a:gdLst/>
              <a:ahLst/>
              <a:cxnLst/>
              <a:rect r="r" b="b" t="t" l="l"/>
              <a:pathLst>
                <a:path h="267964" w="1626618">
                  <a:moveTo>
                    <a:pt x="1423418" y="0"/>
                  </a:moveTo>
                  <a:cubicBezTo>
                    <a:pt x="1535642" y="0"/>
                    <a:pt x="1626618" y="59986"/>
                    <a:pt x="1626618" y="133982"/>
                  </a:cubicBezTo>
                  <a:cubicBezTo>
                    <a:pt x="1626618" y="207978"/>
                    <a:pt x="1535642" y="267964"/>
                    <a:pt x="1423418" y="267964"/>
                  </a:cubicBezTo>
                  <a:lnTo>
                    <a:pt x="203200" y="267964"/>
                  </a:lnTo>
                  <a:cubicBezTo>
                    <a:pt x="90976" y="267964"/>
                    <a:pt x="0" y="207978"/>
                    <a:pt x="0" y="133982"/>
                  </a:cubicBezTo>
                  <a:cubicBezTo>
                    <a:pt x="0" y="59986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57150"/>
              <a:ext cx="1626618" cy="3251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4059"/>
                </a:lnSpc>
              </a:pPr>
              <a:r>
                <a:rPr lang="en-US" sz="2899">
                  <a:solidFill>
                    <a:srgbClr val="000000"/>
                  </a:solidFill>
                  <a:latin typeface="Quicksand Bold"/>
                </a:rPr>
                <a:t>назви абстрактних дій і станів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5036" y="-275312"/>
            <a:ext cx="11050488" cy="10287000"/>
          </a:xfrm>
          <a:custGeom>
            <a:avLst/>
            <a:gdLst/>
            <a:ahLst/>
            <a:cxnLst/>
            <a:rect r="r" b="b" t="t" l="l"/>
            <a:pathLst>
              <a:path h="10287000" w="11050488">
                <a:moveTo>
                  <a:pt x="0" y="0"/>
                </a:moveTo>
                <a:lnTo>
                  <a:pt x="11050488" y="0"/>
                </a:lnTo>
                <a:lnTo>
                  <a:pt x="110504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96994" y="1509149"/>
            <a:ext cx="8107401" cy="3107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0"/>
              </a:lnSpc>
            </a:pPr>
            <a:r>
              <a:rPr lang="en-US" sz="8900">
                <a:solidFill>
                  <a:srgbClr val="28292C"/>
                </a:solidFill>
                <a:latin typeface="Gagalin"/>
              </a:rPr>
              <a:t>Морфологічні ознаки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066601" y="5263452"/>
            <a:ext cx="7037793" cy="25235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770"/>
              </a:lnSpc>
            </a:pPr>
            <a:r>
              <a:rPr lang="en-US" sz="4836">
                <a:solidFill>
                  <a:srgbClr val="28292C"/>
                </a:solidFill>
                <a:latin typeface="Quicksand Bold"/>
              </a:rPr>
              <a:t>Рід</a:t>
            </a:r>
          </a:p>
          <a:p>
            <a:pPr algn="ctr">
              <a:lnSpc>
                <a:spcPts val="6770"/>
              </a:lnSpc>
            </a:pPr>
            <a:r>
              <a:rPr lang="en-US" sz="4836">
                <a:solidFill>
                  <a:srgbClr val="28292C"/>
                </a:solidFill>
                <a:latin typeface="Quicksand Bold"/>
              </a:rPr>
              <a:t>Число</a:t>
            </a:r>
          </a:p>
          <a:p>
            <a:pPr algn="ctr">
              <a:lnSpc>
                <a:spcPts val="6770"/>
              </a:lnSpc>
            </a:pPr>
            <a:r>
              <a:rPr lang="en-US" sz="4836">
                <a:solidFill>
                  <a:srgbClr val="28292C"/>
                </a:solidFill>
                <a:latin typeface="Quicksand Bold"/>
              </a:rPr>
              <a:t>Відмінок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646396"/>
            <a:ext cx="16326118" cy="8994207"/>
          </a:xfrm>
          <a:custGeom>
            <a:avLst/>
            <a:gdLst/>
            <a:ahLst/>
            <a:cxnLst/>
            <a:rect r="r" b="b" t="t" l="l"/>
            <a:pathLst>
              <a:path h="8994207" w="16326118">
                <a:moveTo>
                  <a:pt x="0" y="0"/>
                </a:moveTo>
                <a:lnTo>
                  <a:pt x="16326118" y="0"/>
                </a:lnTo>
                <a:lnTo>
                  <a:pt x="16326118" y="8994208"/>
                </a:lnTo>
                <a:lnTo>
                  <a:pt x="0" y="8994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919862" y="1892078"/>
            <a:ext cx="13721935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28292C"/>
                </a:solidFill>
                <a:latin typeface="Gagalin"/>
              </a:rPr>
              <a:t>РІД ІМЕННИКІВ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3113912" y="3938373"/>
            <a:ext cx="12995593" cy="337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spc="-127">
                <a:solidFill>
                  <a:srgbClr val="28292C"/>
                </a:solidFill>
                <a:latin typeface="Quicksand Bold"/>
              </a:rPr>
              <a:t>Рід притаманний кожному іменнику в однині. Іменники відносяться до: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6942620">
            <a:off x="15429738" y="6649685"/>
            <a:ext cx="2632572" cy="4114800"/>
          </a:xfrm>
          <a:custGeom>
            <a:avLst/>
            <a:gdLst/>
            <a:ahLst/>
            <a:cxnLst/>
            <a:rect r="r" b="b" t="t" l="l"/>
            <a:pathLst>
              <a:path h="4114800" w="2632572">
                <a:moveTo>
                  <a:pt x="0" y="0"/>
                </a:moveTo>
                <a:lnTo>
                  <a:pt x="2632572" y="0"/>
                </a:lnTo>
                <a:lnTo>
                  <a:pt x="2632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955431" y="3000242"/>
            <a:ext cx="12124966" cy="45923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1122679" indent="-561340" lvl="1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чоловічого роду (хліб, чай, борщ) </a:t>
            </a:r>
          </a:p>
          <a:p>
            <a:pPr algn="ctr" marL="1122679" indent="-561340" lvl="1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жіночого (сіль, кава, каструля)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середнього роду (замовлення, пшоно, печиво).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081517" y="2366611"/>
            <a:ext cx="12124966" cy="7364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Іменники чоловічого роду співвідносяться із займенником він,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жіночого – вона, 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середнього – воно. </a:t>
            </a:r>
          </a:p>
          <a:p>
            <a:pPr algn="ctr">
              <a:lnSpc>
                <a:spcPts val="7279"/>
              </a:lnSpc>
            </a:pP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Іменники за родами не змінюються.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081517" y="1752611"/>
            <a:ext cx="12124966" cy="64966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39"/>
              </a:lnSpc>
            </a:pPr>
            <a:r>
              <a:rPr lang="en-US" sz="4099">
                <a:solidFill>
                  <a:srgbClr val="28292C"/>
                </a:solidFill>
                <a:latin typeface="Quicksand Bold"/>
              </a:rPr>
              <a:t>Серед назв істот належність іменників до певного роду визначається:</a:t>
            </a:r>
          </a:p>
          <a:p>
            <a:pPr algn="l" marL="885179" indent="-442590" lvl="1">
              <a:lnSpc>
                <a:spcPts val="5739"/>
              </a:lnSpc>
              <a:buFont typeface="Arial"/>
              <a:buChar char="•"/>
            </a:pPr>
            <a:r>
              <a:rPr lang="en-US" sz="4099">
                <a:solidFill>
                  <a:srgbClr val="28292C"/>
                </a:solidFill>
                <a:latin typeface="Quicksand"/>
              </a:rPr>
              <a:t>за різними основами (чоловік – жінка);</a:t>
            </a:r>
          </a:p>
          <a:p>
            <a:pPr algn="l" marL="885179" indent="-442590" lvl="1">
              <a:lnSpc>
                <a:spcPts val="5739"/>
              </a:lnSpc>
              <a:buFont typeface="Arial"/>
              <a:buChar char="•"/>
            </a:pPr>
            <a:r>
              <a:rPr lang="en-US" sz="4099">
                <a:solidFill>
                  <a:srgbClr val="28292C"/>
                </a:solidFill>
                <a:latin typeface="Quicksand"/>
              </a:rPr>
              <a:t>за закінченнями (дядьк(о), сестр(а), брат);</a:t>
            </a:r>
          </a:p>
          <a:p>
            <a:pPr algn="l" marL="885179" indent="-442590" lvl="1">
              <a:lnSpc>
                <a:spcPts val="5739"/>
              </a:lnSpc>
              <a:buFont typeface="Arial"/>
              <a:buChar char="•"/>
            </a:pPr>
            <a:r>
              <a:rPr lang="en-US" sz="4099">
                <a:solidFill>
                  <a:srgbClr val="28292C"/>
                </a:solidFill>
                <a:latin typeface="Quicksand"/>
              </a:rPr>
              <a:t>за зв’язками з іншими словами (наша Маруся,  воно заспівало);</a:t>
            </a:r>
          </a:p>
          <a:p>
            <a:pPr algn="l" marL="885179" indent="-442590" lvl="1">
              <a:lnSpc>
                <a:spcPts val="5739"/>
              </a:lnSpc>
              <a:buFont typeface="Arial"/>
              <a:buChar char="•"/>
            </a:pPr>
            <a:r>
              <a:rPr lang="en-US" sz="4099">
                <a:solidFill>
                  <a:srgbClr val="28292C"/>
                </a:solidFill>
                <a:latin typeface="Quicksand"/>
              </a:rPr>
              <a:t>за суфіксами (співак – співачк(а), дослідник – дослідниц(я).</a:t>
            </a:r>
          </a:p>
          <a:p>
            <a:pPr algn="l">
              <a:lnSpc>
                <a:spcPts val="5739"/>
              </a:lnSpc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861242" y="-2635920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6" y="0"/>
                </a:lnTo>
                <a:lnTo>
                  <a:pt x="12565516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081517" y="1654429"/>
            <a:ext cx="12124966" cy="8288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У назвах птахів і тварин рід іменників найчастіше визначається за морфологічною будовою: </a:t>
            </a:r>
          </a:p>
          <a:p>
            <a:pPr algn="l" marL="1122679" indent="-561340" lvl="1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28292C"/>
                </a:solidFill>
                <a:latin typeface="Quicksand"/>
              </a:rPr>
              <a:t>чоловічого роду – вовк, півень, пес, заєць;</a:t>
            </a:r>
          </a:p>
          <a:p>
            <a:pPr algn="l" marL="1122679" indent="-561340" lvl="1">
              <a:lnSpc>
                <a:spcPts val="7279"/>
              </a:lnSpc>
              <a:buFont typeface="Arial"/>
              <a:buChar char="•"/>
            </a:pPr>
            <a:r>
              <a:rPr lang="en-US" sz="5199">
                <a:solidFill>
                  <a:srgbClr val="28292C"/>
                </a:solidFill>
                <a:latin typeface="Quicksand"/>
              </a:rPr>
              <a:t>жіночого роду – кішка, муха, миша, суниця).</a:t>
            </a:r>
          </a:p>
          <a:p>
            <a:pPr algn="l">
              <a:lnSpc>
                <a:spcPts val="7279"/>
              </a:lnSpc>
            </a:pP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646396"/>
            <a:ext cx="16326118" cy="8994207"/>
          </a:xfrm>
          <a:custGeom>
            <a:avLst/>
            <a:gdLst/>
            <a:ahLst/>
            <a:cxnLst/>
            <a:rect r="r" b="b" t="t" l="l"/>
            <a:pathLst>
              <a:path h="8994207" w="16326118">
                <a:moveTo>
                  <a:pt x="0" y="0"/>
                </a:moveTo>
                <a:lnTo>
                  <a:pt x="16326118" y="0"/>
                </a:lnTo>
                <a:lnTo>
                  <a:pt x="16326118" y="8994208"/>
                </a:lnTo>
                <a:lnTo>
                  <a:pt x="0" y="8994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345213" y="4096636"/>
            <a:ext cx="11693093" cy="3371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959"/>
              </a:lnSpc>
            </a:pPr>
            <a:r>
              <a:rPr lang="en-US" sz="6399" spc="-127">
                <a:solidFill>
                  <a:srgbClr val="28292C"/>
                </a:solidFill>
                <a:latin typeface="Quicksand Bold"/>
              </a:rPr>
              <a:t>У назвах неістот рід іменників визначається за закінченням.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6942620">
            <a:off x="15429738" y="6649685"/>
            <a:ext cx="2632572" cy="4114800"/>
          </a:xfrm>
          <a:custGeom>
            <a:avLst/>
            <a:gdLst/>
            <a:ahLst/>
            <a:cxnLst/>
            <a:rect r="r" b="b" t="t" l="l"/>
            <a:pathLst>
              <a:path h="4114800" w="2632572">
                <a:moveTo>
                  <a:pt x="0" y="0"/>
                </a:moveTo>
                <a:lnTo>
                  <a:pt x="2632572" y="0"/>
                </a:lnTo>
                <a:lnTo>
                  <a:pt x="2632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5036" y="-275312"/>
            <a:ext cx="11050488" cy="10287000"/>
          </a:xfrm>
          <a:custGeom>
            <a:avLst/>
            <a:gdLst/>
            <a:ahLst/>
            <a:cxnLst/>
            <a:rect r="r" b="b" t="t" l="l"/>
            <a:pathLst>
              <a:path h="10287000" w="11050488">
                <a:moveTo>
                  <a:pt x="0" y="0"/>
                </a:moveTo>
                <a:lnTo>
                  <a:pt x="11050488" y="0"/>
                </a:lnTo>
                <a:lnTo>
                  <a:pt x="110504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926580" y="1509149"/>
            <a:ext cx="8107401" cy="3107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0"/>
              </a:lnSpc>
            </a:pPr>
            <a:r>
              <a:rPr lang="en-US" sz="8900">
                <a:solidFill>
                  <a:srgbClr val="28292C"/>
                </a:solidFill>
                <a:latin typeface="Gagalin"/>
              </a:rPr>
              <a:t>ЧИСЛО ІМЕННИКІВ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6670148" y="5491568"/>
            <a:ext cx="5699452" cy="23806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Число – морфологічна ознака, яка виявляється у протиставленні однини і множини.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263080" y="1477880"/>
            <a:ext cx="11509667" cy="7793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>
                <a:solidFill>
                  <a:srgbClr val="28292C"/>
                </a:solidFill>
                <a:latin typeface="Quicksand Bold"/>
              </a:rPr>
              <a:t>У множині іменники роду не мають (хлібосоли, бики, переможці) і співвідносяться із займенником вони.</a:t>
            </a:r>
          </a:p>
          <a:p>
            <a:pPr algn="l">
              <a:lnSpc>
                <a:spcPts val="6160"/>
              </a:lnSpc>
            </a:pPr>
            <a:r>
              <a:rPr lang="en-US" sz="4400">
                <a:solidFill>
                  <a:srgbClr val="28292C"/>
                </a:solidFill>
                <a:latin typeface="Quicksand Bold"/>
              </a:rPr>
              <a:t>Більшість іменників, змінюючись за числами, мають форми однини і множини (дерево – дерева, думка – думки). </a:t>
            </a:r>
          </a:p>
          <a:p>
            <a:pPr algn="l">
              <a:lnSpc>
                <a:spcPts val="6160"/>
              </a:lnSpc>
            </a:pPr>
            <a:r>
              <a:rPr lang="en-US" sz="4400">
                <a:solidFill>
                  <a:srgbClr val="28292C"/>
                </a:solidFill>
                <a:latin typeface="Quicksand Bold"/>
              </a:rPr>
              <a:t>Але є іменники, які вживаються тільки у однині або тільки у множині.</a:t>
            </a:r>
          </a:p>
          <a:p>
            <a:pPr algn="ctr">
              <a:lnSpc>
                <a:spcPts val="6160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861242" y="-3009380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6" y="0"/>
                </a:lnTo>
                <a:lnTo>
                  <a:pt x="12565516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070130" y="1310092"/>
            <a:ext cx="11672952" cy="8836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28292C"/>
                </a:solidFill>
                <a:latin typeface="Quicksand Bold"/>
              </a:rPr>
              <a:t>За цією ознакою іменники діляться на три групи.</a:t>
            </a:r>
          </a:p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28292C"/>
                </a:solidFill>
                <a:latin typeface="Quicksand Bold"/>
              </a:rPr>
              <a:t>Першу групу складають іменники, що вживаються як в однині, так і в множині.</a:t>
            </a:r>
          </a:p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28292C"/>
                </a:solidFill>
                <a:latin typeface="Quicksand Bold"/>
              </a:rPr>
              <a:t>Другу групу складають іменники, що вживаються тільки в однині.</a:t>
            </a:r>
          </a:p>
          <a:p>
            <a:pPr algn="l">
              <a:lnSpc>
                <a:spcPts val="7000"/>
              </a:lnSpc>
            </a:pPr>
            <a:r>
              <a:rPr lang="en-US" sz="5000">
                <a:solidFill>
                  <a:srgbClr val="28292C"/>
                </a:solidFill>
                <a:latin typeface="Quicksand Bold"/>
              </a:rPr>
              <a:t>Третю– що вживаються тільки в множині.</a:t>
            </a:r>
          </a:p>
          <a:p>
            <a:pPr algn="ctr">
              <a:lnSpc>
                <a:spcPts val="7000"/>
              </a:lnSpc>
            </a:pP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32588" y="1263748"/>
            <a:ext cx="9077344" cy="14179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20"/>
              </a:lnSpc>
            </a:pPr>
            <a:r>
              <a:rPr lang="en-US" sz="8300">
                <a:solidFill>
                  <a:srgbClr val="28292C"/>
                </a:solidFill>
                <a:latin typeface="Gagalin"/>
              </a:rPr>
              <a:t>ВІДМІНКИ ІМЕННИКІВ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581107" y="3485612"/>
            <a:ext cx="12780307" cy="625855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8292C"/>
                </a:solidFill>
                <a:latin typeface="Quicksand Bold"/>
              </a:rPr>
              <a:t>В українській мові сім відмінків.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Називний відмінок </a:t>
            </a:r>
            <a:r>
              <a:rPr lang="en-US" sz="3000">
                <a:solidFill>
                  <a:srgbClr val="28292C"/>
                </a:solidFill>
                <a:latin typeface="Quicksand"/>
              </a:rPr>
              <a:t>виступає формою вираження </a:t>
            </a:r>
            <a:r>
              <a:rPr lang="en-US" sz="3000">
                <a:solidFill>
                  <a:srgbClr val="28292C"/>
                </a:solidFill>
                <a:latin typeface="Quicksand Bold Italics"/>
              </a:rPr>
              <a:t>підмета</a:t>
            </a:r>
            <a:r>
              <a:rPr lang="en-US" sz="3000">
                <a:solidFill>
                  <a:srgbClr val="28292C"/>
                </a:solidFill>
                <a:latin typeface="Quicksand"/>
              </a:rPr>
              <a:t>, що відповідає на питання: хто? що?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Інші відмінки</a:t>
            </a:r>
            <a:r>
              <a:rPr lang="en-US" sz="3000">
                <a:solidFill>
                  <a:srgbClr val="28292C"/>
                </a:solidFill>
                <a:latin typeface="Quicksand"/>
              </a:rPr>
              <a:t> виступають формою вираження додатка і відпов ідають на питання: кого? чого? кому? чому? кого? що?ким? чим?  на кому? в (у) чому?</a:t>
            </a: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Кличний відмінок </a:t>
            </a:r>
            <a:r>
              <a:rPr lang="en-US" sz="3000">
                <a:solidFill>
                  <a:srgbClr val="28292C"/>
                </a:solidFill>
                <a:latin typeface="Quicksand"/>
              </a:rPr>
              <a:t>виконує в реченні роль звертання до істоти (уособленого предмета), він не пов’язується з іншими словами за допомогою запитання.</a:t>
            </a:r>
          </a:p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3776564" y="7339534"/>
            <a:ext cx="4277375" cy="1169826"/>
            <a:chOff x="0" y="0"/>
            <a:chExt cx="1126551" cy="308102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26551" cy="308102"/>
            </a:xfrm>
            <a:custGeom>
              <a:avLst/>
              <a:gdLst/>
              <a:ahLst/>
              <a:cxnLst/>
              <a:rect r="r" b="b" t="t" l="l"/>
              <a:pathLst>
                <a:path h="308102" w="1126551">
                  <a:moveTo>
                    <a:pt x="923351" y="0"/>
                  </a:moveTo>
                  <a:cubicBezTo>
                    <a:pt x="1035576" y="0"/>
                    <a:pt x="1126551" y="68971"/>
                    <a:pt x="1126551" y="154051"/>
                  </a:cubicBezTo>
                  <a:cubicBezTo>
                    <a:pt x="1126551" y="239131"/>
                    <a:pt x="1035576" y="308102"/>
                    <a:pt x="923351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6" id="6"/>
            <p:cNvSpPr txBox="true"/>
            <p:nvPr/>
          </p:nvSpPr>
          <p:spPr>
            <a:xfrm>
              <a:off x="0" y="-38100"/>
              <a:ext cx="1126551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" id="7"/>
          <p:cNvGrpSpPr/>
          <p:nvPr/>
        </p:nvGrpSpPr>
        <p:grpSpPr>
          <a:xfrm rot="0">
            <a:off x="3776564" y="8766217"/>
            <a:ext cx="4277375" cy="1169826"/>
            <a:chOff x="0" y="0"/>
            <a:chExt cx="1126551" cy="308102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126551" cy="308102"/>
            </a:xfrm>
            <a:custGeom>
              <a:avLst/>
              <a:gdLst/>
              <a:ahLst/>
              <a:cxnLst/>
              <a:rect r="r" b="b" t="t" l="l"/>
              <a:pathLst>
                <a:path h="308102" w="1126551">
                  <a:moveTo>
                    <a:pt x="923351" y="0"/>
                  </a:moveTo>
                  <a:cubicBezTo>
                    <a:pt x="1035576" y="0"/>
                    <a:pt x="1126551" y="68971"/>
                    <a:pt x="1126551" y="154051"/>
                  </a:cubicBezTo>
                  <a:cubicBezTo>
                    <a:pt x="1126551" y="239131"/>
                    <a:pt x="1035576" y="308102"/>
                    <a:pt x="923351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38100"/>
              <a:ext cx="1126551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9996128" y="7339534"/>
            <a:ext cx="4277375" cy="1169826"/>
            <a:chOff x="0" y="0"/>
            <a:chExt cx="1126551" cy="30810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126551" cy="308102"/>
            </a:xfrm>
            <a:custGeom>
              <a:avLst/>
              <a:gdLst/>
              <a:ahLst/>
              <a:cxnLst/>
              <a:rect r="r" b="b" t="t" l="l"/>
              <a:pathLst>
                <a:path h="308102" w="1126551">
                  <a:moveTo>
                    <a:pt x="923351" y="0"/>
                  </a:moveTo>
                  <a:cubicBezTo>
                    <a:pt x="1035576" y="0"/>
                    <a:pt x="1126551" y="68971"/>
                    <a:pt x="1126551" y="154051"/>
                  </a:cubicBezTo>
                  <a:cubicBezTo>
                    <a:pt x="1126551" y="239131"/>
                    <a:pt x="1035576" y="308102"/>
                    <a:pt x="923351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38100"/>
              <a:ext cx="1126551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0">
            <a:off x="9996128" y="8766217"/>
            <a:ext cx="4277375" cy="1169826"/>
            <a:chOff x="0" y="0"/>
            <a:chExt cx="1126551" cy="308102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126551" cy="308102"/>
            </a:xfrm>
            <a:custGeom>
              <a:avLst/>
              <a:gdLst/>
              <a:ahLst/>
              <a:cxnLst/>
              <a:rect r="r" b="b" t="t" l="l"/>
              <a:pathLst>
                <a:path h="308102" w="1126551">
                  <a:moveTo>
                    <a:pt x="923351" y="0"/>
                  </a:moveTo>
                  <a:cubicBezTo>
                    <a:pt x="1035576" y="0"/>
                    <a:pt x="1126551" y="68971"/>
                    <a:pt x="1126551" y="154051"/>
                  </a:cubicBezTo>
                  <a:cubicBezTo>
                    <a:pt x="1126551" y="239131"/>
                    <a:pt x="1035576" y="308102"/>
                    <a:pt x="923351" y="308102"/>
                  </a:cubicBezTo>
                  <a:lnTo>
                    <a:pt x="203200" y="308102"/>
                  </a:lnTo>
                  <a:cubicBezTo>
                    <a:pt x="90976" y="308102"/>
                    <a:pt x="0" y="239131"/>
                    <a:pt x="0" y="154051"/>
                  </a:cubicBezTo>
                  <a:cubicBezTo>
                    <a:pt x="0" y="68971"/>
                    <a:pt x="90976" y="0"/>
                    <a:pt x="203200" y="0"/>
                  </a:cubicBezTo>
                  <a:close/>
                </a:path>
              </a:pathLst>
            </a:custGeom>
            <a:solidFill>
              <a:srgbClr val="E2AC5D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38100"/>
              <a:ext cx="1126551" cy="34620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6" id="16"/>
          <p:cNvSpPr txBox="true"/>
          <p:nvPr/>
        </p:nvSpPr>
        <p:spPr>
          <a:xfrm rot="0">
            <a:off x="2837699" y="1817063"/>
            <a:ext cx="12360430" cy="56832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040"/>
              </a:lnSpc>
            </a:pPr>
            <a:r>
              <a:rPr lang="en-US" sz="3600">
                <a:solidFill>
                  <a:srgbClr val="28292C"/>
                </a:solidFill>
                <a:latin typeface="Quicksand Bold"/>
              </a:rPr>
              <a:t>Відмінювання іменників – це їх зміна за відмінниками. Змінювання іменника за відмінками дає йому можливість зв’язуватися з іншими словами у реченні.</a:t>
            </a:r>
          </a:p>
          <a:p>
            <a:pPr algn="just">
              <a:lnSpc>
                <a:spcPts val="4480"/>
              </a:lnSpc>
            </a:pPr>
            <a:r>
              <a:rPr lang="en-US" sz="3200">
                <a:solidFill>
                  <a:srgbClr val="28292C"/>
                </a:solidFill>
                <a:latin typeface="Quicksand Bold"/>
              </a:rPr>
              <a:t>Називний відмінок – початкова форма іменника. Він називається прямим.</a:t>
            </a:r>
          </a:p>
          <a:p>
            <a:pPr algn="just">
              <a:lnSpc>
                <a:spcPts val="4480"/>
              </a:lnSpc>
            </a:pPr>
            <a:r>
              <a:rPr lang="en-US" sz="3200">
                <a:solidFill>
                  <a:srgbClr val="28292C"/>
                </a:solidFill>
                <a:latin typeface="Quicksand Bold"/>
              </a:rPr>
              <a:t>Інші відмінники називаються непрямими.</a:t>
            </a:r>
          </a:p>
          <a:p>
            <a:pPr algn="just">
              <a:lnSpc>
                <a:spcPts val="4480"/>
              </a:lnSpc>
            </a:pPr>
            <a:r>
              <a:rPr lang="en-US" sz="3200">
                <a:solidFill>
                  <a:srgbClr val="28292C"/>
                </a:solidFill>
                <a:latin typeface="Quicksand Bold"/>
              </a:rPr>
              <a:t>Іменники за характером основ і відмінкових закінчень поділяються на чотири відміни:</a:t>
            </a:r>
          </a:p>
          <a:p>
            <a:pPr algn="ctr">
              <a:lnSpc>
                <a:spcPts val="2660"/>
              </a:lnSpc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4521778" y="7600914"/>
            <a:ext cx="2786947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перша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620739" y="8995135"/>
            <a:ext cx="2589025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друга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1205292" y="7600914"/>
            <a:ext cx="1859048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третя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11205292" y="9027597"/>
            <a:ext cx="2467233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четверта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5036" y="-275312"/>
            <a:ext cx="11050488" cy="10287000"/>
          </a:xfrm>
          <a:custGeom>
            <a:avLst/>
            <a:gdLst/>
            <a:ahLst/>
            <a:cxnLst/>
            <a:rect r="r" b="b" t="t" l="l"/>
            <a:pathLst>
              <a:path h="10287000" w="11050488">
                <a:moveTo>
                  <a:pt x="0" y="0"/>
                </a:moveTo>
                <a:lnTo>
                  <a:pt x="11050488" y="0"/>
                </a:lnTo>
                <a:lnTo>
                  <a:pt x="110504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155794" y="1887498"/>
            <a:ext cx="6332503" cy="418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Перша відміна включає у себе іменники чоловічого, жіночого і подвійного (чоловічого і жіночого) роду з закінченням -а (-я): земля, хмара, Ольга, Микола, сирота.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5036" y="-275312"/>
            <a:ext cx="11050488" cy="10287000"/>
          </a:xfrm>
          <a:custGeom>
            <a:avLst/>
            <a:gdLst/>
            <a:ahLst/>
            <a:cxnLst/>
            <a:rect r="r" b="b" t="t" l="l"/>
            <a:pathLst>
              <a:path h="10287000" w="11050488">
                <a:moveTo>
                  <a:pt x="0" y="0"/>
                </a:moveTo>
                <a:lnTo>
                  <a:pt x="11050488" y="0"/>
                </a:lnTo>
                <a:lnTo>
                  <a:pt x="110504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285349" y="1906548"/>
            <a:ext cx="7479907" cy="61480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>
                <a:solidFill>
                  <a:srgbClr val="28292C"/>
                </a:solidFill>
                <a:latin typeface="Quicksand Bold"/>
              </a:rPr>
              <a:t>Друга відміна включає у себе іменники чоловічого роду, що мають закінчення на твердий або м’який приголосний основи (корабель, коваль, дуб), або із закінченням-о (Дніпро, Василько) та іменники середнього роду із закінченням -е, -о (поле, небо, стебло) і -я, крім тих, у яких при відмінюванні з’являється суфікс -ен-, ат (-ят): змагання, снаряддя.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5036" y="-275312"/>
            <a:ext cx="11050488" cy="10287000"/>
          </a:xfrm>
          <a:custGeom>
            <a:avLst/>
            <a:gdLst/>
            <a:ahLst/>
            <a:cxnLst/>
            <a:rect r="r" b="b" t="t" l="l"/>
            <a:pathLst>
              <a:path h="10287000" w="11050488">
                <a:moveTo>
                  <a:pt x="0" y="0"/>
                </a:moveTo>
                <a:lnTo>
                  <a:pt x="11050488" y="0"/>
                </a:lnTo>
                <a:lnTo>
                  <a:pt x="110504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6353623" y="1970223"/>
            <a:ext cx="5580755" cy="4180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Третя відміна включає у себе іменники жіночого роду, що закінчуються на твердий чи м’який приголосний основи (сіль, Січ, біль) та іменник мати.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5036" y="-275312"/>
            <a:ext cx="11050488" cy="10287000"/>
          </a:xfrm>
          <a:custGeom>
            <a:avLst/>
            <a:gdLst/>
            <a:ahLst/>
            <a:cxnLst/>
            <a:rect r="r" b="b" t="t" l="l"/>
            <a:pathLst>
              <a:path h="10287000" w="11050488">
                <a:moveTo>
                  <a:pt x="0" y="0"/>
                </a:moveTo>
                <a:lnTo>
                  <a:pt x="11050488" y="0"/>
                </a:lnTo>
                <a:lnTo>
                  <a:pt x="110504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760137" y="1455869"/>
            <a:ext cx="5857714" cy="47809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Четверта відміна включає у себе іменники середнього роду з закінченням -а (-я), в яких при відмінюванні з’являється суфікс -ат (-ят), -ен (ягня- ягняти, ім’я- імені).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735156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5" y="0"/>
                </a:lnTo>
                <a:lnTo>
                  <a:pt x="12565515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79241" y="1256285"/>
            <a:ext cx="9077344" cy="3293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101"/>
              </a:lnSpc>
            </a:pPr>
            <a:r>
              <a:rPr lang="en-US" sz="6500">
                <a:solidFill>
                  <a:srgbClr val="28292C"/>
                </a:solidFill>
                <a:latin typeface="Gagalin"/>
              </a:rPr>
              <a:t>Способи творення іменників</a:t>
            </a:r>
          </a:p>
          <a:p>
            <a:pPr algn="ctr">
              <a:lnSpc>
                <a:spcPts val="7981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389167" y="3811272"/>
            <a:ext cx="11509667" cy="6391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1. Префіксальний: дід — прадід, друг — недруг.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2. Суфіксальний: гриб — грибок, стіл — столик, дорога — доріжка.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3. Префіксально-суфіксальний: береза — підберезник, нога — підніжок, спокій — заспокоєння.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4. Безафіксний: підписувати — підпис,розшукувати — розшук, синіш — синь.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5. Основоскладання: пароплав, стінгазета, телебачення.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6. Словоскладання: школа-інтернат.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7. Абревіація: ГЕС, ООН, агропром, юннат.</a:t>
            </a:r>
          </a:p>
          <a:p>
            <a:pPr algn="just">
              <a:lnSpc>
                <a:spcPts val="4200"/>
              </a:lnSpc>
            </a:pPr>
            <a:r>
              <a:rPr lang="en-US" sz="3000">
                <a:solidFill>
                  <a:srgbClr val="28292C"/>
                </a:solidFill>
                <a:latin typeface="Quicksand Bold"/>
              </a:rPr>
              <a:t>8. Перехід з іншої частини мови: вчительська, черговий, учений.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5400000">
            <a:off x="2861242" y="-2794183"/>
            <a:ext cx="12565515" cy="14308558"/>
          </a:xfrm>
          <a:custGeom>
            <a:avLst/>
            <a:gdLst/>
            <a:ahLst/>
            <a:cxnLst/>
            <a:rect r="r" b="b" t="t" l="l"/>
            <a:pathLst>
              <a:path h="14308558" w="12565515">
                <a:moveTo>
                  <a:pt x="0" y="0"/>
                </a:moveTo>
                <a:lnTo>
                  <a:pt x="12565516" y="0"/>
                </a:lnTo>
                <a:lnTo>
                  <a:pt x="12565516" y="14308558"/>
                </a:lnTo>
                <a:lnTo>
                  <a:pt x="0" y="1430855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638905" y="2808975"/>
            <a:ext cx="12124966" cy="7406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920"/>
              </a:lnSpc>
            </a:pPr>
            <a:r>
              <a:rPr lang="en-US" sz="2800">
                <a:solidFill>
                  <a:srgbClr val="28292C"/>
                </a:solidFill>
                <a:latin typeface="Quicksand Bold"/>
              </a:rPr>
              <a:t>До незмінюваних іменників в українській мові належать:</a:t>
            </a:r>
          </a:p>
          <a:p>
            <a:pPr algn="just" marL="604532" indent="-302266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28292C"/>
                </a:solidFill>
                <a:latin typeface="Quicksand Bold"/>
              </a:rPr>
              <a:t>– слова іншомовного походження (таксі, колібрі, меню, бра);</a:t>
            </a:r>
          </a:p>
          <a:p>
            <a:pPr algn="just" marL="604532" indent="-302266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28292C"/>
                </a:solidFill>
                <a:latin typeface="Quicksand Bold"/>
              </a:rPr>
              <a:t>– жіночі прізвища українського і іншомовного походження, що закінчуються на -к(о), -енк(о): Потапенко, Яценко, на приголосний (Остапчук, Копчанич), російські прізвища на -ово (Муромо, Коновало), -их (Сірих, Білих), -аго (Живаго); складноскорочені слова буквенного типу (США), та складноскорочені слова, друга частина яких виступає у формі непрямого відмінка (завгар, замдиректора).</a:t>
            </a:r>
          </a:p>
          <a:p>
            <a:pPr algn="just" marL="604532" indent="-302266" lvl="1">
              <a:lnSpc>
                <a:spcPts val="3920"/>
              </a:lnSpc>
              <a:buFont typeface="Arial"/>
              <a:buChar char="•"/>
            </a:pPr>
            <a:r>
              <a:rPr lang="en-US" sz="2800">
                <a:solidFill>
                  <a:srgbClr val="28292C"/>
                </a:solidFill>
                <a:latin typeface="Quicksand Bold"/>
              </a:rPr>
              <a:t>Хоча форма таких слів не змінюється, зміни в залежності від відмінків вони виражають за допомогою зв’язку з іншими словами, а також за допомогою прийменників (принесли меню, у меню налічувалося багато різних страв, рука лягла на меню).</a:t>
            </a:r>
          </a:p>
          <a:p>
            <a:pPr algn="just">
              <a:lnSpc>
                <a:spcPts val="392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4479241" y="1299321"/>
            <a:ext cx="9077344" cy="12033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1"/>
              </a:lnSpc>
            </a:pPr>
            <a:r>
              <a:rPr lang="en-US" sz="7000">
                <a:solidFill>
                  <a:srgbClr val="28292C"/>
                </a:solidFill>
                <a:latin typeface="Gagalin"/>
              </a:rPr>
              <a:t>НЕЗМІНЮВАНІ ІМЕННИКИ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455036" y="-275312"/>
            <a:ext cx="11050488" cy="10287000"/>
          </a:xfrm>
          <a:custGeom>
            <a:avLst/>
            <a:gdLst/>
            <a:ahLst/>
            <a:cxnLst/>
            <a:rect r="r" b="b" t="t" l="l"/>
            <a:pathLst>
              <a:path h="10287000" w="11050488">
                <a:moveTo>
                  <a:pt x="0" y="0"/>
                </a:moveTo>
                <a:lnTo>
                  <a:pt x="11050488" y="0"/>
                </a:lnTo>
                <a:lnTo>
                  <a:pt x="11050488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523643" y="1181710"/>
            <a:ext cx="8930747" cy="3107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460"/>
              </a:lnSpc>
            </a:pPr>
            <a:r>
              <a:rPr lang="en-US" sz="8900">
                <a:solidFill>
                  <a:srgbClr val="28292C"/>
                </a:solidFill>
                <a:latin typeface="Gagalin"/>
              </a:rPr>
              <a:t>Синтаксична роль іменника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96896" y="4801513"/>
            <a:ext cx="6784242" cy="29806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28292C"/>
                </a:solidFill>
                <a:latin typeface="Quicksand Bold"/>
              </a:rPr>
              <a:t>Підмет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Quicksand Bold"/>
              </a:rPr>
              <a:t>Додаток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Quicksand Bold"/>
              </a:rPr>
              <a:t>Означення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Quicksand Bold"/>
              </a:rPr>
              <a:t>Обставина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Quicksand Bold"/>
              </a:rPr>
              <a:t>Іменна частина присудка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646396"/>
            <a:ext cx="16326118" cy="8994207"/>
          </a:xfrm>
          <a:custGeom>
            <a:avLst/>
            <a:gdLst/>
            <a:ahLst/>
            <a:cxnLst/>
            <a:rect r="r" b="b" t="t" l="l"/>
            <a:pathLst>
              <a:path h="8994207" w="16326118">
                <a:moveTo>
                  <a:pt x="0" y="0"/>
                </a:moveTo>
                <a:lnTo>
                  <a:pt x="16326118" y="0"/>
                </a:lnTo>
                <a:lnTo>
                  <a:pt x="16326118" y="8994208"/>
                </a:lnTo>
                <a:lnTo>
                  <a:pt x="0" y="8994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283033" y="3672533"/>
            <a:ext cx="13721935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28292C"/>
                </a:solidFill>
                <a:latin typeface="Gagalin"/>
              </a:rPr>
              <a:t>Рефлексія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634032" y="5582724"/>
            <a:ext cx="14831565" cy="2025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460"/>
              </a:lnSpc>
            </a:pPr>
            <a:r>
              <a:rPr lang="en-US" sz="3900" spc="-78">
                <a:solidFill>
                  <a:srgbClr val="28292C"/>
                </a:solidFill>
                <a:latin typeface="Quicksand Bold"/>
              </a:rPr>
              <a:t>«Мої 5 зіркових кроків до знань» </a:t>
            </a:r>
          </a:p>
          <a:p>
            <a:pPr algn="r">
              <a:lnSpc>
                <a:spcPts val="5460"/>
              </a:lnSpc>
            </a:pPr>
            <a:r>
              <a:rPr lang="en-US" sz="3900" spc="-78">
                <a:solidFill>
                  <a:srgbClr val="28292C"/>
                </a:solidFill>
                <a:latin typeface="Quicksand Bold"/>
              </a:rPr>
              <a:t>https://youtu.be/g7ZKFQIRFnw?si=8fN--5o8qm0uqT0f  </a:t>
            </a:r>
          </a:p>
          <a:p>
            <a:pPr algn="r">
              <a:lnSpc>
                <a:spcPts val="5460"/>
              </a:lnSpc>
            </a:pPr>
          </a:p>
        </p:txBody>
      </p:sp>
      <p:sp>
        <p:nvSpPr>
          <p:cNvPr name="Freeform 6" id="6"/>
          <p:cNvSpPr/>
          <p:nvPr/>
        </p:nvSpPr>
        <p:spPr>
          <a:xfrm flipH="false" flipV="false" rot="-6942620">
            <a:off x="15429738" y="6649685"/>
            <a:ext cx="2632572" cy="4114800"/>
          </a:xfrm>
          <a:custGeom>
            <a:avLst/>
            <a:gdLst/>
            <a:ahLst/>
            <a:cxnLst/>
            <a:rect r="r" b="b" t="t" l="l"/>
            <a:pathLst>
              <a:path h="4114800" w="2632572">
                <a:moveTo>
                  <a:pt x="0" y="0"/>
                </a:moveTo>
                <a:lnTo>
                  <a:pt x="2632572" y="0"/>
                </a:lnTo>
                <a:lnTo>
                  <a:pt x="2632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9222" r="0" b="-922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646396"/>
            <a:ext cx="16326118" cy="8994207"/>
          </a:xfrm>
          <a:custGeom>
            <a:avLst/>
            <a:gdLst/>
            <a:ahLst/>
            <a:cxnLst/>
            <a:rect r="r" b="b" t="t" l="l"/>
            <a:pathLst>
              <a:path h="8994207" w="16326118">
                <a:moveTo>
                  <a:pt x="0" y="0"/>
                </a:moveTo>
                <a:lnTo>
                  <a:pt x="16326118" y="0"/>
                </a:lnTo>
                <a:lnTo>
                  <a:pt x="16326118" y="8994208"/>
                </a:lnTo>
                <a:lnTo>
                  <a:pt x="0" y="899420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283033" y="3672533"/>
            <a:ext cx="13721935" cy="17081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99"/>
              </a:lnSpc>
            </a:pPr>
            <a:r>
              <a:rPr lang="en-US" sz="9999">
                <a:solidFill>
                  <a:srgbClr val="28292C"/>
                </a:solidFill>
                <a:latin typeface="Gagalin"/>
              </a:rPr>
              <a:t>Дякую за увагу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772503" y="5582724"/>
            <a:ext cx="11693093" cy="2025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5460"/>
              </a:lnSpc>
            </a:pPr>
            <a:r>
              <a:rPr lang="en-US" sz="3900" spc="-78">
                <a:solidFill>
                  <a:srgbClr val="28292C"/>
                </a:solidFill>
                <a:latin typeface="Quicksand Bold"/>
              </a:rPr>
              <a:t>Презентацію підготувала </a:t>
            </a:r>
          </a:p>
          <a:p>
            <a:pPr algn="r">
              <a:lnSpc>
                <a:spcPts val="5460"/>
              </a:lnSpc>
            </a:pPr>
            <a:r>
              <a:rPr lang="en-US" sz="3900" spc="-78">
                <a:solidFill>
                  <a:srgbClr val="28292C"/>
                </a:solidFill>
                <a:latin typeface="Quicksand Bold"/>
              </a:rPr>
              <a:t>викладач української мови </a:t>
            </a:r>
          </a:p>
          <a:p>
            <a:pPr algn="r">
              <a:lnSpc>
                <a:spcPts val="5460"/>
              </a:lnSpc>
            </a:pPr>
            <a:r>
              <a:rPr lang="en-US" sz="3900" spc="-78">
                <a:solidFill>
                  <a:srgbClr val="28292C"/>
                </a:solidFill>
                <a:latin typeface="Quicksand Bold"/>
              </a:rPr>
              <a:t>Чайка О.В.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-6942620">
            <a:off x="15429738" y="6649685"/>
            <a:ext cx="2632572" cy="4114800"/>
          </a:xfrm>
          <a:custGeom>
            <a:avLst/>
            <a:gdLst/>
            <a:ahLst/>
            <a:cxnLst/>
            <a:rect r="r" b="b" t="t" l="l"/>
            <a:pathLst>
              <a:path h="4114800" w="2632572">
                <a:moveTo>
                  <a:pt x="0" y="0"/>
                </a:moveTo>
                <a:lnTo>
                  <a:pt x="2632572" y="0"/>
                </a:lnTo>
                <a:lnTo>
                  <a:pt x="2632572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DAF8lq0kHlU</dc:identifier>
  <dcterms:modified xsi:type="dcterms:W3CDTF">2011-08-01T06:04:30Z</dcterms:modified>
  <cp:revision>1</cp:revision>
  <dc:title>Цікаво про іменник</dc:title>
</cp:coreProperties>
</file>