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x="18288000" cy="10287000"/>
  <p:notesSz cx="6858000" cy="9144000"/>
  <p:embeddedFontLst>
    <p:embeddedFont>
      <p:font typeface="Porcelain" charset="1" panose="00000000000000000000"/>
      <p:regular r:id="rId27"/>
    </p:embeddedFont>
    <p:embeddedFont>
      <p:font typeface="KG Primary Penmanship" charset="1" panose="02000506000000020003"/>
      <p:regular r:id="rId28"/>
    </p:embeddedFont>
    <p:embeddedFont>
      <p:font typeface="Decalotype" charset="1" panose="00000500000000000000"/>
      <p:regular r:id="rId29"/>
    </p:embeddedFont>
    <p:embeddedFont>
      <p:font typeface="Life Savers" charset="1" panose="03050602040302000004"/>
      <p:regular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fonts/font27.fntdata" Type="http://schemas.openxmlformats.org/officeDocument/2006/relationships/font"/><Relationship Id="rId28" Target="fonts/font28.fntdata" Type="http://schemas.openxmlformats.org/officeDocument/2006/relationships/font"/><Relationship Id="rId29" Target="fonts/font29.fntdata" Type="http://schemas.openxmlformats.org/officeDocument/2006/relationships/font"/><Relationship Id="rId3" Target="viewProps.xml" Type="http://schemas.openxmlformats.org/officeDocument/2006/relationships/viewProps"/><Relationship Id="rId30" Target="fonts/font30.fntdata" Type="http://schemas.openxmlformats.org/officeDocument/2006/relationships/font"/><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E7B0F8"/>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6BABF4"/>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688686">
            <a:off x="12220558" y="4098518"/>
            <a:ext cx="13257643" cy="964192"/>
          </a:xfrm>
          <a:custGeom>
            <a:avLst/>
            <a:gdLst/>
            <a:ahLst/>
            <a:cxnLst/>
            <a:rect r="r" b="b" t="t" l="l"/>
            <a:pathLst>
              <a:path h="964192" w="13257643">
                <a:moveTo>
                  <a:pt x="0" y="0"/>
                </a:moveTo>
                <a:lnTo>
                  <a:pt x="13257642" y="0"/>
                </a:lnTo>
                <a:lnTo>
                  <a:pt x="13257642" y="964193"/>
                </a:lnTo>
                <a:lnTo>
                  <a:pt x="0" y="96419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8" id="8"/>
          <p:cNvSpPr txBox="true"/>
          <p:nvPr/>
        </p:nvSpPr>
        <p:spPr>
          <a:xfrm rot="0">
            <a:off x="3536910" y="2669506"/>
            <a:ext cx="11214180" cy="4747917"/>
          </a:xfrm>
          <a:prstGeom prst="rect">
            <a:avLst/>
          </a:prstGeom>
        </p:spPr>
        <p:txBody>
          <a:bodyPr anchor="t" rtlCol="false" tIns="0" lIns="0" bIns="0" rIns="0">
            <a:spAutoFit/>
          </a:bodyPr>
          <a:lstStyle/>
          <a:p>
            <a:pPr algn="ctr">
              <a:lnSpc>
                <a:spcPts val="18088"/>
              </a:lnSpc>
            </a:pPr>
            <a:r>
              <a:rPr lang="en-US" sz="19040" spc="552">
                <a:solidFill>
                  <a:srgbClr val="000000"/>
                </a:solidFill>
                <a:latin typeface="Porcelain"/>
              </a:rPr>
              <a:t>Все про дієслово</a:t>
            </a:r>
          </a:p>
        </p:txBody>
      </p:sp>
      <p:sp>
        <p:nvSpPr>
          <p:cNvPr name="Freeform 9" id="9"/>
          <p:cNvSpPr/>
          <p:nvPr/>
        </p:nvSpPr>
        <p:spPr>
          <a:xfrm flipH="false" flipV="false" rot="0">
            <a:off x="5486400" y="7417424"/>
            <a:ext cx="7315200" cy="448056"/>
          </a:xfrm>
          <a:custGeom>
            <a:avLst/>
            <a:gdLst/>
            <a:ahLst/>
            <a:cxnLst/>
            <a:rect r="r" b="b" t="t" l="l"/>
            <a:pathLst>
              <a:path h="448056" w="7315200">
                <a:moveTo>
                  <a:pt x="0" y="0"/>
                </a:moveTo>
                <a:lnTo>
                  <a:pt x="7315200" y="0"/>
                </a:lnTo>
                <a:lnTo>
                  <a:pt x="7315200" y="448056"/>
                </a:lnTo>
                <a:lnTo>
                  <a:pt x="0" y="44805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7092220">
            <a:off x="-7888820" y="3332138"/>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402443" y="4729444"/>
            <a:ext cx="9496566" cy="3247816"/>
          </a:xfrm>
          <a:prstGeom prst="rect">
            <a:avLst/>
          </a:prstGeom>
        </p:spPr>
        <p:txBody>
          <a:bodyPr anchor="t" rtlCol="false" tIns="0" lIns="0" bIns="0" rIns="0">
            <a:spAutoFit/>
          </a:bodyPr>
          <a:lstStyle/>
          <a:p>
            <a:pPr algn="l">
              <a:lnSpc>
                <a:spcPts val="4268"/>
              </a:lnSpc>
            </a:pPr>
            <a:r>
              <a:rPr lang="en-US" sz="4493" spc="130">
                <a:solidFill>
                  <a:srgbClr val="000000"/>
                </a:solidFill>
                <a:latin typeface="KG Primary Penmanship"/>
              </a:rPr>
              <a:t> повнозначна частина мови, що означає дію або стан як процес, виражені в граматичних категоріях виду, стану, способу, часу, особи і в реченні виступає найчастіше у функції присудка. </a:t>
            </a:r>
          </a:p>
        </p:txBody>
      </p:sp>
      <p:sp>
        <p:nvSpPr>
          <p:cNvPr name="TextBox 10" id="10"/>
          <p:cNvSpPr txBox="true"/>
          <p:nvPr/>
        </p:nvSpPr>
        <p:spPr>
          <a:xfrm rot="0">
            <a:off x="4388991" y="2241500"/>
            <a:ext cx="9510019" cy="1424910"/>
          </a:xfrm>
          <a:prstGeom prst="rect">
            <a:avLst/>
          </a:prstGeom>
        </p:spPr>
        <p:txBody>
          <a:bodyPr anchor="t" rtlCol="false" tIns="0" lIns="0" bIns="0" rIns="0">
            <a:spAutoFit/>
          </a:bodyPr>
          <a:lstStyle/>
          <a:p>
            <a:pPr algn="ctr">
              <a:lnSpc>
                <a:spcPts val="10491"/>
              </a:lnSpc>
            </a:pPr>
            <a:r>
              <a:rPr lang="en-US" sz="11043" spc="320">
                <a:solidFill>
                  <a:srgbClr val="000000"/>
                </a:solidFill>
                <a:latin typeface="Porcelain"/>
              </a:rPr>
              <a:t>Дієслово</a:t>
            </a:r>
          </a:p>
        </p:txBody>
      </p:sp>
      <p:sp>
        <p:nvSpPr>
          <p:cNvPr name="Freeform 11" id="11"/>
          <p:cNvSpPr/>
          <p:nvPr/>
        </p:nvSpPr>
        <p:spPr>
          <a:xfrm flipH="false" flipV="false" rot="0">
            <a:off x="7640420" y="3666409"/>
            <a:ext cx="2993707" cy="183365"/>
          </a:xfrm>
          <a:custGeom>
            <a:avLst/>
            <a:gdLst/>
            <a:ahLst/>
            <a:cxnLst/>
            <a:rect r="r" b="b" t="t" l="l"/>
            <a:pathLst>
              <a:path h="183365" w="2993707">
                <a:moveTo>
                  <a:pt x="0" y="0"/>
                </a:moveTo>
                <a:lnTo>
                  <a:pt x="2993707" y="0"/>
                </a:lnTo>
                <a:lnTo>
                  <a:pt x="2993707" y="183365"/>
                </a:lnTo>
                <a:lnTo>
                  <a:pt x="0" y="18336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E7B0F8"/>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6BABF4"/>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8788">
            <a:off x="13155136" y="2943530"/>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5400000">
            <a:off x="-5600121" y="10745044"/>
            <a:ext cx="13257643" cy="964192"/>
          </a:xfrm>
          <a:custGeom>
            <a:avLst/>
            <a:gdLst/>
            <a:ahLst/>
            <a:cxnLst/>
            <a:rect r="r" b="b" t="t" l="l"/>
            <a:pathLst>
              <a:path h="964192" w="13257643">
                <a:moveTo>
                  <a:pt x="0" y="0"/>
                </a:moveTo>
                <a:lnTo>
                  <a:pt x="13257642" y="0"/>
                </a:lnTo>
                <a:lnTo>
                  <a:pt x="13257642"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9" id="9"/>
          <p:cNvSpPr/>
          <p:nvPr/>
        </p:nvSpPr>
        <p:spPr>
          <a:xfrm flipH="false" flipV="false" rot="0">
            <a:off x="7647146" y="1732957"/>
            <a:ext cx="2993707" cy="183365"/>
          </a:xfrm>
          <a:custGeom>
            <a:avLst/>
            <a:gdLst/>
            <a:ahLst/>
            <a:cxnLst/>
            <a:rect r="r" b="b" t="t" l="l"/>
            <a:pathLst>
              <a:path h="183365" w="2993707">
                <a:moveTo>
                  <a:pt x="0" y="0"/>
                </a:moveTo>
                <a:lnTo>
                  <a:pt x="2993708" y="0"/>
                </a:lnTo>
                <a:lnTo>
                  <a:pt x="2993708" y="183365"/>
                </a:lnTo>
                <a:lnTo>
                  <a:pt x="0" y="18336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0" id="10"/>
          <p:cNvSpPr txBox="true"/>
          <p:nvPr/>
        </p:nvSpPr>
        <p:spPr>
          <a:xfrm rot="0">
            <a:off x="4395717" y="2524332"/>
            <a:ext cx="9496566" cy="5638592"/>
          </a:xfrm>
          <a:prstGeom prst="rect">
            <a:avLst/>
          </a:prstGeom>
        </p:spPr>
        <p:txBody>
          <a:bodyPr anchor="t" rtlCol="false" tIns="0" lIns="0" bIns="0" rIns="0">
            <a:spAutoFit/>
          </a:bodyPr>
          <a:lstStyle/>
          <a:p>
            <a:pPr algn="just">
              <a:lnSpc>
                <a:spcPts val="3698"/>
              </a:lnSpc>
            </a:pPr>
            <a:r>
              <a:rPr lang="en-US" sz="3893" spc="112">
                <a:solidFill>
                  <a:srgbClr val="549BEA"/>
                </a:solidFill>
                <a:latin typeface="KG Primary Penmanship"/>
              </a:rPr>
              <a:t>Значення дії як процесу дієслово виявляє у формах, які складають систему дієслівних форм: </a:t>
            </a:r>
          </a:p>
          <a:p>
            <a:pPr algn="just">
              <a:lnSpc>
                <a:spcPts val="3698"/>
              </a:lnSpc>
            </a:pPr>
            <a:r>
              <a:rPr lang="en-US" sz="3893" spc="112">
                <a:solidFill>
                  <a:srgbClr val="000000"/>
                </a:solidFill>
                <a:latin typeface="KG Primary Penmanship"/>
              </a:rPr>
              <a:t>а) інфінітив (неозначена форма дієслова); </a:t>
            </a:r>
          </a:p>
          <a:p>
            <a:pPr algn="just">
              <a:lnSpc>
                <a:spcPts val="3698"/>
              </a:lnSpc>
            </a:pPr>
            <a:r>
              <a:rPr lang="en-US" sz="3893" spc="112">
                <a:solidFill>
                  <a:srgbClr val="000000"/>
                </a:solidFill>
                <a:latin typeface="KG Primary Penmanship"/>
              </a:rPr>
              <a:t>б) особові форми дієслів теперішн; </a:t>
            </a:r>
          </a:p>
          <a:p>
            <a:pPr algn="just">
              <a:lnSpc>
                <a:spcPts val="3698"/>
              </a:lnSpc>
            </a:pPr>
            <a:r>
              <a:rPr lang="en-US" sz="3893" spc="112">
                <a:solidFill>
                  <a:srgbClr val="000000"/>
                </a:solidFill>
                <a:latin typeface="KG Primary Penmanship"/>
              </a:rPr>
              <a:t>в) родові форми минулого та давноминулого часу дійсного способу; </a:t>
            </a:r>
          </a:p>
          <a:p>
            <a:pPr algn="just">
              <a:lnSpc>
                <a:spcPts val="3698"/>
              </a:lnSpc>
            </a:pPr>
            <a:r>
              <a:rPr lang="en-US" sz="3893" spc="112">
                <a:solidFill>
                  <a:srgbClr val="000000"/>
                </a:solidFill>
                <a:latin typeface="KG Primary Penmanship"/>
              </a:rPr>
              <a:t>г) іменна форма (дієприкметник); </a:t>
            </a:r>
          </a:p>
          <a:p>
            <a:pPr algn="just">
              <a:lnSpc>
                <a:spcPts val="3698"/>
              </a:lnSpc>
            </a:pPr>
            <a:r>
              <a:rPr lang="en-US" sz="3893" spc="112">
                <a:solidFill>
                  <a:srgbClr val="000000"/>
                </a:solidFill>
                <a:latin typeface="KG Primary Penmanship"/>
              </a:rPr>
              <a:t>г) предикативні форми на -но, -то; </a:t>
            </a:r>
          </a:p>
          <a:p>
            <a:pPr algn="just">
              <a:lnSpc>
                <a:spcPts val="3698"/>
              </a:lnSpc>
            </a:pPr>
            <a:r>
              <a:rPr lang="en-US" sz="3893" spc="112">
                <a:solidFill>
                  <a:srgbClr val="000000"/>
                </a:solidFill>
                <a:latin typeface="KG Primary Penmanship"/>
              </a:rPr>
              <a:t>д) дієприслівник.</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88991" y="3570552"/>
            <a:ext cx="9496566" cy="4238417"/>
          </a:xfrm>
          <a:prstGeom prst="rect">
            <a:avLst/>
          </a:prstGeom>
        </p:spPr>
        <p:txBody>
          <a:bodyPr anchor="t" rtlCol="false" tIns="0" lIns="0" bIns="0" rIns="0">
            <a:spAutoFit/>
          </a:bodyPr>
          <a:lstStyle/>
          <a:p>
            <a:pPr algn="just">
              <a:lnSpc>
                <a:spcPts val="3698"/>
              </a:lnSpc>
            </a:pPr>
            <a:r>
              <a:rPr lang="en-US" sz="3893" spc="112">
                <a:solidFill>
                  <a:srgbClr val="FF3131"/>
                </a:solidFill>
                <a:latin typeface="KG Primary Penmanship"/>
              </a:rPr>
              <a:t>Інфінітив, або неозначена форма дієслова</a:t>
            </a:r>
            <a:r>
              <a:rPr lang="en-US" sz="3893" spc="112">
                <a:solidFill>
                  <a:srgbClr val="000000"/>
                </a:solidFill>
                <a:latin typeface="KG Primary Penmanship"/>
              </a:rPr>
              <a:t> є початковою формою дієслова, яка передає найзагальнішу назву дії чи стану як процесу, не вказуючи на особу, число, час чи спосіб. Інфінітив вживається, коли немає потреби вказувати на те, хто виконує дію, коли вона виконується, і в який саме спосіб.</a:t>
            </a:r>
          </a:p>
        </p:txBody>
      </p:sp>
      <p:sp>
        <p:nvSpPr>
          <p:cNvPr name="TextBox 10" id="10"/>
          <p:cNvSpPr txBox="true"/>
          <p:nvPr/>
        </p:nvSpPr>
        <p:spPr>
          <a:xfrm rot="0">
            <a:off x="4388991" y="1468873"/>
            <a:ext cx="9510019" cy="1424910"/>
          </a:xfrm>
          <a:prstGeom prst="rect">
            <a:avLst/>
          </a:prstGeom>
        </p:spPr>
        <p:txBody>
          <a:bodyPr anchor="t" rtlCol="false" tIns="0" lIns="0" bIns="0" rIns="0">
            <a:spAutoFit/>
          </a:bodyPr>
          <a:lstStyle/>
          <a:p>
            <a:pPr algn="ctr">
              <a:lnSpc>
                <a:spcPts val="10491"/>
              </a:lnSpc>
            </a:pPr>
            <a:r>
              <a:rPr lang="en-US" sz="11043" spc="320">
                <a:solidFill>
                  <a:srgbClr val="000000"/>
                </a:solidFill>
                <a:latin typeface="Porcelain"/>
              </a:rPr>
              <a:t>Інфінітив</a:t>
            </a:r>
          </a:p>
        </p:txBody>
      </p:sp>
      <p:sp>
        <p:nvSpPr>
          <p:cNvPr name="Freeform 11" id="11"/>
          <p:cNvSpPr/>
          <p:nvPr/>
        </p:nvSpPr>
        <p:spPr>
          <a:xfrm flipH="false" flipV="false" rot="0">
            <a:off x="7640420" y="2893783"/>
            <a:ext cx="2993707" cy="183365"/>
          </a:xfrm>
          <a:custGeom>
            <a:avLst/>
            <a:gdLst/>
            <a:ahLst/>
            <a:cxnLst/>
            <a:rect r="r" b="b" t="t" l="l"/>
            <a:pathLst>
              <a:path h="183365" w="2993707">
                <a:moveTo>
                  <a:pt x="0" y="0"/>
                </a:moveTo>
                <a:lnTo>
                  <a:pt x="2993707" y="0"/>
                </a:lnTo>
                <a:lnTo>
                  <a:pt x="2993707" y="183364"/>
                </a:lnTo>
                <a:lnTo>
                  <a:pt x="0" y="18336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E7B0F8"/>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6BABF4"/>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8788">
            <a:off x="13155136" y="2943530"/>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5400000">
            <a:off x="-5600121" y="10745044"/>
            <a:ext cx="13257643" cy="964192"/>
          </a:xfrm>
          <a:custGeom>
            <a:avLst/>
            <a:gdLst/>
            <a:ahLst/>
            <a:cxnLst/>
            <a:rect r="r" b="b" t="t" l="l"/>
            <a:pathLst>
              <a:path h="964192" w="13257643">
                <a:moveTo>
                  <a:pt x="0" y="0"/>
                </a:moveTo>
                <a:lnTo>
                  <a:pt x="13257642" y="0"/>
                </a:lnTo>
                <a:lnTo>
                  <a:pt x="13257642"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3806747" y="3333457"/>
            <a:ext cx="9496566" cy="5092491"/>
          </a:xfrm>
          <a:prstGeom prst="rect">
            <a:avLst/>
          </a:prstGeom>
        </p:spPr>
        <p:txBody>
          <a:bodyPr anchor="t" rtlCol="false" tIns="0" lIns="0" bIns="0" rIns="0">
            <a:spAutoFit/>
          </a:bodyPr>
          <a:lstStyle/>
          <a:p>
            <a:pPr algn="ctr">
              <a:lnSpc>
                <a:spcPts val="4458"/>
              </a:lnSpc>
            </a:pPr>
            <a:r>
              <a:rPr lang="en-US" sz="4693" spc="136">
                <a:solidFill>
                  <a:srgbClr val="5091B5"/>
                </a:solidFill>
                <a:latin typeface="KG Primary Penmanship"/>
              </a:rPr>
              <a:t>Інфінітив </a:t>
            </a:r>
            <a:r>
              <a:rPr lang="en-US" sz="4693" spc="136">
                <a:solidFill>
                  <a:srgbClr val="000000"/>
                </a:solidFill>
                <a:latin typeface="KG Primary Penmanship"/>
              </a:rPr>
              <a:t>твориться за допомогою суфікса -ти, рідше -ть.  Суфікс -ти вживається частіше і в усіх стилях мовлення. Суфікс -ть – рідше і тільки в розмовному і художньому стилях, поширений в діалектному мовленні.</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95717" y="1967017"/>
            <a:ext cx="9496566" cy="6448216"/>
          </a:xfrm>
          <a:prstGeom prst="rect">
            <a:avLst/>
          </a:prstGeom>
        </p:spPr>
        <p:txBody>
          <a:bodyPr anchor="t" rtlCol="false" tIns="0" lIns="0" bIns="0" rIns="0">
            <a:spAutoFit/>
          </a:bodyPr>
          <a:lstStyle/>
          <a:p>
            <a:pPr algn="just">
              <a:lnSpc>
                <a:spcPts val="4268"/>
              </a:lnSpc>
            </a:pPr>
            <a:r>
              <a:rPr lang="en-US" sz="4493" spc="130">
                <a:solidFill>
                  <a:srgbClr val="FF3131"/>
                </a:solidFill>
                <a:latin typeface="KG Primary Penmanship"/>
              </a:rPr>
              <a:t>Інфінітив </a:t>
            </a:r>
            <a:r>
              <a:rPr lang="en-US" sz="4493" spc="130">
                <a:solidFill>
                  <a:srgbClr val="000000"/>
                </a:solidFill>
                <a:latin typeface="KG Primary Penmanship"/>
              </a:rPr>
              <a:t>може виступати в ролі будь-якого члена речення: Язиком (що?) вихати –( є що?) не ціпом махати (Прислів’я) – </a:t>
            </a:r>
            <a:r>
              <a:rPr lang="en-US" sz="4493" spc="130">
                <a:solidFill>
                  <a:srgbClr val="5091B5"/>
                </a:solidFill>
                <a:latin typeface="KG Primary Penmanship"/>
              </a:rPr>
              <a:t>підмет і присудок</a:t>
            </a:r>
            <a:r>
              <a:rPr lang="en-US" sz="4493" spc="130">
                <a:solidFill>
                  <a:srgbClr val="000000"/>
                </a:solidFill>
                <a:latin typeface="KG Primary Penmanship"/>
              </a:rPr>
              <a:t>; Здійснилась її палка мрія – (яка?) малювати. ( В. Яворівський) – </a:t>
            </a:r>
            <a:r>
              <a:rPr lang="en-US" sz="4493" spc="130">
                <a:solidFill>
                  <a:srgbClr val="5091B5"/>
                </a:solidFill>
                <a:latin typeface="KG Primary Penmanship"/>
              </a:rPr>
              <a:t>означення</a:t>
            </a:r>
            <a:r>
              <a:rPr lang="en-US" sz="4493" spc="130">
                <a:solidFill>
                  <a:srgbClr val="000000"/>
                </a:solidFill>
                <a:latin typeface="KG Primary Penmanship"/>
              </a:rPr>
              <a:t>; Він приїхав у село (з якою метою?) працювати (Г.Тютюнник) – </a:t>
            </a:r>
            <a:r>
              <a:rPr lang="en-US" sz="4493" spc="130">
                <a:solidFill>
                  <a:srgbClr val="5091B5"/>
                </a:solidFill>
                <a:latin typeface="KG Primary Penmanship"/>
              </a:rPr>
              <a:t>обставина</a:t>
            </a:r>
            <a:r>
              <a:rPr lang="en-US" sz="4493" spc="130">
                <a:solidFill>
                  <a:srgbClr val="000000"/>
                </a:solidFill>
                <a:latin typeface="KG Primary Penmanship"/>
              </a:rPr>
              <a:t>; Просимо вас (про що?) виконати це ще раз – </a:t>
            </a:r>
            <a:r>
              <a:rPr lang="en-US" sz="4493" spc="130">
                <a:solidFill>
                  <a:srgbClr val="5091B5"/>
                </a:solidFill>
                <a:latin typeface="KG Primary Penmanship"/>
              </a:rPr>
              <a:t>додаток</a:t>
            </a:r>
            <a:r>
              <a:rPr lang="en-US" sz="4493" spc="130">
                <a:solidFill>
                  <a:srgbClr val="000000"/>
                </a:solidFill>
                <a:latin typeface="KG Primary Penmanship"/>
              </a:rPr>
              <a:t>.</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E7B0F8"/>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6BABF4"/>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8788">
            <a:off x="13155136" y="2943530"/>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5400000">
            <a:off x="-5600121" y="10745044"/>
            <a:ext cx="13257643" cy="964192"/>
          </a:xfrm>
          <a:custGeom>
            <a:avLst/>
            <a:gdLst/>
            <a:ahLst/>
            <a:cxnLst/>
            <a:rect r="r" b="b" t="t" l="l"/>
            <a:pathLst>
              <a:path h="964192" w="13257643">
                <a:moveTo>
                  <a:pt x="0" y="0"/>
                </a:moveTo>
                <a:lnTo>
                  <a:pt x="13257642" y="0"/>
                </a:lnTo>
                <a:lnTo>
                  <a:pt x="13257642"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88991" y="2117675"/>
            <a:ext cx="9510019" cy="1461923"/>
          </a:xfrm>
          <a:prstGeom prst="rect">
            <a:avLst/>
          </a:prstGeom>
        </p:spPr>
        <p:txBody>
          <a:bodyPr anchor="t" rtlCol="false" tIns="0" lIns="0" bIns="0" rIns="0">
            <a:spAutoFit/>
          </a:bodyPr>
          <a:lstStyle/>
          <a:p>
            <a:pPr algn="ctr">
              <a:lnSpc>
                <a:spcPts val="5552"/>
              </a:lnSpc>
            </a:pPr>
            <a:r>
              <a:rPr lang="en-US" sz="5844" spc="169">
                <a:solidFill>
                  <a:srgbClr val="000000"/>
                </a:solidFill>
                <a:latin typeface="Porcelain"/>
              </a:rPr>
              <a:t>Граматичні категорії дієслова </a:t>
            </a:r>
          </a:p>
        </p:txBody>
      </p:sp>
      <p:sp>
        <p:nvSpPr>
          <p:cNvPr name="Freeform 10" id="10"/>
          <p:cNvSpPr/>
          <p:nvPr/>
        </p:nvSpPr>
        <p:spPr>
          <a:xfrm flipH="false" flipV="false" rot="0">
            <a:off x="7640420" y="3666409"/>
            <a:ext cx="2993707" cy="183365"/>
          </a:xfrm>
          <a:custGeom>
            <a:avLst/>
            <a:gdLst/>
            <a:ahLst/>
            <a:cxnLst/>
            <a:rect r="r" b="b" t="t" l="l"/>
            <a:pathLst>
              <a:path h="183365" w="2993707">
                <a:moveTo>
                  <a:pt x="0" y="0"/>
                </a:moveTo>
                <a:lnTo>
                  <a:pt x="2993707" y="0"/>
                </a:lnTo>
                <a:lnTo>
                  <a:pt x="2993707" y="183365"/>
                </a:lnTo>
                <a:lnTo>
                  <a:pt x="0" y="18336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1" id="11"/>
          <p:cNvSpPr txBox="true"/>
          <p:nvPr/>
        </p:nvSpPr>
        <p:spPr>
          <a:xfrm rot="0">
            <a:off x="4388991" y="5048504"/>
            <a:ext cx="9496566" cy="882440"/>
          </a:xfrm>
          <a:prstGeom prst="rect">
            <a:avLst/>
          </a:prstGeom>
        </p:spPr>
        <p:txBody>
          <a:bodyPr anchor="t" rtlCol="false" tIns="0" lIns="0" bIns="0" rIns="0">
            <a:spAutoFit/>
          </a:bodyPr>
          <a:lstStyle/>
          <a:p>
            <a:pPr algn="ctr">
              <a:lnSpc>
                <a:spcPts val="6453"/>
              </a:lnSpc>
            </a:pPr>
            <a:r>
              <a:rPr lang="en-US" sz="6793" spc="197">
                <a:solidFill>
                  <a:srgbClr val="000000"/>
                </a:solidFill>
                <a:latin typeface="KG Primary Penmanship"/>
              </a:rPr>
              <a:t>Категорія виду</a:t>
            </a:r>
            <a:r>
              <a:rPr lang="en-US" sz="6793" spc="197">
                <a:solidFill>
                  <a:srgbClr val="000000"/>
                </a:solidFill>
                <a:latin typeface="KG Primary Penmanship"/>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95717" y="1818682"/>
            <a:ext cx="9496566" cy="6572042"/>
          </a:xfrm>
          <a:prstGeom prst="rect">
            <a:avLst/>
          </a:prstGeom>
        </p:spPr>
        <p:txBody>
          <a:bodyPr anchor="t" rtlCol="false" tIns="0" lIns="0" bIns="0" rIns="0">
            <a:spAutoFit/>
          </a:bodyPr>
          <a:lstStyle/>
          <a:p>
            <a:pPr algn="just">
              <a:lnSpc>
                <a:spcPts val="3698"/>
              </a:lnSpc>
            </a:pPr>
            <a:r>
              <a:rPr lang="en-US" sz="3893" spc="112">
                <a:solidFill>
                  <a:srgbClr val="000000"/>
                </a:solidFill>
                <a:latin typeface="KG Primary Penmanship"/>
              </a:rPr>
              <a:t> Семантичною ознакою виду є протиставлення двох форм дієслів: за ознакою обмеженості (доконаний вид) і необмеженості (недоконаний вид) тривання дії. Дієслова доконаного виду означають дію з вказівкою на внутрішню межу, на обмеженість її тривання в часі, на її завершеність у минулому часі чи завершеність у майбутньому, на її результативність. </a:t>
            </a:r>
            <a:r>
              <a:rPr lang="en-US" sz="3893" spc="112">
                <a:solidFill>
                  <a:srgbClr val="5091B5"/>
                </a:solidFill>
                <a:latin typeface="KG Primary Penmanship"/>
              </a:rPr>
              <a:t>Дієслова доконаного виду в інфінітиві відповідають на питання «що зробити?»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E7B0F8"/>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6BABF4"/>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8788">
            <a:off x="13155136" y="2943530"/>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5400000">
            <a:off x="-5600121" y="10745044"/>
            <a:ext cx="13257643" cy="964192"/>
          </a:xfrm>
          <a:custGeom>
            <a:avLst/>
            <a:gdLst/>
            <a:ahLst/>
            <a:cxnLst/>
            <a:rect r="r" b="b" t="t" l="l"/>
            <a:pathLst>
              <a:path h="964192" w="13257643">
                <a:moveTo>
                  <a:pt x="0" y="0"/>
                </a:moveTo>
                <a:lnTo>
                  <a:pt x="13257642" y="0"/>
                </a:lnTo>
                <a:lnTo>
                  <a:pt x="13257642"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95717" y="1799632"/>
            <a:ext cx="9496566" cy="6841917"/>
          </a:xfrm>
          <a:prstGeom prst="rect">
            <a:avLst/>
          </a:prstGeom>
        </p:spPr>
        <p:txBody>
          <a:bodyPr anchor="t" rtlCol="false" tIns="0" lIns="0" bIns="0" rIns="0">
            <a:spAutoFit/>
          </a:bodyPr>
          <a:lstStyle/>
          <a:p>
            <a:pPr algn="just">
              <a:lnSpc>
                <a:spcPts val="3223"/>
              </a:lnSpc>
            </a:pPr>
            <a:r>
              <a:rPr lang="en-US" sz="3393" spc="98">
                <a:solidFill>
                  <a:srgbClr val="FF3131"/>
                </a:solidFill>
                <a:latin typeface="KG Primary Penmanship"/>
              </a:rPr>
              <a:t>Дієслова недоконаного виду </a:t>
            </a:r>
            <a:r>
              <a:rPr lang="en-US" sz="3393" spc="98">
                <a:solidFill>
                  <a:srgbClr val="000000"/>
                </a:solidFill>
                <a:latin typeface="KG Primary Penmanship"/>
              </a:rPr>
              <a:t>означають дію, необмежену в часі, без вказівки на її завершеність. Такі дієслова мають відтінок тривалості, повторюваності, нерезультативності, відповідають в інфінітиві на питання «що робити?», наприклад: писати, читати, грати, виконувати, іти, засинати, відправляти. </a:t>
            </a:r>
            <a:r>
              <a:rPr lang="en-US" sz="3393" spc="98">
                <a:solidFill>
                  <a:srgbClr val="5091B5"/>
                </a:solidFill>
                <a:latin typeface="KG Primary Penmanship"/>
              </a:rPr>
              <a:t>Дієслова недоконаного виду</a:t>
            </a:r>
            <a:r>
              <a:rPr lang="en-US" sz="3393" spc="98">
                <a:solidFill>
                  <a:srgbClr val="000000"/>
                </a:solidFill>
                <a:latin typeface="KG Primary Penmanship"/>
              </a:rPr>
              <a:t> вживаються в усіх часових формах: в теперішньому (пишу, читаю, граю), майбутньому (писатиму,читатиму, буду читати ), минулому (писав, читав), давноминулому дійсного способу (писав був, читав був); пиши, читай – у наказовому способі; писав би – в умовному; пишучи – у дієприслівнику.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88991" y="4297449"/>
            <a:ext cx="9496566" cy="4019340"/>
          </a:xfrm>
          <a:prstGeom prst="rect">
            <a:avLst/>
          </a:prstGeom>
        </p:spPr>
        <p:txBody>
          <a:bodyPr anchor="t" rtlCol="false" tIns="0" lIns="0" bIns="0" rIns="0">
            <a:spAutoFit/>
          </a:bodyPr>
          <a:lstStyle/>
          <a:p>
            <a:pPr algn="ctr">
              <a:lnSpc>
                <a:spcPts val="6263"/>
              </a:lnSpc>
            </a:pPr>
            <a:r>
              <a:rPr lang="en-US" sz="6593" spc="191">
                <a:solidFill>
                  <a:srgbClr val="000000"/>
                </a:solidFill>
                <a:latin typeface="KG Primary Penmanship"/>
              </a:rPr>
              <a:t>виражає відношення дії до її суб’єкта, який творить дію, і до об’єкта, на який ця дія спрямована</a:t>
            </a:r>
          </a:p>
        </p:txBody>
      </p:sp>
      <p:sp>
        <p:nvSpPr>
          <p:cNvPr name="TextBox 10" id="10"/>
          <p:cNvSpPr txBox="true"/>
          <p:nvPr/>
        </p:nvSpPr>
        <p:spPr>
          <a:xfrm rot="0">
            <a:off x="4388991" y="2193875"/>
            <a:ext cx="9510019" cy="1163460"/>
          </a:xfrm>
          <a:prstGeom prst="rect">
            <a:avLst/>
          </a:prstGeom>
        </p:spPr>
        <p:txBody>
          <a:bodyPr anchor="t" rtlCol="false" tIns="0" lIns="0" bIns="0" rIns="0">
            <a:spAutoFit/>
          </a:bodyPr>
          <a:lstStyle/>
          <a:p>
            <a:pPr algn="ctr">
              <a:lnSpc>
                <a:spcPts val="8592"/>
              </a:lnSpc>
            </a:pPr>
            <a:r>
              <a:rPr lang="en-US" sz="9044" spc="262">
                <a:solidFill>
                  <a:srgbClr val="000000"/>
                </a:solidFill>
                <a:latin typeface="Porcelain"/>
              </a:rPr>
              <a:t>Категорія стану</a:t>
            </a:r>
          </a:p>
        </p:txBody>
      </p:sp>
      <p:sp>
        <p:nvSpPr>
          <p:cNvPr name="Freeform 11" id="11"/>
          <p:cNvSpPr/>
          <p:nvPr/>
        </p:nvSpPr>
        <p:spPr>
          <a:xfrm flipH="false" flipV="false" rot="0">
            <a:off x="7640420" y="3666409"/>
            <a:ext cx="2993707" cy="183365"/>
          </a:xfrm>
          <a:custGeom>
            <a:avLst/>
            <a:gdLst/>
            <a:ahLst/>
            <a:cxnLst/>
            <a:rect r="r" b="b" t="t" l="l"/>
            <a:pathLst>
              <a:path h="183365" w="2993707">
                <a:moveTo>
                  <a:pt x="0" y="0"/>
                </a:moveTo>
                <a:lnTo>
                  <a:pt x="2993707" y="0"/>
                </a:lnTo>
                <a:lnTo>
                  <a:pt x="2993707" y="183365"/>
                </a:lnTo>
                <a:lnTo>
                  <a:pt x="0" y="18336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2735451" y="1645670"/>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3921964" y="2464018"/>
            <a:ext cx="9496566" cy="5238541"/>
          </a:xfrm>
          <a:prstGeom prst="rect">
            <a:avLst/>
          </a:prstGeom>
        </p:spPr>
        <p:txBody>
          <a:bodyPr anchor="t" rtlCol="false" tIns="0" lIns="0" bIns="0" rIns="0">
            <a:spAutoFit/>
          </a:bodyPr>
          <a:lstStyle/>
          <a:p>
            <a:pPr algn="just">
              <a:lnSpc>
                <a:spcPts val="5123"/>
              </a:lnSpc>
            </a:pPr>
            <a:r>
              <a:rPr lang="en-US" sz="5393" spc="156">
                <a:solidFill>
                  <a:srgbClr val="FF3131"/>
                </a:solidFill>
                <a:latin typeface="KG Primary Penmanship"/>
              </a:rPr>
              <a:t>Активний стан</a:t>
            </a:r>
            <a:r>
              <a:rPr lang="en-US" sz="5393" spc="156">
                <a:solidFill>
                  <a:srgbClr val="000000"/>
                </a:solidFill>
                <a:latin typeface="KG Primary Penmanship"/>
              </a:rPr>
              <a:t> дієслова є основним. Властивий усім дієсловам, які означають дію, спрямовану від діяча на прямий об’єкт, виражений іменником у формі знахідного відмінка без прийменника</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95717" y="3043342"/>
            <a:ext cx="9496566" cy="3631992"/>
          </a:xfrm>
          <a:prstGeom prst="rect">
            <a:avLst/>
          </a:prstGeom>
        </p:spPr>
        <p:txBody>
          <a:bodyPr anchor="t" rtlCol="false" tIns="0" lIns="0" bIns="0" rIns="0">
            <a:spAutoFit/>
          </a:bodyPr>
          <a:lstStyle/>
          <a:p>
            <a:pPr algn="just">
              <a:lnSpc>
                <a:spcPts val="4078"/>
              </a:lnSpc>
            </a:pPr>
            <a:r>
              <a:rPr lang="en-US" sz="4293" spc="124">
                <a:solidFill>
                  <a:srgbClr val="FF3131"/>
                </a:solidFill>
                <a:latin typeface="KG Primary Penmanship"/>
              </a:rPr>
              <a:t>Пасивний стан</a:t>
            </a:r>
            <a:r>
              <a:rPr lang="en-US" sz="4293" spc="124">
                <a:solidFill>
                  <a:srgbClr val="000000"/>
                </a:solidFill>
                <a:latin typeface="KG Primary Penmanship"/>
              </a:rPr>
              <a:t> означає, що дія спрямована на об’єкт, який у реченні має форму називного відмінка і виступає підметом, тоді як реальний діяч виражений іменником в орудному відмінку і виконує роль додатка.</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E7B0F8"/>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6BABF4"/>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8788">
            <a:off x="13155136" y="2943530"/>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5400000">
            <a:off x="-5600121" y="10745044"/>
            <a:ext cx="13257643" cy="964192"/>
          </a:xfrm>
          <a:custGeom>
            <a:avLst/>
            <a:gdLst/>
            <a:ahLst/>
            <a:cxnLst/>
            <a:rect r="r" b="b" t="t" l="l"/>
            <a:pathLst>
              <a:path h="964192" w="13257643">
                <a:moveTo>
                  <a:pt x="0" y="0"/>
                </a:moveTo>
                <a:lnTo>
                  <a:pt x="13257642" y="0"/>
                </a:lnTo>
                <a:lnTo>
                  <a:pt x="13257642"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88991" y="2155775"/>
            <a:ext cx="9510019" cy="985671"/>
          </a:xfrm>
          <a:prstGeom prst="rect">
            <a:avLst/>
          </a:prstGeom>
        </p:spPr>
        <p:txBody>
          <a:bodyPr anchor="t" rtlCol="false" tIns="0" lIns="0" bIns="0" rIns="0">
            <a:spAutoFit/>
          </a:bodyPr>
          <a:lstStyle/>
          <a:p>
            <a:pPr algn="ctr">
              <a:lnSpc>
                <a:spcPts val="7262"/>
              </a:lnSpc>
            </a:pPr>
            <a:r>
              <a:rPr lang="en-US" sz="7644" spc="221">
                <a:solidFill>
                  <a:srgbClr val="000000"/>
                </a:solidFill>
                <a:latin typeface="Porcelain"/>
              </a:rPr>
              <a:t>Категорія способу</a:t>
            </a:r>
          </a:p>
        </p:txBody>
      </p:sp>
      <p:sp>
        <p:nvSpPr>
          <p:cNvPr name="Freeform 10" id="10"/>
          <p:cNvSpPr/>
          <p:nvPr/>
        </p:nvSpPr>
        <p:spPr>
          <a:xfrm flipH="false" flipV="false" rot="0">
            <a:off x="7640420" y="3666409"/>
            <a:ext cx="2993707" cy="183365"/>
          </a:xfrm>
          <a:custGeom>
            <a:avLst/>
            <a:gdLst/>
            <a:ahLst/>
            <a:cxnLst/>
            <a:rect r="r" b="b" t="t" l="l"/>
            <a:pathLst>
              <a:path h="183365" w="2993707">
                <a:moveTo>
                  <a:pt x="0" y="0"/>
                </a:moveTo>
                <a:lnTo>
                  <a:pt x="2993707" y="0"/>
                </a:lnTo>
                <a:lnTo>
                  <a:pt x="2993707" y="183365"/>
                </a:lnTo>
                <a:lnTo>
                  <a:pt x="0" y="18336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1" id="11"/>
          <p:cNvSpPr txBox="true"/>
          <p:nvPr/>
        </p:nvSpPr>
        <p:spPr>
          <a:xfrm rot="0">
            <a:off x="4402443" y="4310328"/>
            <a:ext cx="9496566" cy="4314616"/>
          </a:xfrm>
          <a:prstGeom prst="rect">
            <a:avLst/>
          </a:prstGeom>
        </p:spPr>
        <p:txBody>
          <a:bodyPr anchor="t" rtlCol="false" tIns="0" lIns="0" bIns="0" rIns="0">
            <a:spAutoFit/>
          </a:bodyPr>
          <a:lstStyle/>
          <a:p>
            <a:pPr algn="ctr">
              <a:lnSpc>
                <a:spcPts val="4838"/>
              </a:lnSpc>
            </a:pPr>
            <a:r>
              <a:rPr lang="en-US" sz="5093" spc="147">
                <a:solidFill>
                  <a:srgbClr val="000000"/>
                </a:solidFill>
                <a:latin typeface="KG Primary Penmanship"/>
              </a:rPr>
              <a:t>Спосіб – це граматична категорія, яка виражає відношення дії до дійсності. В українській мові розрізняють дійсний, умовний і наказовий способи.</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95717" y="2648054"/>
            <a:ext cx="9496566" cy="5381416"/>
          </a:xfrm>
          <a:prstGeom prst="rect">
            <a:avLst/>
          </a:prstGeom>
        </p:spPr>
        <p:txBody>
          <a:bodyPr anchor="t" rtlCol="false" tIns="0" lIns="0" bIns="0" rIns="0">
            <a:spAutoFit/>
          </a:bodyPr>
          <a:lstStyle/>
          <a:p>
            <a:pPr algn="just">
              <a:lnSpc>
                <a:spcPts val="4268"/>
              </a:lnSpc>
            </a:pPr>
            <a:r>
              <a:rPr lang="en-US" sz="4493" spc="130">
                <a:solidFill>
                  <a:srgbClr val="FF3131"/>
                </a:solidFill>
                <a:latin typeface="KG Primary Penmanship"/>
              </a:rPr>
              <a:t>Дійсний спосіб</a:t>
            </a:r>
            <a:r>
              <a:rPr lang="en-US" sz="4493" spc="130">
                <a:solidFill>
                  <a:srgbClr val="000000"/>
                </a:solidFill>
                <a:latin typeface="KG Primary Penmanship"/>
              </a:rPr>
              <a:t> виражає дію, яка відбувається, відбуватиметься чи відбудеться, або відбувалася чи відбулася, стверджуючи або заперечуючи її. Дійсний спосіб має форми часу (теперішнього, минулого, давноминулого, майбутнього), особи ( для минулого, давноминулого часу – форми роду), числа. </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E7B0F8"/>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6BABF4"/>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8788">
            <a:off x="13155136" y="2943530"/>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5400000">
            <a:off x="-5600121" y="10745044"/>
            <a:ext cx="13257643" cy="964192"/>
          </a:xfrm>
          <a:custGeom>
            <a:avLst/>
            <a:gdLst/>
            <a:ahLst/>
            <a:cxnLst/>
            <a:rect r="r" b="b" t="t" l="l"/>
            <a:pathLst>
              <a:path h="964192" w="13257643">
                <a:moveTo>
                  <a:pt x="0" y="0"/>
                </a:moveTo>
                <a:lnTo>
                  <a:pt x="13257642" y="0"/>
                </a:lnTo>
                <a:lnTo>
                  <a:pt x="13257642"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95717" y="2274992"/>
            <a:ext cx="9496566" cy="6435516"/>
          </a:xfrm>
          <a:prstGeom prst="rect">
            <a:avLst/>
          </a:prstGeom>
        </p:spPr>
        <p:txBody>
          <a:bodyPr anchor="t" rtlCol="false" tIns="0" lIns="0" bIns="0" rIns="0">
            <a:spAutoFit/>
          </a:bodyPr>
          <a:lstStyle/>
          <a:p>
            <a:pPr algn="just">
              <a:lnSpc>
                <a:spcPts val="5028"/>
              </a:lnSpc>
            </a:pPr>
            <a:r>
              <a:rPr lang="en-US" sz="5293" spc="153">
                <a:solidFill>
                  <a:srgbClr val="000000"/>
                </a:solidFill>
                <a:latin typeface="KG Primary Penmanship"/>
              </a:rPr>
              <a:t> </a:t>
            </a:r>
            <a:r>
              <a:rPr lang="en-US" sz="5293" spc="153">
                <a:solidFill>
                  <a:srgbClr val="FF3131"/>
                </a:solidFill>
                <a:latin typeface="KG Primary Penmanship"/>
              </a:rPr>
              <a:t>Умовний спосіб</a:t>
            </a:r>
            <a:r>
              <a:rPr lang="en-US" sz="5293" spc="153">
                <a:solidFill>
                  <a:srgbClr val="000000"/>
                </a:solidFill>
                <a:latin typeface="KG Primary Penmanship"/>
              </a:rPr>
              <a:t> виражає дію бажану або можливу за певних умов.  </a:t>
            </a:r>
            <a:r>
              <a:rPr lang="en-US" sz="5293" spc="153">
                <a:solidFill>
                  <a:srgbClr val="5091B5"/>
                </a:solidFill>
                <a:latin typeface="KG Primary Penmanship"/>
              </a:rPr>
              <a:t>Умовний спосіб</a:t>
            </a:r>
            <a:r>
              <a:rPr lang="en-US" sz="5293" spc="153">
                <a:solidFill>
                  <a:srgbClr val="000000"/>
                </a:solidFill>
                <a:latin typeface="KG Primary Penmanship"/>
              </a:rPr>
              <a:t> має форми роду і числа та не має форм часу і особи. Категорія особи в ньому визначається тільки в контексті додаванням особового займенника в ролі підмета.</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2735451" y="1534442"/>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3921964" y="4218252"/>
            <a:ext cx="9496566" cy="4406692"/>
          </a:xfrm>
          <a:prstGeom prst="rect">
            <a:avLst/>
          </a:prstGeom>
        </p:spPr>
        <p:txBody>
          <a:bodyPr anchor="t" rtlCol="false" tIns="0" lIns="0" bIns="0" rIns="0">
            <a:spAutoFit/>
          </a:bodyPr>
          <a:lstStyle/>
          <a:p>
            <a:pPr algn="just">
              <a:lnSpc>
                <a:spcPts val="3888"/>
              </a:lnSpc>
            </a:pPr>
            <a:r>
              <a:rPr lang="en-US" sz="4093" spc="118">
                <a:solidFill>
                  <a:srgbClr val="000000"/>
                </a:solidFill>
                <a:latin typeface="KG Primary Penmanship"/>
              </a:rPr>
              <a:t>Категорія часу виражає відношення дії або стану до моменту мовлення. </a:t>
            </a:r>
          </a:p>
          <a:p>
            <a:pPr algn="just">
              <a:lnSpc>
                <a:spcPts val="3888"/>
              </a:lnSpc>
            </a:pPr>
            <a:r>
              <a:rPr lang="en-US" sz="4093" spc="118">
                <a:solidFill>
                  <a:srgbClr val="5091B5"/>
                </a:solidFill>
                <a:latin typeface="KG Primary Penmanship"/>
              </a:rPr>
              <a:t>В українській мові розрізняються чотири часові форми:</a:t>
            </a:r>
            <a:r>
              <a:rPr lang="en-US" sz="4093" spc="118">
                <a:solidFill>
                  <a:srgbClr val="000000"/>
                </a:solidFill>
                <a:latin typeface="KG Primary Penmanship"/>
              </a:rPr>
              <a:t> </a:t>
            </a:r>
          </a:p>
          <a:p>
            <a:pPr algn="just">
              <a:lnSpc>
                <a:spcPts val="3888"/>
              </a:lnSpc>
            </a:pPr>
            <a:r>
              <a:rPr lang="en-US" sz="4093" spc="118">
                <a:solidFill>
                  <a:srgbClr val="000000"/>
                </a:solidFill>
                <a:latin typeface="KG Primary Penmanship"/>
              </a:rPr>
              <a:t>1) теперішній час; </a:t>
            </a:r>
          </a:p>
          <a:p>
            <a:pPr algn="just">
              <a:lnSpc>
                <a:spcPts val="3888"/>
              </a:lnSpc>
            </a:pPr>
            <a:r>
              <a:rPr lang="en-US" sz="4093" spc="118">
                <a:solidFill>
                  <a:srgbClr val="000000"/>
                </a:solidFill>
                <a:latin typeface="KG Primary Penmanship"/>
              </a:rPr>
              <a:t>2) майбутній час; </a:t>
            </a:r>
          </a:p>
          <a:p>
            <a:pPr algn="just">
              <a:lnSpc>
                <a:spcPts val="3888"/>
              </a:lnSpc>
            </a:pPr>
            <a:r>
              <a:rPr lang="en-US" sz="4093" spc="118">
                <a:solidFill>
                  <a:srgbClr val="000000"/>
                </a:solidFill>
                <a:latin typeface="KG Primary Penmanship"/>
              </a:rPr>
              <a:t>3) минулий час; </a:t>
            </a:r>
          </a:p>
          <a:p>
            <a:pPr algn="just">
              <a:lnSpc>
                <a:spcPts val="3888"/>
              </a:lnSpc>
            </a:pPr>
            <a:r>
              <a:rPr lang="en-US" sz="4093" spc="118">
                <a:solidFill>
                  <a:srgbClr val="000000"/>
                </a:solidFill>
                <a:latin typeface="KG Primary Penmanship"/>
              </a:rPr>
              <a:t>4) давноминулий час. </a:t>
            </a:r>
          </a:p>
        </p:txBody>
      </p:sp>
      <p:sp>
        <p:nvSpPr>
          <p:cNvPr name="TextBox 10" id="10"/>
          <p:cNvSpPr txBox="true"/>
          <p:nvPr/>
        </p:nvSpPr>
        <p:spPr>
          <a:xfrm rot="0">
            <a:off x="4388991" y="2203400"/>
            <a:ext cx="9510019" cy="1261879"/>
          </a:xfrm>
          <a:prstGeom prst="rect">
            <a:avLst/>
          </a:prstGeom>
        </p:spPr>
        <p:txBody>
          <a:bodyPr anchor="t" rtlCol="false" tIns="0" lIns="0" bIns="0" rIns="0">
            <a:spAutoFit/>
          </a:bodyPr>
          <a:lstStyle/>
          <a:p>
            <a:pPr algn="ctr">
              <a:lnSpc>
                <a:spcPts val="9257"/>
              </a:lnSpc>
            </a:pPr>
            <a:r>
              <a:rPr lang="en-US" sz="9744" spc="282">
                <a:solidFill>
                  <a:srgbClr val="000000"/>
                </a:solidFill>
                <a:latin typeface="Porcelain"/>
              </a:rPr>
              <a:t>Категорія часу</a:t>
            </a:r>
          </a:p>
        </p:txBody>
      </p:sp>
      <p:sp>
        <p:nvSpPr>
          <p:cNvPr name="Freeform 11" id="11"/>
          <p:cNvSpPr/>
          <p:nvPr/>
        </p:nvSpPr>
        <p:spPr>
          <a:xfrm flipH="false" flipV="false" rot="0">
            <a:off x="7640420" y="3666409"/>
            <a:ext cx="2993707" cy="183365"/>
          </a:xfrm>
          <a:custGeom>
            <a:avLst/>
            <a:gdLst/>
            <a:ahLst/>
            <a:cxnLst/>
            <a:rect r="r" b="b" t="t" l="l"/>
            <a:pathLst>
              <a:path h="183365" w="2993707">
                <a:moveTo>
                  <a:pt x="0" y="0"/>
                </a:moveTo>
                <a:lnTo>
                  <a:pt x="2993707" y="0"/>
                </a:lnTo>
                <a:lnTo>
                  <a:pt x="2993707" y="183365"/>
                </a:lnTo>
                <a:lnTo>
                  <a:pt x="0" y="18336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3921964" y="4278399"/>
            <a:ext cx="9496566" cy="4860717"/>
          </a:xfrm>
          <a:prstGeom prst="rect">
            <a:avLst/>
          </a:prstGeom>
        </p:spPr>
        <p:txBody>
          <a:bodyPr anchor="t" rtlCol="false" tIns="0" lIns="0" bIns="0" rIns="0">
            <a:spAutoFit/>
          </a:bodyPr>
          <a:lstStyle/>
          <a:p>
            <a:pPr algn="just">
              <a:lnSpc>
                <a:spcPts val="3508"/>
              </a:lnSpc>
            </a:pPr>
            <a:r>
              <a:rPr lang="en-US" sz="3693" spc="107">
                <a:solidFill>
                  <a:srgbClr val="000000"/>
                </a:solidFill>
                <a:latin typeface="KG Primary Penmanship"/>
              </a:rPr>
              <a:t>Категорія особи виражає відношення дії до суб’єкта з точки зору того, хто говорить. Суб’єктом дії може бути сам мовець (я), його співбесідник (ти), особа, яка не бере участі в розмові або предмет, про який говорять (він, вона, воно); мовець разом із співрозмовником (ми), особи, які не беруть участі в мовленні (ви – усі, крім я), або предмети, про які йдеться (вони).</a:t>
            </a:r>
          </a:p>
        </p:txBody>
      </p:sp>
      <p:sp>
        <p:nvSpPr>
          <p:cNvPr name="TextBox 10" id="10"/>
          <p:cNvSpPr txBox="true"/>
          <p:nvPr/>
        </p:nvSpPr>
        <p:spPr>
          <a:xfrm rot="0">
            <a:off x="4388991" y="2184350"/>
            <a:ext cx="9510019" cy="1125362"/>
          </a:xfrm>
          <a:prstGeom prst="rect">
            <a:avLst/>
          </a:prstGeom>
        </p:spPr>
        <p:txBody>
          <a:bodyPr anchor="t" rtlCol="false" tIns="0" lIns="0" bIns="0" rIns="0">
            <a:spAutoFit/>
          </a:bodyPr>
          <a:lstStyle/>
          <a:p>
            <a:pPr algn="ctr">
              <a:lnSpc>
                <a:spcPts val="8307"/>
              </a:lnSpc>
            </a:pPr>
            <a:r>
              <a:rPr lang="en-US" sz="8744" spc="253">
                <a:solidFill>
                  <a:srgbClr val="000000"/>
                </a:solidFill>
                <a:latin typeface="Porcelain"/>
              </a:rPr>
              <a:t>Категорія особи</a:t>
            </a:r>
          </a:p>
        </p:txBody>
      </p:sp>
      <p:sp>
        <p:nvSpPr>
          <p:cNvPr name="Freeform 11" id="11"/>
          <p:cNvSpPr/>
          <p:nvPr/>
        </p:nvSpPr>
        <p:spPr>
          <a:xfrm flipH="false" flipV="false" rot="0">
            <a:off x="7640420" y="3666409"/>
            <a:ext cx="2993707" cy="183365"/>
          </a:xfrm>
          <a:custGeom>
            <a:avLst/>
            <a:gdLst/>
            <a:ahLst/>
            <a:cxnLst/>
            <a:rect r="r" b="b" t="t" l="l"/>
            <a:pathLst>
              <a:path h="183365" w="2993707">
                <a:moveTo>
                  <a:pt x="0" y="0"/>
                </a:moveTo>
                <a:lnTo>
                  <a:pt x="2993707" y="0"/>
                </a:lnTo>
                <a:lnTo>
                  <a:pt x="2993707" y="183365"/>
                </a:lnTo>
                <a:lnTo>
                  <a:pt x="0" y="18336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88991" y="4378606"/>
            <a:ext cx="9496566" cy="4530516"/>
          </a:xfrm>
          <a:prstGeom prst="rect">
            <a:avLst/>
          </a:prstGeom>
        </p:spPr>
        <p:txBody>
          <a:bodyPr anchor="t" rtlCol="false" tIns="0" lIns="0" bIns="0" rIns="0">
            <a:spAutoFit/>
          </a:bodyPr>
          <a:lstStyle/>
          <a:p>
            <a:pPr algn="ctr">
              <a:lnSpc>
                <a:spcPts val="4458"/>
              </a:lnSpc>
            </a:pPr>
            <a:r>
              <a:rPr lang="en-US" sz="4693" spc="136">
                <a:solidFill>
                  <a:srgbClr val="000000"/>
                </a:solidFill>
                <a:latin typeface="KG Primary Penmanship"/>
              </a:rPr>
              <a:t>– це особлива група дієслів, які не мають підмета і не змінюються за особами, числами та родами. Вони описують дії, що відбуваються самі собою, без вказівки на виконавця.</a:t>
            </a:r>
          </a:p>
          <a:p>
            <a:pPr algn="ctr">
              <a:lnSpc>
                <a:spcPts val="4458"/>
              </a:lnSpc>
            </a:pPr>
          </a:p>
        </p:txBody>
      </p:sp>
      <p:sp>
        <p:nvSpPr>
          <p:cNvPr name="TextBox 10" id="10"/>
          <p:cNvSpPr txBox="true"/>
          <p:nvPr/>
        </p:nvSpPr>
        <p:spPr>
          <a:xfrm rot="0">
            <a:off x="4388991" y="2146250"/>
            <a:ext cx="9510019" cy="934872"/>
          </a:xfrm>
          <a:prstGeom prst="rect">
            <a:avLst/>
          </a:prstGeom>
        </p:spPr>
        <p:txBody>
          <a:bodyPr anchor="t" rtlCol="false" tIns="0" lIns="0" bIns="0" rIns="0">
            <a:spAutoFit/>
          </a:bodyPr>
          <a:lstStyle/>
          <a:p>
            <a:pPr algn="ctr">
              <a:lnSpc>
                <a:spcPts val="6882"/>
              </a:lnSpc>
            </a:pPr>
            <a:r>
              <a:rPr lang="en-US" sz="7244" spc="210">
                <a:solidFill>
                  <a:srgbClr val="000000"/>
                </a:solidFill>
                <a:latin typeface="Porcelain"/>
              </a:rPr>
              <a:t>Безособові дієслова</a:t>
            </a:r>
          </a:p>
        </p:txBody>
      </p:sp>
      <p:sp>
        <p:nvSpPr>
          <p:cNvPr name="Freeform 11" id="11"/>
          <p:cNvSpPr/>
          <p:nvPr/>
        </p:nvSpPr>
        <p:spPr>
          <a:xfrm flipH="false" flipV="false" rot="0">
            <a:off x="7647146" y="3081122"/>
            <a:ext cx="2993707" cy="183365"/>
          </a:xfrm>
          <a:custGeom>
            <a:avLst/>
            <a:gdLst/>
            <a:ahLst/>
            <a:cxnLst/>
            <a:rect r="r" b="b" t="t" l="l"/>
            <a:pathLst>
              <a:path h="183365" w="2993707">
                <a:moveTo>
                  <a:pt x="0" y="0"/>
                </a:moveTo>
                <a:lnTo>
                  <a:pt x="2993708" y="0"/>
                </a:lnTo>
                <a:lnTo>
                  <a:pt x="2993708" y="183364"/>
                </a:lnTo>
                <a:lnTo>
                  <a:pt x="0" y="18336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6BABF4"/>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E7B0F8"/>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211698"/>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60715">
            <a:off x="-8729278" y="8776204"/>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4554398">
            <a:off x="11243498" y="-723057"/>
            <a:ext cx="13257643" cy="964192"/>
          </a:xfrm>
          <a:custGeom>
            <a:avLst/>
            <a:gdLst/>
            <a:ahLst/>
            <a:cxnLst/>
            <a:rect r="r" b="b" t="t" l="l"/>
            <a:pathLst>
              <a:path h="964192" w="13257643">
                <a:moveTo>
                  <a:pt x="0" y="0"/>
                </a:moveTo>
                <a:lnTo>
                  <a:pt x="13257643" y="0"/>
                </a:lnTo>
                <a:lnTo>
                  <a:pt x="13257643"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88991" y="4321456"/>
            <a:ext cx="9496566" cy="5082967"/>
          </a:xfrm>
          <a:prstGeom prst="rect">
            <a:avLst/>
          </a:prstGeom>
        </p:spPr>
        <p:txBody>
          <a:bodyPr anchor="t" rtlCol="false" tIns="0" lIns="0" bIns="0" rIns="0">
            <a:spAutoFit/>
          </a:bodyPr>
          <a:lstStyle/>
          <a:p>
            <a:pPr algn="just" marL="754237" indent="-377118" lvl="1">
              <a:lnSpc>
                <a:spcPts val="3318"/>
              </a:lnSpc>
              <a:buFont typeface="Arial"/>
              <a:buChar char="•"/>
            </a:pPr>
            <a:r>
              <a:rPr lang="en-US" sz="3493" spc="101">
                <a:solidFill>
                  <a:srgbClr val="000000"/>
                </a:solidFill>
                <a:latin typeface="KG Primary Penmanship"/>
              </a:rPr>
              <a:t>До безособових дієслів не можна поставити питання хто? або що?.</a:t>
            </a:r>
          </a:p>
          <a:p>
            <a:pPr algn="just" marL="754237" indent="-377118" lvl="1">
              <a:lnSpc>
                <a:spcPts val="3318"/>
              </a:lnSpc>
              <a:buFont typeface="Arial"/>
              <a:buChar char="•"/>
            </a:pPr>
            <a:r>
              <a:rPr lang="en-US" sz="3493" spc="101">
                <a:solidFill>
                  <a:srgbClr val="000000"/>
                </a:solidFill>
                <a:latin typeface="KG Primary Penmanship"/>
              </a:rPr>
              <a:t>Вони вживаються у формі 3-ї особи однини теперішнього та майбутнього часів (смажиться, печеться) або у формі середнього роду однини минулого часу (тушкувалося).</a:t>
            </a:r>
          </a:p>
          <a:p>
            <a:pPr algn="just" marL="754237" indent="-377118" lvl="1">
              <a:lnSpc>
                <a:spcPts val="3318"/>
              </a:lnSpc>
              <a:buFont typeface="Arial"/>
              <a:buChar char="•"/>
            </a:pPr>
            <a:r>
              <a:rPr lang="en-US" sz="3493" spc="101">
                <a:solidFill>
                  <a:srgbClr val="000000"/>
                </a:solidFill>
                <a:latin typeface="KG Primary Penmanship"/>
              </a:rPr>
              <a:t>Деякі безособові дієслова мають інфінітив (запікати, холонути).</a:t>
            </a:r>
          </a:p>
          <a:p>
            <a:pPr algn="ctr">
              <a:lnSpc>
                <a:spcPts val="3318"/>
              </a:lnSpc>
            </a:pPr>
          </a:p>
          <a:p>
            <a:pPr algn="ctr">
              <a:lnSpc>
                <a:spcPts val="3318"/>
              </a:lnSpc>
            </a:pPr>
          </a:p>
        </p:txBody>
      </p:sp>
      <p:sp>
        <p:nvSpPr>
          <p:cNvPr name="TextBox 10" id="10"/>
          <p:cNvSpPr txBox="true"/>
          <p:nvPr/>
        </p:nvSpPr>
        <p:spPr>
          <a:xfrm rot="0">
            <a:off x="4388991" y="2117675"/>
            <a:ext cx="9510019" cy="1461923"/>
          </a:xfrm>
          <a:prstGeom prst="rect">
            <a:avLst/>
          </a:prstGeom>
        </p:spPr>
        <p:txBody>
          <a:bodyPr anchor="t" rtlCol="false" tIns="0" lIns="0" bIns="0" rIns="0">
            <a:spAutoFit/>
          </a:bodyPr>
          <a:lstStyle/>
          <a:p>
            <a:pPr algn="ctr">
              <a:lnSpc>
                <a:spcPts val="5552"/>
              </a:lnSpc>
            </a:pPr>
            <a:r>
              <a:rPr lang="en-US" sz="5844" spc="169">
                <a:solidFill>
                  <a:srgbClr val="000000"/>
                </a:solidFill>
                <a:latin typeface="Porcelain"/>
              </a:rPr>
              <a:t>Як розпізнати безособове дієслово?</a:t>
            </a:r>
          </a:p>
        </p:txBody>
      </p:sp>
      <p:sp>
        <p:nvSpPr>
          <p:cNvPr name="Freeform 11" id="11"/>
          <p:cNvSpPr/>
          <p:nvPr/>
        </p:nvSpPr>
        <p:spPr>
          <a:xfrm flipH="false" flipV="false" rot="0">
            <a:off x="7647146" y="3487916"/>
            <a:ext cx="2993707" cy="183365"/>
          </a:xfrm>
          <a:custGeom>
            <a:avLst/>
            <a:gdLst/>
            <a:ahLst/>
            <a:cxnLst/>
            <a:rect r="r" b="b" t="t" l="l"/>
            <a:pathLst>
              <a:path h="183365" w="2993707">
                <a:moveTo>
                  <a:pt x="0" y="0"/>
                </a:moveTo>
                <a:lnTo>
                  <a:pt x="2993708" y="0"/>
                </a:lnTo>
                <a:lnTo>
                  <a:pt x="2993708" y="183364"/>
                </a:lnTo>
                <a:lnTo>
                  <a:pt x="0" y="18336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E7B0F8"/>
        </a:solidFill>
      </p:bgPr>
    </p:bg>
    <p:spTree>
      <p:nvGrpSpPr>
        <p:cNvPr id="1" name=""/>
        <p:cNvGrpSpPr/>
        <p:nvPr/>
      </p:nvGrpSpPr>
      <p:grpSpPr>
        <a:xfrm>
          <a:off x="0" y="0"/>
          <a:ext cx="0" cy="0"/>
          <a:chOff x="0" y="0"/>
          <a:chExt cx="0" cy="0"/>
        </a:xfrm>
      </p:grpSpPr>
      <p:grpSp>
        <p:nvGrpSpPr>
          <p:cNvPr name="Group 2" id="2"/>
          <p:cNvGrpSpPr/>
          <p:nvPr/>
        </p:nvGrpSpPr>
        <p:grpSpPr>
          <a:xfrm rot="0">
            <a:off x="0" y="6962887"/>
            <a:ext cx="18288000" cy="3324113"/>
            <a:chOff x="0" y="0"/>
            <a:chExt cx="4816593" cy="875486"/>
          </a:xfrm>
        </p:grpSpPr>
        <p:sp>
          <p:nvSpPr>
            <p:cNvPr name="Freeform 3" id="3"/>
            <p:cNvSpPr/>
            <p:nvPr/>
          </p:nvSpPr>
          <p:spPr>
            <a:xfrm flipH="false" flipV="false" rot="0">
              <a:off x="0" y="0"/>
              <a:ext cx="4816592" cy="875486"/>
            </a:xfrm>
            <a:custGeom>
              <a:avLst/>
              <a:gdLst/>
              <a:ahLst/>
              <a:cxnLst/>
              <a:rect r="r" b="b" t="t" l="l"/>
              <a:pathLst>
                <a:path h="875486" w="4816592">
                  <a:moveTo>
                    <a:pt x="0" y="0"/>
                  </a:moveTo>
                  <a:lnTo>
                    <a:pt x="4816592" y="0"/>
                  </a:lnTo>
                  <a:lnTo>
                    <a:pt x="4816592" y="875486"/>
                  </a:lnTo>
                  <a:lnTo>
                    <a:pt x="0" y="875486"/>
                  </a:lnTo>
                  <a:close/>
                </a:path>
              </a:pathLst>
            </a:custGeom>
            <a:solidFill>
              <a:srgbClr val="6BABF4"/>
            </a:solidFill>
          </p:spPr>
        </p:sp>
        <p:sp>
          <p:nvSpPr>
            <p:cNvPr name="TextBox 4" id="4"/>
            <p:cNvSpPr txBox="true"/>
            <p:nvPr/>
          </p:nvSpPr>
          <p:spPr>
            <a:xfrm>
              <a:off x="0" y="-38100"/>
              <a:ext cx="4816593" cy="913586"/>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735451" y="1732957"/>
            <a:ext cx="11869591" cy="7863604"/>
          </a:xfrm>
          <a:custGeom>
            <a:avLst/>
            <a:gdLst/>
            <a:ahLst/>
            <a:cxnLst/>
            <a:rect r="r" b="b" t="t" l="l"/>
            <a:pathLst>
              <a:path h="7863604" w="11869591">
                <a:moveTo>
                  <a:pt x="0" y="0"/>
                </a:moveTo>
                <a:lnTo>
                  <a:pt x="11869591" y="0"/>
                </a:lnTo>
                <a:lnTo>
                  <a:pt x="11869591" y="7863604"/>
                </a:lnTo>
                <a:lnTo>
                  <a:pt x="0" y="7863604"/>
                </a:lnTo>
                <a:lnTo>
                  <a:pt x="0" y="0"/>
                </a:lnTo>
                <a:close/>
              </a:path>
            </a:pathLst>
          </a:custGeom>
          <a:blipFill>
            <a:blip r:embed="rId2">
              <a:alphaModFix amt="31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3209205" y="1394696"/>
            <a:ext cx="11869591" cy="7863604"/>
          </a:xfrm>
          <a:custGeom>
            <a:avLst/>
            <a:gdLst/>
            <a:ahLst/>
            <a:cxnLst/>
            <a:rect r="r" b="b" t="t" l="l"/>
            <a:pathLst>
              <a:path h="7863604" w="11869591">
                <a:moveTo>
                  <a:pt x="0" y="0"/>
                </a:moveTo>
                <a:lnTo>
                  <a:pt x="11869590" y="0"/>
                </a:lnTo>
                <a:lnTo>
                  <a:pt x="11869590" y="7863604"/>
                </a:lnTo>
                <a:lnTo>
                  <a:pt x="0" y="78636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018788">
            <a:off x="13155136" y="2943530"/>
            <a:ext cx="13257643" cy="964192"/>
          </a:xfrm>
          <a:custGeom>
            <a:avLst/>
            <a:gdLst/>
            <a:ahLst/>
            <a:cxnLst/>
            <a:rect r="r" b="b" t="t" l="l"/>
            <a:pathLst>
              <a:path h="964192" w="13257643">
                <a:moveTo>
                  <a:pt x="0" y="0"/>
                </a:moveTo>
                <a:lnTo>
                  <a:pt x="13257643" y="0"/>
                </a:lnTo>
                <a:lnTo>
                  <a:pt x="13257643" y="964192"/>
                </a:lnTo>
                <a:lnTo>
                  <a:pt x="0" y="9641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5400000">
            <a:off x="-5600121" y="10745044"/>
            <a:ext cx="13257643" cy="964192"/>
          </a:xfrm>
          <a:custGeom>
            <a:avLst/>
            <a:gdLst/>
            <a:ahLst/>
            <a:cxnLst/>
            <a:rect r="r" b="b" t="t" l="l"/>
            <a:pathLst>
              <a:path h="964192" w="13257643">
                <a:moveTo>
                  <a:pt x="0" y="0"/>
                </a:moveTo>
                <a:lnTo>
                  <a:pt x="13257642" y="0"/>
                </a:lnTo>
                <a:lnTo>
                  <a:pt x="13257642" y="964193"/>
                </a:lnTo>
                <a:lnTo>
                  <a:pt x="0" y="9641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4395717" y="2051590"/>
            <a:ext cx="9496566" cy="6654591"/>
          </a:xfrm>
          <a:prstGeom prst="rect">
            <a:avLst/>
          </a:prstGeom>
        </p:spPr>
        <p:txBody>
          <a:bodyPr anchor="t" rtlCol="false" tIns="0" lIns="0" bIns="0" rIns="0">
            <a:spAutoFit/>
          </a:bodyPr>
          <a:lstStyle/>
          <a:p>
            <a:pPr algn="just">
              <a:lnSpc>
                <a:spcPts val="4743"/>
              </a:lnSpc>
            </a:pPr>
            <a:r>
              <a:rPr lang="en-US" sz="4993" spc="144">
                <a:solidFill>
                  <a:srgbClr val="FF3131"/>
                </a:solidFill>
                <a:latin typeface="KG Primary Penmanship"/>
              </a:rPr>
              <a:t>Безособові дієслова</a:t>
            </a:r>
            <a:r>
              <a:rPr lang="en-US" sz="4993" spc="144">
                <a:solidFill>
                  <a:srgbClr val="000000"/>
                </a:solidFill>
                <a:latin typeface="KG Primary Penmanship"/>
              </a:rPr>
              <a:t> </a:t>
            </a:r>
            <a:r>
              <a:rPr lang="en-US" sz="4993" spc="144">
                <a:solidFill>
                  <a:srgbClr val="5091B5"/>
                </a:solidFill>
                <a:latin typeface="KG Primary Penmanship"/>
              </a:rPr>
              <a:t>не змінюються за особами, числами і родами</a:t>
            </a:r>
            <a:r>
              <a:rPr lang="en-US" sz="4993" spc="144">
                <a:solidFill>
                  <a:srgbClr val="000000"/>
                </a:solidFill>
                <a:latin typeface="KG Primary Penmanship"/>
              </a:rPr>
              <a:t>, але мають форму третьої особи однини теперішнього чи майбутнього часу або форму середнього роду однини минулого часу (щастить, вечоріє, вимерзне, вимерзло, вечоріло, щастило).</a:t>
            </a:r>
          </a:p>
        </p:txBody>
      </p:sp>
    </p:spTree>
  </p:cSld>
  <p:clrMapOvr>
    <a:masterClrMapping/>
  </p:clrMapOvr>
</p:sld>
</file>

<file path=ppt/slides/slide21.xml><?xml version="1.0" encoding="utf-8"?>
<p:sld xmlns:p="http://schemas.openxmlformats.org/presentationml/2006/main" xmlns:a="http://schemas.openxmlformats.org/drawingml/2006/main">
  <p:cSld>
    <p:bg>
      <p:bgPr>
        <a:solidFill>
          <a:srgbClr val="E7B0F8"/>
        </a:solidFill>
      </p:bgPr>
    </p:bg>
    <p:spTree>
      <p:nvGrpSpPr>
        <p:cNvPr id="1" name=""/>
        <p:cNvGrpSpPr/>
        <p:nvPr/>
      </p:nvGrpSpPr>
      <p:grpSpPr>
        <a:xfrm>
          <a:off x="0" y="0"/>
          <a:ext cx="0" cy="0"/>
          <a:chOff x="0" y="0"/>
          <a:chExt cx="0" cy="0"/>
        </a:xfrm>
      </p:grpSpPr>
      <p:grpSp>
        <p:nvGrpSpPr>
          <p:cNvPr name="Group 2" id="2"/>
          <p:cNvGrpSpPr/>
          <p:nvPr/>
        </p:nvGrpSpPr>
        <p:grpSpPr>
          <a:xfrm rot="0">
            <a:off x="3182268" y="1671581"/>
            <a:ext cx="13065643" cy="6797965"/>
            <a:chOff x="0" y="0"/>
            <a:chExt cx="17420857" cy="9063954"/>
          </a:xfrm>
        </p:grpSpPr>
        <p:sp>
          <p:nvSpPr>
            <p:cNvPr name="TextBox 3" id="3"/>
            <p:cNvSpPr txBox="true"/>
            <p:nvPr/>
          </p:nvSpPr>
          <p:spPr>
            <a:xfrm rot="0">
              <a:off x="439726" y="6210383"/>
              <a:ext cx="16541406" cy="2853570"/>
            </a:xfrm>
            <a:prstGeom prst="rect">
              <a:avLst/>
            </a:prstGeom>
          </p:spPr>
          <p:txBody>
            <a:bodyPr anchor="t" rtlCol="false" tIns="0" lIns="0" bIns="0" rIns="0">
              <a:spAutoFit/>
            </a:bodyPr>
            <a:lstStyle/>
            <a:p>
              <a:pPr algn="r">
                <a:lnSpc>
                  <a:spcPts val="5816"/>
                </a:lnSpc>
              </a:pPr>
              <a:r>
                <a:rPr lang="en-US" sz="4214" spc="413">
                  <a:solidFill>
                    <a:srgbClr val="000000"/>
                  </a:solidFill>
                  <a:latin typeface="Decalotype"/>
                </a:rPr>
                <a:t>ПРЕЗЕНТАЦІЮ ПІДГОТУВАЛА</a:t>
              </a:r>
            </a:p>
            <a:p>
              <a:pPr algn="r">
                <a:lnSpc>
                  <a:spcPts val="5816"/>
                </a:lnSpc>
              </a:pPr>
              <a:r>
                <a:rPr lang="en-US" sz="4214" spc="413">
                  <a:solidFill>
                    <a:srgbClr val="000000"/>
                  </a:solidFill>
                  <a:latin typeface="Decalotype"/>
                </a:rPr>
                <a:t> ВИКЛАДАЧ УКРАЇНСЬКОЇ МОВИ </a:t>
              </a:r>
            </a:p>
            <a:p>
              <a:pPr algn="r">
                <a:lnSpc>
                  <a:spcPts val="5816"/>
                </a:lnSpc>
              </a:pPr>
              <a:r>
                <a:rPr lang="en-US" sz="4214" spc="413">
                  <a:solidFill>
                    <a:srgbClr val="000000"/>
                  </a:solidFill>
                  <a:latin typeface="Decalotype"/>
                </a:rPr>
                <a:t>ЧАЙКА О.В.</a:t>
              </a:r>
            </a:p>
          </p:txBody>
        </p:sp>
        <p:sp>
          <p:nvSpPr>
            <p:cNvPr name="TextBox 4" id="4"/>
            <p:cNvSpPr txBox="true"/>
            <p:nvPr/>
          </p:nvSpPr>
          <p:spPr>
            <a:xfrm rot="0">
              <a:off x="0" y="38100"/>
              <a:ext cx="17420857" cy="5745029"/>
            </a:xfrm>
            <a:prstGeom prst="rect">
              <a:avLst/>
            </a:prstGeom>
          </p:spPr>
          <p:txBody>
            <a:bodyPr anchor="t" rtlCol="false" tIns="0" lIns="0" bIns="0" rIns="0">
              <a:spAutoFit/>
            </a:bodyPr>
            <a:lstStyle/>
            <a:p>
              <a:pPr algn="ctr">
                <a:lnSpc>
                  <a:spcPts val="16907"/>
                </a:lnSpc>
              </a:pPr>
              <a:r>
                <a:rPr lang="en-US" sz="14450">
                  <a:solidFill>
                    <a:srgbClr val="000000"/>
                  </a:solidFill>
                  <a:latin typeface="Life Savers"/>
                </a:rPr>
                <a:t>Дякую за увагу!</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DAF8l3S1NMw</dc:identifier>
  <dcterms:modified xsi:type="dcterms:W3CDTF">2011-08-01T06:04:30Z</dcterms:modified>
  <cp:revision>1</cp:revision>
  <dc:title>Все про дієслово</dc:title>
</cp:coreProperties>
</file>