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1"/>
  </p:notesMasterIdLst>
  <p:sldIdLst>
    <p:sldId id="256" r:id="rId2"/>
    <p:sldId id="257" r:id="rId3"/>
    <p:sldId id="259" r:id="rId4"/>
    <p:sldId id="260" r:id="rId5"/>
    <p:sldId id="283" r:id="rId6"/>
    <p:sldId id="284" r:id="rId7"/>
    <p:sldId id="261" r:id="rId8"/>
    <p:sldId id="263" r:id="rId9"/>
    <p:sldId id="262" r:id="rId10"/>
    <p:sldId id="264" r:id="rId11"/>
    <p:sldId id="266" r:id="rId12"/>
    <p:sldId id="265" r:id="rId13"/>
    <p:sldId id="286" r:id="rId14"/>
    <p:sldId id="267" r:id="rId15"/>
    <p:sldId id="268" r:id="rId16"/>
    <p:sldId id="269" r:id="rId17"/>
    <p:sldId id="270" r:id="rId18"/>
    <p:sldId id="272" r:id="rId19"/>
    <p:sldId id="271" r:id="rId20"/>
    <p:sldId id="273" r:id="rId21"/>
    <p:sldId id="274" r:id="rId22"/>
    <p:sldId id="275" r:id="rId23"/>
    <p:sldId id="277" r:id="rId24"/>
    <p:sldId id="278" r:id="rId25"/>
    <p:sldId id="279" r:id="rId26"/>
    <p:sldId id="280" r:id="rId27"/>
    <p:sldId id="288" r:id="rId28"/>
    <p:sldId id="289" r:id="rId29"/>
    <p:sldId id="281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443" autoAdjust="0"/>
    <p:restoredTop sz="86490" autoAdjust="0"/>
  </p:normalViewPr>
  <p:slideViewPr>
    <p:cSldViewPr>
      <p:cViewPr varScale="1">
        <p:scale>
          <a:sx n="66" d="100"/>
          <a:sy n="66" d="100"/>
        </p:scale>
        <p:origin x="-432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3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F2FC63-5128-42E2-BD89-A06AB3270859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C50447-1237-4F6E-81A7-A2E652A4EA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48352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50447-1237-4F6E-81A7-A2E652A4EA60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28147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8.xml"/><Relationship Id="rId1" Type="http://schemas.openxmlformats.org/officeDocument/2006/relationships/video" Target="file:///C:\Users\&#1042;i&#1090;&#1072;\Desktop\&#1042;&#1110;&#1076;&#1082;&#1088;&#1080;&#1090;&#1080;&#1081;%20&#1091;&#1088;&#1086;&#1082;%20&#1058;&#1102;&#1088;&#1110;&#1085;&#1072;.MOV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8.xml"/><Relationship Id="rId1" Type="http://schemas.openxmlformats.org/officeDocument/2006/relationships/video" Target="file:///C:\Users\&#1042;i&#1090;&#1072;\Desktop\&#1042;&#1110;&#1076;&#1082;&#1088;&#1080;&#1090;&#1080;&#1081;%20&#1091;&#1088;&#1086;&#1082;%20&#1058;&#1077;&#1087;&#1083;&#1102;&#1082;.MP4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22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-435781" y="-2549466"/>
            <a:ext cx="10015562" cy="7078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b="1" i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b="1" i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b="1" i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b="1" i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4400" b="1" i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4400" b="1" i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4400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</a:t>
            </a:r>
            <a:r>
              <a:rPr kumimoji="0" lang="uk-UA" sz="4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рок</a:t>
            </a:r>
            <a:endParaRPr kumimoji="0" lang="ru-RU" sz="4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ділова-гра </a:t>
            </a:r>
            <a:r>
              <a:rPr kumimoji="0" lang="ru-RU" sz="4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на тему: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  </a:t>
            </a:r>
            <a:r>
              <a:rPr kumimoji="0" lang="uk-UA" sz="36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«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Приготування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бездріжджових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видів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тіста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та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виробів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нього</a:t>
            </a: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»</a:t>
            </a:r>
            <a:endParaRPr kumimoji="0" lang="uk-UA" sz="3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Без названия (7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608" y="260648"/>
            <a:ext cx="1800200" cy="1584176"/>
          </a:xfrm>
          <a:prstGeom prst="cube">
            <a:avLst/>
          </a:prstGeom>
        </p:spPr>
      </p:pic>
      <p:pic>
        <p:nvPicPr>
          <p:cNvPr id="7" name="Рисунок 6" descr="Без названия (6).jpg"/>
          <p:cNvPicPr>
            <a:picLocks noChangeAspect="1"/>
          </p:cNvPicPr>
          <p:nvPr/>
        </p:nvPicPr>
        <p:blipFill>
          <a:blip r:embed="rId5" cstate="print"/>
          <a:srcRect l="11111" r="7407"/>
          <a:stretch>
            <a:fillRect/>
          </a:stretch>
        </p:blipFill>
        <p:spPr>
          <a:xfrm>
            <a:off x="6948264" y="188640"/>
            <a:ext cx="1944216" cy="1775842"/>
          </a:xfrm>
          <a:prstGeom prst="cube">
            <a:avLst/>
          </a:prstGeom>
        </p:spPr>
      </p:pic>
      <p:pic>
        <p:nvPicPr>
          <p:cNvPr id="9" name="Рисунок 8" descr="Без названия (3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63888" y="4725144"/>
            <a:ext cx="2619375" cy="17430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br>
              <a:rPr lang="uk-UA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МЕТА УРОКУ:</a:t>
            </a:r>
            <a:r>
              <a:rPr lang="ru-RU" sz="4400" dirty="0" smtClean="0"/>
              <a:t/>
            </a:r>
            <a:br>
              <a:rPr lang="ru-RU" sz="44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Навчальна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мета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Проконтролювати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рівень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засвоєння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знань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вмінь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вищезазначеним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темам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програми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шляхом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застосування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активних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нетрадиційних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ігрових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методів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Формувати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систему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знань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вмінь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основі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міжпредметних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зв’язків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навчити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самостійно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вирішувати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задачі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проблемні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ситуації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створивши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умови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наближені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індивідуальної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обраної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професії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Розвиваюча тема: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Розвивати творчий підхід до навчання, самостійне мислення і інтерес до професії шляхом індивідуальної особистісно-рольової участі кожного учня у вирішенні задач, зумовлених сценарієм гри.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дозволяє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продовжити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самостійного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вміння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робити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порівняння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узагальнення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висновки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Виховна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мета: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Виховувати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почуття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гордості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обрану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професію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усвідомлення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суспільної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значимості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почуття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відповідальності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якість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випущеної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продукції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796466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Дитяча кондитерська </a:t>
            </a:r>
            <a:r>
              <a:rPr lang="uk-UA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“Ласунка”</a:t>
            </a:r>
            <a:endParaRPr lang="ru-RU" sz="2800" b="1" dirty="0">
              <a:solidFill>
                <a:schemeClr val="accent3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32656"/>
            <a:ext cx="4023360" cy="936104"/>
          </a:xfrm>
        </p:spPr>
        <p:txBody>
          <a:bodyPr>
            <a:normAutofit lnSpcReduction="10000"/>
          </a:bodyPr>
          <a:lstStyle/>
          <a:p>
            <a:pPr algn="ctr"/>
            <a:r>
              <a:rPr lang="uk-UA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Кондитерська </a:t>
            </a:r>
            <a:r>
              <a:rPr lang="uk-UA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студія</a:t>
            </a:r>
          </a:p>
          <a:p>
            <a:pPr algn="ctr"/>
            <a:r>
              <a:rPr lang="uk-UA" sz="2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“Лаванді”</a:t>
            </a:r>
            <a:r>
              <a:rPr lang="uk-UA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Содержимое 8" descr="Zal_kafe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1412777"/>
            <a:ext cx="4022725" cy="4824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Содержимое 9" descr="Без названия (1)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4008" y="1484784"/>
            <a:ext cx="3744416" cy="4752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uk-UA" dirty="0" smtClean="0"/>
              <a:t>Етапи ділової-гри: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539552" y="1124744"/>
            <a:ext cx="8064896" cy="5472608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Перший </a:t>
            </a:r>
            <a:r>
              <a:rPr lang="ru-RU" b="1" i="1" dirty="0" err="1" smtClean="0">
                <a:solidFill>
                  <a:srgbClr val="FF0000"/>
                </a:solidFill>
              </a:rPr>
              <a:t>етап</a:t>
            </a:r>
            <a:r>
              <a:rPr lang="ru-RU" b="1" i="1" dirty="0" smtClean="0">
                <a:solidFill>
                  <a:srgbClr val="FF0000"/>
                </a:solidFill>
              </a:rPr>
              <a:t> </a:t>
            </a:r>
            <a:endParaRPr lang="ru-RU" b="1" i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b="1" i="1" dirty="0" smtClean="0"/>
              <a:t>                                           «</a:t>
            </a:r>
            <a:r>
              <a:rPr lang="ru-RU" b="1" i="1" dirty="0" err="1" smtClean="0"/>
              <a:t>Презентація</a:t>
            </a:r>
            <a:r>
              <a:rPr lang="ru-RU" b="1" i="1" dirty="0" smtClean="0"/>
              <a:t> закладу»</a:t>
            </a:r>
            <a:endParaRPr lang="ru-RU" b="1" dirty="0" smtClean="0"/>
          </a:p>
          <a:p>
            <a:r>
              <a:rPr lang="ru-RU" b="1" i="1" dirty="0" err="1" smtClean="0">
                <a:solidFill>
                  <a:srgbClr val="FF0000"/>
                </a:solidFill>
              </a:rPr>
              <a:t>Дригий</a:t>
            </a:r>
            <a:r>
              <a:rPr lang="ru-RU" b="1" i="1" dirty="0" smtClean="0">
                <a:solidFill>
                  <a:srgbClr val="FF0000"/>
                </a:solidFill>
              </a:rPr>
              <a:t> </a:t>
            </a:r>
            <a:r>
              <a:rPr lang="ru-RU" b="1" i="1" dirty="0" err="1" smtClean="0">
                <a:solidFill>
                  <a:srgbClr val="FF0000"/>
                </a:solidFill>
              </a:rPr>
              <a:t>етап</a:t>
            </a:r>
            <a:r>
              <a:rPr lang="ru-RU" b="1" i="1" dirty="0" smtClean="0">
                <a:solidFill>
                  <a:srgbClr val="FF0000"/>
                </a:solidFill>
              </a:rPr>
              <a:t> </a:t>
            </a:r>
            <a:endParaRPr lang="ru-RU" b="1" i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b="1" i="1" dirty="0" smtClean="0"/>
              <a:t>                                          «Начальник-новатор»</a:t>
            </a:r>
            <a:endParaRPr lang="ru-RU" b="1" dirty="0" smtClean="0"/>
          </a:p>
          <a:p>
            <a:r>
              <a:rPr lang="ru-RU" b="1" i="1" dirty="0" err="1" smtClean="0">
                <a:solidFill>
                  <a:srgbClr val="FF0000"/>
                </a:solidFill>
              </a:rPr>
              <a:t>Третій</a:t>
            </a:r>
            <a:r>
              <a:rPr lang="ru-RU" b="1" i="1" dirty="0" smtClean="0">
                <a:solidFill>
                  <a:srgbClr val="FF0000"/>
                </a:solidFill>
              </a:rPr>
              <a:t> </a:t>
            </a:r>
            <a:r>
              <a:rPr lang="ru-RU" b="1" i="1" dirty="0" err="1" smtClean="0">
                <a:solidFill>
                  <a:srgbClr val="FF0000"/>
                </a:solidFill>
              </a:rPr>
              <a:t>етап</a:t>
            </a:r>
            <a:endParaRPr lang="ru-RU" b="1" i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b="1" i="1" dirty="0" smtClean="0"/>
              <a:t>                                           «</a:t>
            </a:r>
            <a:r>
              <a:rPr lang="ru-RU" b="1" i="1" dirty="0" err="1" smtClean="0"/>
              <a:t>Майстер-професіонал</a:t>
            </a:r>
            <a:r>
              <a:rPr lang="ru-RU" b="1" i="1" dirty="0" smtClean="0"/>
              <a:t>»</a:t>
            </a:r>
            <a:endParaRPr lang="ru-RU" b="1" dirty="0" smtClean="0"/>
          </a:p>
          <a:p>
            <a:r>
              <a:rPr lang="ru-RU" b="1" i="1" dirty="0" err="1" smtClean="0">
                <a:solidFill>
                  <a:srgbClr val="FF0000"/>
                </a:solidFill>
              </a:rPr>
              <a:t>Четвертий</a:t>
            </a:r>
            <a:r>
              <a:rPr lang="ru-RU" b="1" i="1" dirty="0" smtClean="0">
                <a:solidFill>
                  <a:srgbClr val="FF0000"/>
                </a:solidFill>
              </a:rPr>
              <a:t> </a:t>
            </a:r>
            <a:r>
              <a:rPr lang="ru-RU" b="1" i="1" dirty="0" err="1" smtClean="0">
                <a:solidFill>
                  <a:srgbClr val="FF0000"/>
                </a:solidFill>
              </a:rPr>
              <a:t>етап</a:t>
            </a:r>
            <a:endParaRPr lang="ru-RU" b="1" i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b="1" i="1" dirty="0" smtClean="0"/>
              <a:t>                                               «</a:t>
            </a:r>
            <a:r>
              <a:rPr lang="ru-RU" b="1" i="1" dirty="0" err="1" smtClean="0"/>
              <a:t>Кращий</a:t>
            </a:r>
            <a:r>
              <a:rPr lang="ru-RU" b="1" i="1" dirty="0" smtClean="0"/>
              <a:t> бригадир».</a:t>
            </a:r>
            <a:endParaRPr lang="ru-RU" b="1" dirty="0" smtClean="0"/>
          </a:p>
          <a:p>
            <a:r>
              <a:rPr lang="ru-RU" b="1" i="1" dirty="0" err="1" smtClean="0">
                <a:solidFill>
                  <a:srgbClr val="FF0000"/>
                </a:solidFill>
              </a:rPr>
              <a:t>П’ятий</a:t>
            </a:r>
            <a:r>
              <a:rPr lang="ru-RU" b="1" i="1" dirty="0" smtClean="0">
                <a:solidFill>
                  <a:srgbClr val="FF0000"/>
                </a:solidFill>
              </a:rPr>
              <a:t> </a:t>
            </a:r>
            <a:r>
              <a:rPr lang="ru-RU" b="1" i="1" dirty="0" err="1" smtClean="0">
                <a:solidFill>
                  <a:srgbClr val="FF0000"/>
                </a:solidFill>
              </a:rPr>
              <a:t>етап</a:t>
            </a:r>
            <a:endParaRPr lang="ru-RU" b="1" i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b="1" i="1" dirty="0" smtClean="0"/>
              <a:t>                                               «</a:t>
            </a:r>
            <a:r>
              <a:rPr lang="ru-RU" b="1" i="1" dirty="0" err="1" smtClean="0"/>
              <a:t>Кондитерської</a:t>
            </a:r>
            <a:r>
              <a:rPr lang="ru-RU" b="1" i="1" dirty="0" smtClean="0"/>
              <a:t> </a:t>
            </a:r>
            <a:r>
              <a:rPr lang="ru-RU" b="1" i="1" dirty="0" err="1" smtClean="0"/>
              <a:t>справи</a:t>
            </a:r>
            <a:r>
              <a:rPr lang="ru-RU" b="1" i="1" dirty="0" smtClean="0"/>
              <a:t> </a:t>
            </a:r>
            <a:r>
              <a:rPr lang="ru-RU" b="1" i="1" dirty="0" err="1" smtClean="0"/>
              <a:t>майстер</a:t>
            </a:r>
            <a:r>
              <a:rPr lang="ru-RU" b="1" i="1" dirty="0" smtClean="0"/>
              <a:t>»</a:t>
            </a:r>
            <a:endParaRPr lang="ru-RU" b="1" dirty="0" smtClean="0"/>
          </a:p>
          <a:p>
            <a:r>
              <a:rPr lang="uk-UA" b="1" i="1" dirty="0" smtClean="0">
                <a:solidFill>
                  <a:srgbClr val="FF0000"/>
                </a:solidFill>
              </a:rPr>
              <a:t>Шостий етап</a:t>
            </a:r>
            <a:endParaRPr lang="uk-UA" b="1" i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uk-UA" b="1" i="1" dirty="0" smtClean="0"/>
              <a:t>                                                    «Майстер-віртуоз»</a:t>
            </a:r>
            <a:endParaRPr lang="ru-RU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Відкритий урок Тюріна.MOV">
            <a:hlinkClick r:id="" action="ppaction://media"/>
          </p:cNvPr>
          <p:cNvPicPr>
            <a:picLocks noGrp="1" noRot="1" noChangeAspect="1"/>
          </p:cNvPicPr>
          <p:nvPr>
            <p:ph sz="half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80528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Відкритий урок Теплюк.MP4">
            <a:hlinkClick r:id="" action="ppaction://media"/>
          </p:cNvPr>
          <p:cNvPicPr>
            <a:picLocks noGrp="1" noRot="1" noChangeAspect="1"/>
          </p:cNvPicPr>
          <p:nvPr>
            <p:ph sz="half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44624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iта\Desktop\газета\ГАЗЕТА1.jpg"/>
          <p:cNvPicPr>
            <a:picLocks noChangeAspect="1" noChangeArrowheads="1"/>
          </p:cNvPicPr>
          <p:nvPr/>
        </p:nvPicPr>
        <p:blipFill>
          <a:blip r:embed="rId2" cstate="print"/>
          <a:srcRect l="50227"/>
          <a:stretch>
            <a:fillRect/>
          </a:stretch>
        </p:blipFill>
        <p:spPr bwMode="auto">
          <a:xfrm>
            <a:off x="971600" y="0"/>
            <a:ext cx="81724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Вiта\Desktop\газета\газет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66193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Вiта\Desktop\газета\ГАЗЕТА1.jpg"/>
          <p:cNvPicPr>
            <a:picLocks noChangeAspect="1" noChangeArrowheads="1"/>
          </p:cNvPicPr>
          <p:nvPr/>
        </p:nvPicPr>
        <p:blipFill>
          <a:blip r:embed="rId2" cstate="print"/>
          <a:srcRect r="49213"/>
          <a:stretch>
            <a:fillRect/>
          </a:stretch>
        </p:blipFill>
        <p:spPr bwMode="auto">
          <a:xfrm>
            <a:off x="1007096" y="0"/>
            <a:ext cx="8136904" cy="646586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Вiта\Desktop\газета\Дитяча_кондитерс_ка_лик_.jpg"/>
          <p:cNvPicPr>
            <a:picLocks noChangeAspect="1" noChangeArrowheads="1"/>
          </p:cNvPicPr>
          <p:nvPr/>
        </p:nvPicPr>
        <p:blipFill>
          <a:blip r:embed="rId2" cstate="print"/>
          <a:srcRect l="47642"/>
          <a:stretch>
            <a:fillRect/>
          </a:stretch>
        </p:blipFill>
        <p:spPr bwMode="auto">
          <a:xfrm>
            <a:off x="1043608" y="17240"/>
            <a:ext cx="8100392" cy="684076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Вiта\Desktop\газета\Дитяча_кондитерс_ка_об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0"/>
            <a:ext cx="8244408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Вiта\Desktop\газета\Дитяча_кондитерс_ка_лик_.jpg"/>
          <p:cNvPicPr>
            <a:picLocks noChangeAspect="1" noChangeArrowheads="1"/>
          </p:cNvPicPr>
          <p:nvPr/>
        </p:nvPicPr>
        <p:blipFill>
          <a:blip r:embed="rId2" cstate="print"/>
          <a:srcRect r="49288"/>
          <a:stretch>
            <a:fillRect/>
          </a:stretch>
        </p:blipFill>
        <p:spPr bwMode="auto">
          <a:xfrm>
            <a:off x="1115616" y="0"/>
            <a:ext cx="7344816" cy="66866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2276872"/>
            <a:ext cx="7406640" cy="1472184"/>
          </a:xfrm>
        </p:spPr>
        <p:txBody>
          <a:bodyPr>
            <a:noAutofit/>
          </a:bodyPr>
          <a:lstStyle/>
          <a:p>
            <a:pPr algn="ctr"/>
            <a:r>
              <a:rPr lang="uk-UA" sz="4800" dirty="0" smtClean="0"/>
              <a:t>Розрахунок технологічних карток кондитерського виробництва</a:t>
            </a:r>
            <a:endParaRPr lang="ru-RU" sz="4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Приготування пісочного тіста та виробів з нього» | Інші методичні  матеріали. Професійна освіт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3851920" cy="422108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172" name="AutoShape 4" descr="Тістечка «Пісочне кільце» від ПрАТ «Теремно Хліб». Замовити оптом на  hlibinvest.com.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 descr="Без назван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0"/>
            <a:ext cx="2324100" cy="196215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156176" y="332656"/>
            <a:ext cx="24788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/>
              <a:t>Печиво пісочне кільце</a:t>
            </a:r>
            <a:endParaRPr lang="ru-RU" b="1" dirty="0"/>
          </a:p>
        </p:txBody>
      </p:sp>
      <p:sp>
        <p:nvSpPr>
          <p:cNvPr id="7174" name="AutoShape 6" descr="Пісочне печиво &quot;Метелики&quot; / Печиво / Кукорама — смачні рецепти!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a764e1.jpg"/>
          <p:cNvPicPr>
            <a:picLocks noChangeAspect="1"/>
          </p:cNvPicPr>
          <p:nvPr/>
        </p:nvPicPr>
        <p:blipFill>
          <a:blip r:embed="rId4" cstate="print"/>
          <a:srcRect l="29646" r="15108" b="61653"/>
          <a:stretch>
            <a:fillRect/>
          </a:stretch>
        </p:blipFill>
        <p:spPr>
          <a:xfrm>
            <a:off x="6551712" y="1916832"/>
            <a:ext cx="2592288" cy="18956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6476282" y="1484784"/>
            <a:ext cx="26677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/>
              <a:t>Печиво пісочне метелик</a:t>
            </a:r>
            <a:endParaRPr lang="ru-RU" b="1" dirty="0"/>
          </a:p>
        </p:txBody>
      </p:sp>
      <p:pic>
        <p:nvPicPr>
          <p:cNvPr id="9" name="Рисунок 8" descr="Без названия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1960" y="2564904"/>
            <a:ext cx="2343150" cy="195262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067944" y="2276872"/>
            <a:ext cx="27655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/>
              <a:t>Печиво пісочне листочок</a:t>
            </a:r>
            <a:endParaRPr lang="ru-RU" b="1" dirty="0"/>
          </a:p>
        </p:txBody>
      </p:sp>
      <p:pic>
        <p:nvPicPr>
          <p:cNvPr id="11" name="Рисунок 10" descr="Без названия (3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12160" y="4581128"/>
            <a:ext cx="2619375" cy="1743075"/>
          </a:xfrm>
          <a:prstGeom prst="ellipse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6516216" y="4077072"/>
            <a:ext cx="18122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/>
              <a:t>Пиріг з ягодами</a:t>
            </a:r>
            <a:endParaRPr lang="ru-RU" b="1" dirty="0"/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179512" y="4116559"/>
            <a:ext cx="4788024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Вимоги до якості до готових виробів: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Вироби </a:t>
            </a: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після випікання  мають бути світло-коричневого кольору з золотистим відтінком; поверхня рівна, без тріщин і пухирів;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консистенція суха, крихка;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смак приємний, солодкий, без сторонніх </a:t>
            </a:r>
            <a:r>
              <a:rPr kumimoji="0" lang="uk-UA" b="1" i="0" u="none" strike="noStrike" cap="none" normalizeH="0" baseline="0" dirty="0" err="1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присмаків</a:t>
            </a: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uk-UA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lh3.googleusercontent.com/-O3y1Y9siRrE/YLmq0jZ0aWI/AAAAAAAAAfk/nReZrJXOpqASvW1CguJu1in8xN4ezl0RACLcBGAsYHQ/imag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12776"/>
            <a:ext cx="4800600" cy="279082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Прямоугольник 2"/>
          <p:cNvSpPr/>
          <p:nvPr/>
        </p:nvSpPr>
        <p:spPr>
          <a:xfrm>
            <a:off x="323528" y="18864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Схема </a:t>
            </a:r>
            <a:r>
              <a:rPr lang="ru-RU" sz="24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приготування</a:t>
            </a:r>
            <a:r>
              <a:rPr lang="ru-RU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пряничного </a:t>
            </a:r>
            <a:r>
              <a:rPr lang="ru-RU" sz="24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тіста</a:t>
            </a:r>
            <a:r>
              <a:rPr lang="ru-RU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заварним</a:t>
            </a:r>
            <a:r>
              <a:rPr lang="ru-RU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способом</a:t>
            </a:r>
            <a:endParaRPr lang="ru-RU" sz="2400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437112"/>
            <a:ext cx="33059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Будиночок з пряничного тіста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Без названия (6).jpg"/>
          <p:cNvPicPr>
            <a:picLocks noChangeAspect="1"/>
          </p:cNvPicPr>
          <p:nvPr/>
        </p:nvPicPr>
        <p:blipFill>
          <a:blip r:embed="rId3" cstate="print"/>
          <a:srcRect l="11111" r="7407"/>
          <a:stretch>
            <a:fillRect/>
          </a:stretch>
        </p:blipFill>
        <p:spPr>
          <a:xfrm>
            <a:off x="755576" y="4797152"/>
            <a:ext cx="1944216" cy="1775842"/>
          </a:xfrm>
          <a:prstGeom prst="roundRect">
            <a:avLst/>
          </a:prstGeom>
          <a:ln>
            <a:solidFill>
              <a:srgbClr val="002060"/>
            </a:solidFill>
          </a:ln>
        </p:spPr>
      </p:pic>
      <p:pic>
        <p:nvPicPr>
          <p:cNvPr id="24580" name="Picture 4" descr="Пряники по ГОСТу - пошаговый рецепт с фото на Повар.р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620688"/>
            <a:ext cx="1584176" cy="1296144"/>
          </a:xfrm>
          <a:prstGeom prst="round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4716016" y="188640"/>
            <a:ext cx="22268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Пряники”Дорожні”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24584" name="Picture 8" descr="Медовые пряники к любому празднику - Поваренок - Козоводство в Украине,  России, СНГ: форум, хозяйства, рынок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2060848"/>
            <a:ext cx="1872208" cy="1714500"/>
          </a:xfrm>
          <a:prstGeom prst="round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10" name="Рисунок 9" descr="Без названия (5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60232" y="1196752"/>
            <a:ext cx="1872208" cy="1685925"/>
          </a:xfrm>
          <a:prstGeom prst="roundRect">
            <a:avLst/>
          </a:prstGeom>
          <a:ln>
            <a:solidFill>
              <a:srgbClr val="002060"/>
            </a:solidFill>
          </a:ln>
        </p:spPr>
      </p:pic>
      <p:sp>
        <p:nvSpPr>
          <p:cNvPr id="11" name="Прямоугольник 10"/>
          <p:cNvSpPr/>
          <p:nvPr/>
        </p:nvSpPr>
        <p:spPr>
          <a:xfrm>
            <a:off x="6660232" y="548680"/>
            <a:ext cx="20827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Пряники”Медові”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4586" name="AutoShape 10" descr="Шоколадно-м'ятні пряники для дітей покроковий рецепт | Випіч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8" name="AutoShape 12" descr="Шоколадно-м'ятні пряники для дітей покроковий рецепт | Випіч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90" name="AutoShape 14" descr="ТМ &quot;Ромны-Кондитер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" name="Рисунок 14" descr="Без названия (4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915816" y="4581128"/>
            <a:ext cx="2190750" cy="2085975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3131840" y="4365104"/>
            <a:ext cx="19381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Пряники”Мятні”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4591" name="Rectangle 15"/>
          <p:cNvSpPr>
            <a:spLocks noChangeArrowheads="1"/>
          </p:cNvSpPr>
          <p:nvPr/>
        </p:nvSpPr>
        <p:spPr bwMode="auto">
          <a:xfrm>
            <a:off x="5292080" y="4183051"/>
            <a:ext cx="36004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Вимоги до якості</a:t>
            </a:r>
            <a:r>
              <a:rPr kumimoji="0" lang="uk-UA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готових виробів</a:t>
            </a:r>
            <a:endParaRPr kumimoji="0" lang="uk-UA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Після випікання вироби повинні бути відповідної форми, поверхня опукла без тріщин, вироби пористі без закальцю, м’які, коричневого кольору, смак солодкий.</a:t>
            </a:r>
            <a:endParaRPr kumimoji="0" lang="uk-UA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0"/>
            <a:ext cx="82444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AutoShape 2" descr="Бісквіт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 descr="Без названия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692696"/>
            <a:ext cx="2381250" cy="136815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Прямоугольник 3"/>
          <p:cNvSpPr/>
          <p:nvPr/>
        </p:nvSpPr>
        <p:spPr>
          <a:xfrm>
            <a:off x="899592" y="0"/>
            <a:ext cx="44012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Печиво </a:t>
            </a:r>
            <a:r>
              <a:rPr lang="uk-UA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“Легкий</a:t>
            </a:r>
            <a:r>
              <a:rPr lang="uk-UA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Бісквіт”</a:t>
            </a:r>
            <a:r>
              <a:rPr lang="uk-UA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3491880" y="3501008"/>
            <a:ext cx="1944216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796136" y="764704"/>
            <a:ext cx="22413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Основний  спосіб </a:t>
            </a:r>
          </a:p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без підігріву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Без названия (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2780928"/>
            <a:ext cx="2376263" cy="17716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Прямоугольник 7"/>
          <p:cNvSpPr/>
          <p:nvPr/>
        </p:nvSpPr>
        <p:spPr>
          <a:xfrm>
            <a:off x="1043608" y="2204864"/>
            <a:ext cx="47454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Печиво </a:t>
            </a:r>
            <a:r>
              <a:rPr lang="uk-UA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“Бісквітне</a:t>
            </a:r>
            <a:r>
              <a:rPr lang="uk-UA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uk-UA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маком”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3491880" y="1124744"/>
            <a:ext cx="1944216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4457225" y="74711"/>
            <a:ext cx="2295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491397" y="3212976"/>
            <a:ext cx="36526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Основний спосіб з підігріванням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9" name="AutoShape 5" descr="Бісквітний рулет рецепт - як готувати бісквітний рулет — УНІА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Рисунок 12" descr="maxresdefaul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5157192"/>
            <a:ext cx="2376264" cy="15121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4" name="Прямоугольник 13"/>
          <p:cNvSpPr/>
          <p:nvPr/>
        </p:nvSpPr>
        <p:spPr>
          <a:xfrm>
            <a:off x="971600" y="4581128"/>
            <a:ext cx="45935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Печиво </a:t>
            </a:r>
            <a:r>
              <a:rPr lang="uk-UA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“Рулет</a:t>
            </a:r>
            <a:r>
              <a:rPr lang="uk-UA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бісквітний”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право 14"/>
          <p:cNvSpPr/>
          <p:nvPr/>
        </p:nvSpPr>
        <p:spPr>
          <a:xfrm>
            <a:off x="3563888" y="5733256"/>
            <a:ext cx="1944216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5940152" y="5589240"/>
            <a:ext cx="22413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Основний  спосіб </a:t>
            </a:r>
          </a:p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без підігріву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628800"/>
            <a:ext cx="4392488" cy="3168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827584" y="260648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Приготування масляного</a:t>
            </a:r>
            <a:br>
              <a:rPr lang="uk-UA" sz="3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uk-UA" sz="3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бісквіту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2204864"/>
            <a:ext cx="3228790" cy="21634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5220072" y="1700808"/>
            <a:ext cx="36725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i="1" dirty="0" smtClean="0">
                <a:solidFill>
                  <a:srgbClr val="FF0000"/>
                </a:solidFill>
              </a:rPr>
              <a:t>Кекс « Столичний»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lh6.googleusercontent.com/IGpd2a6OhwJGqbpUQtlFMJcjzhmQRbMG_h1z6FekkjgLk5jSBfoynoBN3JWPNnLkEAu9GBALhmZ7XuDh5vLQzmD5WReCedBiYjBSzxE4sferhdYCx_o48MQmImihA9KMCRV3an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04664"/>
            <a:ext cx="4608512" cy="429309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100" name="AutoShape 4" descr="Смачні Млинці На Молоці | Ягідні | Печінкові | Броколі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images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1772816"/>
            <a:ext cx="2304256" cy="17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ages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0"/>
            <a:ext cx="2341190" cy="1552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ages (3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24625" y="3284984"/>
            <a:ext cx="2619375" cy="17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age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75656" y="4941168"/>
            <a:ext cx="28575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Без названия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71792" y="1052736"/>
            <a:ext cx="1872208" cy="13711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Без названия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788024" y="4653136"/>
            <a:ext cx="2543175" cy="1800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611560" y="620688"/>
            <a:ext cx="3648075" cy="51816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lum bright="-10000" contrast="30000"/>
          </a:blip>
          <a:srcRect/>
          <a:stretch>
            <a:fillRect/>
          </a:stretch>
        </p:blipFill>
        <p:spPr bwMode="auto">
          <a:xfrm>
            <a:off x="4860032" y="548680"/>
            <a:ext cx="3638550" cy="5181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1.bp.blogspot.com/-GKvRILCnESg/XszpV4jUtAI/AAAAAAAAAw8/jWmjZjoMHf4cd2eVWHHvZwaoUhtG2w_UACLcBGAsYHQ/s1600/a51b249cd94aef5f69bdcddc1e818a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2781299"/>
            <a:ext cx="6096000" cy="40767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770" name="Picture 2" descr="https://1.bp.blogspot.com/-1bEm7Xz3qcc/XszpFmIjPEI/AAAAAAAAAw0/D3RJMZg3rc0uSxW63n5B4Zj9ReEGBwNswCLcBGAsYHQ/s1600/FotorCreated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940152" cy="37433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images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4293096"/>
            <a:ext cx="28575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ages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548680"/>
            <a:ext cx="28575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divovo.in.ua/plan-uroku-tema-programi--prigotuvannya-bez-drijdjovih-vidiv-t/31341_html_m1a7a48b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4784"/>
            <a:ext cx="5544616" cy="352839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Прямоугольник 2"/>
          <p:cNvSpPr/>
          <p:nvPr/>
        </p:nvSpPr>
        <p:spPr>
          <a:xfrm>
            <a:off x="467544" y="18864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Технологічна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схема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приготування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прісного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здобного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тіста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6" name="Picture 4" descr="http://divovo.in.ua/plan-uroku-tema-programi--prigotuvannya-bez-drijdjovih-vidiv-t/31341_html_420ce27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2636912"/>
            <a:ext cx="2982416" cy="2055888"/>
          </a:xfrm>
          <a:prstGeom prst="flowChartConnector">
            <a:avLst/>
          </a:prstGeom>
          <a:noFill/>
          <a:effectLst>
            <a:glow rad="101600">
              <a:srgbClr val="FFFF00">
                <a:alpha val="60000"/>
              </a:srgbClr>
            </a:glow>
          </a:effectLst>
        </p:spPr>
      </p:pic>
      <p:pic>
        <p:nvPicPr>
          <p:cNvPr id="33798" name="Picture 6" descr="Ватрушки: рецепти приготування та інгредієнти - Рецепти 20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620688"/>
            <a:ext cx="2466975" cy="1847851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</p:pic>
      <p:sp>
        <p:nvSpPr>
          <p:cNvPr id="33800" name="AutoShape 8" descr="Вироби із здобного прісного тіста. Вироби з повітряного тіста. -  Інформаційний портал про харчовому і кондитерському виробництві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Без названия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24625" y="5114925"/>
            <a:ext cx="2619375" cy="1743075"/>
          </a:xfrm>
          <a:prstGeom prst="ellipse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788024" y="2276872"/>
            <a:ext cx="28803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 Сочники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сиром »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04048" y="0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 Ватрушки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здобні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сиром »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88024" y="4725144"/>
            <a:ext cx="28803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Пиріг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ягодами »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51520" y="5103674"/>
            <a:ext cx="529208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Вимоги до якості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   Вироби  не деформовані, поверхня рівномірно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зарумяненна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, блискуча, на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зломі-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вироби добре пропечені, без закальцю; консистенція начинки щільна, однорідна, смак приємний, солодкий.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59" name="Rectangle 43"/>
          <p:cNvSpPr>
            <a:spLocks noChangeArrowheads="1"/>
          </p:cNvSpPr>
          <p:nvPr/>
        </p:nvSpPr>
        <p:spPr bwMode="auto">
          <a:xfrm>
            <a:off x="261237" y="299646"/>
            <a:ext cx="862152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95500" algn="l"/>
              </a:tabLst>
            </a:pP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Технологічна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схема 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приготування млинцевого тіста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pic>
        <p:nvPicPr>
          <p:cNvPr id="34860" name="Picture 44"/>
          <p:cNvPicPr>
            <a:picLocks noChangeAspect="1" noChangeArrowheads="1"/>
          </p:cNvPicPr>
          <p:nvPr/>
        </p:nvPicPr>
        <p:blipFill>
          <a:blip r:embed="rId2" cstate="print"/>
          <a:srcRect l="24507" t="21375" r="23519" b="10000"/>
          <a:stretch>
            <a:fillRect/>
          </a:stretch>
        </p:blipFill>
        <p:spPr bwMode="auto">
          <a:xfrm>
            <a:off x="1115616" y="980728"/>
            <a:ext cx="6336704" cy="52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Овал 43"/>
          <p:cNvSpPr/>
          <p:nvPr/>
        </p:nvSpPr>
        <p:spPr>
          <a:xfrm>
            <a:off x="899592" y="2204864"/>
            <a:ext cx="165618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Борошно</a:t>
            </a:r>
            <a:endParaRPr lang="ru-RU" dirty="0"/>
          </a:p>
        </p:txBody>
      </p:sp>
      <p:sp>
        <p:nvSpPr>
          <p:cNvPr id="45" name="Овал 44"/>
          <p:cNvSpPr/>
          <p:nvPr/>
        </p:nvSpPr>
        <p:spPr>
          <a:xfrm>
            <a:off x="4932040" y="1556792"/>
            <a:ext cx="93610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50%</a:t>
            </a:r>
            <a:endParaRPr lang="ru-RU" dirty="0"/>
          </a:p>
        </p:txBody>
      </p:sp>
      <p:sp>
        <p:nvSpPr>
          <p:cNvPr id="46" name="Овал 45"/>
          <p:cNvSpPr/>
          <p:nvPr/>
        </p:nvSpPr>
        <p:spPr>
          <a:xfrm>
            <a:off x="5868144" y="1556792"/>
            <a:ext cx="100811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50%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studfile.net/html/2706/1138/html_sWZmROppjJ.X5fc/img-aHjomr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052736"/>
            <a:ext cx="7632848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Овал 5"/>
          <p:cNvSpPr/>
          <p:nvPr/>
        </p:nvSpPr>
        <p:spPr>
          <a:xfrm>
            <a:off x="683568" y="1052736"/>
            <a:ext cx="1800200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Цукровий пісок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3203848" y="2924944"/>
            <a:ext cx="3168352" cy="12024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Закладання борошна.</a:t>
            </a:r>
          </a:p>
          <a:p>
            <a:pPr algn="ctr"/>
            <a:r>
              <a:rPr lang="uk-UA" dirty="0" smtClean="0"/>
              <a:t>Заміс тіста 2-3хв.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6372200" y="2996952"/>
            <a:ext cx="1584176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Борошно</a:t>
            </a:r>
            <a:endParaRPr lang="ru-RU" dirty="0"/>
          </a:p>
        </p:txBody>
      </p:sp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0" y="-498887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Технологічна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схема 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приготування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пісочного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тіста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-357458" y="30732"/>
            <a:ext cx="9858917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Кондитерської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справи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майстер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 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«Пакет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проблемних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ситуацій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 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1484784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У цех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надійшло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борошно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великим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вмістом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клейковини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Вам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необхідно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приготувати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бісквітний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напівфабрикат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для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тортів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Які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будуть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ваші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дії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для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зменшення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кількості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клейковини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борошна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2564904"/>
            <a:ext cx="8892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i="1" dirty="0" smtClean="0"/>
              <a:t>( До тіста додають </a:t>
            </a:r>
            <a:r>
              <a:rPr lang="uk-UA" sz="2000" b="1" i="1" dirty="0" err="1" smtClean="0"/>
              <a:t>крохмал</a:t>
            </a:r>
            <a:r>
              <a:rPr lang="uk-UA" sz="2000" b="1" i="1" dirty="0" smtClean="0"/>
              <a:t>,він зменшує кількість клейковини і робить тісто більш пластичним.)</a:t>
            </a:r>
            <a:endParaRPr lang="ru-RU" sz="2000" b="1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3303657"/>
            <a:ext cx="840339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2.Заварний напівфабрикат з пряничного тіста, вийшов розпливчатий, 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чому проблема?</a:t>
            </a: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4097397"/>
            <a:ext cx="711214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(Тісто було з підвищеною вологістю, багато розпушувачів, </a:t>
            </a:r>
            <a:endParaRPr kumimoji="0" lang="en-US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дуже слабка клейковина борошна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низька температура випікання виробів.)  </a:t>
            </a: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5185737"/>
            <a:ext cx="867198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3.При випіканні </a:t>
            </a:r>
            <a:r>
              <a:rPr kumimoji="0" lang="uk-UA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сочників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поверхня </a:t>
            </a:r>
            <a:r>
              <a:rPr kumimoji="0" lang="uk-UA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потріскалсь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яка можлива причина ?</a:t>
            </a: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5607913"/>
            <a:ext cx="762862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(Вироби поставили до духової шафи з високою температурою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нагріву.)</a:t>
            </a: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1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0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0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0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179512" y="2544579"/>
            <a:ext cx="896448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5.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Вафельні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листи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не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пористі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на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поверхні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немає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чіткого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візерунку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.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Які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будуть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ваші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дії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для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усинення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даної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причини дефекту?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179512" y="3303657"/>
            <a:ext cx="871296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 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Додати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води 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збити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тісто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додати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соди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підвищити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температуру 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випікання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.)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251520" y="4005064"/>
            <a:ext cx="871296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6. Тісто для млинцевого </a:t>
            </a:r>
            <a:r>
              <a:rPr kumimoji="0" lang="uk-UA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напівфабриката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з грудочками не промішаного борошна,неоднорідна консистенція, які способи усунення даної проблемної ситуації?</a:t>
            </a: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323528" y="5115962"/>
            <a:ext cx="452880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( 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Процідити тісто і повторно збити)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1268760"/>
            <a:ext cx="86409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/>
              <a:t> </a:t>
            </a:r>
            <a:r>
              <a:rPr lang="ru-RU" sz="2000" b="1" i="1" dirty="0" smtClean="0"/>
              <a:t>(Для </a:t>
            </a:r>
            <a:r>
              <a:rPr lang="ru-RU" sz="2000" b="1" i="1" dirty="0" err="1" smtClean="0"/>
              <a:t>замішування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тіста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використати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розтоплений</a:t>
            </a:r>
            <a:r>
              <a:rPr lang="ru-RU" sz="2000" b="1" i="1" dirty="0" smtClean="0"/>
              <a:t> жир </a:t>
            </a:r>
            <a:r>
              <a:rPr lang="ru-RU" sz="2000" b="1" i="1" dirty="0" err="1" smtClean="0"/>
              <a:t>і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неохолоджену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сировину</a:t>
            </a:r>
            <a:r>
              <a:rPr lang="ru-RU" sz="2000" b="1" i="1" dirty="0" smtClean="0"/>
              <a:t>, </a:t>
            </a:r>
            <a:r>
              <a:rPr lang="ru-RU" sz="2000" b="1" i="1" dirty="0" err="1" smtClean="0"/>
              <a:t>тісто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готували</a:t>
            </a:r>
            <a:r>
              <a:rPr lang="ru-RU" sz="2000" b="1" i="1" dirty="0" smtClean="0"/>
              <a:t> у теплому </a:t>
            </a:r>
            <a:r>
              <a:rPr lang="ru-RU" sz="2000" b="1" i="1" dirty="0" err="1" smtClean="0"/>
              <a:t>приміщенні</a:t>
            </a:r>
            <a:endParaRPr lang="ru-RU" sz="20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51520" y="404664"/>
            <a:ext cx="84969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4.  Пісочне т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істо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розкачуванні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рветься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кришиться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чому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причина?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8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7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ОЦІНЕННЯ ЗДОБУВАЧІВ ОСВІТИ</a:t>
            </a:r>
            <a:endParaRPr lang="ru-RU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25932" t="18878" r="24060" b="7036"/>
          <a:stretch>
            <a:fillRect/>
          </a:stretch>
        </p:blipFill>
        <p:spPr bwMode="auto">
          <a:xfrm>
            <a:off x="611560" y="1340768"/>
            <a:ext cx="4104456" cy="5229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31916" t="18720" r="28709" b="21431"/>
          <a:stretch>
            <a:fillRect/>
          </a:stretch>
        </p:blipFill>
        <p:spPr bwMode="auto">
          <a:xfrm>
            <a:off x="5220072" y="1340768"/>
            <a:ext cx="3672408" cy="532859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971600" y="260648"/>
            <a:ext cx="7992888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Картка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враження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</a:t>
            </a: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урок</a:t>
            </a:r>
            <a:r>
              <a:rPr kumimoji="0" lang="uk-UA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ділова-гра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+mn-ea"/>
                <a:cs typeface="Times New Roman" pitchFamily="18" charset="0"/>
              </a:rPr>
              <a:t>на тему: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+mn-ea"/>
                <a:cs typeface="Times New Roman" pitchFamily="18" charset="0"/>
              </a:rPr>
              <a:t> «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Приготування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бездріжджових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видів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тіста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та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виробів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з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нього</a:t>
            </a: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+mn-ea"/>
                <a:cs typeface="Times New Roman" pitchFamily="18" charset="0"/>
              </a:rPr>
              <a:t>»</a:t>
            </a: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Прізвище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ім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’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учня______________________________________________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Дата уроку _______________________________________________________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Що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сподобалось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</a:t>
            </a:r>
            <a:r>
              <a:rPr kumimoji="0" lang="uk-UA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ідговці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до уроку: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_________________________________________________________________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_________________________________________________________________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_________________________________________________________________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_________________________________________________________________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Що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не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сподобалось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</a:t>
            </a:r>
            <a:r>
              <a:rPr kumimoji="0" lang="uk-UA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ідговці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до уроку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_________________________________________________________________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_________________________________________________________________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_________________________________________________________________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_________________________________________________________________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Чи сподобався вам </a:t>
            </a:r>
            <a:r>
              <a:rPr kumimoji="0" lang="uk-UA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підсумково-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узагальнюючий урок у формі ділової гри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______________________________________________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_________________________________________________________________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Поради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побажання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______________________________________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_________________________________________________________________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_________________________________________________________________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71575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971600" y="940168"/>
            <a:ext cx="792088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Підготувати презентацію в 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Microsoft Office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PowwerPoint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новітні технології в приготуванні тістечок.</a:t>
            </a: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2771800" y="764704"/>
            <a:ext cx="474642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Домашнє</a:t>
            </a:r>
            <a:r>
              <a:rPr kumimoji="0" lang="ru-RU" sz="40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1" i="0" u="none" strike="noStrike" cap="none" normalizeH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завдання</a:t>
            </a:r>
            <a:r>
              <a:rPr kumimoji="0" lang="ru-RU" sz="40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uk-UA" sz="4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Без назван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24625" y="4869160"/>
            <a:ext cx="2619375" cy="1743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Без названия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509120"/>
            <a:ext cx="2466975" cy="1847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Без названия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55776" y="3933056"/>
            <a:ext cx="2619375" cy="1743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image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3356992"/>
            <a:ext cx="2619375" cy="1743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3521</TotalTime>
  <Words>703</Words>
  <Application>Microsoft Office PowerPoint</Application>
  <PresentationFormat>Экран (4:3)</PresentationFormat>
  <Paragraphs>127</Paragraphs>
  <Slides>29</Slides>
  <Notes>1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Солнцестояние</vt:lpstr>
      <vt:lpstr>Слайд 1</vt:lpstr>
      <vt:lpstr>                          МЕТА УРОКУ: </vt:lpstr>
      <vt:lpstr>Слайд 3</vt:lpstr>
      <vt:lpstr>Етапи ділової-гри: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Розрахунок технологічних карток кондитерського виробництва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ОЦІНЕННЯ ЗДОБУВАЧІВ ОСВІТИ</vt:lpstr>
      <vt:lpstr>Слайд 28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Вiта</dc:creator>
  <cp:lastModifiedBy>Вiта</cp:lastModifiedBy>
  <cp:revision>136</cp:revision>
  <dcterms:created xsi:type="dcterms:W3CDTF">2021-11-16T09:22:47Z</dcterms:created>
  <dcterms:modified xsi:type="dcterms:W3CDTF">2021-12-11T19:56:35Z</dcterms:modified>
</cp:coreProperties>
</file>