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</p:sldIdLst>
  <p:sldSz cx="18288000" cy="10287000"/>
  <p:notesSz cx="6858000" cy="9144000"/>
  <p:embeddedFontLst>
    <p:embeddedFont>
      <p:font typeface="Rubik One" charset="1" panose="02000604000000020004"/>
      <p:regular r:id="rId17"/>
    </p:embeddedFont>
    <p:embeddedFont>
      <p:font typeface="Inter" charset="1" panose="020B0502030000000004"/>
      <p:regular r:id="rId18"/>
    </p:embeddedFont>
    <p:embeddedFont>
      <p:font typeface="Inter Bold" charset="1" panose="020B0802030000000004"/>
      <p:regular r:id="rId19"/>
    </p:embeddedFont>
    <p:embeddedFont>
      <p:font typeface="Genty" charset="1" panose="00000500000000000000"/>
      <p:regular r:id="rId20"/>
    </p:embeddedFont>
    <p:embeddedFont>
      <p:font typeface="Roboto Condensed Bold" charset="1" panose="02000000000000000000"/>
      <p:regular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fonts/font17.fntdata" Type="http://schemas.openxmlformats.org/officeDocument/2006/relationships/font"/><Relationship Id="rId18" Target="fonts/font18.fntdata" Type="http://schemas.openxmlformats.org/officeDocument/2006/relationships/font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21" Target="fonts/font21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svg" Type="http://schemas.openxmlformats.org/officeDocument/2006/relationships/image"/><Relationship Id="rId11" Target="../media/image10.png" Type="http://schemas.openxmlformats.org/officeDocument/2006/relationships/image"/><Relationship Id="rId12" Target="../media/image11.svg" Type="http://schemas.openxmlformats.org/officeDocument/2006/relationships/image"/><Relationship Id="rId13" Target="../media/image12.png" Type="http://schemas.openxmlformats.org/officeDocument/2006/relationships/image"/><Relationship Id="rId14" Target="../media/image13.svg" Type="http://schemas.openxmlformats.org/officeDocument/2006/relationships/image"/><Relationship Id="rId15" Target="../media/image14.png" Type="http://schemas.openxmlformats.org/officeDocument/2006/relationships/image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Relationship Id="rId9" Target="../media/image8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2.png" Type="http://schemas.openxmlformats.org/officeDocument/2006/relationships/image"/><Relationship Id="rId11" Target="../media/image23.png" Type="http://schemas.openxmlformats.org/officeDocument/2006/relationships/image"/><Relationship Id="rId12" Target="../media/image24.svg" Type="http://schemas.openxmlformats.org/officeDocument/2006/relationships/image"/><Relationship Id="rId13" Target="../media/image3.png" Type="http://schemas.openxmlformats.org/officeDocument/2006/relationships/image"/><Relationship Id="rId14" Target="../media/image25.png" Type="http://schemas.openxmlformats.org/officeDocument/2006/relationships/image"/><Relationship Id="rId15" Target="../media/image26.png" Type="http://schemas.openxmlformats.org/officeDocument/2006/relationships/image"/><Relationship Id="rId16" Target="../media/image27.svg" Type="http://schemas.openxmlformats.org/officeDocument/2006/relationships/image"/><Relationship Id="rId17" Target="../media/image28.png" Type="http://schemas.openxmlformats.org/officeDocument/2006/relationships/image"/><Relationship Id="rId2" Target="../media/image15.png" Type="http://schemas.openxmlformats.org/officeDocument/2006/relationships/image"/><Relationship Id="rId3" Target="../media/image16.png" Type="http://schemas.openxmlformats.org/officeDocument/2006/relationships/image"/><Relationship Id="rId4" Target="../media/image2.png" Type="http://schemas.openxmlformats.org/officeDocument/2006/relationships/image"/><Relationship Id="rId5" Target="../media/image17.png" Type="http://schemas.openxmlformats.org/officeDocument/2006/relationships/image"/><Relationship Id="rId6" Target="../media/image18.svg" Type="http://schemas.openxmlformats.org/officeDocument/2006/relationships/image"/><Relationship Id="rId7" Target="../media/image19.png" Type="http://schemas.openxmlformats.org/officeDocument/2006/relationships/image"/><Relationship Id="rId8" Target="../media/image20.svg" Type="http://schemas.openxmlformats.org/officeDocument/2006/relationships/image"/><Relationship Id="rId9" Target="../media/image21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8.png" Type="http://schemas.openxmlformats.org/officeDocument/2006/relationships/image"/><Relationship Id="rId11" Target="../media/image9.svg" Type="http://schemas.openxmlformats.org/officeDocument/2006/relationships/image"/><Relationship Id="rId12" Target="../media/image12.png" Type="http://schemas.openxmlformats.org/officeDocument/2006/relationships/image"/><Relationship Id="rId13" Target="../media/image13.svg" Type="http://schemas.openxmlformats.org/officeDocument/2006/relationships/image"/><Relationship Id="rId14" Target="../media/image10.png" Type="http://schemas.openxmlformats.org/officeDocument/2006/relationships/image"/><Relationship Id="rId15" Target="../media/image11.svg" Type="http://schemas.openxmlformats.org/officeDocument/2006/relationships/image"/><Relationship Id="rId16" Target="../media/image28.png" Type="http://schemas.openxmlformats.org/officeDocument/2006/relationships/image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14.png" Type="http://schemas.openxmlformats.org/officeDocument/2006/relationships/image"/><Relationship Id="rId5" Target="../media/image25.png" Type="http://schemas.openxmlformats.org/officeDocument/2006/relationships/image"/><Relationship Id="rId6" Target="../media/image16.png" Type="http://schemas.openxmlformats.org/officeDocument/2006/relationships/image"/><Relationship Id="rId7" Target="../media/image22.png" Type="http://schemas.openxmlformats.org/officeDocument/2006/relationships/image"/><Relationship Id="rId8" Target="../media/image5.png" Type="http://schemas.openxmlformats.org/officeDocument/2006/relationships/image"/><Relationship Id="rId9" Target="../media/image6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9.png" Type="http://schemas.openxmlformats.org/officeDocument/2006/relationships/image"/><Relationship Id="rId11" Target="../media/image20.svg" Type="http://schemas.openxmlformats.org/officeDocument/2006/relationships/image"/><Relationship Id="rId12" Target="../media/image23.png" Type="http://schemas.openxmlformats.org/officeDocument/2006/relationships/image"/><Relationship Id="rId13" Target="../media/image24.svg" Type="http://schemas.openxmlformats.org/officeDocument/2006/relationships/image"/><Relationship Id="rId14" Target="../media/image3.png" Type="http://schemas.openxmlformats.org/officeDocument/2006/relationships/image"/><Relationship Id="rId15" Target="../media/image22.png" Type="http://schemas.openxmlformats.org/officeDocument/2006/relationships/image"/><Relationship Id="rId16" Target="../media/image28.png" Type="http://schemas.openxmlformats.org/officeDocument/2006/relationships/image"/><Relationship Id="rId17" Target="../media/image14.png" Type="http://schemas.openxmlformats.org/officeDocument/2006/relationships/image"/><Relationship Id="rId18" Target="../media/image16.png" Type="http://schemas.openxmlformats.org/officeDocument/2006/relationships/image"/><Relationship Id="rId19" Target="../media/image2.png" Type="http://schemas.openxmlformats.org/officeDocument/2006/relationships/image"/><Relationship Id="rId2" Target="../media/image29.jpeg" Type="http://schemas.openxmlformats.org/officeDocument/2006/relationships/image"/><Relationship Id="rId3" Target="../media/image30.png" Type="http://schemas.openxmlformats.org/officeDocument/2006/relationships/image"/><Relationship Id="rId4" Target="../media/image7.png" Type="http://schemas.openxmlformats.org/officeDocument/2006/relationships/image"/><Relationship Id="rId5" Target="../media/image31.png" Type="http://schemas.openxmlformats.org/officeDocument/2006/relationships/image"/><Relationship Id="rId6" Target="../media/image32.svg" Type="http://schemas.openxmlformats.org/officeDocument/2006/relationships/image"/><Relationship Id="rId7" Target="../media/image25.png" Type="http://schemas.openxmlformats.org/officeDocument/2006/relationships/image"/><Relationship Id="rId8" Target="../media/image33.png" Type="http://schemas.openxmlformats.org/officeDocument/2006/relationships/image"/><Relationship Id="rId9" Target="../media/image34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9.jpeg" Type="http://schemas.openxmlformats.org/officeDocument/2006/relationships/image"/><Relationship Id="rId3" Target="../media/image16.png" Type="http://schemas.openxmlformats.org/officeDocument/2006/relationships/image"/><Relationship Id="rId4" Target="../media/image35.png" Type="http://schemas.openxmlformats.org/officeDocument/2006/relationships/image"/><Relationship Id="rId5" Target="../media/image36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svg" Type="http://schemas.openxmlformats.org/officeDocument/2006/relationships/image"/><Relationship Id="rId11" Target="../media/image17.png" Type="http://schemas.openxmlformats.org/officeDocument/2006/relationships/image"/><Relationship Id="rId12" Target="../media/image18.svg" Type="http://schemas.openxmlformats.org/officeDocument/2006/relationships/image"/><Relationship Id="rId13" Target="../media/image12.png" Type="http://schemas.openxmlformats.org/officeDocument/2006/relationships/image"/><Relationship Id="rId14" Target="../media/image13.svg" Type="http://schemas.openxmlformats.org/officeDocument/2006/relationships/image"/><Relationship Id="rId15" Target="../media/image19.png" Type="http://schemas.openxmlformats.org/officeDocument/2006/relationships/image"/><Relationship Id="rId16" Target="../media/image20.svg" Type="http://schemas.openxmlformats.org/officeDocument/2006/relationships/image"/><Relationship Id="rId17" Target="../media/image10.png" Type="http://schemas.openxmlformats.org/officeDocument/2006/relationships/image"/><Relationship Id="rId18" Target="../media/image11.svg" Type="http://schemas.openxmlformats.org/officeDocument/2006/relationships/image"/><Relationship Id="rId19" Target="../media/image23.png" Type="http://schemas.openxmlformats.org/officeDocument/2006/relationships/image"/><Relationship Id="rId2" Target="../media/image5.png" Type="http://schemas.openxmlformats.org/officeDocument/2006/relationships/image"/><Relationship Id="rId20" Target="../media/image24.svg" Type="http://schemas.openxmlformats.org/officeDocument/2006/relationships/image"/><Relationship Id="rId21" Target="../media/image31.png" Type="http://schemas.openxmlformats.org/officeDocument/2006/relationships/image"/><Relationship Id="rId22" Target="../media/image32.svg" Type="http://schemas.openxmlformats.org/officeDocument/2006/relationships/image"/><Relationship Id="rId23" Target="../media/image36.png" Type="http://schemas.openxmlformats.org/officeDocument/2006/relationships/image"/><Relationship Id="rId24" Target="../media/image14.png" Type="http://schemas.openxmlformats.org/officeDocument/2006/relationships/image"/><Relationship Id="rId25" Target="../media/image16.png" Type="http://schemas.openxmlformats.org/officeDocument/2006/relationships/image"/><Relationship Id="rId26" Target="../media/image22.png" Type="http://schemas.openxmlformats.org/officeDocument/2006/relationships/image"/><Relationship Id="rId3" Target="../media/image6.svg" Type="http://schemas.openxmlformats.org/officeDocument/2006/relationships/image"/><Relationship Id="rId4" Target="../media/image2.png" Type="http://schemas.openxmlformats.org/officeDocument/2006/relationships/image"/><Relationship Id="rId5" Target="../media/image26.png" Type="http://schemas.openxmlformats.org/officeDocument/2006/relationships/image"/><Relationship Id="rId6" Target="../media/image27.svg" Type="http://schemas.openxmlformats.org/officeDocument/2006/relationships/image"/><Relationship Id="rId7" Target="../media/image33.png" Type="http://schemas.openxmlformats.org/officeDocument/2006/relationships/image"/><Relationship Id="rId8" Target="../media/image34.svg" Type="http://schemas.openxmlformats.org/officeDocument/2006/relationships/image"/><Relationship Id="rId9" Target="../media/image8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2.png" Type="http://schemas.openxmlformats.org/officeDocument/2006/relationships/image"/><Relationship Id="rId11" Target="../media/image13.svg" Type="http://schemas.openxmlformats.org/officeDocument/2006/relationships/image"/><Relationship Id="rId12" Target="../media/image10.png" Type="http://schemas.openxmlformats.org/officeDocument/2006/relationships/image"/><Relationship Id="rId13" Target="../media/image11.svg" Type="http://schemas.openxmlformats.org/officeDocument/2006/relationships/image"/><Relationship Id="rId2" Target="../media/image37.png" Type="http://schemas.openxmlformats.org/officeDocument/2006/relationships/image"/><Relationship Id="rId3" Target="../media/image36.png" Type="http://schemas.openxmlformats.org/officeDocument/2006/relationships/image"/><Relationship Id="rId4" Target="../media/image3.png" Type="http://schemas.openxmlformats.org/officeDocument/2006/relationships/image"/><Relationship Id="rId5" Target="../media/image22.png" Type="http://schemas.openxmlformats.org/officeDocument/2006/relationships/image"/><Relationship Id="rId6" Target="../media/image4.png" Type="http://schemas.openxmlformats.org/officeDocument/2006/relationships/image"/><Relationship Id="rId7" Target="../media/image38.png" Type="http://schemas.openxmlformats.org/officeDocument/2006/relationships/image"/><Relationship Id="rId8" Target="../media/image5.png" Type="http://schemas.openxmlformats.org/officeDocument/2006/relationships/image"/><Relationship Id="rId9" Target="../media/image6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7.png" Type="http://schemas.openxmlformats.org/officeDocument/2006/relationships/image"/><Relationship Id="rId4" Target="../media/image36.png" Type="http://schemas.openxmlformats.org/officeDocument/2006/relationships/image"/><Relationship Id="rId5" Target="../media/image14.png" Type="http://schemas.openxmlformats.org/officeDocument/2006/relationships/image"/><Relationship Id="rId6" Target="../media/image25.png" Type="http://schemas.openxmlformats.org/officeDocument/2006/relationships/image"/><Relationship Id="rId7" Target="../media/image16.png" Type="http://schemas.openxmlformats.org/officeDocument/2006/relationships/image"/><Relationship Id="rId8" Target="../media/image22.png" Type="http://schemas.openxmlformats.org/officeDocument/2006/relationships/image"/><Relationship Id="rId9" Target="../media/image28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9.png" Type="http://schemas.openxmlformats.org/officeDocument/2006/relationships/image"/><Relationship Id="rId3" Target="../media/image40.svg" Type="http://schemas.openxmlformats.org/officeDocument/2006/relationships/image"/><Relationship Id="rId4" Target="../media/image41.png" Type="http://schemas.openxmlformats.org/officeDocument/2006/relationships/image"/><Relationship Id="rId5" Target="../media/image42.png" Type="http://schemas.openxmlformats.org/officeDocument/2006/relationships/image"/><Relationship Id="rId6" Target="../media/image43.svg" Type="http://schemas.openxmlformats.org/officeDocument/2006/relationships/image"/><Relationship Id="rId7" Target="../media/image44.png" Type="http://schemas.openxmlformats.org/officeDocument/2006/relationships/image"/><Relationship Id="rId8" Target="../media/image45.sv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9.png" Type="http://schemas.openxmlformats.org/officeDocument/2006/relationships/image"/><Relationship Id="rId3" Target="../media/image40.svg" Type="http://schemas.openxmlformats.org/officeDocument/2006/relationships/image"/><Relationship Id="rId4" Target="../media/image42.png" Type="http://schemas.openxmlformats.org/officeDocument/2006/relationships/image"/><Relationship Id="rId5" Target="../media/image43.svg" Type="http://schemas.openxmlformats.org/officeDocument/2006/relationships/image"/><Relationship Id="rId6" Target="../media/image44.png" Type="http://schemas.openxmlformats.org/officeDocument/2006/relationships/image"/><Relationship Id="rId7" Target="../media/image45.svg" Type="http://schemas.openxmlformats.org/officeDocument/2006/relationships/image"/><Relationship Id="rId8" Target="../media/image46.png" Type="http://schemas.openxmlformats.org/officeDocument/2006/relationships/image"/><Relationship Id="rId9" Target="../media/image47.sv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9.png" Type="http://schemas.openxmlformats.org/officeDocument/2006/relationships/image"/><Relationship Id="rId3" Target="../media/image40.svg" Type="http://schemas.openxmlformats.org/officeDocument/2006/relationships/image"/><Relationship Id="rId4" Target="../media/image48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59" r="0" b="-9259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4071037" y="3432409"/>
            <a:ext cx="9597994" cy="39423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100"/>
              </a:lnSpc>
            </a:pPr>
            <a:r>
              <a:rPr lang="en-US" sz="11222" spc="-224">
                <a:solidFill>
                  <a:srgbClr val="4700CB"/>
                </a:solidFill>
                <a:latin typeface="Rubik One"/>
              </a:rPr>
              <a:t>Основне про числівник</a:t>
            </a:r>
          </a:p>
        </p:txBody>
      </p:sp>
      <p:sp>
        <p:nvSpPr>
          <p:cNvPr name="Freeform 4" id="4"/>
          <p:cNvSpPr/>
          <p:nvPr/>
        </p:nvSpPr>
        <p:spPr>
          <a:xfrm flipH="true" flipV="false" rot="-4402684">
            <a:off x="12419490" y="3143140"/>
            <a:ext cx="5767698" cy="5212557"/>
          </a:xfrm>
          <a:custGeom>
            <a:avLst/>
            <a:gdLst/>
            <a:ahLst/>
            <a:cxnLst/>
            <a:rect r="r" b="b" t="t" l="l"/>
            <a:pathLst>
              <a:path h="5212557" w="5767698">
                <a:moveTo>
                  <a:pt x="5767698" y="0"/>
                </a:moveTo>
                <a:lnTo>
                  <a:pt x="0" y="0"/>
                </a:lnTo>
                <a:lnTo>
                  <a:pt x="0" y="5212557"/>
                </a:lnTo>
                <a:lnTo>
                  <a:pt x="5767698" y="5212557"/>
                </a:lnTo>
                <a:lnTo>
                  <a:pt x="5767698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352040">
            <a:off x="-3545410" y="3869008"/>
            <a:ext cx="8568420" cy="5151762"/>
          </a:xfrm>
          <a:custGeom>
            <a:avLst/>
            <a:gdLst/>
            <a:ahLst/>
            <a:cxnLst/>
            <a:rect r="r" b="b" t="t" l="l"/>
            <a:pathLst>
              <a:path h="5151762" w="8568420">
                <a:moveTo>
                  <a:pt x="0" y="0"/>
                </a:moveTo>
                <a:lnTo>
                  <a:pt x="8568420" y="0"/>
                </a:lnTo>
                <a:lnTo>
                  <a:pt x="8568420" y="5151763"/>
                </a:lnTo>
                <a:lnTo>
                  <a:pt x="0" y="515176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524381" y="1028700"/>
            <a:ext cx="3730655" cy="4447875"/>
          </a:xfrm>
          <a:custGeom>
            <a:avLst/>
            <a:gdLst/>
            <a:ahLst/>
            <a:cxnLst/>
            <a:rect r="r" b="b" t="t" l="l"/>
            <a:pathLst>
              <a:path h="4447875" w="3730655">
                <a:moveTo>
                  <a:pt x="0" y="0"/>
                </a:moveTo>
                <a:lnTo>
                  <a:pt x="3730655" y="0"/>
                </a:lnTo>
                <a:lnTo>
                  <a:pt x="3730655" y="4447875"/>
                </a:lnTo>
                <a:lnTo>
                  <a:pt x="0" y="444787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1087001">
            <a:off x="14805504" y="529595"/>
            <a:ext cx="1924413" cy="2893854"/>
          </a:xfrm>
          <a:custGeom>
            <a:avLst/>
            <a:gdLst/>
            <a:ahLst/>
            <a:cxnLst/>
            <a:rect r="r" b="b" t="t" l="l"/>
            <a:pathLst>
              <a:path h="2893854" w="1924413">
                <a:moveTo>
                  <a:pt x="0" y="0"/>
                </a:moveTo>
                <a:lnTo>
                  <a:pt x="1924413" y="0"/>
                </a:lnTo>
                <a:lnTo>
                  <a:pt x="1924413" y="2893854"/>
                </a:lnTo>
                <a:lnTo>
                  <a:pt x="0" y="289385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2710021" y="1182259"/>
            <a:ext cx="2593318" cy="5416851"/>
          </a:xfrm>
          <a:custGeom>
            <a:avLst/>
            <a:gdLst/>
            <a:ahLst/>
            <a:cxnLst/>
            <a:rect r="r" b="b" t="t" l="l"/>
            <a:pathLst>
              <a:path h="5416851" w="2593318">
                <a:moveTo>
                  <a:pt x="0" y="0"/>
                </a:moveTo>
                <a:lnTo>
                  <a:pt x="2593318" y="0"/>
                </a:lnTo>
                <a:lnTo>
                  <a:pt x="2593318" y="5416851"/>
                </a:lnTo>
                <a:lnTo>
                  <a:pt x="0" y="5416851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1123477">
            <a:off x="16558708" y="6419599"/>
            <a:ext cx="1146869" cy="1465648"/>
          </a:xfrm>
          <a:custGeom>
            <a:avLst/>
            <a:gdLst/>
            <a:ahLst/>
            <a:cxnLst/>
            <a:rect r="r" b="b" t="t" l="l"/>
            <a:pathLst>
              <a:path h="1465648" w="1146869">
                <a:moveTo>
                  <a:pt x="0" y="0"/>
                </a:moveTo>
                <a:lnTo>
                  <a:pt x="1146869" y="0"/>
                </a:lnTo>
                <a:lnTo>
                  <a:pt x="1146869" y="1465648"/>
                </a:lnTo>
                <a:lnTo>
                  <a:pt x="0" y="1465648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1002617">
            <a:off x="3305232" y="6901731"/>
            <a:ext cx="2334797" cy="3530884"/>
          </a:xfrm>
          <a:custGeom>
            <a:avLst/>
            <a:gdLst/>
            <a:ahLst/>
            <a:cxnLst/>
            <a:rect r="r" b="b" t="t" l="l"/>
            <a:pathLst>
              <a:path h="3530884" w="2334797">
                <a:moveTo>
                  <a:pt x="0" y="0"/>
                </a:moveTo>
                <a:lnTo>
                  <a:pt x="2334797" y="0"/>
                </a:lnTo>
                <a:lnTo>
                  <a:pt x="2334797" y="3530884"/>
                </a:lnTo>
                <a:lnTo>
                  <a:pt x="0" y="3530884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-577328">
            <a:off x="4643648" y="387032"/>
            <a:ext cx="1240479" cy="2667696"/>
          </a:xfrm>
          <a:custGeom>
            <a:avLst/>
            <a:gdLst/>
            <a:ahLst/>
            <a:cxnLst/>
            <a:rect r="r" b="b" t="t" l="l"/>
            <a:pathLst>
              <a:path h="2667696" w="1240479">
                <a:moveTo>
                  <a:pt x="0" y="0"/>
                </a:moveTo>
                <a:lnTo>
                  <a:pt x="1240479" y="0"/>
                </a:lnTo>
                <a:lnTo>
                  <a:pt x="1240479" y="2667696"/>
                </a:lnTo>
                <a:lnTo>
                  <a:pt x="0" y="2667696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4702852">
            <a:off x="12942966" y="7659165"/>
            <a:ext cx="4366239" cy="3198270"/>
          </a:xfrm>
          <a:custGeom>
            <a:avLst/>
            <a:gdLst/>
            <a:ahLst/>
            <a:cxnLst/>
            <a:rect r="r" b="b" t="t" l="l"/>
            <a:pathLst>
              <a:path h="3198270" w="4366239">
                <a:moveTo>
                  <a:pt x="0" y="0"/>
                </a:moveTo>
                <a:lnTo>
                  <a:pt x="4366239" y="0"/>
                </a:lnTo>
                <a:lnTo>
                  <a:pt x="4366239" y="3198270"/>
                </a:lnTo>
                <a:lnTo>
                  <a:pt x="0" y="3198270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DEFD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false" rot="-248759">
            <a:off x="7108898" y="1249744"/>
            <a:ext cx="3847897" cy="4211105"/>
          </a:xfrm>
          <a:custGeom>
            <a:avLst/>
            <a:gdLst/>
            <a:ahLst/>
            <a:cxnLst/>
            <a:rect r="r" b="b" t="t" l="l"/>
            <a:pathLst>
              <a:path h="4211105" w="3847897">
                <a:moveTo>
                  <a:pt x="3847897" y="0"/>
                </a:moveTo>
                <a:lnTo>
                  <a:pt x="0" y="0"/>
                </a:lnTo>
                <a:lnTo>
                  <a:pt x="0" y="4211105"/>
                </a:lnTo>
                <a:lnTo>
                  <a:pt x="3847897" y="4211105"/>
                </a:lnTo>
                <a:lnTo>
                  <a:pt x="3847897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2269672" y="600075"/>
            <a:ext cx="5810047" cy="86582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280"/>
              </a:lnSpc>
            </a:pPr>
            <a:r>
              <a:rPr lang="en-US" sz="4400">
                <a:solidFill>
                  <a:srgbClr val="FF3131"/>
                </a:solidFill>
                <a:latin typeface="Rubik One Bold"/>
              </a:rPr>
              <a:t>Числівник </a:t>
            </a:r>
            <a:r>
              <a:rPr lang="en-US" sz="4400">
                <a:solidFill>
                  <a:srgbClr val="4700CB"/>
                </a:solidFill>
                <a:latin typeface="Rubik One Bold"/>
              </a:rPr>
              <a:t>називає кількість предметів (два, три) або порядок їх при лічбі (другий, третій) і відповідає на питання скільки? котри́й? У мовленні вживається тільки з іменниками.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1301308">
            <a:off x="2911412" y="5805462"/>
            <a:ext cx="4866247" cy="3448953"/>
          </a:xfrm>
          <a:custGeom>
            <a:avLst/>
            <a:gdLst/>
            <a:ahLst/>
            <a:cxnLst/>
            <a:rect r="r" b="b" t="t" l="l"/>
            <a:pathLst>
              <a:path h="3448953" w="4866247">
                <a:moveTo>
                  <a:pt x="0" y="0"/>
                </a:moveTo>
                <a:lnTo>
                  <a:pt x="4866247" y="0"/>
                </a:lnTo>
                <a:lnTo>
                  <a:pt x="4866247" y="3448953"/>
                </a:lnTo>
                <a:lnTo>
                  <a:pt x="0" y="344895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true" flipV="false" rot="-2371724">
            <a:off x="7329295" y="3288530"/>
            <a:ext cx="3407102" cy="3079169"/>
          </a:xfrm>
          <a:custGeom>
            <a:avLst/>
            <a:gdLst/>
            <a:ahLst/>
            <a:cxnLst/>
            <a:rect r="r" b="b" t="t" l="l"/>
            <a:pathLst>
              <a:path h="3079169" w="3407102">
                <a:moveTo>
                  <a:pt x="3407103" y="0"/>
                </a:moveTo>
                <a:lnTo>
                  <a:pt x="0" y="0"/>
                </a:lnTo>
                <a:lnTo>
                  <a:pt x="0" y="3079169"/>
                </a:lnTo>
                <a:lnTo>
                  <a:pt x="3407103" y="3079169"/>
                </a:lnTo>
                <a:lnTo>
                  <a:pt x="3407103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1499263">
            <a:off x="5173847" y="4902426"/>
            <a:ext cx="1217859" cy="1814316"/>
          </a:xfrm>
          <a:custGeom>
            <a:avLst/>
            <a:gdLst/>
            <a:ahLst/>
            <a:cxnLst/>
            <a:rect r="r" b="b" t="t" l="l"/>
            <a:pathLst>
              <a:path h="1814316" w="1217859">
                <a:moveTo>
                  <a:pt x="0" y="0"/>
                </a:moveTo>
                <a:lnTo>
                  <a:pt x="1217859" y="0"/>
                </a:lnTo>
                <a:lnTo>
                  <a:pt x="1217859" y="1814316"/>
                </a:lnTo>
                <a:lnTo>
                  <a:pt x="0" y="181431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611616">
            <a:off x="5327455" y="990360"/>
            <a:ext cx="1260949" cy="1814316"/>
          </a:xfrm>
          <a:custGeom>
            <a:avLst/>
            <a:gdLst/>
            <a:ahLst/>
            <a:cxnLst/>
            <a:rect r="r" b="b" t="t" l="l"/>
            <a:pathLst>
              <a:path h="1814316" w="1260949">
                <a:moveTo>
                  <a:pt x="0" y="0"/>
                </a:moveTo>
                <a:lnTo>
                  <a:pt x="1260949" y="0"/>
                </a:lnTo>
                <a:lnTo>
                  <a:pt x="1260949" y="1814316"/>
                </a:lnTo>
                <a:lnTo>
                  <a:pt x="0" y="1814316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493350" y="302681"/>
            <a:ext cx="3955000" cy="4072072"/>
          </a:xfrm>
          <a:custGeom>
            <a:avLst/>
            <a:gdLst/>
            <a:ahLst/>
            <a:cxnLst/>
            <a:rect r="r" b="b" t="t" l="l"/>
            <a:pathLst>
              <a:path h="4072072" w="3955000">
                <a:moveTo>
                  <a:pt x="0" y="0"/>
                </a:moveTo>
                <a:lnTo>
                  <a:pt x="3955000" y="0"/>
                </a:lnTo>
                <a:lnTo>
                  <a:pt x="3955000" y="4072072"/>
                </a:lnTo>
                <a:lnTo>
                  <a:pt x="0" y="4072072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819495">
            <a:off x="28620" y="3407835"/>
            <a:ext cx="4725651" cy="3680100"/>
          </a:xfrm>
          <a:custGeom>
            <a:avLst/>
            <a:gdLst/>
            <a:ahLst/>
            <a:cxnLst/>
            <a:rect r="r" b="b" t="t" l="l"/>
            <a:pathLst>
              <a:path h="3680100" w="4725651">
                <a:moveTo>
                  <a:pt x="0" y="0"/>
                </a:moveTo>
                <a:lnTo>
                  <a:pt x="4725650" y="0"/>
                </a:lnTo>
                <a:lnTo>
                  <a:pt x="4725650" y="3680101"/>
                </a:lnTo>
                <a:lnTo>
                  <a:pt x="0" y="3680101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196753" y="6677399"/>
            <a:ext cx="1249610" cy="1814316"/>
          </a:xfrm>
          <a:custGeom>
            <a:avLst/>
            <a:gdLst/>
            <a:ahLst/>
            <a:cxnLst/>
            <a:rect r="r" b="b" t="t" l="l"/>
            <a:pathLst>
              <a:path h="1814316" w="1249610">
                <a:moveTo>
                  <a:pt x="0" y="0"/>
                </a:moveTo>
                <a:lnTo>
                  <a:pt x="1249610" y="0"/>
                </a:lnTo>
                <a:lnTo>
                  <a:pt x="1249610" y="1814316"/>
                </a:lnTo>
                <a:lnTo>
                  <a:pt x="0" y="1814316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306721">
            <a:off x="-1395254" y="4834070"/>
            <a:ext cx="2529286" cy="1520733"/>
          </a:xfrm>
          <a:custGeom>
            <a:avLst/>
            <a:gdLst/>
            <a:ahLst/>
            <a:cxnLst/>
            <a:rect r="r" b="b" t="t" l="l"/>
            <a:pathLst>
              <a:path h="1520733" w="2529286">
                <a:moveTo>
                  <a:pt x="0" y="0"/>
                </a:moveTo>
                <a:lnTo>
                  <a:pt x="2529286" y="0"/>
                </a:lnTo>
                <a:lnTo>
                  <a:pt x="2529286" y="1520733"/>
                </a:lnTo>
                <a:lnTo>
                  <a:pt x="0" y="1520733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1623709">
            <a:off x="6386060" y="6684822"/>
            <a:ext cx="2667365" cy="2523995"/>
          </a:xfrm>
          <a:custGeom>
            <a:avLst/>
            <a:gdLst/>
            <a:ahLst/>
            <a:cxnLst/>
            <a:rect r="r" b="b" t="t" l="l"/>
            <a:pathLst>
              <a:path h="2523995" w="2667365">
                <a:moveTo>
                  <a:pt x="0" y="0"/>
                </a:moveTo>
                <a:lnTo>
                  <a:pt x="2667366" y="0"/>
                </a:lnTo>
                <a:lnTo>
                  <a:pt x="2667366" y="2523994"/>
                </a:lnTo>
                <a:lnTo>
                  <a:pt x="0" y="2523994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1280955">
            <a:off x="7926820" y="8160294"/>
            <a:ext cx="1612464" cy="2332679"/>
          </a:xfrm>
          <a:custGeom>
            <a:avLst/>
            <a:gdLst/>
            <a:ahLst/>
            <a:cxnLst/>
            <a:rect r="r" b="b" t="t" l="l"/>
            <a:pathLst>
              <a:path h="2332679" w="1612464">
                <a:moveTo>
                  <a:pt x="0" y="0"/>
                </a:moveTo>
                <a:lnTo>
                  <a:pt x="1612465" y="0"/>
                </a:lnTo>
                <a:lnTo>
                  <a:pt x="1612465" y="2332678"/>
                </a:lnTo>
                <a:lnTo>
                  <a:pt x="0" y="2332678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4345336">
            <a:off x="5457773" y="3425527"/>
            <a:ext cx="550161" cy="550161"/>
          </a:xfrm>
          <a:custGeom>
            <a:avLst/>
            <a:gdLst/>
            <a:ahLst/>
            <a:cxnLst/>
            <a:rect r="r" b="b" t="t" l="l"/>
            <a:pathLst>
              <a:path h="550161" w="550161">
                <a:moveTo>
                  <a:pt x="0" y="0"/>
                </a:moveTo>
                <a:lnTo>
                  <a:pt x="550161" y="0"/>
                </a:lnTo>
                <a:lnTo>
                  <a:pt x="550161" y="550161"/>
                </a:lnTo>
                <a:lnTo>
                  <a:pt x="0" y="550161"/>
                </a:lnTo>
                <a:lnTo>
                  <a:pt x="0" y="0"/>
                </a:lnTo>
                <a:close/>
              </a:path>
            </a:pathLst>
          </a:custGeom>
          <a:blipFill>
            <a:blip r:embed="rId17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59" r="0" b="-9259"/>
            </a:stretch>
          </a:blipFill>
        </p:spPr>
      </p:sp>
      <p:sp>
        <p:nvSpPr>
          <p:cNvPr name="Freeform 3" id="3"/>
          <p:cNvSpPr/>
          <p:nvPr/>
        </p:nvSpPr>
        <p:spPr>
          <a:xfrm flipH="true" flipV="false" rot="-4492382">
            <a:off x="12370696" y="5270115"/>
            <a:ext cx="6335041" cy="5725293"/>
          </a:xfrm>
          <a:custGeom>
            <a:avLst/>
            <a:gdLst/>
            <a:ahLst/>
            <a:cxnLst/>
            <a:rect r="r" b="b" t="t" l="l"/>
            <a:pathLst>
              <a:path h="5725293" w="6335041">
                <a:moveTo>
                  <a:pt x="6335041" y="0"/>
                </a:moveTo>
                <a:lnTo>
                  <a:pt x="0" y="0"/>
                </a:lnTo>
                <a:lnTo>
                  <a:pt x="0" y="5725294"/>
                </a:lnTo>
                <a:lnTo>
                  <a:pt x="6335041" y="5725294"/>
                </a:lnTo>
                <a:lnTo>
                  <a:pt x="6335041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4702852">
            <a:off x="9563829" y="4637201"/>
            <a:ext cx="2357199" cy="1726649"/>
          </a:xfrm>
          <a:custGeom>
            <a:avLst/>
            <a:gdLst/>
            <a:ahLst/>
            <a:cxnLst/>
            <a:rect r="r" b="b" t="t" l="l"/>
            <a:pathLst>
              <a:path h="1726649" w="2357199">
                <a:moveTo>
                  <a:pt x="0" y="0"/>
                </a:moveTo>
                <a:lnTo>
                  <a:pt x="2357200" y="0"/>
                </a:lnTo>
                <a:lnTo>
                  <a:pt x="2357200" y="1726648"/>
                </a:lnTo>
                <a:lnTo>
                  <a:pt x="0" y="172664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1194343" y="8132762"/>
            <a:ext cx="1144981" cy="1083438"/>
          </a:xfrm>
          <a:custGeom>
            <a:avLst/>
            <a:gdLst/>
            <a:ahLst/>
            <a:cxnLst/>
            <a:rect r="r" b="b" t="t" l="l"/>
            <a:pathLst>
              <a:path h="1083438" w="1144981">
                <a:moveTo>
                  <a:pt x="0" y="0"/>
                </a:moveTo>
                <a:lnTo>
                  <a:pt x="1144981" y="0"/>
                </a:lnTo>
                <a:lnTo>
                  <a:pt x="1144981" y="1083438"/>
                </a:lnTo>
                <a:lnTo>
                  <a:pt x="0" y="108343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431498">
            <a:off x="13457174" y="3041994"/>
            <a:ext cx="1891382" cy="1340517"/>
          </a:xfrm>
          <a:custGeom>
            <a:avLst/>
            <a:gdLst/>
            <a:ahLst/>
            <a:cxnLst/>
            <a:rect r="r" b="b" t="t" l="l"/>
            <a:pathLst>
              <a:path h="1340517" w="1891382">
                <a:moveTo>
                  <a:pt x="0" y="0"/>
                </a:moveTo>
                <a:lnTo>
                  <a:pt x="1891382" y="0"/>
                </a:lnTo>
                <a:lnTo>
                  <a:pt x="1891382" y="1340517"/>
                </a:lnTo>
                <a:lnTo>
                  <a:pt x="0" y="134051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819495">
            <a:off x="13332089" y="5067831"/>
            <a:ext cx="3911633" cy="3046184"/>
          </a:xfrm>
          <a:custGeom>
            <a:avLst/>
            <a:gdLst/>
            <a:ahLst/>
            <a:cxnLst/>
            <a:rect r="r" b="b" t="t" l="l"/>
            <a:pathLst>
              <a:path h="3046184" w="3911633">
                <a:moveTo>
                  <a:pt x="0" y="0"/>
                </a:moveTo>
                <a:lnTo>
                  <a:pt x="3911633" y="0"/>
                </a:lnTo>
                <a:lnTo>
                  <a:pt x="3911633" y="3046184"/>
                </a:lnTo>
                <a:lnTo>
                  <a:pt x="0" y="304618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856505">
            <a:off x="11257013" y="1762018"/>
            <a:ext cx="1155677" cy="1737859"/>
          </a:xfrm>
          <a:custGeom>
            <a:avLst/>
            <a:gdLst/>
            <a:ahLst/>
            <a:cxnLst/>
            <a:rect r="r" b="b" t="t" l="l"/>
            <a:pathLst>
              <a:path h="1737859" w="1155677">
                <a:moveTo>
                  <a:pt x="0" y="0"/>
                </a:moveTo>
                <a:lnTo>
                  <a:pt x="1155676" y="0"/>
                </a:lnTo>
                <a:lnTo>
                  <a:pt x="1155676" y="1737860"/>
                </a:lnTo>
                <a:lnTo>
                  <a:pt x="0" y="173786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995832">
            <a:off x="17018562" y="2597718"/>
            <a:ext cx="1059001" cy="1353357"/>
          </a:xfrm>
          <a:custGeom>
            <a:avLst/>
            <a:gdLst/>
            <a:ahLst/>
            <a:cxnLst/>
            <a:rect r="r" b="b" t="t" l="l"/>
            <a:pathLst>
              <a:path h="1353357" w="1059001">
                <a:moveTo>
                  <a:pt x="0" y="0"/>
                </a:moveTo>
                <a:lnTo>
                  <a:pt x="1059002" y="0"/>
                </a:lnTo>
                <a:lnTo>
                  <a:pt x="1059002" y="1353356"/>
                </a:lnTo>
                <a:lnTo>
                  <a:pt x="0" y="1353356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-1930620">
            <a:off x="9422369" y="6963917"/>
            <a:ext cx="882497" cy="1897843"/>
          </a:xfrm>
          <a:custGeom>
            <a:avLst/>
            <a:gdLst/>
            <a:ahLst/>
            <a:cxnLst/>
            <a:rect r="r" b="b" t="t" l="l"/>
            <a:pathLst>
              <a:path h="1897843" w="882497">
                <a:moveTo>
                  <a:pt x="0" y="0"/>
                </a:moveTo>
                <a:lnTo>
                  <a:pt x="882497" y="0"/>
                </a:lnTo>
                <a:lnTo>
                  <a:pt x="882497" y="1897844"/>
                </a:lnTo>
                <a:lnTo>
                  <a:pt x="0" y="1897844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-2808453">
            <a:off x="14219487" y="485866"/>
            <a:ext cx="1425918" cy="2156397"/>
          </a:xfrm>
          <a:custGeom>
            <a:avLst/>
            <a:gdLst/>
            <a:ahLst/>
            <a:cxnLst/>
            <a:rect r="r" b="b" t="t" l="l"/>
            <a:pathLst>
              <a:path h="2156397" w="1425918">
                <a:moveTo>
                  <a:pt x="0" y="0"/>
                </a:moveTo>
                <a:lnTo>
                  <a:pt x="1425918" y="0"/>
                </a:lnTo>
                <a:lnTo>
                  <a:pt x="1425918" y="2156397"/>
                </a:lnTo>
                <a:lnTo>
                  <a:pt x="0" y="2156397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12801051" y="4968914"/>
            <a:ext cx="631752" cy="631752"/>
          </a:xfrm>
          <a:custGeom>
            <a:avLst/>
            <a:gdLst/>
            <a:ahLst/>
            <a:cxnLst/>
            <a:rect r="r" b="b" t="t" l="l"/>
            <a:pathLst>
              <a:path h="631752" w="631752">
                <a:moveTo>
                  <a:pt x="0" y="0"/>
                </a:moveTo>
                <a:lnTo>
                  <a:pt x="631752" y="0"/>
                </a:lnTo>
                <a:lnTo>
                  <a:pt x="631752" y="631752"/>
                </a:lnTo>
                <a:lnTo>
                  <a:pt x="0" y="631752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5900915" y="3727613"/>
            <a:ext cx="386232" cy="386232"/>
          </a:xfrm>
          <a:custGeom>
            <a:avLst/>
            <a:gdLst/>
            <a:ahLst/>
            <a:cxnLst/>
            <a:rect r="r" b="b" t="t" l="l"/>
            <a:pathLst>
              <a:path h="386232" w="386232">
                <a:moveTo>
                  <a:pt x="0" y="0"/>
                </a:moveTo>
                <a:lnTo>
                  <a:pt x="386233" y="0"/>
                </a:lnTo>
                <a:lnTo>
                  <a:pt x="386233" y="386232"/>
                </a:lnTo>
                <a:lnTo>
                  <a:pt x="0" y="386232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558527" y="1646366"/>
            <a:ext cx="7681668" cy="30861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6120"/>
              </a:lnSpc>
              <a:spcBef>
                <a:spcPct val="0"/>
              </a:spcBef>
            </a:pPr>
            <a:r>
              <a:rPr lang="en-US" sz="5100" spc="-102">
                <a:solidFill>
                  <a:srgbClr val="4700CB"/>
                </a:solidFill>
                <a:latin typeface="Rubik One"/>
              </a:rPr>
              <a:t>За значенням числівники поділяються на кількісні і порядкові.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59" r="0" b="-9259"/>
            </a:stretch>
          </a:blipFill>
        </p:spPr>
      </p:sp>
      <p:sp>
        <p:nvSpPr>
          <p:cNvPr name="AutoShape 3" id="3"/>
          <p:cNvSpPr/>
          <p:nvPr/>
        </p:nvSpPr>
        <p:spPr>
          <a:xfrm rot="0">
            <a:off x="1001248" y="561559"/>
            <a:ext cx="16230600" cy="8229600"/>
          </a:xfrm>
          <a:prstGeom prst="rect">
            <a:avLst/>
          </a:prstGeom>
          <a:solidFill>
            <a:srgbClr val="FFFFFF"/>
          </a:solidFill>
        </p:spPr>
      </p:sp>
      <p:sp>
        <p:nvSpPr>
          <p:cNvPr name="Freeform 4" id="4"/>
          <p:cNvSpPr/>
          <p:nvPr/>
        </p:nvSpPr>
        <p:spPr>
          <a:xfrm flipH="false" flipV="false" rot="-8100000">
            <a:off x="370357" y="5751721"/>
            <a:ext cx="9734133" cy="10300670"/>
          </a:xfrm>
          <a:custGeom>
            <a:avLst/>
            <a:gdLst/>
            <a:ahLst/>
            <a:cxnLst/>
            <a:rect r="r" b="b" t="t" l="l"/>
            <a:pathLst>
              <a:path h="10300670" w="9734133">
                <a:moveTo>
                  <a:pt x="0" y="0"/>
                </a:moveTo>
                <a:lnTo>
                  <a:pt x="9734133" y="0"/>
                </a:lnTo>
                <a:lnTo>
                  <a:pt x="9734133" y="10300670"/>
                </a:lnTo>
                <a:lnTo>
                  <a:pt x="0" y="1030067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4413259" y="2562092"/>
            <a:ext cx="2830619" cy="5912520"/>
          </a:xfrm>
          <a:custGeom>
            <a:avLst/>
            <a:gdLst/>
            <a:ahLst/>
            <a:cxnLst/>
            <a:rect r="r" b="b" t="t" l="l"/>
            <a:pathLst>
              <a:path h="5912520" w="2830619">
                <a:moveTo>
                  <a:pt x="0" y="0"/>
                </a:moveTo>
                <a:lnTo>
                  <a:pt x="2830618" y="0"/>
                </a:lnTo>
                <a:lnTo>
                  <a:pt x="2830618" y="5912520"/>
                </a:lnTo>
                <a:lnTo>
                  <a:pt x="0" y="591252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1483670">
            <a:off x="5922319" y="692636"/>
            <a:ext cx="1078523" cy="1398408"/>
          </a:xfrm>
          <a:custGeom>
            <a:avLst/>
            <a:gdLst/>
            <a:ahLst/>
            <a:cxnLst/>
            <a:rect r="r" b="b" t="t" l="l"/>
            <a:pathLst>
              <a:path h="1398408" w="1078523">
                <a:moveTo>
                  <a:pt x="0" y="0"/>
                </a:moveTo>
                <a:lnTo>
                  <a:pt x="1078523" y="0"/>
                </a:lnTo>
                <a:lnTo>
                  <a:pt x="1078523" y="1398408"/>
                </a:lnTo>
                <a:lnTo>
                  <a:pt x="0" y="139840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1623709">
            <a:off x="3773977" y="941033"/>
            <a:ext cx="1237681" cy="1171155"/>
          </a:xfrm>
          <a:custGeom>
            <a:avLst/>
            <a:gdLst/>
            <a:ahLst/>
            <a:cxnLst/>
            <a:rect r="r" b="b" t="t" l="l"/>
            <a:pathLst>
              <a:path h="1171155" w="1237681">
                <a:moveTo>
                  <a:pt x="0" y="0"/>
                </a:moveTo>
                <a:lnTo>
                  <a:pt x="1237681" y="0"/>
                </a:lnTo>
                <a:lnTo>
                  <a:pt x="1237681" y="1171156"/>
                </a:lnTo>
                <a:lnTo>
                  <a:pt x="0" y="117115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1353374">
            <a:off x="2689535" y="3120894"/>
            <a:ext cx="943091" cy="1364328"/>
          </a:xfrm>
          <a:custGeom>
            <a:avLst/>
            <a:gdLst/>
            <a:ahLst/>
            <a:cxnLst/>
            <a:rect r="r" b="b" t="t" l="l"/>
            <a:pathLst>
              <a:path h="1364328" w="943091">
                <a:moveTo>
                  <a:pt x="0" y="0"/>
                </a:moveTo>
                <a:lnTo>
                  <a:pt x="943092" y="0"/>
                </a:lnTo>
                <a:lnTo>
                  <a:pt x="943092" y="1364328"/>
                </a:lnTo>
                <a:lnTo>
                  <a:pt x="0" y="136432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540529">
            <a:off x="7630659" y="6768193"/>
            <a:ext cx="791326" cy="1138599"/>
          </a:xfrm>
          <a:custGeom>
            <a:avLst/>
            <a:gdLst/>
            <a:ahLst/>
            <a:cxnLst/>
            <a:rect r="r" b="b" t="t" l="l"/>
            <a:pathLst>
              <a:path h="1138599" w="791326">
                <a:moveTo>
                  <a:pt x="0" y="0"/>
                </a:moveTo>
                <a:lnTo>
                  <a:pt x="791326" y="0"/>
                </a:lnTo>
                <a:lnTo>
                  <a:pt x="791326" y="1138598"/>
                </a:lnTo>
                <a:lnTo>
                  <a:pt x="0" y="113859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-1209213">
            <a:off x="7321303" y="3068289"/>
            <a:ext cx="902105" cy="1309771"/>
          </a:xfrm>
          <a:custGeom>
            <a:avLst/>
            <a:gdLst/>
            <a:ahLst/>
            <a:cxnLst/>
            <a:rect r="r" b="b" t="t" l="l"/>
            <a:pathLst>
              <a:path h="1309771" w="902105">
                <a:moveTo>
                  <a:pt x="0" y="0"/>
                </a:moveTo>
                <a:lnTo>
                  <a:pt x="902105" y="0"/>
                </a:lnTo>
                <a:lnTo>
                  <a:pt x="902105" y="1309770"/>
                </a:lnTo>
                <a:lnTo>
                  <a:pt x="0" y="130977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8806174">
            <a:off x="7359742" y="1510081"/>
            <a:ext cx="1622193" cy="975344"/>
          </a:xfrm>
          <a:custGeom>
            <a:avLst/>
            <a:gdLst/>
            <a:ahLst/>
            <a:cxnLst/>
            <a:rect r="r" b="b" t="t" l="l"/>
            <a:pathLst>
              <a:path h="975344" w="1622193">
                <a:moveTo>
                  <a:pt x="0" y="0"/>
                </a:moveTo>
                <a:lnTo>
                  <a:pt x="1622194" y="0"/>
                </a:lnTo>
                <a:lnTo>
                  <a:pt x="1622194" y="975344"/>
                </a:lnTo>
                <a:lnTo>
                  <a:pt x="0" y="975344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-1374715">
            <a:off x="7943005" y="4925828"/>
            <a:ext cx="1521729" cy="1185047"/>
          </a:xfrm>
          <a:custGeom>
            <a:avLst/>
            <a:gdLst/>
            <a:ahLst/>
            <a:cxnLst/>
            <a:rect r="r" b="b" t="t" l="l"/>
            <a:pathLst>
              <a:path h="1185047" w="1521729">
                <a:moveTo>
                  <a:pt x="0" y="0"/>
                </a:moveTo>
                <a:lnTo>
                  <a:pt x="1521729" y="0"/>
                </a:lnTo>
                <a:lnTo>
                  <a:pt x="1521729" y="1185047"/>
                </a:lnTo>
                <a:lnTo>
                  <a:pt x="0" y="1185047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4345336">
            <a:off x="9253795" y="7203451"/>
            <a:ext cx="505352" cy="505352"/>
          </a:xfrm>
          <a:custGeom>
            <a:avLst/>
            <a:gdLst/>
            <a:ahLst/>
            <a:cxnLst/>
            <a:rect r="r" b="b" t="t" l="l"/>
            <a:pathLst>
              <a:path h="505352" w="505352">
                <a:moveTo>
                  <a:pt x="0" y="0"/>
                </a:moveTo>
                <a:lnTo>
                  <a:pt x="505352" y="0"/>
                </a:lnTo>
                <a:lnTo>
                  <a:pt x="505352" y="505352"/>
                </a:lnTo>
                <a:lnTo>
                  <a:pt x="0" y="505352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4692947">
            <a:off x="2004057" y="5409308"/>
            <a:ext cx="2314048" cy="1695040"/>
          </a:xfrm>
          <a:custGeom>
            <a:avLst/>
            <a:gdLst/>
            <a:ahLst/>
            <a:cxnLst/>
            <a:rect r="r" b="b" t="t" l="l"/>
            <a:pathLst>
              <a:path h="1695040" w="2314048">
                <a:moveTo>
                  <a:pt x="0" y="0"/>
                </a:moveTo>
                <a:lnTo>
                  <a:pt x="2314048" y="0"/>
                </a:lnTo>
                <a:lnTo>
                  <a:pt x="2314048" y="1695039"/>
                </a:lnTo>
                <a:lnTo>
                  <a:pt x="0" y="1695039"/>
                </a:lnTo>
                <a:lnTo>
                  <a:pt x="0" y="0"/>
                </a:lnTo>
                <a:close/>
              </a:path>
            </a:pathLst>
          </a:custGeom>
          <a:blipFill>
            <a:blip r:embed="rId17"/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6266221">
            <a:off x="1406492" y="1422607"/>
            <a:ext cx="2114887" cy="1498926"/>
          </a:xfrm>
          <a:custGeom>
            <a:avLst/>
            <a:gdLst/>
            <a:ahLst/>
            <a:cxnLst/>
            <a:rect r="r" b="b" t="t" l="l"/>
            <a:pathLst>
              <a:path h="1498926" w="2114887">
                <a:moveTo>
                  <a:pt x="0" y="0"/>
                </a:moveTo>
                <a:lnTo>
                  <a:pt x="2114887" y="0"/>
                </a:lnTo>
                <a:lnTo>
                  <a:pt x="2114887" y="1498927"/>
                </a:lnTo>
                <a:lnTo>
                  <a:pt x="0" y="1498927"/>
                </a:lnTo>
                <a:lnTo>
                  <a:pt x="0" y="0"/>
                </a:lnTo>
                <a:close/>
              </a:path>
            </a:pathLst>
          </a:custGeom>
          <a:blipFill>
            <a:blip r:embed="rId18"/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true" flipV="false" rot="-534389">
            <a:off x="9260673" y="2513649"/>
            <a:ext cx="1824975" cy="1649321"/>
          </a:xfrm>
          <a:custGeom>
            <a:avLst/>
            <a:gdLst/>
            <a:ahLst/>
            <a:cxnLst/>
            <a:rect r="r" b="b" t="t" l="l"/>
            <a:pathLst>
              <a:path h="1649321" w="1824975">
                <a:moveTo>
                  <a:pt x="1824976" y="0"/>
                </a:moveTo>
                <a:lnTo>
                  <a:pt x="0" y="0"/>
                </a:lnTo>
                <a:lnTo>
                  <a:pt x="0" y="1649321"/>
                </a:lnTo>
                <a:lnTo>
                  <a:pt x="1824976" y="1649321"/>
                </a:lnTo>
                <a:lnTo>
                  <a:pt x="1824976" y="0"/>
                </a:lnTo>
                <a:close/>
              </a:path>
            </a:pathLst>
          </a:custGeom>
          <a:blipFill>
            <a:blip r:embed="rId19"/>
            <a:stretch>
              <a:fillRect l="0" t="0" r="0" b="0"/>
            </a:stretch>
          </a:blipFill>
        </p:spPr>
      </p:sp>
      <p:sp>
        <p:nvSpPr>
          <p:cNvPr name="TextBox 17" id="17"/>
          <p:cNvSpPr txBox="true"/>
          <p:nvPr/>
        </p:nvSpPr>
        <p:spPr>
          <a:xfrm rot="0">
            <a:off x="11726197" y="680411"/>
            <a:ext cx="5533103" cy="77908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59"/>
              </a:lnSpc>
            </a:pPr>
            <a:r>
              <a:rPr lang="en-US" sz="3399">
                <a:solidFill>
                  <a:srgbClr val="303030"/>
                </a:solidFill>
                <a:latin typeface="Inter"/>
              </a:rPr>
              <a:t>За будовою числівники бувають:</a:t>
            </a:r>
          </a:p>
          <a:p>
            <a:pPr algn="l">
              <a:lnSpc>
                <a:spcPts val="4759"/>
              </a:lnSpc>
            </a:pPr>
            <a:r>
              <a:rPr lang="en-US" sz="3399">
                <a:solidFill>
                  <a:srgbClr val="303030"/>
                </a:solidFill>
                <a:latin typeface="Inter"/>
              </a:rPr>
              <a:t>а) прості (мають одну основу): один, п’ять, сорок, сто;</a:t>
            </a:r>
          </a:p>
          <a:p>
            <a:pPr algn="l">
              <a:lnSpc>
                <a:spcPts val="4759"/>
              </a:lnSpc>
            </a:pPr>
            <a:r>
              <a:rPr lang="en-US" sz="3399">
                <a:solidFill>
                  <a:srgbClr val="303030"/>
                </a:solidFill>
                <a:latin typeface="Inter"/>
              </a:rPr>
              <a:t>б) складні (мають дві основи і пишуться разом): п’ятдесят, дев’ятсот;</a:t>
            </a:r>
          </a:p>
          <a:p>
            <a:pPr algn="l">
              <a:lnSpc>
                <a:spcPts val="4759"/>
              </a:lnSpc>
            </a:pPr>
            <a:r>
              <a:rPr lang="en-US" sz="3399">
                <a:solidFill>
                  <a:srgbClr val="303030"/>
                </a:solidFill>
                <a:latin typeface="Inter"/>
              </a:rPr>
              <a:t>в) складені (пишуться двома і більше словами): двадцять один, п’ять десятих.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59" r="0" b="-9259"/>
            </a:stretch>
          </a:blipFill>
        </p:spPr>
      </p:sp>
      <p:sp>
        <p:nvSpPr>
          <p:cNvPr name="AutoShape 3" id="3"/>
          <p:cNvSpPr/>
          <p:nvPr/>
        </p:nvSpPr>
        <p:spPr>
          <a:xfrm rot="0">
            <a:off x="1028700" y="1028700"/>
            <a:ext cx="16230600" cy="8229600"/>
          </a:xfrm>
          <a:prstGeom prst="rect">
            <a:avLst/>
          </a:prstGeom>
          <a:solidFill>
            <a:srgbClr val="FFFFFF"/>
          </a:solidFill>
        </p:spPr>
      </p:sp>
      <p:sp>
        <p:nvSpPr>
          <p:cNvPr name="Freeform 4" id="4"/>
          <p:cNvSpPr/>
          <p:nvPr/>
        </p:nvSpPr>
        <p:spPr>
          <a:xfrm flipH="false" flipV="false" rot="213188">
            <a:off x="710999" y="1338236"/>
            <a:ext cx="10213722" cy="7238975"/>
          </a:xfrm>
          <a:custGeom>
            <a:avLst/>
            <a:gdLst/>
            <a:ahLst/>
            <a:cxnLst/>
            <a:rect r="r" b="b" t="t" l="l"/>
            <a:pathLst>
              <a:path h="7238975" w="10213722">
                <a:moveTo>
                  <a:pt x="0" y="0"/>
                </a:moveTo>
                <a:lnTo>
                  <a:pt x="10213722" y="0"/>
                </a:lnTo>
                <a:lnTo>
                  <a:pt x="10213722" y="7238976"/>
                </a:lnTo>
                <a:lnTo>
                  <a:pt x="0" y="723897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1815039">
            <a:off x="4716660" y="5250093"/>
            <a:ext cx="4145613" cy="4746885"/>
          </a:xfrm>
          <a:custGeom>
            <a:avLst/>
            <a:gdLst/>
            <a:ahLst/>
            <a:cxnLst/>
            <a:rect r="r" b="b" t="t" l="l"/>
            <a:pathLst>
              <a:path h="4746885" w="4145613">
                <a:moveTo>
                  <a:pt x="0" y="0"/>
                </a:moveTo>
                <a:lnTo>
                  <a:pt x="4145613" y="0"/>
                </a:lnTo>
                <a:lnTo>
                  <a:pt x="4145613" y="4746886"/>
                </a:lnTo>
                <a:lnTo>
                  <a:pt x="0" y="474688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10009058" y="1735674"/>
            <a:ext cx="7250242" cy="561530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40"/>
              </a:lnSpc>
            </a:pPr>
            <a:r>
              <a:rPr lang="en-US" sz="3400">
                <a:solidFill>
                  <a:srgbClr val="4700CB"/>
                </a:solidFill>
                <a:latin typeface="Rubik One"/>
              </a:rPr>
              <a:t>Кількісні числівники (крім один і два) змінюються лише за відмінками: три — трьох, трьом, трьома...</a:t>
            </a:r>
          </a:p>
          <a:p>
            <a:pPr algn="l">
              <a:lnSpc>
                <a:spcPts val="3740"/>
              </a:lnSpc>
            </a:pPr>
            <a:r>
              <a:rPr lang="en-US" sz="3400">
                <a:solidFill>
                  <a:srgbClr val="4700CB"/>
                </a:solidFill>
                <a:latin typeface="Rubik One"/>
              </a:rPr>
              <a:t>Числівник один змінюється за родами, числами й відмінками: один, одна, однієї, одних.</a:t>
            </a:r>
          </a:p>
          <a:p>
            <a:pPr algn="l">
              <a:lnSpc>
                <a:spcPts val="3740"/>
              </a:lnSpc>
            </a:pPr>
            <a:r>
              <a:rPr lang="en-US" sz="3400">
                <a:solidFill>
                  <a:srgbClr val="4700CB"/>
                </a:solidFill>
                <a:latin typeface="Rubik One"/>
              </a:rPr>
              <a:t>Числівники два, півтора, обидва мають також форму жіночого роду: дві, півтори, обидві.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-638768">
            <a:off x="1994233" y="2216808"/>
            <a:ext cx="3373256" cy="3928100"/>
          </a:xfrm>
          <a:custGeom>
            <a:avLst/>
            <a:gdLst/>
            <a:ahLst/>
            <a:cxnLst/>
            <a:rect r="r" b="b" t="t" l="l"/>
            <a:pathLst>
              <a:path h="3928100" w="3373256">
                <a:moveTo>
                  <a:pt x="0" y="0"/>
                </a:moveTo>
                <a:lnTo>
                  <a:pt x="3373256" y="0"/>
                </a:lnTo>
                <a:lnTo>
                  <a:pt x="3373256" y="3928101"/>
                </a:lnTo>
                <a:lnTo>
                  <a:pt x="0" y="392810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DEFD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1839311">
            <a:off x="13385620" y="1678942"/>
            <a:ext cx="944747" cy="1420672"/>
          </a:xfrm>
          <a:custGeom>
            <a:avLst/>
            <a:gdLst/>
            <a:ahLst/>
            <a:cxnLst/>
            <a:rect r="r" b="b" t="t" l="l"/>
            <a:pathLst>
              <a:path h="1420672" w="944747">
                <a:moveTo>
                  <a:pt x="0" y="0"/>
                </a:moveTo>
                <a:lnTo>
                  <a:pt x="944747" y="0"/>
                </a:lnTo>
                <a:lnTo>
                  <a:pt x="944747" y="1420672"/>
                </a:lnTo>
                <a:lnTo>
                  <a:pt x="0" y="142067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3346157">
            <a:off x="8322800" y="5233801"/>
            <a:ext cx="5839064" cy="5277054"/>
          </a:xfrm>
          <a:custGeom>
            <a:avLst/>
            <a:gdLst/>
            <a:ahLst/>
            <a:cxnLst/>
            <a:rect r="r" b="b" t="t" l="l"/>
            <a:pathLst>
              <a:path h="5277054" w="5839064">
                <a:moveTo>
                  <a:pt x="0" y="0"/>
                </a:moveTo>
                <a:lnTo>
                  <a:pt x="5839064" y="0"/>
                </a:lnTo>
                <a:lnTo>
                  <a:pt x="5839064" y="5277054"/>
                </a:lnTo>
                <a:lnTo>
                  <a:pt x="0" y="527705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4777">
            <a:off x="10874642" y="3632585"/>
            <a:ext cx="831953" cy="1203548"/>
          </a:xfrm>
          <a:custGeom>
            <a:avLst/>
            <a:gdLst/>
            <a:ahLst/>
            <a:cxnLst/>
            <a:rect r="r" b="b" t="t" l="l"/>
            <a:pathLst>
              <a:path h="1203548" w="831953">
                <a:moveTo>
                  <a:pt x="0" y="0"/>
                </a:moveTo>
                <a:lnTo>
                  <a:pt x="831953" y="0"/>
                </a:lnTo>
                <a:lnTo>
                  <a:pt x="831953" y="1203548"/>
                </a:lnTo>
                <a:lnTo>
                  <a:pt x="0" y="120354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244181">
            <a:off x="9998677" y="5599337"/>
            <a:ext cx="890726" cy="1288573"/>
          </a:xfrm>
          <a:custGeom>
            <a:avLst/>
            <a:gdLst/>
            <a:ahLst/>
            <a:cxnLst/>
            <a:rect r="r" b="b" t="t" l="l"/>
            <a:pathLst>
              <a:path h="1288573" w="890726">
                <a:moveTo>
                  <a:pt x="0" y="0"/>
                </a:moveTo>
                <a:lnTo>
                  <a:pt x="890726" y="0"/>
                </a:lnTo>
                <a:lnTo>
                  <a:pt x="890726" y="1288573"/>
                </a:lnTo>
                <a:lnTo>
                  <a:pt x="0" y="128857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2015275">
            <a:off x="14672462" y="2870416"/>
            <a:ext cx="1041552" cy="1331057"/>
          </a:xfrm>
          <a:custGeom>
            <a:avLst/>
            <a:gdLst/>
            <a:ahLst/>
            <a:cxnLst/>
            <a:rect r="r" b="b" t="t" l="l"/>
            <a:pathLst>
              <a:path h="1331057" w="1041552">
                <a:moveTo>
                  <a:pt x="0" y="0"/>
                </a:moveTo>
                <a:lnTo>
                  <a:pt x="1041552" y="0"/>
                </a:lnTo>
                <a:lnTo>
                  <a:pt x="1041552" y="1331058"/>
                </a:lnTo>
                <a:lnTo>
                  <a:pt x="0" y="1331058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1104821">
            <a:off x="9480909" y="3691524"/>
            <a:ext cx="946333" cy="1409807"/>
          </a:xfrm>
          <a:custGeom>
            <a:avLst/>
            <a:gdLst/>
            <a:ahLst/>
            <a:cxnLst/>
            <a:rect r="r" b="b" t="t" l="l"/>
            <a:pathLst>
              <a:path h="1409807" w="946333">
                <a:moveTo>
                  <a:pt x="0" y="0"/>
                </a:moveTo>
                <a:lnTo>
                  <a:pt x="946333" y="0"/>
                </a:lnTo>
                <a:lnTo>
                  <a:pt x="946333" y="1409808"/>
                </a:lnTo>
                <a:lnTo>
                  <a:pt x="0" y="1409808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583739">
            <a:off x="9905559" y="1413997"/>
            <a:ext cx="563695" cy="1212247"/>
          </a:xfrm>
          <a:custGeom>
            <a:avLst/>
            <a:gdLst/>
            <a:ahLst/>
            <a:cxnLst/>
            <a:rect r="r" b="b" t="t" l="l"/>
            <a:pathLst>
              <a:path h="1212247" w="563695">
                <a:moveTo>
                  <a:pt x="0" y="0"/>
                </a:moveTo>
                <a:lnTo>
                  <a:pt x="563695" y="0"/>
                </a:lnTo>
                <a:lnTo>
                  <a:pt x="563695" y="1212247"/>
                </a:lnTo>
                <a:lnTo>
                  <a:pt x="0" y="1212247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426406">
            <a:off x="12257486" y="3528070"/>
            <a:ext cx="1128046" cy="1623087"/>
          </a:xfrm>
          <a:custGeom>
            <a:avLst/>
            <a:gdLst/>
            <a:ahLst/>
            <a:cxnLst/>
            <a:rect r="r" b="b" t="t" l="l"/>
            <a:pathLst>
              <a:path h="1623087" w="1128046">
                <a:moveTo>
                  <a:pt x="0" y="0"/>
                </a:moveTo>
                <a:lnTo>
                  <a:pt x="1128045" y="0"/>
                </a:lnTo>
                <a:lnTo>
                  <a:pt x="1128045" y="1623087"/>
                </a:lnTo>
                <a:lnTo>
                  <a:pt x="0" y="1623087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-758760">
            <a:off x="11420341" y="1614412"/>
            <a:ext cx="845592" cy="1278777"/>
          </a:xfrm>
          <a:custGeom>
            <a:avLst/>
            <a:gdLst/>
            <a:ahLst/>
            <a:cxnLst/>
            <a:rect r="r" b="b" t="t" l="l"/>
            <a:pathLst>
              <a:path h="1278777" w="845592">
                <a:moveTo>
                  <a:pt x="0" y="0"/>
                </a:moveTo>
                <a:lnTo>
                  <a:pt x="845592" y="0"/>
                </a:lnTo>
                <a:lnTo>
                  <a:pt x="845592" y="1278777"/>
                </a:lnTo>
                <a:lnTo>
                  <a:pt x="0" y="1278777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3586503">
            <a:off x="13625929" y="4789549"/>
            <a:ext cx="1033124" cy="1499998"/>
          </a:xfrm>
          <a:custGeom>
            <a:avLst/>
            <a:gdLst/>
            <a:ahLst/>
            <a:cxnLst/>
            <a:rect r="r" b="b" t="t" l="l"/>
            <a:pathLst>
              <a:path h="1499998" w="1033124">
                <a:moveTo>
                  <a:pt x="0" y="0"/>
                </a:moveTo>
                <a:lnTo>
                  <a:pt x="1033124" y="0"/>
                </a:lnTo>
                <a:lnTo>
                  <a:pt x="1033124" y="1499999"/>
                </a:lnTo>
                <a:lnTo>
                  <a:pt x="0" y="1499999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2" id="12"/>
          <p:cNvGrpSpPr/>
          <p:nvPr/>
        </p:nvGrpSpPr>
        <p:grpSpPr>
          <a:xfrm rot="-1184471">
            <a:off x="11508010" y="6241489"/>
            <a:ext cx="1795342" cy="1367826"/>
            <a:chOff x="0" y="0"/>
            <a:chExt cx="2393790" cy="1823768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987209" y="0"/>
              <a:ext cx="1406581" cy="1823768"/>
            </a:xfrm>
            <a:custGeom>
              <a:avLst/>
              <a:gdLst/>
              <a:ahLst/>
              <a:cxnLst/>
              <a:rect r="r" b="b" t="t" l="l"/>
              <a:pathLst>
                <a:path h="1823768" w="1406581">
                  <a:moveTo>
                    <a:pt x="0" y="0"/>
                  </a:moveTo>
                  <a:lnTo>
                    <a:pt x="1406581" y="0"/>
                  </a:lnTo>
                  <a:lnTo>
                    <a:pt x="1406581" y="1823768"/>
                  </a:lnTo>
                  <a:lnTo>
                    <a:pt x="0" y="182376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1">
                <a:extLst>
                  <a:ext uri="{96DAC541-7B7A-43D3-8B79-37D633B846F1}">
                    <asvg:svgBlip xmlns:asvg="http://schemas.microsoft.com/office/drawing/2016/SVG/main" r:embed="rId22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848052" cy="1823768"/>
            </a:xfrm>
            <a:custGeom>
              <a:avLst/>
              <a:gdLst/>
              <a:ahLst/>
              <a:cxnLst/>
              <a:rect r="r" b="b" t="t" l="l"/>
              <a:pathLst>
                <a:path h="1823768" w="848052">
                  <a:moveTo>
                    <a:pt x="0" y="0"/>
                  </a:moveTo>
                  <a:lnTo>
                    <a:pt x="848052" y="0"/>
                  </a:lnTo>
                  <a:lnTo>
                    <a:pt x="848052" y="1823768"/>
                  </a:lnTo>
                  <a:lnTo>
                    <a:pt x="0" y="182376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3">
                <a:extLst>
                  <a:ext uri="{96DAC541-7B7A-43D3-8B79-37D633B846F1}">
                    <asvg:svgBlip xmlns:asvg="http://schemas.microsoft.com/office/drawing/2016/SVG/main" r:embed="rId14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Freeform 15" id="15"/>
          <p:cNvSpPr/>
          <p:nvPr/>
        </p:nvSpPr>
        <p:spPr>
          <a:xfrm flipH="false" flipV="false" rot="0">
            <a:off x="4009929" y="5885439"/>
            <a:ext cx="5053691" cy="5884939"/>
          </a:xfrm>
          <a:custGeom>
            <a:avLst/>
            <a:gdLst/>
            <a:ahLst/>
            <a:cxnLst/>
            <a:rect r="r" b="b" t="t" l="l"/>
            <a:pathLst>
              <a:path h="5884939" w="5053691">
                <a:moveTo>
                  <a:pt x="0" y="0"/>
                </a:moveTo>
                <a:lnTo>
                  <a:pt x="5053692" y="0"/>
                </a:lnTo>
                <a:lnTo>
                  <a:pt x="5053692" y="5884939"/>
                </a:lnTo>
                <a:lnTo>
                  <a:pt x="0" y="5884939"/>
                </a:lnTo>
                <a:lnTo>
                  <a:pt x="0" y="0"/>
                </a:lnTo>
                <a:close/>
              </a:path>
            </a:pathLst>
          </a:custGeom>
          <a:blipFill>
            <a:blip r:embed="rId23"/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6460630">
            <a:off x="15467033" y="4551938"/>
            <a:ext cx="1360169" cy="996323"/>
          </a:xfrm>
          <a:custGeom>
            <a:avLst/>
            <a:gdLst/>
            <a:ahLst/>
            <a:cxnLst/>
            <a:rect r="r" b="b" t="t" l="l"/>
            <a:pathLst>
              <a:path h="996323" w="1360169">
                <a:moveTo>
                  <a:pt x="0" y="0"/>
                </a:moveTo>
                <a:lnTo>
                  <a:pt x="1360168" y="0"/>
                </a:lnTo>
                <a:lnTo>
                  <a:pt x="1360168" y="996323"/>
                </a:lnTo>
                <a:lnTo>
                  <a:pt x="0" y="996323"/>
                </a:lnTo>
                <a:lnTo>
                  <a:pt x="0" y="0"/>
                </a:lnTo>
                <a:close/>
              </a:path>
            </a:pathLst>
          </a:custGeom>
          <a:blipFill>
            <a:blip r:embed="rId24"/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-2093658">
            <a:off x="8331800" y="2460472"/>
            <a:ext cx="929618" cy="658867"/>
          </a:xfrm>
          <a:custGeom>
            <a:avLst/>
            <a:gdLst/>
            <a:ahLst/>
            <a:cxnLst/>
            <a:rect r="r" b="b" t="t" l="l"/>
            <a:pathLst>
              <a:path h="658867" w="929618">
                <a:moveTo>
                  <a:pt x="0" y="0"/>
                </a:moveTo>
                <a:lnTo>
                  <a:pt x="929618" y="0"/>
                </a:lnTo>
                <a:lnTo>
                  <a:pt x="929618" y="658866"/>
                </a:lnTo>
                <a:lnTo>
                  <a:pt x="0" y="658866"/>
                </a:lnTo>
                <a:lnTo>
                  <a:pt x="0" y="0"/>
                </a:lnTo>
                <a:close/>
              </a:path>
            </a:pathLst>
          </a:custGeom>
          <a:blipFill>
            <a:blip r:embed="rId25"/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1135197">
            <a:off x="12687481" y="741177"/>
            <a:ext cx="689153" cy="536678"/>
          </a:xfrm>
          <a:custGeom>
            <a:avLst/>
            <a:gdLst/>
            <a:ahLst/>
            <a:cxnLst/>
            <a:rect r="r" b="b" t="t" l="l"/>
            <a:pathLst>
              <a:path h="536678" w="689153">
                <a:moveTo>
                  <a:pt x="0" y="0"/>
                </a:moveTo>
                <a:lnTo>
                  <a:pt x="689153" y="0"/>
                </a:lnTo>
                <a:lnTo>
                  <a:pt x="689153" y="536678"/>
                </a:lnTo>
                <a:lnTo>
                  <a:pt x="0" y="536678"/>
                </a:lnTo>
                <a:lnTo>
                  <a:pt x="0" y="0"/>
                </a:lnTo>
                <a:close/>
              </a:path>
            </a:pathLst>
          </a:custGeom>
          <a:blipFill>
            <a:blip r:embed="rId26"/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921306">
            <a:off x="8257252" y="4838298"/>
            <a:ext cx="1027726" cy="752809"/>
          </a:xfrm>
          <a:custGeom>
            <a:avLst/>
            <a:gdLst/>
            <a:ahLst/>
            <a:cxnLst/>
            <a:rect r="r" b="b" t="t" l="l"/>
            <a:pathLst>
              <a:path h="752809" w="1027726">
                <a:moveTo>
                  <a:pt x="0" y="0"/>
                </a:moveTo>
                <a:lnTo>
                  <a:pt x="1027726" y="0"/>
                </a:lnTo>
                <a:lnTo>
                  <a:pt x="1027726" y="752809"/>
                </a:lnTo>
                <a:lnTo>
                  <a:pt x="0" y="752809"/>
                </a:lnTo>
                <a:lnTo>
                  <a:pt x="0" y="0"/>
                </a:lnTo>
                <a:close/>
              </a:path>
            </a:pathLst>
          </a:custGeom>
          <a:blipFill>
            <a:blip r:embed="rId24"/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7979103">
            <a:off x="14377980" y="6530119"/>
            <a:ext cx="689153" cy="536678"/>
          </a:xfrm>
          <a:custGeom>
            <a:avLst/>
            <a:gdLst/>
            <a:ahLst/>
            <a:cxnLst/>
            <a:rect r="r" b="b" t="t" l="l"/>
            <a:pathLst>
              <a:path h="536678" w="689153">
                <a:moveTo>
                  <a:pt x="0" y="0"/>
                </a:moveTo>
                <a:lnTo>
                  <a:pt x="689153" y="0"/>
                </a:lnTo>
                <a:lnTo>
                  <a:pt x="689153" y="536677"/>
                </a:lnTo>
                <a:lnTo>
                  <a:pt x="0" y="536677"/>
                </a:lnTo>
                <a:lnTo>
                  <a:pt x="0" y="0"/>
                </a:lnTo>
                <a:close/>
              </a:path>
            </a:pathLst>
          </a:custGeom>
          <a:blipFill>
            <a:blip r:embed="rId26"/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2492946">
            <a:off x="15682308" y="6321075"/>
            <a:ext cx="929618" cy="658867"/>
          </a:xfrm>
          <a:custGeom>
            <a:avLst/>
            <a:gdLst/>
            <a:ahLst/>
            <a:cxnLst/>
            <a:rect r="r" b="b" t="t" l="l"/>
            <a:pathLst>
              <a:path h="658867" w="929618">
                <a:moveTo>
                  <a:pt x="0" y="0"/>
                </a:moveTo>
                <a:lnTo>
                  <a:pt x="929618" y="0"/>
                </a:lnTo>
                <a:lnTo>
                  <a:pt x="929618" y="658866"/>
                </a:lnTo>
                <a:lnTo>
                  <a:pt x="0" y="658866"/>
                </a:lnTo>
                <a:lnTo>
                  <a:pt x="0" y="0"/>
                </a:lnTo>
                <a:close/>
              </a:path>
            </a:pathLst>
          </a:custGeom>
          <a:blipFill>
            <a:blip r:embed="rId25"/>
            <a:stretch>
              <a:fillRect l="0" t="0" r="0" b="0"/>
            </a:stretch>
          </a:blipFill>
        </p:spPr>
      </p:sp>
      <p:sp>
        <p:nvSpPr>
          <p:cNvPr name="TextBox 22" id="22"/>
          <p:cNvSpPr txBox="true"/>
          <p:nvPr/>
        </p:nvSpPr>
        <p:spPr>
          <a:xfrm rot="0">
            <a:off x="904387" y="682047"/>
            <a:ext cx="7322525" cy="44653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60"/>
              </a:lnSpc>
            </a:pPr>
            <a:r>
              <a:rPr lang="en-US" sz="3600">
                <a:solidFill>
                  <a:srgbClr val="4700CB"/>
                </a:solidFill>
                <a:latin typeface="Rubik One"/>
              </a:rPr>
              <a:t>Порядкові числівники, як і прикметники, змінюються за:</a:t>
            </a:r>
          </a:p>
          <a:p>
            <a:pPr algn="l">
              <a:lnSpc>
                <a:spcPts val="3960"/>
              </a:lnSpc>
            </a:pPr>
            <a:r>
              <a:rPr lang="en-US" sz="3600">
                <a:solidFill>
                  <a:srgbClr val="4700CB"/>
                </a:solidFill>
                <a:latin typeface="Rubik One"/>
              </a:rPr>
              <a:t>а) родами: перший — перша, перше;</a:t>
            </a:r>
          </a:p>
          <a:p>
            <a:pPr algn="l">
              <a:lnSpc>
                <a:spcPts val="3960"/>
              </a:lnSpc>
            </a:pPr>
            <a:r>
              <a:rPr lang="en-US" sz="3600">
                <a:solidFill>
                  <a:srgbClr val="4700CB"/>
                </a:solidFill>
                <a:latin typeface="Rubik One"/>
              </a:rPr>
              <a:t>б) числами: перший — перші, другий — другі;</a:t>
            </a:r>
          </a:p>
          <a:p>
            <a:pPr algn="l">
              <a:lnSpc>
                <a:spcPts val="3960"/>
              </a:lnSpc>
            </a:pPr>
            <a:r>
              <a:rPr lang="en-US" sz="3600">
                <a:solidFill>
                  <a:srgbClr val="4700CB"/>
                </a:solidFill>
                <a:latin typeface="Rubik One"/>
              </a:rPr>
              <a:t>в) відмінками: перший—першого, першому, першим…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DEFD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2730272">
            <a:off x="9079362" y="1173524"/>
            <a:ext cx="6201836" cy="4395551"/>
          </a:xfrm>
          <a:custGeom>
            <a:avLst/>
            <a:gdLst/>
            <a:ahLst/>
            <a:cxnLst/>
            <a:rect r="r" b="b" t="t" l="l"/>
            <a:pathLst>
              <a:path h="4395551" w="6201836">
                <a:moveTo>
                  <a:pt x="0" y="0"/>
                </a:moveTo>
                <a:lnTo>
                  <a:pt x="6201836" y="0"/>
                </a:lnTo>
                <a:lnTo>
                  <a:pt x="6201836" y="4395551"/>
                </a:lnTo>
                <a:lnTo>
                  <a:pt x="0" y="439555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1162031">
            <a:off x="11075896" y="-73292"/>
            <a:ext cx="1896553" cy="2208504"/>
          </a:xfrm>
          <a:custGeom>
            <a:avLst/>
            <a:gdLst/>
            <a:ahLst/>
            <a:cxnLst/>
            <a:rect r="r" b="b" t="t" l="l"/>
            <a:pathLst>
              <a:path h="2208504" w="1896553">
                <a:moveTo>
                  <a:pt x="0" y="0"/>
                </a:moveTo>
                <a:lnTo>
                  <a:pt x="1896552" y="0"/>
                </a:lnTo>
                <a:lnTo>
                  <a:pt x="1896552" y="2208503"/>
                </a:lnTo>
                <a:lnTo>
                  <a:pt x="0" y="220850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553228">
            <a:off x="8486191" y="6592793"/>
            <a:ext cx="7953895" cy="4782279"/>
          </a:xfrm>
          <a:custGeom>
            <a:avLst/>
            <a:gdLst/>
            <a:ahLst/>
            <a:cxnLst/>
            <a:rect r="r" b="b" t="t" l="l"/>
            <a:pathLst>
              <a:path h="4782279" w="7953895">
                <a:moveTo>
                  <a:pt x="0" y="0"/>
                </a:moveTo>
                <a:lnTo>
                  <a:pt x="7953895" y="0"/>
                </a:lnTo>
                <a:lnTo>
                  <a:pt x="7953895" y="4782279"/>
                </a:lnTo>
                <a:lnTo>
                  <a:pt x="0" y="478227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700752">
            <a:off x="11722734" y="4408623"/>
            <a:ext cx="3863715" cy="3008868"/>
          </a:xfrm>
          <a:custGeom>
            <a:avLst/>
            <a:gdLst/>
            <a:ahLst/>
            <a:cxnLst/>
            <a:rect r="r" b="b" t="t" l="l"/>
            <a:pathLst>
              <a:path h="3008868" w="3863715">
                <a:moveTo>
                  <a:pt x="0" y="0"/>
                </a:moveTo>
                <a:lnTo>
                  <a:pt x="3863715" y="0"/>
                </a:lnTo>
                <a:lnTo>
                  <a:pt x="3863715" y="3008868"/>
                </a:lnTo>
                <a:lnTo>
                  <a:pt x="0" y="300886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634931">
            <a:off x="9226527" y="4008980"/>
            <a:ext cx="2444819" cy="2914837"/>
          </a:xfrm>
          <a:custGeom>
            <a:avLst/>
            <a:gdLst/>
            <a:ahLst/>
            <a:cxnLst/>
            <a:rect r="r" b="b" t="t" l="l"/>
            <a:pathLst>
              <a:path h="2914837" w="2444819">
                <a:moveTo>
                  <a:pt x="0" y="0"/>
                </a:moveTo>
                <a:lnTo>
                  <a:pt x="2444820" y="0"/>
                </a:lnTo>
                <a:lnTo>
                  <a:pt x="2444820" y="2914837"/>
                </a:lnTo>
                <a:lnTo>
                  <a:pt x="0" y="291483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2965634" y="2724235"/>
            <a:ext cx="2154178" cy="2189761"/>
          </a:xfrm>
          <a:custGeom>
            <a:avLst/>
            <a:gdLst/>
            <a:ahLst/>
            <a:cxnLst/>
            <a:rect r="r" b="b" t="t" l="l"/>
            <a:pathLst>
              <a:path h="2189761" w="2154178">
                <a:moveTo>
                  <a:pt x="0" y="0"/>
                </a:moveTo>
                <a:lnTo>
                  <a:pt x="2154178" y="0"/>
                </a:lnTo>
                <a:lnTo>
                  <a:pt x="2154178" y="2189761"/>
                </a:lnTo>
                <a:lnTo>
                  <a:pt x="0" y="2189761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379041">
            <a:off x="10056528" y="711368"/>
            <a:ext cx="951068" cy="1430177"/>
          </a:xfrm>
          <a:custGeom>
            <a:avLst/>
            <a:gdLst/>
            <a:ahLst/>
            <a:cxnLst/>
            <a:rect r="r" b="b" t="t" l="l"/>
            <a:pathLst>
              <a:path h="1430177" w="951068">
                <a:moveTo>
                  <a:pt x="0" y="0"/>
                </a:moveTo>
                <a:lnTo>
                  <a:pt x="951067" y="0"/>
                </a:lnTo>
                <a:lnTo>
                  <a:pt x="951067" y="1430177"/>
                </a:lnTo>
                <a:lnTo>
                  <a:pt x="0" y="143017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806355">
            <a:off x="9738457" y="7590241"/>
            <a:ext cx="946125" cy="2034677"/>
          </a:xfrm>
          <a:custGeom>
            <a:avLst/>
            <a:gdLst/>
            <a:ahLst/>
            <a:cxnLst/>
            <a:rect r="r" b="b" t="t" l="l"/>
            <a:pathLst>
              <a:path h="2034677" w="946125">
                <a:moveTo>
                  <a:pt x="0" y="0"/>
                </a:moveTo>
                <a:lnTo>
                  <a:pt x="946125" y="0"/>
                </a:lnTo>
                <a:lnTo>
                  <a:pt x="946125" y="2034677"/>
                </a:lnTo>
                <a:lnTo>
                  <a:pt x="0" y="203467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-641755">
            <a:off x="15267598" y="4411267"/>
            <a:ext cx="1122561" cy="1697635"/>
          </a:xfrm>
          <a:custGeom>
            <a:avLst/>
            <a:gdLst/>
            <a:ahLst/>
            <a:cxnLst/>
            <a:rect r="r" b="b" t="t" l="l"/>
            <a:pathLst>
              <a:path h="1697635" w="1122561">
                <a:moveTo>
                  <a:pt x="0" y="0"/>
                </a:moveTo>
                <a:lnTo>
                  <a:pt x="1122561" y="0"/>
                </a:lnTo>
                <a:lnTo>
                  <a:pt x="1122561" y="1697635"/>
                </a:lnTo>
                <a:lnTo>
                  <a:pt x="0" y="1697635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745240" y="547616"/>
            <a:ext cx="7409195" cy="60382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6859"/>
              </a:lnSpc>
              <a:spcBef>
                <a:spcPct val="0"/>
              </a:spcBef>
            </a:pPr>
            <a:r>
              <a:rPr lang="en-US" sz="4899">
                <a:solidFill>
                  <a:srgbClr val="4700CB"/>
                </a:solidFill>
                <a:latin typeface="Inter"/>
              </a:rPr>
              <a:t>Числівник </a:t>
            </a:r>
            <a:r>
              <a:rPr lang="en-US" sz="4899">
                <a:solidFill>
                  <a:srgbClr val="4700CB"/>
                </a:solidFill>
                <a:latin typeface="Inter Bold"/>
              </a:rPr>
              <a:t>півтора, півтори</a:t>
            </a:r>
            <a:r>
              <a:rPr lang="en-US" sz="4899">
                <a:solidFill>
                  <a:srgbClr val="4700CB"/>
                </a:solidFill>
                <a:latin typeface="Inter"/>
              </a:rPr>
              <a:t> не змінюється, розрізняється лише чоловічий (середній) і жіночий рід: у півтора кілограмах, з півтори гривнями.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DEFD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false" rot="-3764933">
            <a:off x="6950037" y="3038461"/>
            <a:ext cx="4964363" cy="4486543"/>
          </a:xfrm>
          <a:custGeom>
            <a:avLst/>
            <a:gdLst/>
            <a:ahLst/>
            <a:cxnLst/>
            <a:rect r="r" b="b" t="t" l="l"/>
            <a:pathLst>
              <a:path h="4486543" w="4964363">
                <a:moveTo>
                  <a:pt x="4964363" y="0"/>
                </a:moveTo>
                <a:lnTo>
                  <a:pt x="0" y="0"/>
                </a:lnTo>
                <a:lnTo>
                  <a:pt x="0" y="4486543"/>
                </a:lnTo>
                <a:lnTo>
                  <a:pt x="4964363" y="4486543"/>
                </a:lnTo>
                <a:lnTo>
                  <a:pt x="4964363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6202004" y="3339603"/>
            <a:ext cx="2222818" cy="4642962"/>
          </a:xfrm>
          <a:custGeom>
            <a:avLst/>
            <a:gdLst/>
            <a:ahLst/>
            <a:cxnLst/>
            <a:rect r="r" b="b" t="t" l="l"/>
            <a:pathLst>
              <a:path h="4642962" w="2222818">
                <a:moveTo>
                  <a:pt x="0" y="0"/>
                </a:moveTo>
                <a:lnTo>
                  <a:pt x="2222818" y="0"/>
                </a:lnTo>
                <a:lnTo>
                  <a:pt x="2222818" y="4642962"/>
                </a:lnTo>
                <a:lnTo>
                  <a:pt x="0" y="464296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8424822" y="1771414"/>
            <a:ext cx="3337569" cy="3886544"/>
          </a:xfrm>
          <a:custGeom>
            <a:avLst/>
            <a:gdLst/>
            <a:ahLst/>
            <a:cxnLst/>
            <a:rect r="r" b="b" t="t" l="l"/>
            <a:pathLst>
              <a:path h="3886544" w="3337569">
                <a:moveTo>
                  <a:pt x="0" y="0"/>
                </a:moveTo>
                <a:lnTo>
                  <a:pt x="3337569" y="0"/>
                </a:lnTo>
                <a:lnTo>
                  <a:pt x="3337569" y="3886544"/>
                </a:lnTo>
                <a:lnTo>
                  <a:pt x="0" y="388654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6460630">
            <a:off x="11171273" y="7114367"/>
            <a:ext cx="1390711" cy="1018696"/>
          </a:xfrm>
          <a:custGeom>
            <a:avLst/>
            <a:gdLst/>
            <a:ahLst/>
            <a:cxnLst/>
            <a:rect r="r" b="b" t="t" l="l"/>
            <a:pathLst>
              <a:path h="1018696" w="1390711">
                <a:moveTo>
                  <a:pt x="0" y="0"/>
                </a:moveTo>
                <a:lnTo>
                  <a:pt x="1390711" y="0"/>
                </a:lnTo>
                <a:lnTo>
                  <a:pt x="1390711" y="1018696"/>
                </a:lnTo>
                <a:lnTo>
                  <a:pt x="0" y="101869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365001">
            <a:off x="4465318" y="4407579"/>
            <a:ext cx="1254678" cy="1187239"/>
          </a:xfrm>
          <a:custGeom>
            <a:avLst/>
            <a:gdLst/>
            <a:ahLst/>
            <a:cxnLst/>
            <a:rect r="r" b="b" t="t" l="l"/>
            <a:pathLst>
              <a:path h="1187239" w="1254678">
                <a:moveTo>
                  <a:pt x="0" y="0"/>
                </a:moveTo>
                <a:lnTo>
                  <a:pt x="1254677" y="0"/>
                </a:lnTo>
                <a:lnTo>
                  <a:pt x="1254677" y="1187239"/>
                </a:lnTo>
                <a:lnTo>
                  <a:pt x="0" y="118723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2492946">
            <a:off x="12221673" y="4649450"/>
            <a:ext cx="1257952" cy="891574"/>
          </a:xfrm>
          <a:custGeom>
            <a:avLst/>
            <a:gdLst/>
            <a:ahLst/>
            <a:cxnLst/>
            <a:rect r="r" b="b" t="t" l="l"/>
            <a:pathLst>
              <a:path h="891574" w="1257952">
                <a:moveTo>
                  <a:pt x="0" y="0"/>
                </a:moveTo>
                <a:lnTo>
                  <a:pt x="1257952" y="0"/>
                </a:lnTo>
                <a:lnTo>
                  <a:pt x="1257952" y="891574"/>
                </a:lnTo>
                <a:lnTo>
                  <a:pt x="0" y="89157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1135197">
            <a:off x="6761868" y="2092024"/>
            <a:ext cx="932556" cy="726228"/>
          </a:xfrm>
          <a:custGeom>
            <a:avLst/>
            <a:gdLst/>
            <a:ahLst/>
            <a:cxnLst/>
            <a:rect r="r" b="b" t="t" l="l"/>
            <a:pathLst>
              <a:path h="726228" w="932556">
                <a:moveTo>
                  <a:pt x="0" y="0"/>
                </a:moveTo>
                <a:lnTo>
                  <a:pt x="932556" y="0"/>
                </a:lnTo>
                <a:lnTo>
                  <a:pt x="932556" y="726228"/>
                </a:lnTo>
                <a:lnTo>
                  <a:pt x="0" y="726228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1997095" y="2738265"/>
            <a:ext cx="515392" cy="515392"/>
          </a:xfrm>
          <a:custGeom>
            <a:avLst/>
            <a:gdLst/>
            <a:ahLst/>
            <a:cxnLst/>
            <a:rect r="r" b="b" t="t" l="l"/>
            <a:pathLst>
              <a:path h="515392" w="515392">
                <a:moveTo>
                  <a:pt x="0" y="0"/>
                </a:moveTo>
                <a:lnTo>
                  <a:pt x="515392" y="0"/>
                </a:lnTo>
                <a:lnTo>
                  <a:pt x="515392" y="515392"/>
                </a:lnTo>
                <a:lnTo>
                  <a:pt x="0" y="515392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2084257" y="6240548"/>
            <a:ext cx="341067" cy="341067"/>
          </a:xfrm>
          <a:custGeom>
            <a:avLst/>
            <a:gdLst/>
            <a:ahLst/>
            <a:cxnLst/>
            <a:rect r="r" b="b" t="t" l="l"/>
            <a:pathLst>
              <a:path h="341067" w="341067">
                <a:moveTo>
                  <a:pt x="0" y="0"/>
                </a:moveTo>
                <a:lnTo>
                  <a:pt x="341067" y="0"/>
                </a:lnTo>
                <a:lnTo>
                  <a:pt x="341067" y="341067"/>
                </a:lnTo>
                <a:lnTo>
                  <a:pt x="0" y="341067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8083755" y="2654894"/>
            <a:ext cx="341067" cy="341067"/>
          </a:xfrm>
          <a:custGeom>
            <a:avLst/>
            <a:gdLst/>
            <a:ahLst/>
            <a:cxnLst/>
            <a:rect r="r" b="b" t="t" l="l"/>
            <a:pathLst>
              <a:path h="341067" w="341067">
                <a:moveTo>
                  <a:pt x="0" y="0"/>
                </a:moveTo>
                <a:lnTo>
                  <a:pt x="341067" y="0"/>
                </a:lnTo>
                <a:lnTo>
                  <a:pt x="341067" y="341067"/>
                </a:lnTo>
                <a:lnTo>
                  <a:pt x="0" y="341067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5496382" y="6240548"/>
            <a:ext cx="565979" cy="565979"/>
          </a:xfrm>
          <a:custGeom>
            <a:avLst/>
            <a:gdLst/>
            <a:ahLst/>
            <a:cxnLst/>
            <a:rect r="r" b="b" t="t" l="l"/>
            <a:pathLst>
              <a:path h="565979" w="565979">
                <a:moveTo>
                  <a:pt x="0" y="0"/>
                </a:moveTo>
                <a:lnTo>
                  <a:pt x="565979" y="0"/>
                </a:lnTo>
                <a:lnTo>
                  <a:pt x="565979" y="565979"/>
                </a:lnTo>
                <a:lnTo>
                  <a:pt x="0" y="565979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7483929" y="304604"/>
            <a:ext cx="5079145" cy="15525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6299"/>
              </a:lnSpc>
              <a:spcBef>
                <a:spcPct val="0"/>
              </a:spcBef>
            </a:pPr>
            <a:r>
              <a:rPr lang="en-US" sz="4499">
                <a:solidFill>
                  <a:srgbClr val="4700CB"/>
                </a:solidFill>
                <a:latin typeface="Rubik One"/>
              </a:rPr>
              <a:t>Дякую за увагу!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4026317" y="8681085"/>
            <a:ext cx="12292782" cy="4648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79"/>
              </a:lnSpc>
            </a:pPr>
            <a:r>
              <a:rPr lang="en-US" sz="2699">
                <a:solidFill>
                  <a:srgbClr val="303030"/>
                </a:solidFill>
                <a:latin typeface="Inter"/>
              </a:rPr>
              <a:t>Презентацію підготувала викладач української мови Чайка О.В.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61762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10800000">
            <a:off x="15845358" y="1566168"/>
            <a:ext cx="3741264" cy="1823016"/>
          </a:xfrm>
          <a:custGeom>
            <a:avLst/>
            <a:gdLst/>
            <a:ahLst/>
            <a:cxnLst/>
            <a:rect r="r" b="b" t="t" l="l"/>
            <a:pathLst>
              <a:path h="1823016" w="3741264">
                <a:moveTo>
                  <a:pt x="0" y="0"/>
                </a:moveTo>
                <a:lnTo>
                  <a:pt x="3741264" y="0"/>
                </a:lnTo>
                <a:lnTo>
                  <a:pt x="3741264" y="1823016"/>
                </a:lnTo>
                <a:lnTo>
                  <a:pt x="0" y="18230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232968" y="8305800"/>
            <a:ext cx="18753936" cy="2214168"/>
            <a:chOff x="0" y="0"/>
            <a:chExt cx="4939308" cy="583155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4939308" cy="583155"/>
            </a:xfrm>
            <a:custGeom>
              <a:avLst/>
              <a:gdLst/>
              <a:ahLst/>
              <a:cxnLst/>
              <a:rect r="r" b="b" t="t" l="l"/>
              <a:pathLst>
                <a:path h="583155" w="4939308">
                  <a:moveTo>
                    <a:pt x="0" y="0"/>
                  </a:moveTo>
                  <a:lnTo>
                    <a:pt x="4939308" y="0"/>
                  </a:lnTo>
                  <a:lnTo>
                    <a:pt x="4939308" y="583155"/>
                  </a:lnTo>
                  <a:lnTo>
                    <a:pt x="0" y="583155"/>
                  </a:lnTo>
                  <a:close/>
                </a:path>
              </a:pathLst>
            </a:custGeom>
            <a:solidFill>
              <a:srgbClr val="A02D36"/>
            </a:solidFill>
            <a:ln w="19050" cap="sq">
              <a:solidFill>
                <a:srgbClr val="242424"/>
              </a:solidFill>
              <a:prstDash val="solid"/>
              <a:miter/>
            </a:ln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4939308" cy="62125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10205071" y="740365"/>
            <a:ext cx="6634912" cy="9546635"/>
          </a:xfrm>
          <a:custGeom>
            <a:avLst/>
            <a:gdLst/>
            <a:ahLst/>
            <a:cxnLst/>
            <a:rect r="r" b="b" t="t" l="l"/>
            <a:pathLst>
              <a:path h="9546635" w="6634912">
                <a:moveTo>
                  <a:pt x="0" y="0"/>
                </a:moveTo>
                <a:lnTo>
                  <a:pt x="6634911" y="0"/>
                </a:lnTo>
                <a:lnTo>
                  <a:pt x="6634911" y="9546635"/>
                </a:lnTo>
                <a:lnTo>
                  <a:pt x="0" y="954663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2484385" y="2085975"/>
            <a:ext cx="7996024" cy="1609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2000"/>
              </a:lnSpc>
              <a:spcBef>
                <a:spcPct val="0"/>
              </a:spcBef>
            </a:pPr>
            <a:r>
              <a:rPr lang="en-US" sz="12000" spc="-300">
                <a:solidFill>
                  <a:srgbClr val="FFFFFF"/>
                </a:solidFill>
                <a:latin typeface="Genty"/>
              </a:rPr>
              <a:t>Вправа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2079014" y="3307724"/>
            <a:ext cx="8401396" cy="3671551"/>
            <a:chOff x="0" y="0"/>
            <a:chExt cx="11201861" cy="4895402"/>
          </a:xfrm>
        </p:grpSpPr>
        <p:sp>
          <p:nvSpPr>
            <p:cNvPr name="TextBox 9" id="9"/>
            <p:cNvSpPr txBox="true"/>
            <p:nvPr/>
          </p:nvSpPr>
          <p:spPr>
            <a:xfrm rot="0">
              <a:off x="0" y="-9525"/>
              <a:ext cx="11201861" cy="73342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1">
                <a:lnSpc>
                  <a:spcPts val="4320"/>
                </a:lnSpc>
                <a:spcBef>
                  <a:spcPct val="0"/>
                </a:spcBef>
              </a:pPr>
            </a:p>
          </p:txBody>
        </p:sp>
        <p:sp>
          <p:nvSpPr>
            <p:cNvPr name="TextBox 10" id="10"/>
            <p:cNvSpPr txBox="true"/>
            <p:nvPr/>
          </p:nvSpPr>
          <p:spPr>
            <a:xfrm rot="0">
              <a:off x="0" y="1007932"/>
              <a:ext cx="11201861" cy="388747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359"/>
                </a:lnSpc>
                <a:spcBef>
                  <a:spcPct val="0"/>
                </a:spcBef>
              </a:pPr>
              <a:r>
                <a:rPr lang="en-US" sz="2400" u="none">
                  <a:solidFill>
                    <a:srgbClr val="FFFFFF"/>
                  </a:solidFill>
                  <a:latin typeface="Roboto Condensed Bold"/>
                </a:rPr>
                <a:t>Вставити пропущені числівники у речення.</a:t>
              </a:r>
            </a:p>
            <a:p>
              <a:pPr algn="l">
                <a:lnSpc>
                  <a:spcPts val="3359"/>
                </a:lnSpc>
                <a:spcBef>
                  <a:spcPct val="0"/>
                </a:spcBef>
              </a:pPr>
              <a:r>
                <a:rPr lang="en-US" sz="2400" u="none">
                  <a:solidFill>
                    <a:srgbClr val="FFFFFF"/>
                  </a:solidFill>
                  <a:latin typeface="Roboto Condensed Bold"/>
                </a:rPr>
                <a:t>Приклади речень:</a:t>
              </a:r>
            </a:p>
            <a:p>
              <a:pPr algn="l">
                <a:lnSpc>
                  <a:spcPts val="3359"/>
                </a:lnSpc>
                <a:spcBef>
                  <a:spcPct val="0"/>
                </a:spcBef>
              </a:pPr>
              <a:r>
                <a:rPr lang="en-US" sz="2400" u="none">
                  <a:solidFill>
                    <a:srgbClr val="FFFFFF"/>
                  </a:solidFill>
                  <a:latin typeface="Roboto Condensed Bold"/>
                </a:rPr>
                <a:t>Для приготування борщу потрібно (кількість) буряків, (кількість) капусти, (кількість) цибулі, (кількість) моркви, (кількість) томатів і (кількість) зубчиків часнику. Я печу пиріг з (кількість) яблуками. На десерт я з'їм (кількість) цукерок.</a:t>
              </a:r>
            </a:p>
            <a:p>
              <a:pPr algn="l" marL="0" indent="0" lvl="1">
                <a:lnSpc>
                  <a:spcPts val="33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11" id="11"/>
          <p:cNvSpPr/>
          <p:nvPr/>
        </p:nvSpPr>
        <p:spPr>
          <a:xfrm flipH="false" flipV="false" rot="0">
            <a:off x="-1591941" y="-87166"/>
            <a:ext cx="4580048" cy="2231732"/>
          </a:xfrm>
          <a:custGeom>
            <a:avLst/>
            <a:gdLst/>
            <a:ahLst/>
            <a:cxnLst/>
            <a:rect r="r" b="b" t="t" l="l"/>
            <a:pathLst>
              <a:path h="2231732" w="4580048">
                <a:moveTo>
                  <a:pt x="0" y="0"/>
                </a:moveTo>
                <a:lnTo>
                  <a:pt x="4580047" y="0"/>
                </a:lnTo>
                <a:lnTo>
                  <a:pt x="4580047" y="2231732"/>
                </a:lnTo>
                <a:lnTo>
                  <a:pt x="0" y="223173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230669" y="-702659"/>
            <a:ext cx="1672263" cy="3958019"/>
          </a:xfrm>
          <a:custGeom>
            <a:avLst/>
            <a:gdLst/>
            <a:ahLst/>
            <a:cxnLst/>
            <a:rect r="r" b="b" t="t" l="l"/>
            <a:pathLst>
              <a:path h="3958019" w="1672263">
                <a:moveTo>
                  <a:pt x="0" y="0"/>
                </a:moveTo>
                <a:lnTo>
                  <a:pt x="1672262" y="0"/>
                </a:lnTo>
                <a:lnTo>
                  <a:pt x="1672262" y="3958018"/>
                </a:lnTo>
                <a:lnTo>
                  <a:pt x="0" y="395801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-21614" y="6351235"/>
            <a:ext cx="2100628" cy="3537899"/>
          </a:xfrm>
          <a:custGeom>
            <a:avLst/>
            <a:gdLst/>
            <a:ahLst/>
            <a:cxnLst/>
            <a:rect r="r" b="b" t="t" l="l"/>
            <a:pathLst>
              <a:path h="3537899" w="2100628">
                <a:moveTo>
                  <a:pt x="0" y="0"/>
                </a:moveTo>
                <a:lnTo>
                  <a:pt x="2100628" y="0"/>
                </a:lnTo>
                <a:lnTo>
                  <a:pt x="2100628" y="3537899"/>
                </a:lnTo>
                <a:lnTo>
                  <a:pt x="0" y="353789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61762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10800000">
            <a:off x="15845358" y="1566168"/>
            <a:ext cx="3741264" cy="1823016"/>
          </a:xfrm>
          <a:custGeom>
            <a:avLst/>
            <a:gdLst/>
            <a:ahLst/>
            <a:cxnLst/>
            <a:rect r="r" b="b" t="t" l="l"/>
            <a:pathLst>
              <a:path h="1823016" w="3741264">
                <a:moveTo>
                  <a:pt x="0" y="0"/>
                </a:moveTo>
                <a:lnTo>
                  <a:pt x="3741264" y="0"/>
                </a:lnTo>
                <a:lnTo>
                  <a:pt x="3741264" y="1823016"/>
                </a:lnTo>
                <a:lnTo>
                  <a:pt x="0" y="18230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232968" y="8305800"/>
            <a:ext cx="18753936" cy="2214168"/>
            <a:chOff x="0" y="0"/>
            <a:chExt cx="4939308" cy="583155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4939308" cy="583155"/>
            </a:xfrm>
            <a:custGeom>
              <a:avLst/>
              <a:gdLst/>
              <a:ahLst/>
              <a:cxnLst/>
              <a:rect r="r" b="b" t="t" l="l"/>
              <a:pathLst>
                <a:path h="583155" w="4939308">
                  <a:moveTo>
                    <a:pt x="0" y="0"/>
                  </a:moveTo>
                  <a:lnTo>
                    <a:pt x="4939308" y="0"/>
                  </a:lnTo>
                  <a:lnTo>
                    <a:pt x="4939308" y="583155"/>
                  </a:lnTo>
                  <a:lnTo>
                    <a:pt x="0" y="583155"/>
                  </a:lnTo>
                  <a:close/>
                </a:path>
              </a:pathLst>
            </a:custGeom>
            <a:solidFill>
              <a:srgbClr val="A02D36"/>
            </a:solidFill>
            <a:ln w="19050" cap="sq">
              <a:solidFill>
                <a:srgbClr val="242424"/>
              </a:solidFill>
              <a:prstDash val="solid"/>
              <a:miter/>
            </a:ln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4939308" cy="62125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6" id="6"/>
          <p:cNvSpPr txBox="true"/>
          <p:nvPr/>
        </p:nvSpPr>
        <p:spPr>
          <a:xfrm rot="0">
            <a:off x="2484385" y="2085975"/>
            <a:ext cx="7996024" cy="1609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2000"/>
              </a:lnSpc>
              <a:spcBef>
                <a:spcPct val="0"/>
              </a:spcBef>
            </a:pPr>
            <a:r>
              <a:rPr lang="en-US" sz="12000" spc="-300">
                <a:solidFill>
                  <a:srgbClr val="FFFFFF"/>
                </a:solidFill>
                <a:latin typeface="Genty"/>
              </a:rPr>
              <a:t>Кросворд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-1591941" y="-87166"/>
            <a:ext cx="4580048" cy="2231732"/>
          </a:xfrm>
          <a:custGeom>
            <a:avLst/>
            <a:gdLst/>
            <a:ahLst/>
            <a:cxnLst/>
            <a:rect r="r" b="b" t="t" l="l"/>
            <a:pathLst>
              <a:path h="2231732" w="4580048">
                <a:moveTo>
                  <a:pt x="0" y="0"/>
                </a:moveTo>
                <a:lnTo>
                  <a:pt x="4580047" y="0"/>
                </a:lnTo>
                <a:lnTo>
                  <a:pt x="4580047" y="2231732"/>
                </a:lnTo>
                <a:lnTo>
                  <a:pt x="0" y="223173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230669" y="-702659"/>
            <a:ext cx="1672263" cy="3958019"/>
          </a:xfrm>
          <a:custGeom>
            <a:avLst/>
            <a:gdLst/>
            <a:ahLst/>
            <a:cxnLst/>
            <a:rect r="r" b="b" t="t" l="l"/>
            <a:pathLst>
              <a:path h="3958019" w="1672263">
                <a:moveTo>
                  <a:pt x="0" y="0"/>
                </a:moveTo>
                <a:lnTo>
                  <a:pt x="1672262" y="0"/>
                </a:lnTo>
                <a:lnTo>
                  <a:pt x="1672262" y="3958018"/>
                </a:lnTo>
                <a:lnTo>
                  <a:pt x="0" y="395801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-21614" y="6351235"/>
            <a:ext cx="2100628" cy="3537899"/>
          </a:xfrm>
          <a:custGeom>
            <a:avLst/>
            <a:gdLst/>
            <a:ahLst/>
            <a:cxnLst/>
            <a:rect r="r" b="b" t="t" l="l"/>
            <a:pathLst>
              <a:path h="3537899" w="2100628">
                <a:moveTo>
                  <a:pt x="0" y="0"/>
                </a:moveTo>
                <a:lnTo>
                  <a:pt x="2100628" y="0"/>
                </a:lnTo>
                <a:lnTo>
                  <a:pt x="2100628" y="3537899"/>
                </a:lnTo>
                <a:lnTo>
                  <a:pt x="0" y="353789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0889984" y="495300"/>
            <a:ext cx="5351452" cy="7810500"/>
          </a:xfrm>
          <a:custGeom>
            <a:avLst/>
            <a:gdLst/>
            <a:ahLst/>
            <a:cxnLst/>
            <a:rect r="r" b="b" t="t" l="l"/>
            <a:pathLst>
              <a:path h="7810500" w="5351452">
                <a:moveTo>
                  <a:pt x="0" y="0"/>
                </a:moveTo>
                <a:lnTo>
                  <a:pt x="5351453" y="0"/>
                </a:lnTo>
                <a:lnTo>
                  <a:pt x="5351453" y="7810500"/>
                </a:lnTo>
                <a:lnTo>
                  <a:pt x="0" y="78105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1" id="11"/>
          <p:cNvGrpSpPr/>
          <p:nvPr/>
        </p:nvGrpSpPr>
        <p:grpSpPr>
          <a:xfrm rot="0">
            <a:off x="2079014" y="3307724"/>
            <a:ext cx="8401396" cy="2866372"/>
            <a:chOff x="0" y="0"/>
            <a:chExt cx="11201861" cy="3821830"/>
          </a:xfrm>
        </p:grpSpPr>
        <p:sp>
          <p:nvSpPr>
            <p:cNvPr name="TextBox 12" id="12"/>
            <p:cNvSpPr txBox="true"/>
            <p:nvPr/>
          </p:nvSpPr>
          <p:spPr>
            <a:xfrm rot="0">
              <a:off x="0" y="-9525"/>
              <a:ext cx="11201861" cy="73342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1">
                <a:lnSpc>
                  <a:spcPts val="4320"/>
                </a:lnSpc>
                <a:spcBef>
                  <a:spcPct val="0"/>
                </a:spcBef>
              </a:pPr>
            </a:p>
          </p:txBody>
        </p:sp>
        <p:sp>
          <p:nvSpPr>
            <p:cNvPr name="TextBox 13" id="13"/>
            <p:cNvSpPr txBox="true"/>
            <p:nvPr/>
          </p:nvSpPr>
          <p:spPr>
            <a:xfrm rot="0">
              <a:off x="0" y="988882"/>
              <a:ext cx="11201861" cy="283294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5739"/>
                </a:lnSpc>
                <a:spcBef>
                  <a:spcPct val="0"/>
                </a:spcBef>
              </a:pPr>
              <a:r>
                <a:rPr lang="en-US" sz="4099">
                  <a:solidFill>
                    <a:srgbClr val="FFFFFF"/>
                  </a:solidFill>
                  <a:latin typeface="Roboto Condensed Bold"/>
                </a:rPr>
                <a:t>https://learningapps.org/watch?v=pymufbahk24</a:t>
              </a:r>
            </a:p>
            <a:p>
              <a:pPr algn="l" marL="0" indent="0" lvl="1">
                <a:lnSpc>
                  <a:spcPts val="5739"/>
                </a:lnSpc>
                <a:spcBef>
                  <a:spcPct val="0"/>
                </a:spcBef>
              </a:pPr>
            </a:p>
          </p:txBody>
        </p:sp>
      </p:grp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61762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10800000">
            <a:off x="15845358" y="1566168"/>
            <a:ext cx="3741264" cy="1823016"/>
          </a:xfrm>
          <a:custGeom>
            <a:avLst/>
            <a:gdLst/>
            <a:ahLst/>
            <a:cxnLst/>
            <a:rect r="r" b="b" t="t" l="l"/>
            <a:pathLst>
              <a:path h="1823016" w="3741264">
                <a:moveTo>
                  <a:pt x="0" y="0"/>
                </a:moveTo>
                <a:lnTo>
                  <a:pt x="3741264" y="0"/>
                </a:lnTo>
                <a:lnTo>
                  <a:pt x="3741264" y="1823016"/>
                </a:lnTo>
                <a:lnTo>
                  <a:pt x="0" y="18230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232968" y="8305800"/>
            <a:ext cx="18753936" cy="2214168"/>
            <a:chOff x="0" y="0"/>
            <a:chExt cx="4939308" cy="583155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4939308" cy="583155"/>
            </a:xfrm>
            <a:custGeom>
              <a:avLst/>
              <a:gdLst/>
              <a:ahLst/>
              <a:cxnLst/>
              <a:rect r="r" b="b" t="t" l="l"/>
              <a:pathLst>
                <a:path h="583155" w="4939308">
                  <a:moveTo>
                    <a:pt x="0" y="0"/>
                  </a:moveTo>
                  <a:lnTo>
                    <a:pt x="4939308" y="0"/>
                  </a:lnTo>
                  <a:lnTo>
                    <a:pt x="4939308" y="583155"/>
                  </a:lnTo>
                  <a:lnTo>
                    <a:pt x="0" y="583155"/>
                  </a:lnTo>
                  <a:close/>
                </a:path>
              </a:pathLst>
            </a:custGeom>
            <a:solidFill>
              <a:srgbClr val="A02D36"/>
            </a:solidFill>
            <a:ln w="19050" cap="sq">
              <a:solidFill>
                <a:srgbClr val="242424"/>
              </a:solidFill>
              <a:prstDash val="solid"/>
              <a:miter/>
            </a:ln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4939308" cy="62125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6" id="6"/>
          <p:cNvSpPr txBox="true"/>
          <p:nvPr/>
        </p:nvSpPr>
        <p:spPr>
          <a:xfrm rot="0">
            <a:off x="2484385" y="2085975"/>
            <a:ext cx="7996024" cy="1609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2000"/>
              </a:lnSpc>
              <a:spcBef>
                <a:spcPct val="0"/>
              </a:spcBef>
            </a:pPr>
            <a:r>
              <a:rPr lang="en-US" sz="12000" spc="-300">
                <a:solidFill>
                  <a:srgbClr val="FFFFFF"/>
                </a:solidFill>
                <a:latin typeface="Genty"/>
              </a:rPr>
              <a:t>Рефлексія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-1591941" y="-87166"/>
            <a:ext cx="4580048" cy="2231732"/>
          </a:xfrm>
          <a:custGeom>
            <a:avLst/>
            <a:gdLst/>
            <a:ahLst/>
            <a:cxnLst/>
            <a:rect r="r" b="b" t="t" l="l"/>
            <a:pathLst>
              <a:path h="2231732" w="4580048">
                <a:moveTo>
                  <a:pt x="0" y="0"/>
                </a:moveTo>
                <a:lnTo>
                  <a:pt x="4580047" y="0"/>
                </a:lnTo>
                <a:lnTo>
                  <a:pt x="4580047" y="2231732"/>
                </a:lnTo>
                <a:lnTo>
                  <a:pt x="0" y="223173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0" y="0"/>
            <a:ext cx="18288000" cy="10519968"/>
          </a:xfrm>
          <a:custGeom>
            <a:avLst/>
            <a:gdLst/>
            <a:ahLst/>
            <a:cxnLst/>
            <a:rect r="r" b="b" t="t" l="l"/>
            <a:pathLst>
              <a:path h="10519968" w="18288000">
                <a:moveTo>
                  <a:pt x="0" y="0"/>
                </a:moveTo>
                <a:lnTo>
                  <a:pt x="18288000" y="0"/>
                </a:lnTo>
                <a:lnTo>
                  <a:pt x="18288000" y="10519968"/>
                </a:lnTo>
                <a:lnTo>
                  <a:pt x="0" y="1051996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7584" r="0" b="-7584"/>
            </a:stretch>
          </a:blipFill>
        </p:spPr>
      </p:sp>
      <p:grpSp>
        <p:nvGrpSpPr>
          <p:cNvPr name="Group 9" id="9"/>
          <p:cNvGrpSpPr/>
          <p:nvPr/>
        </p:nvGrpSpPr>
        <p:grpSpPr>
          <a:xfrm rot="0">
            <a:off x="1555935" y="1866900"/>
            <a:ext cx="8401396" cy="5456537"/>
            <a:chOff x="0" y="0"/>
            <a:chExt cx="11201861" cy="7275382"/>
          </a:xfrm>
        </p:grpSpPr>
        <p:sp>
          <p:nvSpPr>
            <p:cNvPr name="TextBox 10" id="10"/>
            <p:cNvSpPr txBox="true"/>
            <p:nvPr/>
          </p:nvSpPr>
          <p:spPr>
            <a:xfrm rot="0">
              <a:off x="0" y="-9525"/>
              <a:ext cx="11201861" cy="73342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1">
                <a:lnSpc>
                  <a:spcPts val="4320"/>
                </a:lnSpc>
                <a:spcBef>
                  <a:spcPct val="0"/>
                </a:spcBef>
              </a:pPr>
            </a:p>
          </p:txBody>
        </p:sp>
        <p:sp>
          <p:nvSpPr>
            <p:cNvPr name="TextBox 11" id="11"/>
            <p:cNvSpPr txBox="true"/>
            <p:nvPr/>
          </p:nvSpPr>
          <p:spPr>
            <a:xfrm rot="0">
              <a:off x="0" y="998407"/>
              <a:ext cx="11201861" cy="627697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199"/>
                </a:lnSpc>
              </a:pPr>
            </a:p>
            <a:p>
              <a:pPr algn="l">
                <a:lnSpc>
                  <a:spcPts val="8399"/>
                </a:lnSpc>
              </a:pPr>
              <a:r>
                <a:rPr lang="en-US" sz="5999">
                  <a:solidFill>
                    <a:srgbClr val="FFFFFF"/>
                  </a:solidFill>
                  <a:latin typeface="Roboto Condensed Bold"/>
                </a:rPr>
                <a:t>РЕФЛЕКСІЯ</a:t>
              </a:r>
            </a:p>
            <a:p>
              <a:pPr algn="l">
                <a:lnSpc>
                  <a:spcPts val="8399"/>
                </a:lnSpc>
              </a:pPr>
            </a:p>
            <a:p>
              <a:pPr algn="l">
                <a:lnSpc>
                  <a:spcPts val="4199"/>
                </a:lnSpc>
              </a:pPr>
              <a:r>
                <a:rPr lang="en-US" sz="2999">
                  <a:solidFill>
                    <a:srgbClr val="FFFFFF"/>
                  </a:solidFill>
                  <a:latin typeface="Roboto Condensed Bold"/>
                </a:rPr>
                <a:t>«Мої 5 зіркових кроків до знань» </a:t>
              </a:r>
            </a:p>
            <a:p>
              <a:pPr algn="l">
                <a:lnSpc>
                  <a:spcPts val="4199"/>
                </a:lnSpc>
              </a:pPr>
            </a:p>
            <a:p>
              <a:pPr algn="l">
                <a:lnSpc>
                  <a:spcPts val="4199"/>
                </a:lnSpc>
                <a:spcBef>
                  <a:spcPct val="0"/>
                </a:spcBef>
              </a:pPr>
              <a:r>
                <a:rPr lang="en-US" sz="2999">
                  <a:solidFill>
                    <a:srgbClr val="FFFFFF"/>
                  </a:solidFill>
                  <a:latin typeface="Roboto Condensed Bold"/>
                </a:rPr>
                <a:t>https://youtu.be/g7ZKFQIRFnw?si=8fN--5o8qm0uqT0f  </a:t>
              </a:r>
            </a:p>
            <a:p>
              <a:pPr algn="l" marL="0" indent="0" lvl="1">
                <a:lnSpc>
                  <a:spcPts val="4199"/>
                </a:lnSpc>
                <a:spcBef>
                  <a:spcPct val="0"/>
                </a:spcBef>
              </a:pPr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DAF8mAeMx0c</dc:identifier>
  <dcterms:modified xsi:type="dcterms:W3CDTF">2011-08-01T06:04:30Z</dcterms:modified>
  <cp:revision>1</cp:revision>
  <dc:title>Основне про числівник</dc:title>
</cp:coreProperties>
</file>