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5" d="100"/>
          <a:sy n="45" d="100"/>
        </p:scale>
        <p:origin x="-81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a:xfrm>
            <a:off x="2692397" y="5037663"/>
            <a:ext cx="5214635" cy="279400"/>
          </a:xfrm>
        </p:spPr>
        <p:txBody>
          <a:bodyPr/>
          <a:lstStyle/>
          <a:p>
            <a:endParaRPr lang="uk-UA"/>
          </a:p>
        </p:txBody>
      </p:sp>
      <p:sp>
        <p:nvSpPr>
          <p:cNvPr id="6" name="Slide Number Placeholder 5"/>
          <p:cNvSpPr>
            <a:spLocks noGrp="1"/>
          </p:cNvSpPr>
          <p:nvPr>
            <p:ph type="sldNum" sz="quarter" idx="12"/>
          </p:nvPr>
        </p:nvSpPr>
        <p:spPr>
          <a:xfrm>
            <a:off x="8956900" y="5037663"/>
            <a:ext cx="551167" cy="279400"/>
          </a:xfrm>
        </p:spPr>
        <p:txBody>
          <a:bodyPr/>
          <a:lstStyle/>
          <a:p>
            <a:fld id="{245E04BD-8E44-4456-8141-A76FAAF90A5B}" type="slidenum">
              <a:rPr lang="uk-UA" smtClean="0"/>
              <a:t>‹#›</a:t>
            </a:fld>
            <a:endParaRPr lang="uk-UA"/>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86277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spTree>
    <p:extLst>
      <p:ext uri="{BB962C8B-B14F-4D97-AF65-F5344CB8AC3E}">
        <p14:creationId xmlns:p14="http://schemas.microsoft.com/office/powerpoint/2010/main" val="860671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178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41547EB-80CB-4930-8799-9DF9F1BFC9B6}" type="datetimeFigureOut">
              <a:rPr lang="uk-UA" smtClean="0"/>
              <a:t>18.12.2018</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245E04BD-8E44-4456-8141-A76FAAF90A5B}" type="slidenum">
              <a:rPr lang="uk-UA" smtClean="0"/>
              <a:t>‹#›</a:t>
            </a:fld>
            <a:endParaRPr lang="uk-UA"/>
          </a:p>
        </p:txBody>
      </p:sp>
    </p:spTree>
    <p:extLst>
      <p:ext uri="{BB962C8B-B14F-4D97-AF65-F5344CB8AC3E}">
        <p14:creationId xmlns:p14="http://schemas.microsoft.com/office/powerpoint/2010/main" val="643985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41547EB-80CB-4930-8799-9DF9F1BFC9B6}" type="datetimeFigureOut">
              <a:rPr lang="uk-UA" smtClean="0"/>
              <a:t>18.12.2018</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245E04BD-8E44-4456-8141-A76FAAF90A5B}" type="slidenum">
              <a:rPr lang="uk-UA" smtClean="0"/>
              <a:t>‹#›</a:t>
            </a:fld>
            <a:endParaRPr lang="uk-UA"/>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6618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41547EB-80CB-4930-8799-9DF9F1BFC9B6}" type="datetimeFigureOut">
              <a:rPr lang="uk-UA" smtClean="0"/>
              <a:t>18.12.2018</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245E04BD-8E44-4456-8141-A76FAAF90A5B}" type="slidenum">
              <a:rPr lang="uk-UA" smtClean="0"/>
              <a:t>‹#›</a:t>
            </a:fld>
            <a:endParaRPr lang="uk-UA"/>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9022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1547EB-80CB-4930-8799-9DF9F1BFC9B6}" type="datetimeFigureOut">
              <a:rPr lang="uk-UA" smtClean="0"/>
              <a:t>18.12.2018</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245E04BD-8E44-4456-8141-A76FAAF90A5B}" type="slidenum">
              <a:rPr lang="uk-UA" smtClean="0"/>
              <a:t>‹#›</a:t>
            </a:fld>
            <a:endParaRPr lang="uk-UA"/>
          </a:p>
        </p:txBody>
      </p:sp>
    </p:spTree>
    <p:extLst>
      <p:ext uri="{BB962C8B-B14F-4D97-AF65-F5344CB8AC3E}">
        <p14:creationId xmlns:p14="http://schemas.microsoft.com/office/powerpoint/2010/main" val="173049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41547EB-80CB-4930-8799-9DF9F1BFC9B6}" type="datetimeFigureOut">
              <a:rPr lang="uk-UA" smtClean="0"/>
              <a:t>18.12.2018</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245E04BD-8E44-4456-8141-A76FAAF90A5B}" type="slidenum">
              <a:rPr lang="uk-UA" smtClean="0"/>
              <a:t>‹#›</a:t>
            </a:fld>
            <a:endParaRPr lang="uk-UA"/>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9462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41547EB-80CB-4930-8799-9DF9F1BFC9B6}" type="datetimeFigureOut">
              <a:rPr lang="uk-UA" smtClean="0"/>
              <a:t>18.12.2018</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245E04BD-8E44-4456-8141-A76FAAF90A5B}" type="slidenum">
              <a:rPr lang="uk-UA" smtClean="0"/>
              <a:t>‹#›</a:t>
            </a:fld>
            <a:endParaRPr lang="uk-UA"/>
          </a:p>
        </p:txBody>
      </p:sp>
    </p:spTree>
    <p:extLst>
      <p:ext uri="{BB962C8B-B14F-4D97-AF65-F5344CB8AC3E}">
        <p14:creationId xmlns:p14="http://schemas.microsoft.com/office/powerpoint/2010/main" val="2742900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41547EB-80CB-4930-8799-9DF9F1BFC9B6}" type="datetimeFigureOut">
              <a:rPr lang="uk-UA" smtClean="0"/>
              <a:t>18.12.2018</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245E04BD-8E44-4456-8141-A76FAAF90A5B}" type="slidenum">
              <a:rPr lang="uk-UA" smtClean="0"/>
              <a:t>‹#›</a:t>
            </a:fld>
            <a:endParaRPr lang="uk-UA"/>
          </a:p>
        </p:txBody>
      </p:sp>
    </p:spTree>
    <p:extLst>
      <p:ext uri="{BB962C8B-B14F-4D97-AF65-F5344CB8AC3E}">
        <p14:creationId xmlns:p14="http://schemas.microsoft.com/office/powerpoint/2010/main" val="592306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20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30914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spTree>
    <p:extLst>
      <p:ext uri="{BB962C8B-B14F-4D97-AF65-F5344CB8AC3E}">
        <p14:creationId xmlns:p14="http://schemas.microsoft.com/office/powerpoint/2010/main" val="2823070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9889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8712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4984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41547EB-80CB-4930-8799-9DF9F1BFC9B6}" type="datetimeFigureOut">
              <a:rPr lang="uk-UA" smtClean="0"/>
              <a:t>18.12.2018</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45E04BD-8E44-4456-8141-A76FAAF90A5B}" type="slidenum">
              <a:rPr lang="uk-UA" smtClean="0"/>
              <a:t>‹#›</a:t>
            </a:fld>
            <a:endParaRPr lang="uk-UA"/>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020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41547EB-80CB-4930-8799-9DF9F1BFC9B6}" type="datetimeFigureOut">
              <a:rPr lang="uk-UA" smtClean="0"/>
              <a:t>18.12.2018</a:t>
            </a:fld>
            <a:endParaRPr lang="uk-UA"/>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uk-UA"/>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45E04BD-8E44-4456-8141-A76FAAF90A5B}" type="slidenum">
              <a:rPr lang="uk-UA" smtClean="0"/>
              <a:t>‹#›</a:t>
            </a:fld>
            <a:endParaRPr lang="uk-UA"/>
          </a:p>
        </p:txBody>
      </p:sp>
    </p:spTree>
    <p:extLst>
      <p:ext uri="{BB962C8B-B14F-4D97-AF65-F5344CB8AC3E}">
        <p14:creationId xmlns:p14="http://schemas.microsoft.com/office/powerpoint/2010/main" val="3484993167"/>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422567" y="2242236"/>
            <a:ext cx="7184790" cy="1807249"/>
          </a:xfrm>
        </p:spPr>
        <p:txBody>
          <a:bodyPr/>
          <a:lstStyle/>
          <a:p>
            <a:r>
              <a:rPr lang="en-US" sz="6600" b="1" dirty="0" smtClean="0">
                <a:solidFill>
                  <a:schemeClr val="accent4">
                    <a:lumMod val="50000"/>
                  </a:schemeClr>
                </a:solidFill>
              </a:rPr>
              <a:t>Famous painters of nowadays </a:t>
            </a:r>
            <a:endParaRPr lang="uk-UA" sz="6600" b="1" dirty="0">
              <a:solidFill>
                <a:schemeClr val="accent4">
                  <a:lumMod val="50000"/>
                </a:schemeClr>
              </a:solidFill>
            </a:endParaRPr>
          </a:p>
        </p:txBody>
      </p:sp>
      <p:sp>
        <p:nvSpPr>
          <p:cNvPr id="3" name="Подзаголовок 2"/>
          <p:cNvSpPr>
            <a:spLocks noGrp="1"/>
          </p:cNvSpPr>
          <p:nvPr>
            <p:ph type="subTitle" idx="1"/>
          </p:nvPr>
        </p:nvSpPr>
        <p:spPr/>
        <p:txBody>
          <a:bodyPr/>
          <a:lstStyle/>
          <a:p>
            <a:endParaRPr lang="uk-UA" dirty="0"/>
          </a:p>
        </p:txBody>
      </p:sp>
    </p:spTree>
    <p:extLst>
      <p:ext uri="{BB962C8B-B14F-4D97-AF65-F5344CB8AC3E}">
        <p14:creationId xmlns:p14="http://schemas.microsoft.com/office/powerpoint/2010/main" val="2395959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9397" y="546922"/>
            <a:ext cx="9779325" cy="1388756"/>
          </a:xfrm>
        </p:spPr>
        <p:txBody>
          <a:bodyPr/>
          <a:lstStyle/>
          <a:p>
            <a:r>
              <a:rPr lang="en-US" b="1" dirty="0" smtClean="0"/>
              <a:t>Why do people make art</a:t>
            </a:r>
            <a:r>
              <a:rPr lang="en-US" dirty="0" smtClean="0"/>
              <a:t>? </a:t>
            </a:r>
            <a:endParaRPr lang="uk-UA" dirty="0"/>
          </a:p>
        </p:txBody>
      </p:sp>
      <p:sp>
        <p:nvSpPr>
          <p:cNvPr id="3" name="Прямоугольник 2"/>
          <p:cNvSpPr/>
          <p:nvPr/>
        </p:nvSpPr>
        <p:spPr>
          <a:xfrm>
            <a:off x="1021277" y="2565070"/>
            <a:ext cx="7445829" cy="53439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3600" b="1" dirty="0" smtClean="0"/>
              <a:t>- To earn money</a:t>
            </a:r>
            <a:endParaRPr lang="uk-UA" sz="3600" b="1" dirty="0"/>
          </a:p>
        </p:txBody>
      </p:sp>
      <p:sp>
        <p:nvSpPr>
          <p:cNvPr id="4" name="Прямоугольник 3"/>
          <p:cNvSpPr/>
          <p:nvPr/>
        </p:nvSpPr>
        <p:spPr>
          <a:xfrm>
            <a:off x="1009403" y="3289465"/>
            <a:ext cx="7457703" cy="54626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 </a:t>
            </a:r>
            <a:r>
              <a:rPr lang="en-US" sz="3600" b="1" dirty="0" smtClean="0"/>
              <a:t>To enjoy</a:t>
            </a:r>
            <a:endParaRPr lang="uk-UA" sz="3600" b="1" dirty="0"/>
          </a:p>
        </p:txBody>
      </p:sp>
      <p:sp>
        <p:nvSpPr>
          <p:cNvPr id="5" name="Прямоугольник 4"/>
          <p:cNvSpPr/>
          <p:nvPr/>
        </p:nvSpPr>
        <p:spPr>
          <a:xfrm>
            <a:off x="1009403" y="4001984"/>
            <a:ext cx="7457703" cy="68876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3600" b="1" dirty="0" smtClean="0"/>
              <a:t>- To create something new</a:t>
            </a:r>
            <a:endParaRPr lang="uk-UA" sz="3600" b="1" dirty="0"/>
          </a:p>
        </p:txBody>
      </p:sp>
      <p:sp>
        <p:nvSpPr>
          <p:cNvPr id="6" name="Прямоугольник 5"/>
          <p:cNvSpPr/>
          <p:nvPr/>
        </p:nvSpPr>
        <p:spPr>
          <a:xfrm>
            <a:off x="997526" y="4946074"/>
            <a:ext cx="7469580" cy="60564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3600" b="1" dirty="0" smtClean="0"/>
              <a:t>- For self-expression</a:t>
            </a:r>
            <a:endParaRPr lang="uk-UA" sz="3600" b="1" dirty="0"/>
          </a:p>
        </p:txBody>
      </p:sp>
    </p:spTree>
    <p:extLst>
      <p:ext uri="{BB962C8B-B14F-4D97-AF65-F5344CB8AC3E}">
        <p14:creationId xmlns:p14="http://schemas.microsoft.com/office/powerpoint/2010/main" val="254355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smtClean="0"/>
              <a:t>        Kieron Williamson</a:t>
            </a:r>
            <a:endParaRPr lang="uk-UA" b="1" dirty="0"/>
          </a:p>
        </p:txBody>
      </p:sp>
      <p:sp>
        <p:nvSpPr>
          <p:cNvPr id="3" name="Объект 2"/>
          <p:cNvSpPr>
            <a:spLocks noGrp="1"/>
          </p:cNvSpPr>
          <p:nvPr>
            <p:ph idx="1"/>
          </p:nvPr>
        </p:nvSpPr>
        <p:spPr>
          <a:xfrm>
            <a:off x="1045029" y="2709990"/>
            <a:ext cx="10053449" cy="3895107"/>
          </a:xfrm>
        </p:spPr>
        <p:txBody>
          <a:bodyPr>
            <a:normAutofit/>
          </a:bodyPr>
          <a:lstStyle/>
          <a:p>
            <a:r>
              <a:rPr lang="en-US" dirty="0"/>
              <a:t>When he was five, he started to draw sketches of boats that he saw on a family trip to Cornwall, England. This was the start of Kieron’s love of drawing. The more he drew the more complex his drawing became. He spent time with local artists in his hometown of Norfolk. They helped him build his skills in drawing and painting. He now creates pictures using oil paints, pastels and watercolors. Today nine-year-old Kieron is considered to be a </a:t>
            </a:r>
            <a:r>
              <a:rPr lang="en-US" b="1" dirty="0"/>
              <a:t>child prodigy</a:t>
            </a:r>
            <a:r>
              <a:rPr lang="en-US" dirty="0"/>
              <a:t>. Around the world, people </a:t>
            </a:r>
            <a:r>
              <a:rPr lang="en-US" b="1" dirty="0"/>
              <a:t>admire</a:t>
            </a:r>
            <a:r>
              <a:rPr lang="en-US" dirty="0"/>
              <a:t> his beautiful artwork, including many famous people. The young artist said: “I like creating art because it’s fun and </a:t>
            </a:r>
            <a:r>
              <a:rPr lang="en-US" b="1" dirty="0"/>
              <a:t>inspiring</a:t>
            </a:r>
            <a:r>
              <a:rPr lang="en-US" dirty="0"/>
              <a:t>”</a:t>
            </a:r>
            <a:endParaRPr lang="uk-UA" dirty="0"/>
          </a:p>
          <a:p>
            <a:endParaRPr lang="uk-UA" dirty="0"/>
          </a:p>
        </p:txBody>
      </p:sp>
      <p:pic>
        <p:nvPicPr>
          <p:cNvPr id="4" name="Рисунок 3"/>
          <p:cNvPicPr>
            <a:picLocks noChangeAspect="1"/>
          </p:cNvPicPr>
          <p:nvPr/>
        </p:nvPicPr>
        <p:blipFill>
          <a:blip r:embed="rId2"/>
          <a:stretch>
            <a:fillRect/>
          </a:stretch>
        </p:blipFill>
        <p:spPr>
          <a:xfrm>
            <a:off x="843148" y="510639"/>
            <a:ext cx="3598222" cy="1911927"/>
          </a:xfrm>
          <a:prstGeom prst="rect">
            <a:avLst/>
          </a:prstGeom>
        </p:spPr>
      </p:pic>
    </p:spTree>
    <p:extLst>
      <p:ext uri="{BB962C8B-B14F-4D97-AF65-F5344CB8AC3E}">
        <p14:creationId xmlns:p14="http://schemas.microsoft.com/office/powerpoint/2010/main" val="4091945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624445" y="740167"/>
            <a:ext cx="5503224" cy="3451823"/>
          </a:xfrm>
          <a:prstGeom prst="rect">
            <a:avLst/>
          </a:prstGeom>
        </p:spPr>
      </p:pic>
      <p:pic>
        <p:nvPicPr>
          <p:cNvPr id="4" name="Рисунок 3"/>
          <p:cNvPicPr>
            <a:picLocks noChangeAspect="1"/>
          </p:cNvPicPr>
          <p:nvPr/>
        </p:nvPicPr>
        <p:blipFill>
          <a:blip r:embed="rId3"/>
          <a:stretch>
            <a:fillRect/>
          </a:stretch>
        </p:blipFill>
        <p:spPr>
          <a:xfrm>
            <a:off x="6222670" y="2220685"/>
            <a:ext cx="5308270" cy="3458007"/>
          </a:xfrm>
          <a:prstGeom prst="rect">
            <a:avLst/>
          </a:prstGeom>
        </p:spPr>
      </p:pic>
    </p:spTree>
    <p:extLst>
      <p:ext uri="{BB962C8B-B14F-4D97-AF65-F5344CB8AC3E}">
        <p14:creationId xmlns:p14="http://schemas.microsoft.com/office/powerpoint/2010/main" val="3875390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b="1" dirty="0"/>
              <a:t> </a:t>
            </a:r>
            <a:r>
              <a:rPr lang="en-US" b="1" dirty="0" smtClean="0"/>
              <a:t>         Edgar Mueller</a:t>
            </a:r>
            <a:endParaRPr lang="uk-UA" b="1" dirty="0"/>
          </a:p>
        </p:txBody>
      </p:sp>
      <p:sp>
        <p:nvSpPr>
          <p:cNvPr id="3" name="Объект 2"/>
          <p:cNvSpPr>
            <a:spLocks noGrp="1"/>
          </p:cNvSpPr>
          <p:nvPr>
            <p:ph idx="1"/>
          </p:nvPr>
        </p:nvSpPr>
        <p:spPr/>
        <p:txBody>
          <a:bodyPr>
            <a:normAutofit lnSpcReduction="10000"/>
          </a:bodyPr>
          <a:lstStyle/>
          <a:p>
            <a:r>
              <a:rPr lang="en-US" sz="3200" dirty="0"/>
              <a:t>He is an expert street painter from Germany. You can find his </a:t>
            </a:r>
            <a:r>
              <a:rPr lang="en-US" sz="3200" dirty="0" smtClean="0"/>
              <a:t>paintings </a:t>
            </a:r>
            <a:r>
              <a:rPr lang="en-US" sz="3200" dirty="0"/>
              <a:t>all around the world at festivals and at public walkways. His </a:t>
            </a:r>
            <a:r>
              <a:rPr lang="en-US" sz="3200" b="1" dirty="0"/>
              <a:t>three-dimensional</a:t>
            </a:r>
            <a:r>
              <a:rPr lang="en-US" sz="3200" dirty="0"/>
              <a:t> paintings include waterfalls, canyons and more. Mueller uses </a:t>
            </a:r>
            <a:r>
              <a:rPr lang="en-US" sz="3200" b="1" dirty="0"/>
              <a:t>washable paint </a:t>
            </a:r>
            <a:r>
              <a:rPr lang="en-US" sz="3200" dirty="0"/>
              <a:t>or chalk, a variety of paintbrushes and string. His work helps people to look at a place differently. </a:t>
            </a:r>
            <a:endParaRPr lang="uk-UA" sz="3200" dirty="0"/>
          </a:p>
          <a:p>
            <a:endParaRPr lang="uk-UA" dirty="0"/>
          </a:p>
        </p:txBody>
      </p:sp>
      <p:pic>
        <p:nvPicPr>
          <p:cNvPr id="5" name="Рисунок 4"/>
          <p:cNvPicPr>
            <a:picLocks noChangeAspect="1"/>
          </p:cNvPicPr>
          <p:nvPr/>
        </p:nvPicPr>
        <p:blipFill>
          <a:blip r:embed="rId2"/>
          <a:stretch>
            <a:fillRect/>
          </a:stretch>
        </p:blipFill>
        <p:spPr>
          <a:xfrm>
            <a:off x="985651" y="482050"/>
            <a:ext cx="3526972" cy="2074882"/>
          </a:xfrm>
          <a:prstGeom prst="rect">
            <a:avLst/>
          </a:prstGeom>
        </p:spPr>
      </p:pic>
    </p:spTree>
    <p:extLst>
      <p:ext uri="{BB962C8B-B14F-4D97-AF65-F5344CB8AC3E}">
        <p14:creationId xmlns:p14="http://schemas.microsoft.com/office/powerpoint/2010/main" val="406296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85614" y="915885"/>
            <a:ext cx="5928942" cy="3347357"/>
          </a:xfrm>
          <a:prstGeom prst="rect">
            <a:avLst/>
          </a:prstGeom>
        </p:spPr>
      </p:pic>
      <p:pic>
        <p:nvPicPr>
          <p:cNvPr id="3" name="Рисунок 2"/>
          <p:cNvPicPr>
            <a:picLocks noChangeAspect="1"/>
          </p:cNvPicPr>
          <p:nvPr/>
        </p:nvPicPr>
        <p:blipFill>
          <a:blip r:embed="rId3"/>
          <a:stretch>
            <a:fillRect/>
          </a:stretch>
        </p:blipFill>
        <p:spPr>
          <a:xfrm>
            <a:off x="6828312" y="807522"/>
            <a:ext cx="4738255" cy="5035138"/>
          </a:xfrm>
          <a:prstGeom prst="rect">
            <a:avLst/>
          </a:prstGeom>
        </p:spPr>
      </p:pic>
    </p:spTree>
    <p:extLst>
      <p:ext uri="{BB962C8B-B14F-4D97-AF65-F5344CB8AC3E}">
        <p14:creationId xmlns:p14="http://schemas.microsoft.com/office/powerpoint/2010/main" val="725349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smtClean="0"/>
              <a:t>                      Patrick Doherty </a:t>
            </a:r>
            <a:endParaRPr lang="uk-UA" b="1" dirty="0"/>
          </a:p>
        </p:txBody>
      </p:sp>
      <p:sp>
        <p:nvSpPr>
          <p:cNvPr id="3" name="Объект 2"/>
          <p:cNvSpPr>
            <a:spLocks noGrp="1"/>
          </p:cNvSpPr>
          <p:nvPr>
            <p:ph idx="1"/>
          </p:nvPr>
        </p:nvSpPr>
        <p:spPr>
          <a:xfrm>
            <a:off x="1080654" y="2529444"/>
            <a:ext cx="10343408" cy="3550722"/>
          </a:xfrm>
        </p:spPr>
        <p:txBody>
          <a:bodyPr>
            <a:normAutofit/>
          </a:bodyPr>
          <a:lstStyle/>
          <a:p>
            <a:r>
              <a:rPr lang="en-US" dirty="0"/>
              <a:t>He combines his love of nature with his skills as a </a:t>
            </a:r>
            <a:r>
              <a:rPr lang="en-US" b="1" dirty="0"/>
              <a:t>carpenter</a:t>
            </a:r>
            <a:r>
              <a:rPr lang="en-US" dirty="0"/>
              <a:t>. His goal is “to build a great sculpture to excite people’s imaginations”. You can see his large-scale sculptures in many places around the world. Doherty’s sculptures are made of young trees or </a:t>
            </a:r>
            <a:r>
              <a:rPr lang="en-US" b="1" dirty="0"/>
              <a:t>saplings.</a:t>
            </a:r>
            <a:r>
              <a:rPr lang="en-US" dirty="0"/>
              <a:t> The saplings are </a:t>
            </a:r>
            <a:r>
              <a:rPr lang="en-US" b="1" dirty="0"/>
              <a:t>flexible</a:t>
            </a:r>
            <a:r>
              <a:rPr lang="en-US" dirty="0"/>
              <a:t>, so he can bend them into rounded shapes. He keeps them together by </a:t>
            </a:r>
            <a:r>
              <a:rPr lang="en-US" b="1" dirty="0"/>
              <a:t>weaving</a:t>
            </a:r>
            <a:r>
              <a:rPr lang="en-US" dirty="0"/>
              <a:t> the saplings around each other. Building the sculpture is a great job, so local community helps Doherty with his project. Many volunteers help to collect the saplings, mark out the space and build the sculpture. The sculptures are </a:t>
            </a:r>
            <a:r>
              <a:rPr lang="en-US" b="1" dirty="0"/>
              <a:t>temporary.</a:t>
            </a:r>
            <a:r>
              <a:rPr lang="en-US" dirty="0"/>
              <a:t> They will </a:t>
            </a:r>
            <a:r>
              <a:rPr lang="en-US" b="1" dirty="0"/>
              <a:t>decompose</a:t>
            </a:r>
            <a:r>
              <a:rPr lang="en-US" dirty="0"/>
              <a:t> or break down over time. </a:t>
            </a:r>
            <a:endParaRPr lang="uk-UA" dirty="0"/>
          </a:p>
          <a:p>
            <a:endParaRPr lang="uk-UA" dirty="0"/>
          </a:p>
        </p:txBody>
      </p:sp>
      <p:pic>
        <p:nvPicPr>
          <p:cNvPr id="4" name="Рисунок 3"/>
          <p:cNvPicPr>
            <a:picLocks noChangeAspect="1"/>
          </p:cNvPicPr>
          <p:nvPr/>
        </p:nvPicPr>
        <p:blipFill>
          <a:blip r:embed="rId2"/>
          <a:stretch>
            <a:fillRect/>
          </a:stretch>
        </p:blipFill>
        <p:spPr>
          <a:xfrm>
            <a:off x="1080654" y="546266"/>
            <a:ext cx="4501448" cy="1936038"/>
          </a:xfrm>
          <a:prstGeom prst="rect">
            <a:avLst/>
          </a:prstGeom>
        </p:spPr>
      </p:pic>
    </p:spTree>
    <p:extLst>
      <p:ext uri="{BB962C8B-B14F-4D97-AF65-F5344CB8AC3E}">
        <p14:creationId xmlns:p14="http://schemas.microsoft.com/office/powerpoint/2010/main" val="1703736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18804" y="668174"/>
            <a:ext cx="5905500" cy="4429125"/>
          </a:xfrm>
          <a:prstGeom prst="rect">
            <a:avLst/>
          </a:prstGeom>
        </p:spPr>
      </p:pic>
      <p:pic>
        <p:nvPicPr>
          <p:cNvPr id="3" name="Рисунок 2"/>
          <p:cNvPicPr>
            <a:picLocks noChangeAspect="1"/>
          </p:cNvPicPr>
          <p:nvPr/>
        </p:nvPicPr>
        <p:blipFill>
          <a:blip r:embed="rId3"/>
          <a:stretch>
            <a:fillRect/>
          </a:stretch>
        </p:blipFill>
        <p:spPr>
          <a:xfrm>
            <a:off x="6541076" y="668175"/>
            <a:ext cx="5061116" cy="4429124"/>
          </a:xfrm>
          <a:prstGeom prst="rect">
            <a:avLst/>
          </a:prstGeom>
        </p:spPr>
      </p:pic>
    </p:spTree>
    <p:extLst>
      <p:ext uri="{BB962C8B-B14F-4D97-AF65-F5344CB8AC3E}">
        <p14:creationId xmlns:p14="http://schemas.microsoft.com/office/powerpoint/2010/main" val="3044650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de-DE" dirty="0" smtClean="0"/>
              <a:t>         </a:t>
            </a:r>
            <a:r>
              <a:rPr lang="de-DE" b="1" dirty="0" smtClean="0"/>
              <a:t>Sung </a:t>
            </a:r>
            <a:r>
              <a:rPr lang="de-DE" b="1" dirty="0" err="1"/>
              <a:t>Hee</a:t>
            </a:r>
            <a:r>
              <a:rPr lang="de-DE" b="1" dirty="0"/>
              <a:t> Cho</a:t>
            </a:r>
            <a:endParaRPr lang="uk-UA" b="1" dirty="0"/>
          </a:p>
        </p:txBody>
      </p:sp>
      <p:sp>
        <p:nvSpPr>
          <p:cNvPr id="3" name="Объект 2"/>
          <p:cNvSpPr>
            <a:spLocks noGrp="1"/>
          </p:cNvSpPr>
          <p:nvPr>
            <p:ph idx="1"/>
          </p:nvPr>
        </p:nvSpPr>
        <p:spPr/>
        <p:txBody>
          <a:bodyPr>
            <a:normAutofit lnSpcReduction="10000"/>
          </a:bodyPr>
          <a:lstStyle/>
          <a:p>
            <a:r>
              <a:rPr lang="en-US" dirty="0"/>
              <a:t>When you look at her artwork, you see small pieces of brightly colored paper on a large </a:t>
            </a:r>
            <a:r>
              <a:rPr lang="en-US" b="1" dirty="0"/>
              <a:t>canvas</a:t>
            </a:r>
            <a:r>
              <a:rPr lang="en-US" dirty="0"/>
              <a:t>. It may seem disorderly with colors scattered around. However, if you step back, you can imagine the stars, galaxies and the beauty of the universe. Cho combines traditional Korean paper with paint. First, she paints the canvas. Then she cuts out pieces of </a:t>
            </a:r>
            <a:r>
              <a:rPr lang="en-US" dirty="0" err="1"/>
              <a:t>hanji</a:t>
            </a:r>
            <a:r>
              <a:rPr lang="en-US" dirty="0"/>
              <a:t> into small shapes, such as flower petals. Next, she </a:t>
            </a:r>
            <a:r>
              <a:rPr lang="en-US" b="1" dirty="0"/>
              <a:t>dyes</a:t>
            </a:r>
            <a:r>
              <a:rPr lang="en-US" dirty="0"/>
              <a:t> and paints the small pieces of paper into a different color. The she </a:t>
            </a:r>
            <a:r>
              <a:rPr lang="en-US" b="1" dirty="0"/>
              <a:t>glues</a:t>
            </a:r>
            <a:r>
              <a:rPr lang="en-US" dirty="0"/>
              <a:t> thousands of them onto the canvas in </a:t>
            </a:r>
            <a:r>
              <a:rPr lang="en-US" b="1" dirty="0"/>
              <a:t>layers</a:t>
            </a:r>
            <a:r>
              <a:rPr lang="en-US" dirty="0"/>
              <a:t> to </a:t>
            </a:r>
            <a:r>
              <a:rPr lang="en-US" b="1" dirty="0"/>
              <a:t>capture the glimmer of light</a:t>
            </a:r>
            <a:r>
              <a:rPr lang="en-US" dirty="0"/>
              <a:t>. She repeats this process over and over again. She wants to create artwork that is as magical as stars. </a:t>
            </a:r>
            <a:endParaRPr lang="uk-UA" dirty="0"/>
          </a:p>
          <a:p>
            <a:endParaRPr lang="uk-UA" dirty="0"/>
          </a:p>
        </p:txBody>
      </p:sp>
      <p:pic>
        <p:nvPicPr>
          <p:cNvPr id="4" name="Рисунок 3"/>
          <p:cNvPicPr>
            <a:picLocks noChangeAspect="1"/>
          </p:cNvPicPr>
          <p:nvPr/>
        </p:nvPicPr>
        <p:blipFill>
          <a:blip r:embed="rId2"/>
          <a:stretch>
            <a:fillRect/>
          </a:stretch>
        </p:blipFill>
        <p:spPr>
          <a:xfrm>
            <a:off x="879020" y="0"/>
            <a:ext cx="2232315" cy="2671948"/>
          </a:xfrm>
          <a:prstGeom prst="rect">
            <a:avLst/>
          </a:prstGeom>
        </p:spPr>
      </p:pic>
    </p:spTree>
    <p:extLst>
      <p:ext uri="{BB962C8B-B14F-4D97-AF65-F5344CB8AC3E}">
        <p14:creationId xmlns:p14="http://schemas.microsoft.com/office/powerpoint/2010/main" val="425850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17764" y="864177"/>
            <a:ext cx="5398263" cy="4372840"/>
          </a:xfrm>
          <a:prstGeom prst="rect">
            <a:avLst/>
          </a:prstGeom>
        </p:spPr>
      </p:pic>
      <p:pic>
        <p:nvPicPr>
          <p:cNvPr id="3" name="Рисунок 2"/>
          <p:cNvPicPr>
            <a:picLocks noChangeAspect="1"/>
          </p:cNvPicPr>
          <p:nvPr/>
        </p:nvPicPr>
        <p:blipFill>
          <a:blip r:embed="rId3"/>
          <a:stretch>
            <a:fillRect/>
          </a:stretch>
        </p:blipFill>
        <p:spPr>
          <a:xfrm>
            <a:off x="6016027" y="436665"/>
            <a:ext cx="4886325" cy="5807528"/>
          </a:xfrm>
          <a:prstGeom prst="rect">
            <a:avLst/>
          </a:prstGeom>
        </p:spPr>
      </p:pic>
    </p:spTree>
    <p:extLst>
      <p:ext uri="{BB962C8B-B14F-4D97-AF65-F5344CB8AC3E}">
        <p14:creationId xmlns:p14="http://schemas.microsoft.com/office/powerpoint/2010/main" val="4091108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353788" y="760021"/>
            <a:ext cx="9120248" cy="5058888"/>
          </a:xfrm>
          <a:prstGeom prst="rect">
            <a:avLst/>
          </a:prstGeom>
        </p:spPr>
      </p:pic>
    </p:spTree>
    <p:extLst>
      <p:ext uri="{BB962C8B-B14F-4D97-AF65-F5344CB8AC3E}">
        <p14:creationId xmlns:p14="http://schemas.microsoft.com/office/powerpoint/2010/main" val="1539877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51906" y="1460665"/>
            <a:ext cx="9915896" cy="3162276"/>
          </a:xfrm>
          <a:prstGeom prst="rect">
            <a:avLst/>
          </a:prstGeom>
        </p:spPr>
        <p:txBody>
          <a:bodyPr wrap="square">
            <a:spAutoFit/>
          </a:bodyPr>
          <a:lstStyle/>
          <a:p>
            <a:pPr algn="just">
              <a:lnSpc>
                <a:spcPct val="115000"/>
              </a:lnSpc>
              <a:spcAft>
                <a:spcPts val="100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Task B. Answer the questions:</a:t>
            </a:r>
            <a:endParaRPr lang="uk-UA"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800" dirty="0">
                <a:latin typeface="Times New Roman" panose="02020603050405020304" pitchFamily="18" charset="0"/>
                <a:ea typeface="Calibri" panose="020F0502020204030204" pitchFamily="34" charset="0"/>
                <a:cs typeface="Times New Roman" panose="02020603050405020304" pitchFamily="18" charset="0"/>
              </a:rPr>
              <a:t>Who helped Kieron Williamson build his skills?</a:t>
            </a:r>
            <a:endParaRPr lang="uk-UA"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800" dirty="0">
                <a:latin typeface="Times New Roman" panose="02020603050405020304" pitchFamily="18" charset="0"/>
                <a:ea typeface="Calibri" panose="020F0502020204030204" pitchFamily="34" charset="0"/>
                <a:cs typeface="Times New Roman" panose="02020603050405020304" pitchFamily="18" charset="0"/>
              </a:rPr>
              <a:t>How do people become a part of an Edgar Mueller painting?</a:t>
            </a:r>
            <a:endParaRPr lang="uk-UA"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800" dirty="0">
                <a:latin typeface="Times New Roman" panose="02020603050405020304" pitchFamily="18" charset="0"/>
                <a:ea typeface="Calibri" panose="020F0502020204030204" pitchFamily="34" charset="0"/>
                <a:cs typeface="Times New Roman" panose="02020603050405020304" pitchFamily="18" charset="0"/>
              </a:rPr>
              <a:t>Who helps Patrick Doherty build his sculptures?</a:t>
            </a:r>
            <a:endParaRPr lang="uk-UA"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800" dirty="0">
                <a:latin typeface="Times New Roman" panose="02020603050405020304" pitchFamily="18" charset="0"/>
                <a:ea typeface="Calibri" panose="020F0502020204030204" pitchFamily="34" charset="0"/>
                <a:cs typeface="Times New Roman" panose="02020603050405020304" pitchFamily="18" charset="0"/>
              </a:rPr>
              <a:t>What is the Korean name for the paper Sung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Hee</a:t>
            </a:r>
            <a:r>
              <a:rPr lang="en-US" sz="2800" dirty="0">
                <a:latin typeface="Times New Roman" panose="02020603050405020304" pitchFamily="18" charset="0"/>
                <a:ea typeface="Calibri" panose="020F0502020204030204" pitchFamily="34" charset="0"/>
                <a:cs typeface="Times New Roman" panose="02020603050405020304" pitchFamily="18" charset="0"/>
              </a:rPr>
              <a:t> Cho uses?</a:t>
            </a:r>
            <a:endParaRPr lang="uk-UA" sz="2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en-US" sz="2800" dirty="0">
                <a:latin typeface="Times New Roman" panose="02020603050405020304" pitchFamily="18" charset="0"/>
                <a:ea typeface="Calibri" panose="020F0502020204030204" pitchFamily="34" charset="0"/>
                <a:cs typeface="Times New Roman" panose="02020603050405020304" pitchFamily="18" charset="0"/>
              </a:rPr>
              <a:t>What is your favorite type of art to create? Why do you create it?</a:t>
            </a:r>
            <a:endParaRPr lang="uk-UA"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7820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2898" y="2525924"/>
            <a:ext cx="9601196" cy="1303867"/>
          </a:xfrm>
        </p:spPr>
        <p:txBody>
          <a:bodyPr>
            <a:noAutofit/>
          </a:bodyPr>
          <a:lstStyle/>
          <a:p>
            <a:r>
              <a:rPr lang="en-US" sz="9600" b="1" dirty="0" smtClean="0"/>
              <a:t>A special guest</a:t>
            </a:r>
            <a:endParaRPr lang="uk-UA" sz="9600" b="1" dirty="0"/>
          </a:p>
        </p:txBody>
      </p:sp>
    </p:spTree>
    <p:extLst>
      <p:ext uri="{BB962C8B-B14F-4D97-AF65-F5344CB8AC3E}">
        <p14:creationId xmlns:p14="http://schemas.microsoft.com/office/powerpoint/2010/main" val="24163099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6600" b="1" dirty="0" smtClean="0"/>
              <a:t>Summing up</a:t>
            </a:r>
            <a:endParaRPr lang="uk-UA" sz="6600" b="1" dirty="0"/>
          </a:p>
        </p:txBody>
      </p:sp>
      <p:sp>
        <p:nvSpPr>
          <p:cNvPr id="3" name="Объект 2"/>
          <p:cNvSpPr>
            <a:spLocks noGrp="1"/>
          </p:cNvSpPr>
          <p:nvPr>
            <p:ph idx="1"/>
          </p:nvPr>
        </p:nvSpPr>
        <p:spPr/>
        <p:txBody>
          <a:bodyPr/>
          <a:lstStyle/>
          <a:p>
            <a:r>
              <a:rPr lang="en-US" dirty="0" smtClean="0"/>
              <a:t>- </a:t>
            </a:r>
            <a:r>
              <a:rPr lang="en-US" sz="3200" b="1" dirty="0" smtClean="0"/>
              <a:t>I can name some modern artists,</a:t>
            </a:r>
          </a:p>
          <a:p>
            <a:r>
              <a:rPr lang="en-US" sz="3200" b="1" dirty="0" smtClean="0"/>
              <a:t>- I can lead a conversation on this topic,</a:t>
            </a:r>
          </a:p>
          <a:p>
            <a:r>
              <a:rPr lang="en-US" sz="3200" b="1" dirty="0" smtClean="0"/>
              <a:t>- I can make up a dialogue concerning this theme,</a:t>
            </a:r>
          </a:p>
          <a:p>
            <a:r>
              <a:rPr lang="en-US" sz="3200" b="1" dirty="0" smtClean="0"/>
              <a:t>- I can answer questions why people create art </a:t>
            </a:r>
            <a:endParaRPr lang="uk-UA" sz="3200" b="1" dirty="0"/>
          </a:p>
        </p:txBody>
      </p:sp>
    </p:spTree>
    <p:extLst>
      <p:ext uri="{BB962C8B-B14F-4D97-AF65-F5344CB8AC3E}">
        <p14:creationId xmlns:p14="http://schemas.microsoft.com/office/powerpoint/2010/main" val="27291299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66654" y="2894059"/>
            <a:ext cx="9601196" cy="1303867"/>
          </a:xfrm>
        </p:spPr>
        <p:txBody>
          <a:bodyPr>
            <a:normAutofit fontScale="90000"/>
          </a:bodyPr>
          <a:lstStyle/>
          <a:p>
            <a:r>
              <a:rPr lang="en-US" b="1" dirty="0" smtClean="0"/>
              <a:t>Homework</a:t>
            </a:r>
            <a:r>
              <a:rPr lang="en-US" b="1" dirty="0"/>
              <a:t>:</a:t>
            </a:r>
            <a:r>
              <a:rPr lang="en-US" dirty="0"/>
              <a:t> Find the information about new trends in art </a:t>
            </a:r>
            <a:r>
              <a:rPr lang="en-US" dirty="0" smtClean="0"/>
              <a:t>, bring </a:t>
            </a:r>
            <a:r>
              <a:rPr lang="en-US" dirty="0"/>
              <a:t>this information about new modern artists, about new directions and display us their works.</a:t>
            </a:r>
            <a:endParaRPr lang="uk-UA" dirty="0"/>
          </a:p>
        </p:txBody>
      </p:sp>
    </p:spTree>
    <p:extLst>
      <p:ext uri="{BB962C8B-B14F-4D97-AF65-F5344CB8AC3E}">
        <p14:creationId xmlns:p14="http://schemas.microsoft.com/office/powerpoint/2010/main" val="34897878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64774" y="2549675"/>
            <a:ext cx="9601196" cy="1303867"/>
          </a:xfrm>
        </p:spPr>
        <p:txBody>
          <a:bodyPr>
            <a:normAutofit/>
          </a:bodyPr>
          <a:lstStyle/>
          <a:p>
            <a:endParaRPr lang="uk-UA" sz="5400" b="1" dirty="0"/>
          </a:p>
        </p:txBody>
      </p:sp>
      <p:pic>
        <p:nvPicPr>
          <p:cNvPr id="3" name="Рисунок 2"/>
          <p:cNvPicPr>
            <a:picLocks noChangeAspect="1"/>
          </p:cNvPicPr>
          <p:nvPr/>
        </p:nvPicPr>
        <p:blipFill>
          <a:blip r:embed="rId2"/>
          <a:stretch>
            <a:fillRect/>
          </a:stretch>
        </p:blipFill>
        <p:spPr>
          <a:xfrm>
            <a:off x="491583" y="832754"/>
            <a:ext cx="10968106" cy="5223661"/>
          </a:xfrm>
          <a:prstGeom prst="rect">
            <a:avLst/>
          </a:prstGeom>
        </p:spPr>
      </p:pic>
    </p:spTree>
    <p:extLst>
      <p:ext uri="{BB962C8B-B14F-4D97-AF65-F5344CB8AC3E}">
        <p14:creationId xmlns:p14="http://schemas.microsoft.com/office/powerpoint/2010/main" val="40777000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69</TotalTime>
  <Words>615</Words>
  <Application>Microsoft Office PowerPoint</Application>
  <PresentationFormat>Произвольный</PresentationFormat>
  <Paragraphs>27</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Натуральные материалы</vt:lpstr>
      <vt:lpstr>Famous painters of nowadays </vt:lpstr>
      <vt:lpstr>Why do people make art? </vt:lpstr>
      <vt:lpstr>        Kieron Williamson</vt:lpstr>
      <vt:lpstr>Презентация PowerPoint</vt:lpstr>
      <vt:lpstr>          Edgar Mueller</vt:lpstr>
      <vt:lpstr>Презентация PowerPoint</vt:lpstr>
      <vt:lpstr>                      Patrick Doherty </vt:lpstr>
      <vt:lpstr>Презентация PowerPoint</vt:lpstr>
      <vt:lpstr>         Sung Hee Cho</vt:lpstr>
      <vt:lpstr>Презентация PowerPoint</vt:lpstr>
      <vt:lpstr>Презентация PowerPoint</vt:lpstr>
      <vt:lpstr>Презентация PowerPoint</vt:lpstr>
      <vt:lpstr>A special guest</vt:lpstr>
      <vt:lpstr>Summing up</vt:lpstr>
      <vt:lpstr>Homework: Find the information about new trends in art , bring this information about new modern artists, about new directions and display us their works.</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Famous painters of nowadays </dc:title>
  <dc:creator>User</dc:creator>
  <cp:lastModifiedBy>Пользователь</cp:lastModifiedBy>
  <cp:revision>8</cp:revision>
  <dcterms:created xsi:type="dcterms:W3CDTF">2018-11-14T17:14:54Z</dcterms:created>
  <dcterms:modified xsi:type="dcterms:W3CDTF">2018-12-18T16:14:49Z</dcterms:modified>
</cp:coreProperties>
</file>