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80" r:id="rId1"/>
  </p:sldMasterIdLst>
  <p:notesMasterIdLst>
    <p:notesMasterId r:id="rId40"/>
  </p:notesMasterIdLst>
  <p:sldIdLst>
    <p:sldId id="257" r:id="rId2"/>
    <p:sldId id="258" r:id="rId3"/>
    <p:sldId id="259" r:id="rId4"/>
    <p:sldId id="261" r:id="rId5"/>
    <p:sldId id="263" r:id="rId6"/>
    <p:sldId id="260" r:id="rId7"/>
    <p:sldId id="264" r:id="rId8"/>
    <p:sldId id="262" r:id="rId9"/>
    <p:sldId id="265" r:id="rId10"/>
    <p:sldId id="266" r:id="rId11"/>
    <p:sldId id="267" r:id="rId12"/>
    <p:sldId id="269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7" r:id="rId21"/>
    <p:sldId id="276" r:id="rId22"/>
    <p:sldId id="278" r:id="rId23"/>
    <p:sldId id="280" r:id="rId24"/>
    <p:sldId id="281" r:id="rId25"/>
    <p:sldId id="282" r:id="rId26"/>
    <p:sldId id="283" r:id="rId27"/>
    <p:sldId id="284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893CD0-2719-44D2-8ABB-C9B4692528AA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5CFE3F-7F75-4467-A673-F42CFEE79C08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0120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CFE3F-7F75-4467-A673-F42CFEE79C08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30493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EA563-35DC-4E75-9216-EC85F91A0F3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5A1B4CFE-E8DD-4C41-8027-22D3CE0D338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5666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EA563-35DC-4E75-9216-EC85F91A0F3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B4CFE-E8DD-4C41-8027-22D3CE0D338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4328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EA563-35DC-4E75-9216-EC85F91A0F3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B4CFE-E8DD-4C41-8027-22D3CE0D338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3833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EA563-35DC-4E75-9216-EC85F91A0F3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B4CFE-E8DD-4C41-8027-22D3CE0D338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9142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EA563-35DC-4E75-9216-EC85F91A0F3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B4CFE-E8DD-4C41-8027-22D3CE0D338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0401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EA563-35DC-4E75-9216-EC85F91A0F3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B4CFE-E8DD-4C41-8027-22D3CE0D338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7348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EA563-35DC-4E75-9216-EC85F91A0F3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B4CFE-E8DD-4C41-8027-22D3CE0D338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6765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EA563-35DC-4E75-9216-EC85F91A0F3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B4CFE-E8DD-4C41-8027-22D3CE0D338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0509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32EEA563-35DC-4E75-9216-EC85F91A0F3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B4CFE-E8DD-4C41-8027-22D3CE0D338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1117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EA563-35DC-4E75-9216-EC85F91A0F3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B4CFE-E8DD-4C41-8027-22D3CE0D338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9276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EA563-35DC-4E75-9216-EC85F91A0F3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B4CFE-E8DD-4C41-8027-22D3CE0D338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3665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EEA563-35DC-4E75-9216-EC85F91A0F34}" type="datetimeFigureOut">
              <a:rPr lang="ru-RU" smtClean="0"/>
              <a:t>23.01.2019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5A1B4CFE-E8DD-4C41-8027-22D3CE0D338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8805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1" r:id="rId1"/>
    <p:sldLayoutId id="2147484282" r:id="rId2"/>
    <p:sldLayoutId id="2147484283" r:id="rId3"/>
    <p:sldLayoutId id="2147484284" r:id="rId4"/>
    <p:sldLayoutId id="2147484285" r:id="rId5"/>
    <p:sldLayoutId id="2147484286" r:id="rId6"/>
    <p:sldLayoutId id="2147484287" r:id="rId7"/>
    <p:sldLayoutId id="2147484288" r:id="rId8"/>
    <p:sldLayoutId id="2147484289" r:id="rId9"/>
    <p:sldLayoutId id="2147484290" r:id="rId10"/>
    <p:sldLayoutId id="21474842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1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HugeGlassAlpineroadguidetigerbeetle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518073" y="4456923"/>
            <a:ext cx="2673927" cy="2401077"/>
          </a:xfrm>
          <a:prstGeom prst="teardrop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54636" y="687938"/>
            <a:ext cx="8089267" cy="923330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pPr algn="ctr"/>
            <a:r>
              <a:rPr lang="uk-UA" sz="5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«Кухня - це </a:t>
            </a:r>
            <a:r>
              <a:rPr lang="uk-UA" sz="5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мистецтво»</a:t>
            </a:r>
            <a:endParaRPr lang="ru-RU" sz="5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29927" y="1279084"/>
            <a:ext cx="3544283" cy="3118969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1026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678" y="2646119"/>
            <a:ext cx="4547464" cy="3011342"/>
          </a:xfrm>
          <a:prstGeom prst="ellipse">
            <a:avLst/>
          </a:prstGeom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277380" y="3343977"/>
            <a:ext cx="5715000" cy="3810000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36094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554" y="1136072"/>
            <a:ext cx="4291446" cy="572192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TextBox 3"/>
          <p:cNvSpPr txBox="1"/>
          <p:nvPr/>
        </p:nvSpPr>
        <p:spPr>
          <a:xfrm>
            <a:off x="290946" y="305075"/>
            <a:ext cx="11700639" cy="83099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uk-UA" sz="4800" dirty="0" smtClean="0"/>
              <a:t>«</a:t>
            </a:r>
            <a:r>
              <a:rPr lang="uk-UA" sz="4400" dirty="0" smtClean="0">
                <a:solidFill>
                  <a:schemeClr val="bg1"/>
                </a:solidFill>
              </a:rPr>
              <a:t>Скажи мені, що їси, а я скажу тобі, хто ти…</a:t>
            </a:r>
            <a:endParaRPr lang="ru-RU" sz="4400" dirty="0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8250" y="2111086"/>
            <a:ext cx="5715000" cy="37719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3938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5740" y="703176"/>
            <a:ext cx="9613861" cy="1080938"/>
          </a:xfrm>
        </p:spPr>
        <p:txBody>
          <a:bodyPr/>
          <a:lstStyle/>
          <a:p>
            <a:pPr algn="ctr"/>
            <a:r>
              <a:rPr lang="uk-UA" sz="6000" b="1" i="1" dirty="0" smtClean="0"/>
              <a:t>Подорожі</a:t>
            </a:r>
            <a:r>
              <a:rPr lang="uk-UA" b="1" i="1" dirty="0" smtClean="0"/>
              <a:t> </a:t>
            </a:r>
            <a:r>
              <a:rPr lang="uk-UA" sz="6000" b="1" i="1" dirty="0" smtClean="0"/>
              <a:t>смаків</a:t>
            </a:r>
            <a:r>
              <a:rPr lang="uk-UA" b="1" i="1" dirty="0" smtClean="0"/>
              <a:t> </a:t>
            </a:r>
            <a:endParaRPr lang="ru-RU" b="1" i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9685" y="2964873"/>
            <a:ext cx="2952750" cy="1845252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4284" y="372108"/>
            <a:ext cx="2724150" cy="16764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5966" y="5295600"/>
            <a:ext cx="2619375" cy="174307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498" y="243034"/>
            <a:ext cx="2292041" cy="16732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Прямокутник 6"/>
          <p:cNvSpPr/>
          <p:nvPr/>
        </p:nvSpPr>
        <p:spPr>
          <a:xfrm>
            <a:off x="0" y="2048508"/>
            <a:ext cx="12192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i="1" dirty="0" smtClean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Наші </a:t>
            </a:r>
            <a:r>
              <a:rPr lang="uk-UA" sz="5400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подорожі світом, стаючи дедалі швидшими й зручнішими, перетворилися на справжню приємність, пошук нових зустрічей, яскравих вражень і смаків</a:t>
            </a:r>
            <a:endParaRPr lang="ru-RU" sz="5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18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1187594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i="1" dirty="0" smtClean="0"/>
              <a:t>Ресторани та кафе рідного міста</a:t>
            </a:r>
            <a:endParaRPr lang="ru-RU" sz="6000" i="1" dirty="0"/>
          </a:p>
        </p:txBody>
      </p:sp>
      <p:pic>
        <p:nvPicPr>
          <p:cNvPr id="1026" name="Picture 2" descr="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5006" y="914402"/>
            <a:ext cx="4974359" cy="370185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lh3.googleusercontent.com/-RfdU8aG4GLY/W-EhCJbApNI/AAAAAAAAAIg/7AMhxxtY5WotQitE-0SLvt0DJ1lXGaYBACLIBGAYYCw/w768-h768-n-k-no-v1/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2195" y="2210902"/>
            <a:ext cx="3591502" cy="359150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lh3.googleusercontent.com/-0azuklA0bJU/W_BJEhE8GpI/AAAAAAAAAuw/eYkaffEEef48wX-DLZotisgCD5esVCSHgCLIBGAYYCw/w768-h768-n-k-no-v1/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78" y="2945194"/>
            <a:ext cx="3051173" cy="3051173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55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0044" y="110836"/>
            <a:ext cx="3551117" cy="382731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050" name="Picture 2" descr="19.12.2018 ( Ð² ÑÐµÑÐµÐ´Ñ ) ðºð¼ ÐÐ¸ÑÐºÐ¾ÑÐµÐºÐ° Ð´Ð¾ ÐÐ½Ñ Ð¡Ð²ÑÑÐ¾Ð³Ð¾ ÐÐ¸ÐºÐ¾Ð»Ð°Ñ ð ÐÐ°Ð¿ÑÐ¾ÑÑÑÐ¼Ð¾ Ð²ÑÑÑ Ð²ÑÐ´ÑÐ²ÑÑÐºÑÐ²Ð°ÑÐ¸ ÑÐµÐ¹ Ð´ÐµÐ½Ñ ÑÐ°Ð·Ð¾Ð¼ Ð· Ð½Ð°Ð¼Ð¸ Ð² @sunrisepark_ ð¤© â  ÐÑÑÐ´ Ð²ÑÐ»ÑÐ½Ð¸Ð¹, Ð¼ÑÐ·Ð¸ÑÐ½Ðµ Ð¾ÑÐ¾ÑÐ¼Ð»ÐµÐ½Ð½Ñ 25 Ð³ÑÐ½. â  â  ÐÐ°Ð²Ð¶Ð´Ð¸ ÑÐµÐºÐ°ÑÐ¼Ð¾ ðâ  â  ÐÐ°Ð¼Ð¾Ð²Ð»ÐµÐ½Ð½Ñ ÑÑÐ¾Ð»ÑÐ² : ð² â  0 (93) 742-05-68 ; â 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2075" y="1565563"/>
            <a:ext cx="3595486" cy="423718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ÐÐ°ÑÐ½Ð¸Ñ Ð²Ð¸ÑÑÐ´Ð½Ð¸Ñ ð â  Ð Ð¼Ð¸ Ð¿Ð¾ÐºÐ¸ Ð³Ð¾ÑÑÑÐ¼Ð¾ ÑÑÐ·ÐºÐµÐ¹Ðº Ð´Ð»Ñ Ð´Ð¸ÑÑÑÐ¾Ð³Ð¾ ÑÐ²ÑÑÐ° #Ð³Ð°Ð²Ð°Ð¹ÑÑÐºÐ°Ð²ÐµÑÑÑÐºÐ° , ÑÐºÐµ Ð²ÑÐ´Ð±ÑÐ´ÐµÑÑÑÑ Ð²Ð¶Ðµ Ð·Ð°Ð²ÑÑÐ°, Ð¾ 15:00 Ð² @sunrisepark_ ð â  ÐÑÐ´Ð¿Ð¾ÑÐ¸Ð²Ð°Ð¹ ÑÐ°Ð·Ð¾Ð¼ Ð· Ð½Ð°Ð¼Ð¸ ð â  #Ð´Ð¸ÑÑÑÐµÑÐ²ÑÑÐ¾ #summer2018 #sunrisepark #sunriseboguslav #Ð´ÑÑÐ¸ #Ð³Ð°Ð²Ð°Ð¹ÑÑÐºÐ°Ð²ÐµÑÑÑÐºÐ° #pizza #suchi #burger #boguslav #boguslavinst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23" y="3061855"/>
            <a:ext cx="3960769" cy="3491345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4096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5809" y="124691"/>
            <a:ext cx="8076756" cy="6578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11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0" y="0"/>
            <a:ext cx="1209501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i="1" dirty="0" err="1"/>
              <a:t>Європейська</a:t>
            </a:r>
            <a:r>
              <a:rPr lang="ru-RU" sz="4400" i="1" dirty="0"/>
              <a:t> кухня, </a:t>
            </a:r>
            <a:r>
              <a:rPr lang="ru-RU" sz="4400" i="1" dirty="0" err="1"/>
              <a:t>також</a:t>
            </a:r>
            <a:r>
              <a:rPr lang="ru-RU" sz="4400" i="1" dirty="0"/>
              <a:t> </a:t>
            </a:r>
            <a:r>
              <a:rPr lang="ru-RU" sz="4400" i="1" dirty="0" err="1"/>
              <a:t>іменована</a:t>
            </a:r>
            <a:r>
              <a:rPr lang="ru-RU" sz="4400" i="1" dirty="0"/>
              <a:t> </a:t>
            </a:r>
            <a:r>
              <a:rPr lang="ru-RU" sz="4400" i="1" dirty="0" err="1"/>
              <a:t>західна</a:t>
            </a:r>
            <a:r>
              <a:rPr lang="ru-RU" sz="4400" i="1" dirty="0"/>
              <a:t> </a:t>
            </a:r>
            <a:r>
              <a:rPr lang="ru-RU" sz="4400" i="1" dirty="0" err="1"/>
              <a:t>або</a:t>
            </a:r>
            <a:r>
              <a:rPr lang="ru-RU" sz="4400" i="1" dirty="0"/>
              <a:t> континентальна — </a:t>
            </a:r>
            <a:r>
              <a:rPr lang="ru-RU" sz="4400" i="1" dirty="0" err="1" smtClean="0"/>
              <a:t>узагальнюючий</a:t>
            </a:r>
            <a:r>
              <a:rPr lang="ru-RU" sz="4400" i="1" dirty="0" smtClean="0"/>
              <a:t> </a:t>
            </a:r>
            <a:r>
              <a:rPr lang="ru-RU" sz="4400" i="1" dirty="0" err="1"/>
              <a:t>термін</a:t>
            </a:r>
            <a:r>
              <a:rPr lang="ru-RU" sz="4400" i="1" dirty="0"/>
              <a:t> для </a:t>
            </a:r>
            <a:r>
              <a:rPr lang="ru-RU" sz="4400" i="1" dirty="0" err="1"/>
              <a:t>позначення</a:t>
            </a:r>
            <a:r>
              <a:rPr lang="ru-RU" sz="4400" i="1" dirty="0"/>
              <a:t> </a:t>
            </a:r>
            <a:r>
              <a:rPr lang="ru-RU" sz="4400" i="1" dirty="0" err="1"/>
              <a:t>різноманітних</a:t>
            </a:r>
            <a:r>
              <a:rPr lang="ru-RU" sz="4400" i="1" dirty="0"/>
              <a:t> кухонь </a:t>
            </a:r>
            <a:r>
              <a:rPr lang="ru-RU" sz="4400" i="1" dirty="0" err="1"/>
              <a:t>країн</a:t>
            </a:r>
            <a:r>
              <a:rPr lang="ru-RU" sz="4400" i="1" dirty="0"/>
              <a:t> </a:t>
            </a:r>
            <a:r>
              <a:rPr lang="ru-RU" sz="4400" i="1" dirty="0" err="1"/>
              <a:t>Європи</a:t>
            </a:r>
            <a:r>
              <a:rPr lang="ru-RU" sz="4400" i="1" dirty="0"/>
              <a:t>, а </a:t>
            </a:r>
            <a:r>
              <a:rPr lang="ru-RU" sz="4400" i="1" dirty="0" err="1"/>
              <a:t>також</a:t>
            </a:r>
            <a:r>
              <a:rPr lang="ru-RU" sz="4400" i="1" dirty="0"/>
              <a:t> </a:t>
            </a:r>
            <a:r>
              <a:rPr lang="ru-RU" sz="4400" i="1" dirty="0" err="1"/>
              <a:t>зазнали</a:t>
            </a:r>
            <a:r>
              <a:rPr lang="ru-RU" sz="4400" i="1" dirty="0"/>
              <a:t> </a:t>
            </a:r>
            <a:r>
              <a:rPr lang="ru-RU" sz="4400" i="1" dirty="0" err="1"/>
              <a:t>європейського</a:t>
            </a:r>
            <a:r>
              <a:rPr lang="ru-RU" sz="4400" i="1" dirty="0"/>
              <a:t> </a:t>
            </a:r>
            <a:r>
              <a:rPr lang="ru-RU" sz="4400" i="1" dirty="0" err="1"/>
              <a:t>впливу</a:t>
            </a:r>
            <a:r>
              <a:rPr lang="ru-RU" sz="4400" i="1" dirty="0"/>
              <a:t> кухонь </a:t>
            </a:r>
            <a:r>
              <a:rPr lang="ru-RU" sz="4400" i="1" dirty="0" err="1"/>
              <a:t>Північної</a:t>
            </a:r>
            <a:r>
              <a:rPr lang="ru-RU" sz="4400" i="1" dirty="0"/>
              <a:t> Америки, </a:t>
            </a:r>
            <a:r>
              <a:rPr lang="ru-RU" sz="4400" i="1" dirty="0" err="1"/>
              <a:t>Австралоазії</a:t>
            </a:r>
            <a:r>
              <a:rPr lang="ru-RU" sz="4400" i="1" dirty="0"/>
              <a:t>, </a:t>
            </a:r>
            <a:r>
              <a:rPr lang="ru-RU" sz="4400" i="1" dirty="0" err="1"/>
              <a:t>Океанії</a:t>
            </a:r>
            <a:r>
              <a:rPr lang="ru-RU" sz="4400" i="1" dirty="0"/>
              <a:t> та </a:t>
            </a:r>
            <a:r>
              <a:rPr lang="ru-RU" sz="4400" i="1" dirty="0" err="1"/>
              <a:t>Латинської</a:t>
            </a:r>
            <a:r>
              <a:rPr lang="ru-RU" sz="4400" i="1" dirty="0"/>
              <a:t> Америки. </a:t>
            </a:r>
          </a:p>
        </p:txBody>
      </p:sp>
      <p:pic>
        <p:nvPicPr>
          <p:cNvPr id="3074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4909" y="3400965"/>
            <a:ext cx="3730047" cy="3263793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9492" y="3931586"/>
            <a:ext cx="3605356" cy="283583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182" y="4179537"/>
            <a:ext cx="4152310" cy="258788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96725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Ð ÐµÐ·ÑÐ»ÑÑÐ°Ñ Ð¿Ð¾ÑÑÐºÑ Ð·Ð¾Ð±ÑÐ°Ð¶ÐµÐ½Ñ Ð·Ð° Ð·Ð°Ð¿Ð¸ÑÐ¾Ð¼ &quot;Ð¿Ð¾Ð´Ð¾ÑÐ¾Ð¶ Ð¼Ð¾ÑÐµÐ¿Ð»Ð°Ð²ÑÑÐ² Ð·Ð° Ð½Ð¾Ð²Ð¸Ð¼Ð¸ ÑÐ¼Ð°ÐºÐ°Ð¼Ð¸ Ð²ÑÐºÑÐ¿ÐµÐ´ÑÑ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890" y="392545"/>
            <a:ext cx="10640291" cy="646545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TextBox 3"/>
          <p:cNvSpPr txBox="1"/>
          <p:nvPr/>
        </p:nvSpPr>
        <p:spPr>
          <a:xfrm>
            <a:off x="2540194" y="160338"/>
            <a:ext cx="6219972" cy="76944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uk-UA" sz="4400" b="1" i="1" dirty="0" smtClean="0"/>
              <a:t>«Мандри мореплавців»</a:t>
            </a:r>
            <a:endParaRPr lang="ru-RU" sz="4400" b="1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875" y="445491"/>
            <a:ext cx="2384619" cy="238461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AutoShape 4" descr="Ð ÐµÐ·ÑÐ»ÑÑÐ°Ñ Ð¿Ð¾ÑÑÐºÑ Ð·Ð¾Ð±ÑÐ°Ð¶ÐµÐ½Ñ Ð·Ð° Ð·Ð°Ð¿Ð¸ÑÐ¾Ð¼ &quot;Ð¿Ð¾Ð¼ÑÐ´Ð¾ÑÐ¸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937948"/>
            <a:ext cx="3036957" cy="199540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AutoShape 6" descr="Ð ÐµÐ·ÑÐ»ÑÑÐ°Ñ Ð¿Ð¾ÑÑÐºÑ Ð·Ð¾Ð±ÑÐ°Ð¶ÐµÐ½Ñ Ð·Ð° Ð·Ð°Ð¿Ð¸ÑÐ¾Ð¼ &quot;ÐºÑÐºÑÑÑÐ´Ð·Ð°&quot;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8" descr="Ð ÐµÐ·ÑÐ»ÑÑÐ°Ñ Ð¿Ð¾ÑÑÐºÑ Ð·Ð¾Ð±ÑÐ°Ð¶ÐµÐ½Ñ Ð·Ð° Ð·Ð°Ð¿Ð¸ÑÐ¾Ð¼ &quot;ÐºÑÐºÑÑÑÐ´Ð·Ð°&quot;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565" y="4994560"/>
            <a:ext cx="2872375" cy="18634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90232" y="284707"/>
            <a:ext cx="2574491" cy="225482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58999" y="2581463"/>
            <a:ext cx="2636959" cy="207305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32538" y="4742587"/>
            <a:ext cx="2559462" cy="21952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244514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7724" y="679828"/>
            <a:ext cx="9603275" cy="1049235"/>
          </a:xfrm>
        </p:spPr>
        <p:txBody>
          <a:bodyPr>
            <a:normAutofit/>
          </a:bodyPr>
          <a:lstStyle/>
          <a:p>
            <a:pPr algn="ctr"/>
            <a:r>
              <a:rPr lang="uk-UA" sz="6000" b="1" i="1" dirty="0" smtClean="0"/>
              <a:t>Кулінарні винаходи </a:t>
            </a:r>
            <a:endParaRPr lang="ru-RU" sz="6000" b="1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308" y="2304567"/>
            <a:ext cx="4868422" cy="273848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TextBox 4"/>
          <p:cNvSpPr txBox="1"/>
          <p:nvPr/>
        </p:nvSpPr>
        <p:spPr>
          <a:xfrm>
            <a:off x="0" y="1904458"/>
            <a:ext cx="52010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i="1" dirty="0" smtClean="0"/>
              <a:t>Приготування страв в вакуумних пакунках</a:t>
            </a:r>
            <a:endParaRPr lang="ru-RU" sz="2000" b="1" i="1" dirty="0"/>
          </a:p>
        </p:txBody>
      </p:sp>
      <p:pic>
        <p:nvPicPr>
          <p:cNvPr id="4098" name="Picture 2" descr="Ð ÐµÐ·ÑÐ»ÑÑÐ°Ñ Ð¿Ð¾ÑÑÐºÑ Ð·Ð¾Ð±ÑÐ°Ð¶ÐµÐ½Ñ Ð·Ð° Ð·Ð°Ð¿Ð¸ÑÐ¾Ð¼ &quot;ÑÑÑÐ¾Ð½ Ð´Ð»Ñ Ð¼Ð¾Ð»ÐµÐºÑÐ»ÑÑÐ½Ð¾Ñ ÐºÑÑÐ½Ñ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245" y="2304566"/>
            <a:ext cx="6618755" cy="273848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666718" y="1904458"/>
            <a:ext cx="33192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 smtClean="0"/>
              <a:t>Сифон для молекулярної кухні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1750799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4000" b="1" i="1" dirty="0" smtClean="0"/>
              <a:t>Італійська гречка – сарацинське зерно</a:t>
            </a:r>
            <a:endParaRPr lang="ru-RU" sz="4000" b="1" i="1" dirty="0"/>
          </a:p>
        </p:txBody>
      </p:sp>
      <p:pic>
        <p:nvPicPr>
          <p:cNvPr id="5122" name="Picture 2" descr="Ð ÐµÐ·ÑÐ»ÑÑÐ°Ñ Ð¿Ð¾ÑÑÐºÑ Ð·Ð¾Ð±ÑÐ°Ð¶ÐµÐ½Ñ Ð·Ð° Ð·Ð°Ð¿Ð¸ÑÐ¾Ð¼ &quot;ÑÐ°ÑÐ°ÑÐ¸Ð½ÑÑÐºÐµ Ð·ÐµÑÐ½Ð¾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53754"/>
            <a:ext cx="4000211" cy="500026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Ð ÐµÐ·ÑÐ»ÑÑÐ°Ñ Ð¿Ð¾ÑÑÐºÑ Ð·Ð¾Ð±ÑÐ°Ð¶ÐµÐ½Ñ Ð·Ð° Ð·Ð°Ð¿Ð¸ÑÐ¾Ð¼ &quot;ÑÐ°ÑÐ°ÑÐ¸Ð½ÑÑÐºÐµ Ð·ÐµÑÐ½Ð¾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0091" y="1972635"/>
            <a:ext cx="4286250" cy="47625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Ð ÐµÐ·ÑÐ»ÑÑÐ°Ñ Ð¿Ð¾ÑÑÐºÑ Ð·Ð¾Ð±ÑÐ°Ð¶ÐµÐ½Ñ Ð·Ð° Ð·Ð°Ð¿Ð¸ÑÐ¾Ð¼ &quot;ÑÐ°ÑÐ°ÑÐ¸Ð½ÑÑÐºÐµ Ð·ÐµÑÐ½Ð¾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6221" y="3035924"/>
            <a:ext cx="3530251" cy="263592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126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818" y="603319"/>
            <a:ext cx="3810000" cy="49434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  <a:softEdge rad="317500"/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5591" y="1015086"/>
            <a:ext cx="7453744" cy="41199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  <a:softEdge rad="317500"/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2147455" y="249376"/>
            <a:ext cx="93586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dirty="0" err="1" smtClean="0"/>
              <a:t>Монументальне</a:t>
            </a:r>
            <a:r>
              <a:rPr lang="uk-UA" sz="4000" b="1" i="1" dirty="0" smtClean="0"/>
              <a:t> ілюстроване видання </a:t>
            </a:r>
            <a:endParaRPr lang="ru-RU" sz="4000" b="1" i="1" dirty="0"/>
          </a:p>
        </p:txBody>
      </p:sp>
    </p:spTree>
    <p:extLst>
      <p:ext uri="{BB962C8B-B14F-4D97-AF65-F5344CB8AC3E}">
        <p14:creationId xmlns:p14="http://schemas.microsoft.com/office/powerpoint/2010/main" val="56839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i="1" dirty="0" smtClean="0"/>
              <a:t>Домашня - значить справжня </a:t>
            </a:r>
            <a:endParaRPr lang="ru-RU" b="1" i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946" y="1965898"/>
            <a:ext cx="4106573" cy="298234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9567" y="4342967"/>
            <a:ext cx="4862240" cy="255659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6803" y="2011572"/>
            <a:ext cx="2998595" cy="217768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27478" y="4744980"/>
            <a:ext cx="2876481" cy="215458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65398" y="1723275"/>
            <a:ext cx="4552084" cy="298014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96742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319" y="559838"/>
            <a:ext cx="4828450" cy="374326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1303" y="2024534"/>
            <a:ext cx="5712447" cy="388958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TextBox 3"/>
          <p:cNvSpPr txBox="1"/>
          <p:nvPr/>
        </p:nvSpPr>
        <p:spPr>
          <a:xfrm>
            <a:off x="772319" y="52006"/>
            <a:ext cx="19223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i="1" dirty="0" smtClean="0"/>
              <a:t>Плов</a:t>
            </a: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874327" y="1923640"/>
            <a:ext cx="322395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i="1" dirty="0" err="1" smtClean="0"/>
              <a:t>Різотто</a:t>
            </a:r>
            <a:r>
              <a:rPr lang="uk-UA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675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7527" y="729344"/>
            <a:ext cx="4943553" cy="388422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146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865" y="1020289"/>
            <a:ext cx="4752975" cy="5715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579418" y="872836"/>
            <a:ext cx="18825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i="1" smtClean="0"/>
              <a:t>Голубці</a:t>
            </a:r>
            <a:r>
              <a:rPr lang="uk-UA" smtClean="0"/>
              <a:t>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6522971" y="375401"/>
            <a:ext cx="18403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i="1" dirty="0" err="1" smtClean="0"/>
              <a:t>Долма</a:t>
            </a:r>
            <a:r>
              <a:rPr lang="uk-UA" sz="4000" b="1" i="1" dirty="0" smtClean="0"/>
              <a:t> </a:t>
            </a:r>
            <a:endParaRPr lang="ru-RU" sz="4000" b="1" i="1" dirty="0"/>
          </a:p>
        </p:txBody>
      </p:sp>
    </p:spTree>
    <p:extLst>
      <p:ext uri="{BB962C8B-B14F-4D97-AF65-F5344CB8AC3E}">
        <p14:creationId xmlns:p14="http://schemas.microsoft.com/office/powerpoint/2010/main" val="193838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455" y="1025236"/>
            <a:ext cx="5630597" cy="422823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3374" y="1025236"/>
            <a:ext cx="5715000" cy="42862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TextBox 3"/>
          <p:cNvSpPr txBox="1"/>
          <p:nvPr/>
        </p:nvSpPr>
        <p:spPr>
          <a:xfrm>
            <a:off x="418248" y="671293"/>
            <a:ext cx="59708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i="1" dirty="0" smtClean="0"/>
              <a:t>Макарони по - флотські </a:t>
            </a:r>
            <a:endParaRPr lang="ru-RU" sz="4000" b="1" i="1" dirty="0"/>
          </a:p>
        </p:txBody>
      </p:sp>
      <p:sp>
        <p:nvSpPr>
          <p:cNvPr id="5" name="TextBox 4"/>
          <p:cNvSpPr txBox="1"/>
          <p:nvPr/>
        </p:nvSpPr>
        <p:spPr>
          <a:xfrm>
            <a:off x="6345382" y="1046670"/>
            <a:ext cx="50047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i="1" dirty="0" err="1" smtClean="0"/>
              <a:t>Спагетті</a:t>
            </a:r>
            <a:r>
              <a:rPr lang="uk-UA" sz="4000" b="1" i="1" dirty="0" smtClean="0"/>
              <a:t> </a:t>
            </a:r>
            <a:r>
              <a:rPr lang="uk-UA" sz="4000" b="1" i="1" dirty="0" err="1" smtClean="0"/>
              <a:t>болоньєзе</a:t>
            </a:r>
            <a:r>
              <a:rPr lang="uk-UA" sz="4000" b="1" i="1" dirty="0" smtClean="0"/>
              <a:t> </a:t>
            </a:r>
            <a:endParaRPr lang="ru-RU" sz="4000" b="1" i="1" dirty="0"/>
          </a:p>
        </p:txBody>
      </p:sp>
    </p:spTree>
    <p:extLst>
      <p:ext uri="{BB962C8B-B14F-4D97-AF65-F5344CB8AC3E}">
        <p14:creationId xmlns:p14="http://schemas.microsoft.com/office/powerpoint/2010/main" val="1281447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Ð ÐµÐ·ÑÐ»ÑÑÐ°Ñ Ð¿Ð¾ÑÑÐºÑ Ð·Ð¾Ð±ÑÐ°Ð¶ÐµÐ½Ñ Ð·Ð° Ð·Ð°Ð¿Ð¸ÑÐ¾Ð¼ &quot;Ð±ÑÑÑÐºÐµÑÑÐ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795" y="1856509"/>
            <a:ext cx="6400799" cy="42671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55" y="692727"/>
            <a:ext cx="5342395" cy="352598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TextBox 2"/>
          <p:cNvSpPr txBox="1"/>
          <p:nvPr/>
        </p:nvSpPr>
        <p:spPr>
          <a:xfrm>
            <a:off x="119637" y="338784"/>
            <a:ext cx="52768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i="1" dirty="0" smtClean="0"/>
              <a:t>Бутерброд домашній </a:t>
            </a:r>
            <a:endParaRPr lang="ru-RU" sz="4000" b="1" i="1" dirty="0"/>
          </a:p>
        </p:txBody>
      </p:sp>
      <p:sp>
        <p:nvSpPr>
          <p:cNvPr id="4" name="TextBox 3"/>
          <p:cNvSpPr txBox="1"/>
          <p:nvPr/>
        </p:nvSpPr>
        <p:spPr>
          <a:xfrm>
            <a:off x="7065818" y="1690255"/>
            <a:ext cx="29106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i="1" dirty="0" err="1" smtClean="0"/>
              <a:t>Брускетта</a:t>
            </a:r>
            <a:r>
              <a:rPr lang="uk-UA" sz="4000" b="1" i="1" dirty="0" smtClean="0"/>
              <a:t> </a:t>
            </a:r>
            <a:endParaRPr lang="ru-RU" sz="4000" b="1" i="1" dirty="0"/>
          </a:p>
        </p:txBody>
      </p:sp>
    </p:spTree>
    <p:extLst>
      <p:ext uri="{BB962C8B-B14F-4D97-AF65-F5344CB8AC3E}">
        <p14:creationId xmlns:p14="http://schemas.microsoft.com/office/powerpoint/2010/main" val="2532352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000" b="1" i="1" dirty="0" smtClean="0"/>
              <a:t>Кухня – це мистецтво</a:t>
            </a:r>
            <a:endParaRPr lang="ru-RU" sz="4000" b="1" i="1" dirty="0"/>
          </a:p>
        </p:txBody>
      </p:sp>
      <p:sp>
        <p:nvSpPr>
          <p:cNvPr id="3" name="Прямокутник 2"/>
          <p:cNvSpPr/>
          <p:nvPr/>
        </p:nvSpPr>
        <p:spPr>
          <a:xfrm>
            <a:off x="277091" y="1853754"/>
            <a:ext cx="12192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i="1" dirty="0" smtClean="0"/>
              <a:t>	</a:t>
            </a:r>
            <a:r>
              <a:rPr lang="ru-RU" sz="4000" i="1" dirty="0" err="1" smtClean="0"/>
              <a:t>Сучасна</a:t>
            </a:r>
            <a:r>
              <a:rPr lang="ru-RU" sz="4000" i="1" dirty="0" smtClean="0"/>
              <a:t> </a:t>
            </a:r>
            <a:r>
              <a:rPr lang="ru-RU" sz="4000" i="1" dirty="0" err="1"/>
              <a:t>кулінарна</a:t>
            </a:r>
            <a:r>
              <a:rPr lang="ru-RU" sz="4000" i="1" dirty="0"/>
              <a:t> справа — </a:t>
            </a:r>
            <a:r>
              <a:rPr lang="ru-RU" sz="4000" i="1" dirty="0" err="1"/>
              <a:t>це</a:t>
            </a:r>
            <a:r>
              <a:rPr lang="ru-RU" sz="4000" i="1" dirty="0"/>
              <a:t> </a:t>
            </a:r>
            <a:r>
              <a:rPr lang="ru-RU" sz="4000" i="1" dirty="0" err="1"/>
              <a:t>дещо</a:t>
            </a:r>
            <a:r>
              <a:rPr lang="ru-RU" sz="4000" i="1" dirty="0"/>
              <a:t> </a:t>
            </a:r>
            <a:r>
              <a:rPr lang="ru-RU" sz="4000" i="1" dirty="0" err="1"/>
              <a:t>більше</a:t>
            </a:r>
            <a:r>
              <a:rPr lang="ru-RU" sz="4000" i="1" dirty="0"/>
              <a:t>, </a:t>
            </a:r>
            <a:r>
              <a:rPr lang="ru-RU" sz="4000" i="1" dirty="0" err="1"/>
              <a:t>ніж</a:t>
            </a:r>
            <a:r>
              <a:rPr lang="ru-RU" sz="4000" i="1" dirty="0"/>
              <a:t> просто </a:t>
            </a:r>
            <a:r>
              <a:rPr lang="ru-RU" sz="4000" i="1" dirty="0" err="1"/>
              <a:t>харчування</a:t>
            </a:r>
            <a:r>
              <a:rPr lang="ru-RU" sz="4000" i="1" dirty="0"/>
              <a:t>. </a:t>
            </a:r>
            <a:r>
              <a:rPr lang="ru-RU" sz="4000" i="1" dirty="0" err="1"/>
              <a:t>Це</a:t>
            </a:r>
            <a:r>
              <a:rPr lang="ru-RU" sz="4000" i="1" dirty="0"/>
              <a:t> стиль </a:t>
            </a:r>
            <a:r>
              <a:rPr lang="ru-RU" sz="4000" i="1" dirty="0" err="1"/>
              <a:t>життя</a:t>
            </a:r>
            <a:r>
              <a:rPr lang="ru-RU" sz="4000" i="1" dirty="0"/>
              <a:t> і </a:t>
            </a:r>
            <a:r>
              <a:rPr lang="ru-RU" sz="4000" i="1" dirty="0" err="1"/>
              <a:t>ментальність</a:t>
            </a:r>
            <a:endParaRPr lang="ru-RU" sz="4000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3418" y="3173574"/>
            <a:ext cx="4918899" cy="368442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194528"/>
            <a:ext cx="4378036" cy="29175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5379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i="1" dirty="0"/>
              <a:t>Салат із </a:t>
            </a:r>
            <a:r>
              <a:rPr lang="uk-UA" b="1" i="1" dirty="0" err="1"/>
              <a:t>цукіні</a:t>
            </a:r>
            <a:r>
              <a:rPr lang="uk-UA" b="1" i="1" dirty="0"/>
              <a:t>-гриль, чорною порічкою, сиром </a:t>
            </a:r>
            <a:r>
              <a:rPr lang="uk-UA" b="1" i="1" dirty="0" err="1"/>
              <a:t>фета</a:t>
            </a:r>
            <a:r>
              <a:rPr lang="uk-UA" b="1" i="1" dirty="0"/>
              <a:t>, грінками й насінням гарбуза та соняшнику. </a:t>
            </a:r>
            <a:endParaRPr lang="ru-RU" b="1" i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2200" y="1853754"/>
            <a:ext cx="8182032" cy="430216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07407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i="1" dirty="0"/>
              <a:t>Куряче філе, обсмажене в пармезані, запечене з помідорами й сиром </a:t>
            </a:r>
            <a:r>
              <a:rPr lang="uk-UA" b="1" i="1" dirty="0" smtClean="0"/>
              <a:t> </a:t>
            </a:r>
            <a:r>
              <a:rPr lang="uk-UA" b="1" i="1" dirty="0"/>
              <a:t>з рисовими макаронами. </a:t>
            </a:r>
            <a:endParaRPr lang="ru-RU" b="1" i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8401" y="1959984"/>
            <a:ext cx="3209925" cy="428541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617" y="2103292"/>
            <a:ext cx="5054874" cy="37862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830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i="1" dirty="0" err="1">
                <a:solidFill>
                  <a:srgbClr val="02141F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Сорбет</a:t>
            </a:r>
            <a:r>
              <a:rPr lang="uk-UA" b="1" i="1" dirty="0">
                <a:solidFill>
                  <a:srgbClr val="02141F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із груш та вина Мускат</a:t>
            </a:r>
            <a:endParaRPr lang="ru-RU" b="1" i="1" dirty="0"/>
          </a:p>
        </p:txBody>
      </p:sp>
      <p:pic>
        <p:nvPicPr>
          <p:cNvPr id="8194" name="Picture 2" descr="Ð ÐµÐ·ÑÐ»ÑÑÐ°Ñ Ð¿Ð¾ÑÑÐºÑ Ð·Ð¾Ð±ÑÐ°Ð¶ÐµÐ½Ñ Ð·Ð° Ð·Ð°Ð¿Ð¸ÑÐ¾Ð¼ &quot;Ð¡Ð¾ÑÐ±ÐµÑ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9068" y="1853754"/>
            <a:ext cx="7028296" cy="467701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7756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4000" b="1" i="1" dirty="0"/>
              <a:t>Крем сабайон із ніжним печивом </a:t>
            </a:r>
            <a:r>
              <a:rPr lang="uk-UA" sz="4000" b="1" i="1" dirty="0" err="1"/>
              <a:t>савоярді</a:t>
            </a:r>
            <a:endParaRPr lang="ru-RU" sz="4000" b="1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1579" y="2087706"/>
            <a:ext cx="9144000" cy="4572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1354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96981" y="249382"/>
            <a:ext cx="11914909" cy="5174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sz="3200" i="1" dirty="0" smtClean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Опис </a:t>
            </a:r>
            <a:r>
              <a:rPr lang="uk-UA" sz="3200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страв у меню, особливо з таємничим флером іншомовних слів, покликаний впливати на те, як вони нам смакуватимуть. Але частіше ми дістаємо більше задоволення від гарних описів, аніж від власне споживання. А також від демонстрації процесу приготування чи розповіді про різноманітні продукти. Тож, як казали в Одесі: </a:t>
            </a:r>
            <a:r>
              <a:rPr lang="uk-UA" sz="3200" b="1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«Жора, хочеш їсти, то пий воду і читай газету — вона жирна».</a:t>
            </a:r>
            <a:endParaRPr lang="ru-RU" sz="3200" b="1" i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408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000" b="1" i="1" dirty="0" smtClean="0"/>
              <a:t>Райські смаки </a:t>
            </a:r>
            <a:endParaRPr lang="ru-RU" sz="4000" b="1" i="1" dirty="0"/>
          </a:p>
        </p:txBody>
      </p:sp>
      <p:sp>
        <p:nvSpPr>
          <p:cNvPr id="3" name="Прямокутник 2"/>
          <p:cNvSpPr/>
          <p:nvPr/>
        </p:nvSpPr>
        <p:spPr>
          <a:xfrm>
            <a:off x="346364" y="1995055"/>
            <a:ext cx="1163781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sz="3200" i="1" dirty="0" smtClean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Шанувальники </a:t>
            </a:r>
            <a:r>
              <a:rPr lang="uk-UA" sz="3200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кулінарної справи й вишуканого смаку називають себе</a:t>
            </a:r>
            <a:r>
              <a:rPr lang="uk-UA" sz="3200" b="1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i="1" dirty="0" err="1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foodies</a:t>
            </a:r>
            <a:r>
              <a:rPr lang="uk-UA" sz="3200" b="1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 часу публікації статті «</a:t>
            </a:r>
            <a:r>
              <a:rPr lang="uk-UA" sz="3200" i="1" dirty="0" err="1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Cuisine</a:t>
            </a:r>
            <a:r>
              <a:rPr lang="uk-UA" sz="3200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i="1" dirty="0" err="1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Poseur</a:t>
            </a:r>
            <a:r>
              <a:rPr lang="uk-UA" sz="3200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1982 року. Це слово замінило слово </a:t>
            </a:r>
            <a:r>
              <a:rPr lang="uk-UA" sz="3200" b="1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«гурман», </a:t>
            </a:r>
            <a:r>
              <a:rPr lang="uk-UA" sz="3200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адже вказує на привілейований статус і краще відчуття смаку</a:t>
            </a:r>
            <a:r>
              <a:rPr lang="uk-UA" sz="3200" i="1" dirty="0" smtClean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98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/>
              <a:t>Рай на Землі-кулінарне шаленство та ейфорія </a:t>
            </a:r>
            <a:endParaRPr lang="ru-RU" b="1" i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702" y="1853754"/>
            <a:ext cx="5416166" cy="350256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26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297" y="2202873"/>
            <a:ext cx="4977845" cy="353427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9939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000" b="1" i="1" dirty="0" smtClean="0"/>
              <a:t>Шлях до </a:t>
            </a:r>
            <a:r>
              <a:rPr lang="uk-UA" sz="4000" b="1" i="1" dirty="0" err="1" smtClean="0"/>
              <a:t>здоров</a:t>
            </a:r>
            <a:r>
              <a:rPr lang="en-US" sz="4000" b="1" i="1" dirty="0" smtClean="0"/>
              <a:t>’</a:t>
            </a:r>
            <a:r>
              <a:rPr lang="uk-UA" sz="4000" b="1" i="1" dirty="0" smtClean="0"/>
              <a:t>я та гармонії</a:t>
            </a:r>
            <a:endParaRPr lang="ru-RU" sz="40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1925782" y="253538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928254" y="1853754"/>
            <a:ext cx="1075112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 smtClean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4000" i="1" dirty="0" smtClean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Стрімкий </a:t>
            </a:r>
            <a:r>
              <a:rPr lang="uk-UA" sz="4000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розвиток </a:t>
            </a:r>
            <a:r>
              <a:rPr lang="uk-UA" sz="4000" i="1" dirty="0" smtClean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харчової промисловості </a:t>
            </a:r>
            <a:r>
              <a:rPr lang="uk-UA" sz="4000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породив новий сегмент на ринку </a:t>
            </a:r>
            <a:r>
              <a:rPr lang="uk-UA" sz="4000" i="1" dirty="0" smtClean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екологічну </a:t>
            </a:r>
            <a:r>
              <a:rPr lang="uk-UA" sz="4000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продукцію. </a:t>
            </a:r>
            <a:endParaRPr lang="uk-UA" sz="4000" i="1" dirty="0" smtClean="0">
              <a:solidFill>
                <a:srgbClr val="02141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4000" i="1" dirty="0" smtClean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 </a:t>
            </a:r>
            <a:r>
              <a:rPr lang="uk-UA" sz="4000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справді вона є </a:t>
            </a:r>
            <a:r>
              <a:rPr lang="uk-UA" sz="4000" i="1" dirty="0" smtClean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екологічною, можна посперечатись, але</a:t>
            </a:r>
            <a:r>
              <a:rPr lang="uk-UA" sz="4000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напевно, віддзеркалює наше бажання бути в гармонії </a:t>
            </a:r>
            <a:r>
              <a:rPr lang="uk-UA" sz="4000" i="1" dirty="0" smtClean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 природою</a:t>
            </a:r>
            <a:r>
              <a:rPr lang="uk-UA" sz="4000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749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Аюрведична</a:t>
            </a:r>
            <a:r>
              <a:rPr lang="uk-UA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кулінарія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86692" y="2064327"/>
            <a:ext cx="108114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sz="2800" i="1" dirty="0" smtClean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Екзотичні </a:t>
            </a:r>
            <a:r>
              <a:rPr lang="uk-UA" sz="2800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способи поєднання культу їжі з духовністю та екологією</a:t>
            </a:r>
            <a:r>
              <a:rPr lang="uk-UA" sz="2800" i="1" dirty="0" smtClean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sz="2800" i="1" dirty="0" smtClean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згідно </a:t>
            </a:r>
            <a:r>
              <a:rPr lang="uk-UA" sz="2800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uk-UA" sz="2800" i="1" dirty="0" smtClean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якими </a:t>
            </a:r>
            <a:r>
              <a:rPr lang="uk-UA" sz="2800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правильне харчування не лише живить, </a:t>
            </a:r>
            <a:endParaRPr lang="uk-UA" sz="2800" i="1" dirty="0" smtClean="0">
              <a:solidFill>
                <a:srgbClr val="02141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uk-UA" sz="2800" i="1" dirty="0" smtClean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uk-UA" sz="2800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 лікує, впливає на духовний розвиток і навіть здатне змінювати характер.</a:t>
            </a:r>
            <a:endParaRPr lang="ru-RU" sz="2800" i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5709" y="4003962"/>
            <a:ext cx="4655128" cy="261851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7055" y="4079729"/>
            <a:ext cx="3214254" cy="24669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4368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Смачний стиль життя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52881" y="2008909"/>
            <a:ext cx="1080067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solidFill>
                  <a:srgbClr val="02141F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Ресторани засвідчують, </a:t>
            </a:r>
            <a:r>
              <a:rPr lang="uk-UA" sz="2800" dirty="0">
                <a:solidFill>
                  <a:srgbClr val="02141F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 вони намагаються привернути клієнта передусім </a:t>
            </a:r>
            <a:r>
              <a:rPr lang="uk-UA" sz="2800" dirty="0" smtClean="0">
                <a:solidFill>
                  <a:srgbClr val="02141F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химерністю </a:t>
            </a:r>
            <a:r>
              <a:rPr lang="uk-UA" sz="2800" dirty="0">
                <a:solidFill>
                  <a:srgbClr val="02141F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 зловживанням іншомовних слів у меню. </a:t>
            </a:r>
            <a:endParaRPr lang="uk-UA" sz="2800" dirty="0" smtClean="0">
              <a:solidFill>
                <a:srgbClr val="02141F"/>
              </a:solidFill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dirty="0">
                <a:solidFill>
                  <a:srgbClr val="02141F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Так, слово «сет» упевнено витіснило вже немодне асорті, яєчня-бовтанка стала </a:t>
            </a:r>
            <a:r>
              <a:rPr lang="uk-UA" sz="2800" dirty="0" err="1">
                <a:solidFill>
                  <a:srgbClr val="02141F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скремблом</a:t>
            </a:r>
            <a:r>
              <a:rPr lang="uk-UA" sz="2800" dirty="0">
                <a:solidFill>
                  <a:srgbClr val="02141F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макарони — пастою, соус — подеколи </a:t>
            </a:r>
            <a:r>
              <a:rPr lang="uk-UA" sz="2800" dirty="0" err="1">
                <a:solidFill>
                  <a:srgbClr val="02141F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сальсою</a:t>
            </a:r>
            <a:r>
              <a:rPr lang="uk-UA" sz="2800" dirty="0">
                <a:solidFill>
                  <a:srgbClr val="02141F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(італійський соус), мамалига — </a:t>
            </a:r>
            <a:r>
              <a:rPr lang="uk-UA" sz="2800" dirty="0" err="1">
                <a:solidFill>
                  <a:srgbClr val="02141F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полентою</a:t>
            </a:r>
            <a:r>
              <a:rPr lang="uk-UA" sz="2800" dirty="0">
                <a:solidFill>
                  <a:srgbClr val="02141F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грінки подають зі </a:t>
            </a:r>
            <a:r>
              <a:rPr lang="uk-UA" sz="2800" dirty="0" err="1" smtClean="0">
                <a:solidFill>
                  <a:srgbClr val="02141F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слайсами</a:t>
            </a:r>
            <a:r>
              <a:rPr lang="uk-UA" sz="2800" dirty="0" smtClean="0">
                <a:solidFill>
                  <a:srgbClr val="02141F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solidFill>
                  <a:srgbClr val="02141F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бекону, а внутрішній дворик перетворився на патіо. До слова «ланч», яким називають обіднє меню, ми вже звикли.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107775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435" y="2170901"/>
            <a:ext cx="4717473" cy="38597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Прямокутник 3"/>
          <p:cNvSpPr/>
          <p:nvPr/>
        </p:nvSpPr>
        <p:spPr>
          <a:xfrm>
            <a:off x="2987118" y="734291"/>
            <a:ext cx="60599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«Сет» - асорті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0648" y="1658283"/>
            <a:ext cx="5190259" cy="38926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67356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/>
          <p:cNvSpPr/>
          <p:nvPr/>
        </p:nvSpPr>
        <p:spPr>
          <a:xfrm>
            <a:off x="2521481" y="783709"/>
            <a:ext cx="659481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i="1" dirty="0"/>
              <a:t>Яєчня – </a:t>
            </a:r>
            <a:r>
              <a:rPr lang="uk-UA" sz="4000" b="1" i="1" dirty="0" smtClean="0"/>
              <a:t>бовтанка, </a:t>
            </a:r>
            <a:r>
              <a:rPr lang="uk-UA" sz="4000" b="1" i="1" dirty="0" err="1"/>
              <a:t>скрембл</a:t>
            </a:r>
            <a:endParaRPr lang="ru-RU" sz="4000" b="1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7040" y="2538846"/>
            <a:ext cx="5378519" cy="359871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3419" y="1593273"/>
            <a:ext cx="4558145" cy="455814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5013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63636" y="1274618"/>
            <a:ext cx="50511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Мамалига - </a:t>
            </a:r>
            <a:r>
              <a:rPr lang="uk-UA" sz="4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полента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557" y="2361334"/>
            <a:ext cx="5334001" cy="372081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5971" y="1982504"/>
            <a:ext cx="5639666" cy="372081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0997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Страви в банках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8255" y="1853753"/>
            <a:ext cx="1078664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i="1" dirty="0" smtClean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Щоб </a:t>
            </a:r>
            <a:r>
              <a:rPr lang="uk-UA" sz="3200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підкреслити по-справжньому домашній характер </a:t>
            </a:r>
            <a:endParaRPr lang="uk-UA" sz="3200" i="1" dirty="0" smtClean="0">
              <a:solidFill>
                <a:srgbClr val="02141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200" i="1" dirty="0" smtClean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страв</a:t>
            </a:r>
            <a:r>
              <a:rPr lang="uk-UA" sz="3200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один столичний шеф-кухар подає </a:t>
            </a:r>
            <a:r>
              <a:rPr lang="uk-UA" sz="3200" i="1" dirty="0" smtClean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їх </a:t>
            </a:r>
            <a:r>
              <a:rPr lang="uk-UA" sz="3200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банках</a:t>
            </a:r>
            <a:r>
              <a:rPr lang="uk-UA" sz="3200" i="1" dirty="0" smtClean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uk-UA" sz="3200" i="1" dirty="0" smtClean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uk-UA" sz="3200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його думку, цього достатньо, </a:t>
            </a:r>
            <a:r>
              <a:rPr lang="uk-UA" sz="3200" i="1" dirty="0" smtClean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щоб ми </a:t>
            </a:r>
            <a:r>
              <a:rPr lang="uk-UA" sz="3200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відчули незабутній смак </a:t>
            </a:r>
            <a:r>
              <a:rPr lang="uk-UA" sz="3200" i="1" dirty="0" smtClean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 дитинства</a:t>
            </a:r>
            <a:r>
              <a:rPr lang="uk-UA" sz="3200" i="1" dirty="0">
                <a:solidFill>
                  <a:srgbClr val="02141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3611" y="3505128"/>
            <a:ext cx="3825154" cy="262897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224" y="4133431"/>
            <a:ext cx="3752850" cy="272456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0569" y="3915856"/>
            <a:ext cx="3048000" cy="2276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70513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Фізичні та хімічні реакції під час приготування страв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0033" y="2694810"/>
            <a:ext cx="2289239" cy="341677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179" y="2085109"/>
            <a:ext cx="4026476" cy="402647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5636" y="4018592"/>
            <a:ext cx="3737488" cy="2092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2648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Кухня – візитна картка країни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2383" y="1593273"/>
            <a:ext cx="6561665" cy="47244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17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0" y="0"/>
            <a:ext cx="12192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i="1" dirty="0" smtClean="0"/>
              <a:t>	Не </a:t>
            </a:r>
            <a:r>
              <a:rPr lang="ru-RU" sz="4000" i="1" dirty="0" err="1"/>
              <a:t>забуваймо</a:t>
            </a:r>
            <a:r>
              <a:rPr lang="ru-RU" sz="4000" i="1" dirty="0"/>
              <a:t>, </a:t>
            </a:r>
            <a:r>
              <a:rPr lang="ru-RU" sz="4000" i="1" dirty="0" err="1"/>
              <a:t>що</a:t>
            </a:r>
            <a:r>
              <a:rPr lang="ru-RU" sz="4000" i="1" dirty="0"/>
              <a:t> </a:t>
            </a:r>
            <a:r>
              <a:rPr lang="ru-RU" sz="4000" i="1" dirty="0" err="1"/>
              <a:t>національна</a:t>
            </a:r>
            <a:r>
              <a:rPr lang="ru-RU" sz="4000" i="1" dirty="0"/>
              <a:t> кухня є </a:t>
            </a:r>
            <a:r>
              <a:rPr lang="ru-RU" sz="4000" i="1" dirty="0" err="1"/>
              <a:t>ознакою</a:t>
            </a:r>
            <a:r>
              <a:rPr lang="ru-RU" sz="4000" i="1" dirty="0"/>
              <a:t> </a:t>
            </a:r>
            <a:r>
              <a:rPr lang="ru-RU" sz="4000" i="1" dirty="0" err="1"/>
              <a:t>нашої</a:t>
            </a:r>
            <a:r>
              <a:rPr lang="ru-RU" sz="4000" i="1" dirty="0"/>
              <a:t> </a:t>
            </a:r>
            <a:r>
              <a:rPr lang="ru-RU" sz="4000" i="1" dirty="0" err="1"/>
              <a:t>гостинності</a:t>
            </a:r>
            <a:r>
              <a:rPr lang="ru-RU" sz="4000" i="1" dirty="0"/>
              <a:t> й </a:t>
            </a:r>
            <a:r>
              <a:rPr lang="ru-RU" sz="4000" i="1" dirty="0" err="1"/>
              <a:t>певною</a:t>
            </a:r>
            <a:r>
              <a:rPr lang="ru-RU" sz="4000" i="1" dirty="0"/>
              <a:t> </a:t>
            </a:r>
            <a:r>
              <a:rPr lang="ru-RU" sz="4000" i="1" dirty="0" err="1"/>
              <a:t>мірою</a:t>
            </a:r>
            <a:r>
              <a:rPr lang="ru-RU" sz="4000" i="1" dirty="0"/>
              <a:t> </a:t>
            </a:r>
            <a:r>
              <a:rPr lang="ru-RU" sz="4000" i="1" dirty="0" err="1"/>
              <a:t>обличчям</a:t>
            </a:r>
            <a:r>
              <a:rPr lang="ru-RU" sz="4000" i="1" dirty="0"/>
              <a:t> </a:t>
            </a:r>
            <a:r>
              <a:rPr lang="ru-RU" sz="4000" i="1" dirty="0" err="1"/>
              <a:t>країни</a:t>
            </a:r>
            <a:r>
              <a:rPr lang="ru-RU" sz="4000" i="1" dirty="0"/>
              <a:t>. Без </a:t>
            </a:r>
            <a:r>
              <a:rPr lang="ru-RU" sz="4000" i="1" dirty="0" err="1"/>
              <a:t>неї</a:t>
            </a:r>
            <a:r>
              <a:rPr lang="ru-RU" sz="4000" i="1" dirty="0"/>
              <a:t> не обходиться </a:t>
            </a:r>
            <a:r>
              <a:rPr lang="ru-RU" sz="4000" i="1" dirty="0" err="1"/>
              <a:t>жодна</a:t>
            </a:r>
            <a:r>
              <a:rPr lang="ru-RU" sz="4000" i="1" dirty="0"/>
              <a:t> </a:t>
            </a:r>
            <a:r>
              <a:rPr lang="ru-RU" sz="4000" i="1" dirty="0" err="1"/>
              <a:t>програма</a:t>
            </a:r>
            <a:r>
              <a:rPr lang="ru-RU" sz="4000" i="1" dirty="0"/>
              <a:t> </a:t>
            </a:r>
            <a:r>
              <a:rPr lang="ru-RU" sz="4000" i="1" dirty="0" err="1"/>
              <a:t>культурної</a:t>
            </a:r>
            <a:r>
              <a:rPr lang="ru-RU" sz="4000" i="1" dirty="0"/>
              <a:t> </a:t>
            </a:r>
            <a:r>
              <a:rPr lang="ru-RU" sz="4000" i="1" dirty="0" err="1"/>
              <a:t>дипломатії</a:t>
            </a:r>
            <a:r>
              <a:rPr lang="ru-RU" sz="4000" i="1" dirty="0"/>
              <a:t> та </a:t>
            </a:r>
            <a:r>
              <a:rPr lang="ru-RU" sz="4000" i="1" dirty="0" err="1"/>
              <a:t>промоції</a:t>
            </a:r>
            <a:r>
              <a:rPr lang="ru-RU" sz="4000" i="1" dirty="0"/>
              <a:t> </a:t>
            </a:r>
            <a:r>
              <a:rPr lang="ru-RU" sz="4000" i="1" dirty="0" err="1"/>
              <a:t>України</a:t>
            </a:r>
            <a:r>
              <a:rPr lang="ru-RU" sz="4000" i="1" dirty="0"/>
              <a:t>. </a:t>
            </a:r>
            <a:r>
              <a:rPr lang="ru-RU" sz="4000" i="1" dirty="0" err="1"/>
              <a:t>Сучасні</a:t>
            </a:r>
            <a:r>
              <a:rPr lang="ru-RU" sz="4000" i="1" dirty="0"/>
              <a:t> </a:t>
            </a:r>
            <a:r>
              <a:rPr lang="ru-RU" sz="4000" i="1" dirty="0" err="1"/>
              <a:t>фестивалі</a:t>
            </a:r>
            <a:r>
              <a:rPr lang="ru-RU" sz="4000" i="1" dirty="0"/>
              <a:t> часто </a:t>
            </a:r>
            <a:r>
              <a:rPr lang="ru-RU" sz="4000" i="1" dirty="0" err="1"/>
              <a:t>супроводжуються</a:t>
            </a:r>
            <a:r>
              <a:rPr lang="ru-RU" sz="4000" i="1" dirty="0"/>
              <a:t> </a:t>
            </a:r>
            <a:r>
              <a:rPr lang="ru-RU" sz="4000" i="1" dirty="0" err="1"/>
              <a:t>дегустацією</a:t>
            </a:r>
            <a:r>
              <a:rPr lang="ru-RU" sz="4000" i="1" dirty="0"/>
              <a:t> </a:t>
            </a:r>
            <a:r>
              <a:rPr lang="ru-RU" sz="4000" i="1" dirty="0" err="1"/>
              <a:t>регіональних</a:t>
            </a:r>
            <a:r>
              <a:rPr lang="ru-RU" sz="4000" i="1" dirty="0"/>
              <a:t> </a:t>
            </a:r>
            <a:r>
              <a:rPr lang="ru-RU" sz="4000" i="1" dirty="0" err="1"/>
              <a:t>страв</a:t>
            </a:r>
            <a:r>
              <a:rPr lang="ru-RU" sz="4000" i="1" dirty="0"/>
              <a:t> і </a:t>
            </a:r>
            <a:r>
              <a:rPr lang="ru-RU" sz="4000" i="1" dirty="0" err="1"/>
              <a:t>напоїв</a:t>
            </a:r>
            <a:r>
              <a:rPr lang="ru-RU" sz="4000" i="1" dirty="0"/>
              <a:t>. </a:t>
            </a:r>
            <a:r>
              <a:rPr lang="ru-RU" sz="4000" i="1" dirty="0" err="1"/>
              <a:t>Путівники</a:t>
            </a:r>
            <a:r>
              <a:rPr lang="ru-RU" sz="4000" i="1" dirty="0"/>
              <a:t> </a:t>
            </a:r>
            <a:r>
              <a:rPr lang="ru-RU" sz="4000" i="1" dirty="0" err="1"/>
              <a:t>розповідають</a:t>
            </a:r>
            <a:r>
              <a:rPr lang="ru-RU" sz="4000" i="1" dirty="0"/>
              <a:t> не </a:t>
            </a:r>
            <a:r>
              <a:rPr lang="ru-RU" sz="4000" i="1" dirty="0" err="1"/>
              <a:t>лише</a:t>
            </a:r>
            <a:r>
              <a:rPr lang="ru-RU" sz="4000" i="1" dirty="0"/>
              <a:t> про те, </a:t>
            </a:r>
            <a:r>
              <a:rPr lang="ru-RU" sz="4000" i="1" dirty="0" err="1"/>
              <a:t>що</a:t>
            </a:r>
            <a:r>
              <a:rPr lang="ru-RU" sz="4000" i="1" dirty="0"/>
              <a:t> </a:t>
            </a:r>
            <a:r>
              <a:rPr lang="ru-RU" sz="4000" i="1" dirty="0" err="1"/>
              <a:t>побачити</a:t>
            </a:r>
            <a:r>
              <a:rPr lang="ru-RU" sz="4000" i="1" dirty="0"/>
              <a:t> в </a:t>
            </a:r>
            <a:r>
              <a:rPr lang="ru-RU" sz="4000" i="1" dirty="0" err="1"/>
              <a:t>місті</a:t>
            </a:r>
            <a:r>
              <a:rPr lang="ru-RU" sz="4000" i="1" dirty="0"/>
              <a:t>, а й про те, </a:t>
            </a:r>
            <a:r>
              <a:rPr lang="ru-RU" sz="4000" i="1" dirty="0" err="1"/>
              <a:t>що</a:t>
            </a:r>
            <a:r>
              <a:rPr lang="ru-RU" sz="4000" i="1" dirty="0"/>
              <a:t> </a:t>
            </a:r>
            <a:r>
              <a:rPr lang="ru-RU" sz="4000" i="1" dirty="0" err="1"/>
              <a:t>варто</a:t>
            </a:r>
            <a:r>
              <a:rPr lang="ru-RU" sz="4000" i="1" dirty="0"/>
              <a:t> </a:t>
            </a:r>
            <a:r>
              <a:rPr lang="ru-RU" sz="4000" i="1" dirty="0" err="1"/>
              <a:t>скуштувати</a:t>
            </a:r>
            <a:r>
              <a:rPr lang="ru-RU" sz="4000" i="1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93872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47191" y="906280"/>
            <a:ext cx="9607661" cy="1056319"/>
          </a:xfrm>
        </p:spPr>
        <p:txBody>
          <a:bodyPr/>
          <a:lstStyle/>
          <a:p>
            <a:pPr algn="ctr"/>
            <a:r>
              <a:rPr lang="uk-UA" b="1" i="1" dirty="0" smtClean="0"/>
              <a:t>Порівняння </a:t>
            </a:r>
            <a:endParaRPr lang="ru-RU" b="1" i="1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uk-UA" b="1" i="1" dirty="0" smtClean="0">
                <a:solidFill>
                  <a:schemeClr val="tx1"/>
                </a:solidFill>
              </a:rPr>
              <a:t>Салат м'ясний з сухариками</a:t>
            </a:r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uk-UA" b="1" i="1" dirty="0" smtClean="0">
                <a:solidFill>
                  <a:schemeClr val="tx1"/>
                </a:solidFill>
              </a:rPr>
              <a:t>Салат «цезар»</a:t>
            </a:r>
            <a:endParaRPr lang="ru-RU" b="1" i="1" dirty="0">
              <a:solidFill>
                <a:schemeClr val="tx1"/>
              </a:solidFill>
            </a:endParaRPr>
          </a:p>
        </p:txBody>
      </p:sp>
      <p:pic>
        <p:nvPicPr>
          <p:cNvPr id="4098" name="Picture 2" descr="Ð ÐµÐ·ÑÐ»ÑÑÐ°Ñ Ð¿Ð¾ÑÑÐºÑ Ð·Ð¾Ð±ÑÐ°Ð¶ÐµÐ½Ñ Ð·Ð° Ð·Ð°Ð¿Ð¸ÑÐ¾Ð¼ &quot;ÑÐ°Ð»Ð°Ñ Ð· ÑÑÑÐ°ÑÐ¸ÐºÐ°Ð¼Ð¸&quot;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982" y="2821491"/>
            <a:ext cx="4471361" cy="314785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Ð ÐµÐ·ÑÐ»ÑÑÐ°Ñ Ð¿Ð¾ÑÑÐºÑ Ð·Ð¾Ð±ÑÐ°Ð¶ÐµÐ½Ñ Ð·Ð° Ð·Ð°Ð¿Ð¸ÑÐ¾Ð¼ &quot;ÑÐ°Ð»Ð°Ñ ÑÐµÐ·Ð°Ñ Ð½Ð° ÑÐ¿Ð°Ð¶ÑÑ&quot;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913" y="2858814"/>
            <a:ext cx="4662055" cy="293238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435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447192" y="2019549"/>
            <a:ext cx="4645152" cy="801943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uk-UA" b="1" i="1" dirty="0" smtClean="0">
                <a:solidFill>
                  <a:schemeClr val="tx1"/>
                </a:solidFill>
              </a:rPr>
              <a:t>Риба смажена з гарніром</a:t>
            </a:r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uk-UA" b="1" i="1" dirty="0" smtClean="0">
                <a:solidFill>
                  <a:schemeClr val="tx1"/>
                </a:solidFill>
              </a:rPr>
              <a:t>Риба смажена з гарніром </a:t>
            </a:r>
            <a:endParaRPr lang="ru-RU" b="1" i="1" dirty="0">
              <a:solidFill>
                <a:schemeClr val="tx1"/>
              </a:solidFill>
            </a:endParaRPr>
          </a:p>
        </p:txBody>
      </p:sp>
      <p:pic>
        <p:nvPicPr>
          <p:cNvPr id="5122" name="Picture 2" descr="ÐÐ¾Ð²âÑÐ·Ð°Ð½Ðµ Ð·Ð¾Ð±ÑÐ°Ð¶ÐµÐ½Ð½Ñ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192" y="2824163"/>
            <a:ext cx="4645152" cy="307004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Ð ÐµÐ·ÑÐ»ÑÑÐ°Ñ Ð¿Ð¾ÑÑÐºÑ Ð·Ð¾Ð±ÑÐ°Ð¶ÐµÐ½Ñ Ð·Ð° Ð·Ð°Ð¿Ð¸ÑÐ¾Ð¼ &quot;ÑÐ¸Ð±Ð° ÑÐ¼Ð°Ð¶ÐµÐ½Ð°  Ð· Ð³Ð°ÑÐ½ÑÑÐ¾Ð¼&quot;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689" y="2821492"/>
            <a:ext cx="4609825" cy="307321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044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uk-UA" b="1" i="1" dirty="0" smtClean="0">
                <a:solidFill>
                  <a:schemeClr val="tx1"/>
                </a:solidFill>
              </a:rPr>
              <a:t>Налисники</a:t>
            </a:r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/>
          <a:lstStyle/>
          <a:p>
            <a:pPr algn="ctr"/>
            <a:r>
              <a:rPr lang="uk-UA" b="1" i="1" dirty="0" err="1" smtClean="0">
                <a:solidFill>
                  <a:schemeClr val="tx1"/>
                </a:solidFill>
              </a:rPr>
              <a:t>Крепи</a:t>
            </a:r>
            <a:r>
              <a:rPr lang="uk-UA" b="1" i="1" dirty="0" smtClean="0">
                <a:solidFill>
                  <a:schemeClr val="tx1"/>
                </a:solidFill>
              </a:rPr>
              <a:t> з </a:t>
            </a:r>
            <a:r>
              <a:rPr lang="uk-UA" b="1" i="1" dirty="0" err="1" smtClean="0">
                <a:solidFill>
                  <a:schemeClr val="tx1"/>
                </a:solidFill>
              </a:rPr>
              <a:t>творожною</a:t>
            </a:r>
            <a:r>
              <a:rPr lang="uk-UA" b="1" i="1" dirty="0" smtClean="0">
                <a:solidFill>
                  <a:schemeClr val="tx1"/>
                </a:solidFill>
              </a:rPr>
              <a:t> масою</a:t>
            </a:r>
            <a:endParaRPr lang="ru-RU" b="1" i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Ð ÐµÐ·ÑÐ»ÑÑÐ°Ñ Ð¿Ð¾ÑÑÐºÑ Ð·Ð¾Ð±ÑÐ°Ð¶ÐµÐ½Ñ Ð·Ð° Ð·Ð°Ð¿Ð¸ÑÐ¾Ð¼ &quot;Ð½Ð°Ð»Ð¸ÑÐ½Ð¸ÐºÐ¸&quot;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191" y="2821491"/>
            <a:ext cx="4645152" cy="309374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 ÐµÐ·ÑÐ»ÑÑÐ°Ñ Ð¿Ð¾ÑÑÐºÑ Ð·Ð¾Ð±ÑÐ°Ð¶ÐµÐ½Ñ Ð·Ð° Ð·Ð°Ð¿Ð¸ÑÐ¾Ð¼ &quot;ÐºÑÐµÐ¿Ð¸ Ð· ÑÐ²Ð¾ÑÐ¾Ð³Ð¾Ð¼&quot;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2362" y="2821491"/>
            <a:ext cx="4656714" cy="310447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85967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6000" b="1" i="1" dirty="0" smtClean="0"/>
              <a:t>Дякуємо за увагу </a:t>
            </a:r>
            <a:endParaRPr lang="ru-RU" sz="6000" b="1" i="1" dirty="0"/>
          </a:p>
        </p:txBody>
      </p:sp>
      <p:pic>
        <p:nvPicPr>
          <p:cNvPr id="1026" name="Picture 2" descr="Ð ÐµÐ·ÑÐ»ÑÑÐ°Ñ Ð¿Ð¾ÑÑÐºÑ Ð·Ð¾Ð±ÑÐ°Ð¶ÐµÐ½Ñ Ð·Ð° Ð·Ð°Ð¿Ð¸ÑÐ¾Ð¼ &quot;ÑÑÑÐ°Ð²Ð¸ ÐºÑÑÐ°ÑÑ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435" y="1853754"/>
            <a:ext cx="6056746" cy="43006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038236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453</TotalTime>
  <Words>365</Words>
  <Application>Microsoft Office PowerPoint</Application>
  <PresentationFormat>Широкий екран</PresentationFormat>
  <Paragraphs>60</Paragraphs>
  <Slides>38</Slides>
  <Notes>1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38</vt:i4>
      </vt:variant>
    </vt:vector>
  </HeadingPairs>
  <TitlesOfParts>
    <vt:vector size="44" baseType="lpstr">
      <vt:lpstr>Arial</vt:lpstr>
      <vt:lpstr>Calibri</vt:lpstr>
      <vt:lpstr>Georgia</vt:lpstr>
      <vt:lpstr>Gill Sans MT</vt:lpstr>
      <vt:lpstr>Times New Roman</vt:lpstr>
      <vt:lpstr>Gallery</vt:lpstr>
      <vt:lpstr>Презентація PowerPoint</vt:lpstr>
      <vt:lpstr>Презентація PowerPoint</vt:lpstr>
      <vt:lpstr>Подорожі смаків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Кулінарні винаходи </vt:lpstr>
      <vt:lpstr>Італійська гречка – сарацинське зерно</vt:lpstr>
      <vt:lpstr>Презентація PowerPoint</vt:lpstr>
      <vt:lpstr>Домашня - значить справжня </vt:lpstr>
      <vt:lpstr>Презентація PowerPoint</vt:lpstr>
      <vt:lpstr>Презентація PowerPoint</vt:lpstr>
      <vt:lpstr>Презентація PowerPoint</vt:lpstr>
      <vt:lpstr>Презентація PowerPoint</vt:lpstr>
      <vt:lpstr>Кухня – це мистецтво</vt:lpstr>
      <vt:lpstr>Салат із цукіні-гриль, чорною порічкою, сиром фета, грінками й насінням гарбуза та соняшнику. </vt:lpstr>
      <vt:lpstr>Куряче філе, обсмажене в пармезані, запечене з помідорами й сиром  з рисовими макаронами. </vt:lpstr>
      <vt:lpstr>Сорбет із груш та вина Мускат</vt:lpstr>
      <vt:lpstr>Крем сабайон із ніжним печивом савоярді</vt:lpstr>
      <vt:lpstr>Презентація PowerPoint</vt:lpstr>
      <vt:lpstr>Райські смаки </vt:lpstr>
      <vt:lpstr>Рай на Землі-кулінарне шаленство та ейфорія </vt:lpstr>
      <vt:lpstr>Шлях до здоров’я та гармонії</vt:lpstr>
      <vt:lpstr>Аюрведична кулінарія</vt:lpstr>
      <vt:lpstr>Смачний стиль життя</vt:lpstr>
      <vt:lpstr>Презентація PowerPoint</vt:lpstr>
      <vt:lpstr>Презентація PowerPoint</vt:lpstr>
      <vt:lpstr>Презентація PowerPoint</vt:lpstr>
      <vt:lpstr>Страви в банках</vt:lpstr>
      <vt:lpstr>Фізичні та хімічні реакції під час приготування страв</vt:lpstr>
      <vt:lpstr>Кухня – візитна картка країни</vt:lpstr>
      <vt:lpstr>Презентація PowerPoint</vt:lpstr>
      <vt:lpstr>Порівняння </vt:lpstr>
      <vt:lpstr>Презентація PowerPoint</vt:lpstr>
      <vt:lpstr>Презентація PowerPoint</vt:lpstr>
      <vt:lpstr>Дякуємо за увагу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Учень14</dc:creator>
  <cp:lastModifiedBy>Учень14</cp:lastModifiedBy>
  <cp:revision>43</cp:revision>
  <dcterms:created xsi:type="dcterms:W3CDTF">2019-01-20T18:24:51Z</dcterms:created>
  <dcterms:modified xsi:type="dcterms:W3CDTF">2019-01-23T12:02:59Z</dcterms:modified>
</cp:coreProperties>
</file>