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6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9" r:id="rId11"/>
    <p:sldId id="310" r:id="rId12"/>
    <p:sldId id="29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4" d="100"/>
          <a:sy n="74" d="100"/>
        </p:scale>
        <p:origin x="-931" y="-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41953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2029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2463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20725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41774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8666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12302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5919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03570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72853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831022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149593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4684998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2086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31325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9316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240AC-BFCC-416A-9C9C-83AA1C99E4E8}" type="datetimeFigureOut">
              <a:rPr lang="ru-RU" smtClean="0"/>
              <a:pPr/>
              <a:t>21.09.2023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1545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9728" y="554805"/>
            <a:ext cx="10389121" cy="811658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Загальні поняття про основи різання деревини</a:t>
            </a:r>
            <a:endParaRPr lang="uk-UA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Елементи різця"/>
          <p:cNvPicPr>
            <a:picLocks noChangeAspect="1" noChangeArrowheads="1"/>
          </p:cNvPicPr>
          <p:nvPr/>
        </p:nvPicPr>
        <p:blipFill>
          <a:blip r:embed="rId2" cstate="print">
            <a:lum bright="-20000" contrast="30000"/>
          </a:blip>
          <a:srcRect r="8130" b="24770"/>
          <a:stretch>
            <a:fillRect/>
          </a:stretch>
        </p:blipFill>
        <p:spPr bwMode="auto">
          <a:xfrm>
            <a:off x="2405616" y="1719010"/>
            <a:ext cx="7476958" cy="4383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78805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71262" y="220813"/>
            <a:ext cx="1020566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Механічна обробка деревини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– це спосіб обробки, при якому змінюється форма, зовнішній вигляд і розміри деревини без зміни хімічного складу.                                                                      Механічна обробка може проводитися із руйнування  волокон: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пиляння, стругання; довбання та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ін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або без руйнування волокон: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гнуття, пресування.</a:t>
            </a:r>
          </a:p>
        </p:txBody>
      </p:sp>
      <p:pic>
        <p:nvPicPr>
          <p:cNvPr id="1026" name="Picture 2" descr="6 клас 14.02.2023 Пиляння. Види пилок. (2 години)"/>
          <p:cNvPicPr>
            <a:picLocks noChangeAspect="1" noChangeArrowheads="1"/>
          </p:cNvPicPr>
          <p:nvPr/>
        </p:nvPicPr>
        <p:blipFill>
          <a:blip r:embed="rId2" cstate="print"/>
          <a:srcRect l="68233"/>
          <a:stretch>
            <a:fillRect/>
          </a:stretch>
        </p:blipFill>
        <p:spPr bwMode="auto">
          <a:xfrm>
            <a:off x="1941817" y="1631036"/>
            <a:ext cx="2017104" cy="1697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Правильно работаем с рубанком - советы начинающим | Все о лазерной резке и  столярке | Дзе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8397" y="1612652"/>
            <a:ext cx="2635892" cy="1716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 descr="Професійний набір інструментів для довбання дерева з міцної хромованадіевой  стали, 4 шт., 1/4 дюйма, 1/2 дюйма, 3/4 дюйма, 2,5 см (Оксфордський кишеню)  мідь | (2#chisel) | Domopol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44079" y="1614507"/>
            <a:ext cx="2189822" cy="1673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2" name="Picture 8" descr="Гнуття деревини (wood bending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44664" y="4294599"/>
            <a:ext cx="2339742" cy="23397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34" name="AutoShape 10" descr="Рис. 1. Изменение сечения заготовки в ходе совмещенного процесса сушки, прессования и пропитки: а – в начале процесса, b – в конце процесс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/>
          <a:srcRect l="18118" t="33384" r="47921" b="31877"/>
          <a:stretch>
            <a:fillRect/>
          </a:stretch>
        </p:blipFill>
        <p:spPr bwMode="auto">
          <a:xfrm>
            <a:off x="6185042" y="4304872"/>
            <a:ext cx="4140485" cy="2250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53455" y="199055"/>
            <a:ext cx="102159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Розрізняють наступні способи різання: </a:t>
            </a:r>
          </a:p>
          <a:p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із стружкоутворенням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(пиляння, фрезерування, свердління, стругання, довбання);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60288" y="2828836"/>
            <a:ext cx="4263776" cy="1044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безстружкове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різання (виготовлення шпону, розкрій шпону ножицями); 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Пилки для поздовжнього пиляння в категорії &quot;Інструменти&quot; | Порівняти ціни  та купити на Prom.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9962" y="990208"/>
            <a:ext cx="1905000" cy="1562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508" name="Picture 4" descr="Фреза для виготовлення двосторонньої фільонки з подрезателем профіль  &quot;хвиля&quot; (Freuf, Італія): продаж, ціна у Києві. Фрези від &quot;Меблі -  інструмент&quot; - 5461436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0825" y="1012700"/>
            <a:ext cx="1510743" cy="15558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510" name="Picture 6" descr="Загальні відомості про свердління - Трудове навчання (для хлопців). 5 клас.  Сидоренко"/>
          <p:cNvPicPr>
            <a:picLocks noChangeAspect="1" noChangeArrowheads="1"/>
          </p:cNvPicPr>
          <p:nvPr/>
        </p:nvPicPr>
        <p:blipFill>
          <a:blip r:embed="rId4" cstate="print"/>
          <a:srcRect r="19939"/>
          <a:stretch>
            <a:fillRect/>
          </a:stretch>
        </p:blipFill>
        <p:spPr bwMode="auto">
          <a:xfrm>
            <a:off x="4594011" y="981807"/>
            <a:ext cx="2044515" cy="1627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512" name="Picture 8" descr="Стругання деревини. Інструменти для стругання деревини - Трудове навчання  (для хлопців). 7 клас. Дятленко"/>
          <p:cNvPicPr>
            <a:picLocks noChangeAspect="1" noChangeArrowheads="1"/>
          </p:cNvPicPr>
          <p:nvPr/>
        </p:nvPicPr>
        <p:blipFill>
          <a:blip r:embed="rId5" cstate="print"/>
          <a:srcRect l="53525"/>
          <a:stretch>
            <a:fillRect/>
          </a:stretch>
        </p:blipFill>
        <p:spPr bwMode="auto">
          <a:xfrm>
            <a:off x="6883685" y="976045"/>
            <a:ext cx="2363632" cy="16105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514" name="Picture 10" descr="Ручне довбання деревини » Народна Освіта"/>
          <p:cNvPicPr>
            <a:picLocks noChangeAspect="1" noChangeArrowheads="1"/>
          </p:cNvPicPr>
          <p:nvPr/>
        </p:nvPicPr>
        <p:blipFill>
          <a:blip r:embed="rId6" cstate="print"/>
          <a:srcRect l="54256" t="42890" r="9313" b="28324"/>
          <a:stretch>
            <a:fillRect/>
          </a:stretch>
        </p:blipFill>
        <p:spPr bwMode="auto">
          <a:xfrm>
            <a:off x="9503594" y="955497"/>
            <a:ext cx="2312751" cy="16438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Прямоугольник 10"/>
          <p:cNvSpPr/>
          <p:nvPr/>
        </p:nvSpPr>
        <p:spPr>
          <a:xfrm>
            <a:off x="6839164" y="2936512"/>
            <a:ext cx="496584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розколювання</a:t>
            </a:r>
            <a:r>
              <a:rPr lang="uk-U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деревини (заготівка дров, клепок для бочок та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ін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). </a:t>
            </a:r>
            <a:endParaRPr lang="uk-UA" sz="2000" dirty="0"/>
          </a:p>
        </p:txBody>
      </p:sp>
      <p:pic>
        <p:nvPicPr>
          <p:cNvPr id="21516" name="Picture 12" descr="https://narodna-osvita.com.ua/uploads/trud-5-tereshuk/tereskuk-trudove-5-klas-28.png"/>
          <p:cNvPicPr>
            <a:picLocks noChangeAspect="1" noChangeArrowheads="1"/>
          </p:cNvPicPr>
          <p:nvPr/>
        </p:nvPicPr>
        <p:blipFill>
          <a:blip r:embed="rId7" cstate="print"/>
          <a:srcRect b="11612"/>
          <a:stretch>
            <a:fillRect/>
          </a:stretch>
        </p:blipFill>
        <p:spPr bwMode="auto">
          <a:xfrm>
            <a:off x="700106" y="3993686"/>
            <a:ext cx="4229100" cy="19447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Прямоугольник 12"/>
          <p:cNvSpPr/>
          <p:nvPr/>
        </p:nvSpPr>
        <p:spPr>
          <a:xfrm>
            <a:off x="1311666" y="6242491"/>
            <a:ext cx="70309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Найчастіше використовується різання із стружкоутворенням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/>
          </a:p>
        </p:txBody>
      </p:sp>
      <p:sp>
        <p:nvSpPr>
          <p:cNvPr id="21518" name="AutoShape 14" descr="Заготовка бондарных клеп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1519" name="Picture 15"/>
          <p:cNvPicPr>
            <a:picLocks noChangeAspect="1" noChangeArrowheads="1"/>
          </p:cNvPicPr>
          <p:nvPr/>
        </p:nvPicPr>
        <p:blipFill>
          <a:blip r:embed="rId8" cstate="print">
            <a:lum bright="-10000" contrast="20000"/>
          </a:blip>
          <a:srcRect l="64972" t="41315" r="22725" b="33622"/>
          <a:stretch>
            <a:fillRect/>
          </a:stretch>
        </p:blipFill>
        <p:spPr bwMode="auto">
          <a:xfrm>
            <a:off x="8435604" y="3770617"/>
            <a:ext cx="2085133" cy="2256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22632" y="612253"/>
            <a:ext cx="99282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Обробку деревини різанням здійснюють різальним інструментом, який має один різець (ніж), кілька різців (фрези) і багато різців (пилки).</a:t>
            </a:r>
            <a:endParaRPr lang="uk-UA" dirty="0"/>
          </a:p>
        </p:txBody>
      </p:sp>
      <p:pic>
        <p:nvPicPr>
          <p:cNvPr id="22530" name="Picture 2" descr="Нож STANLEY 50мм сменный одинарный для рубанка столярного Bailey купить в  Киеве и по Украине, отзывы, характеристики, гарантия"/>
          <p:cNvPicPr>
            <a:picLocks noChangeAspect="1" noChangeArrowheads="1"/>
          </p:cNvPicPr>
          <p:nvPr/>
        </p:nvPicPr>
        <p:blipFill>
          <a:blip r:embed="rId2" cstate="print"/>
          <a:srcRect l="15626" t="20762" r="19136" b="26758"/>
          <a:stretch>
            <a:fillRect/>
          </a:stretch>
        </p:blipFill>
        <p:spPr bwMode="auto">
          <a:xfrm>
            <a:off x="1571947" y="1448657"/>
            <a:ext cx="3082247" cy="18596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2" name="Picture 4" descr="Купить фрезы по дереву в Москве. Магазин деревообрабатывающего инструмента.  Фрезы для станков, ножи строгальные. - Фрезы для дерева для станков и  ручных фрезеров. Наборы фрез для дверей, окон, вагонки, половой доски,  сращивания"/>
          <p:cNvPicPr>
            <a:picLocks noChangeAspect="1" noChangeArrowheads="1"/>
          </p:cNvPicPr>
          <p:nvPr/>
        </p:nvPicPr>
        <p:blipFill>
          <a:blip r:embed="rId3" cstate="print"/>
          <a:srcRect l="57199" t="14036" b="41672"/>
          <a:stretch>
            <a:fillRect/>
          </a:stretch>
        </p:blipFill>
        <p:spPr bwMode="auto">
          <a:xfrm>
            <a:off x="5609688" y="1407559"/>
            <a:ext cx="2161925" cy="19057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4" name="Picture 6" descr="Победитовие дискові пили по дереву · AKULA-TOOL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2721" y="1286445"/>
            <a:ext cx="2032820" cy="20328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1684962" y="3589527"/>
            <a:ext cx="100994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Процес різання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полягає в тому, що під впливом зовнішніх сил різець, який має форму клина, проникає в деревину, перерізає волокна і відділяє їх у вигляді стружки. Зовнішні сили потрібні для того , щоб подолати опір деревини проникненню різця, для видалення стружки, для подолання сили тертя.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02642" y="223732"/>
            <a:ext cx="101640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Різець має форму клина, складається різальної кромки – леза, передньої, задньої і бічних поверхонь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Елементи різця"/>
          <p:cNvPicPr>
            <a:picLocks noChangeAspect="1" noChangeArrowheads="1"/>
          </p:cNvPicPr>
          <p:nvPr/>
        </p:nvPicPr>
        <p:blipFill>
          <a:blip r:embed="rId2" cstate="print">
            <a:lum bright="-10000" contrast="30000"/>
          </a:blip>
          <a:srcRect r="8130" b="24770"/>
          <a:stretch>
            <a:fillRect/>
          </a:stretch>
        </p:blipFill>
        <p:spPr bwMode="auto">
          <a:xfrm>
            <a:off x="4337158" y="1102560"/>
            <a:ext cx="6984964" cy="4095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767694" y="1281970"/>
            <a:ext cx="32803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ОО¹ - різальна кромка – лезо різця;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96804" y="2061094"/>
            <a:ext cx="32803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ОО¹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m¹m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– передня поверхня різця;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15640" y="2809395"/>
            <a:ext cx="32803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ОО¹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n¹n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– задня поверхня різця;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36188" y="3528586"/>
            <a:ext cx="32803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О¹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m¹n¹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– бічні кромки;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98224" y="5561156"/>
            <a:ext cx="72307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flad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– площина, уздовж якої прямолінійно просувається різальна кромка різця, називається площиною різання.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Елементи різця"/>
          <p:cNvPicPr>
            <a:picLocks noChangeAspect="1" noChangeArrowheads="1"/>
          </p:cNvPicPr>
          <p:nvPr/>
        </p:nvPicPr>
        <p:blipFill>
          <a:blip r:embed="rId2" cstate="print">
            <a:lum bright="-10000" contrast="30000"/>
          </a:blip>
          <a:srcRect r="8130" b="24770"/>
          <a:stretch>
            <a:fillRect/>
          </a:stretch>
        </p:blipFill>
        <p:spPr bwMode="auto">
          <a:xfrm>
            <a:off x="2652195" y="239531"/>
            <a:ext cx="7580865" cy="38804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1869898" y="4272677"/>
            <a:ext cx="96063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При різанні деревини утворюються такі кути: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- </a:t>
            </a: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передній кут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 Y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– утворюється між передньою поверхнею різця і площиною, перпендикулярною до площини різця;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- </a:t>
            </a: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задній кут </a:t>
            </a:r>
            <a:r>
              <a:rPr lang="el-GR" sz="2000" b="1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- утворюється між задньою поверхнею різця і площиною різання;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- </a:t>
            </a: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кут загострення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l-GR" sz="2000" b="1" dirty="0" smtClean="0"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утворюється передньою і задньою поверхнями різця;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- </a:t>
            </a: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кут різання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l-GR" sz="2000" b="1" dirty="0" smtClean="0"/>
              <a:t>δ</a:t>
            </a:r>
            <a:r>
              <a:rPr lang="uk-UA" sz="2000" b="1" dirty="0" smtClean="0"/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– утворюється між передньою поверхнею різця і площиною різця.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90445" y="180927"/>
            <a:ext cx="940085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Для якісної обробки деревини велике значення має правильний вибір кутів загострення, різання, переднього й заднього. При великому куті загострення потрібно затрачати на різання деревини більші зусилля, а при малих кутах загострення знижується стійкість різця, він швидко затуплюється, лезо мнеться, ламається. Тому для ножів рубанків установлений найбільш вигідний кут загострення 23;..25°, а передній кут залежно від призначення інструмента, характеру матеріалу й виду обробки коливається в межах 43...50.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    При різанні деревини відбувається ряд складних явищ, викликаних врізанням  різця в деревину й утворенням  елементів стружки. Щоб ясніше уявити сам процес різання, його слід розмежувати на елементи. Якщо в процесі обробки деревини різцем, утворюється одна поверхня різання й стружка зрізується з усієї оброблюваної поверхні, різання називається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відкритим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, якщо виходять дві або три поверхні різання –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закритим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AutoShape 2" descr="Загальні поняття і визначення процесу різа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23933" t="22756" r="56264" b="45202"/>
          <a:stretch>
            <a:fillRect/>
          </a:stretch>
        </p:blipFill>
        <p:spPr bwMode="auto">
          <a:xfrm>
            <a:off x="893852" y="3291970"/>
            <a:ext cx="4078840" cy="3506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5308314" y="4097895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Схема різання:</a:t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а - відкрите, б - напівзакриті, в - закрите; 1 - заготовка,                         2 - оброблювана поверхня, 3 - стружка, 4 - різець, 5 – ріжуча кромка, 6 - оброблена поверхня, 7 - бічна оброблена поверхня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53456" y="251233"/>
            <a:ext cx="1003100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Розрізняють різання просте (елементарне) і складне. 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Просте різання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є відкритим різанням, при цьому ширина різця більша ширини оброблюваної заготовки (робота гладильними ножами) і шлях ріжучої крайки прямолінійний. Просте різання відбувається при постійній швидкості й товщині стружки.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   На відміну від простого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складне різання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має криволінійну траєкторію й змінну товщину стружки, причому ширина різця (довжина леза) може бути менше ширини оброблюваної заготовки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06187" y="2679255"/>
            <a:ext cx="21916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Способи різання: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76735" y="3085287"/>
            <a:ext cx="106337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Стосовно напрямку волокон розрізняють три випадки різання: у торець, уздовж волокон, поперек волокон. 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13043" y="4246670"/>
            <a:ext cx="495214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При різанні в торець 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площина й напрямок різання перпендикулярні волокнам деревини - відбувається поперечне перерізання волокон. Стружка сколюється по шарах.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Різання деревини"/>
          <p:cNvPicPr>
            <a:picLocks noChangeAspect="1" noChangeArrowheads="1"/>
          </p:cNvPicPr>
          <p:nvPr/>
        </p:nvPicPr>
        <p:blipFill>
          <a:blip r:embed="rId2" cstate="print"/>
          <a:srcRect r="62709" b="47657"/>
          <a:stretch>
            <a:fillRect/>
          </a:stretch>
        </p:blipFill>
        <p:spPr bwMode="auto">
          <a:xfrm>
            <a:off x="6977616" y="3685211"/>
            <a:ext cx="3265720" cy="29153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Різання деревини"/>
          <p:cNvPicPr>
            <a:picLocks noChangeAspect="1" noChangeArrowheads="1"/>
          </p:cNvPicPr>
          <p:nvPr/>
        </p:nvPicPr>
        <p:blipFill>
          <a:blip r:embed="rId2" cstate="print"/>
          <a:srcRect l="36212" t="10487" r="31428" b="47452"/>
          <a:stretch>
            <a:fillRect/>
          </a:stretch>
        </p:blipFill>
        <p:spPr bwMode="auto">
          <a:xfrm>
            <a:off x="8486455" y="318498"/>
            <a:ext cx="3102795" cy="25649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794553" y="204394"/>
            <a:ext cx="631175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При різанні уздовж волокон 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різець рухається уздовж волокон, при цьому площина різання й напрямок різання паралельні волокнам деревини. Шари легко розділяються, і поверхня виходить гладкою. Форма стружки залежить від товщини шару, що знімається. Товста стружка надломлюється по довжині, а більш тонка виходить у вигляді безперервної стрічки (стругання фуганком).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Різання деревини"/>
          <p:cNvPicPr>
            <a:picLocks noChangeAspect="1" noChangeArrowheads="1"/>
          </p:cNvPicPr>
          <p:nvPr/>
        </p:nvPicPr>
        <p:blipFill>
          <a:blip r:embed="rId2" cstate="print"/>
          <a:srcRect l="66846" t="13201" b="42025"/>
          <a:stretch>
            <a:fillRect/>
          </a:stretch>
        </p:blipFill>
        <p:spPr bwMode="auto">
          <a:xfrm>
            <a:off x="8385117" y="3411019"/>
            <a:ext cx="3098143" cy="2661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1660988" y="3214723"/>
            <a:ext cx="55309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Різання поперек волокон 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відбувається при русі різця, при якому площина різання паралельна волокнам деревини, а напрямок різання перпендикулярно їм. При цьому способі різання поверхня виходить шорсткуватою й лише при тепловій обробці (розпарюванні) і при обтиску деревини перед різцем виходить стружка у вигляді безперервної стрічки гарної якості (одержання шпону).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7713" y="337554"/>
            <a:ext cx="96919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Питома сила різання уздовж волокон приблизно в 2...2, 5 рази менше, чим при різанні в торець. Питомою силою різання називається те зусилля, яке потрібно прикласти до різця певної ширини для зняття шару деревини однакової товщини при однаковій швидкості руху різця.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17834" y="1902454"/>
            <a:ext cx="105207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Крім основних випадків різання розрізняють торцево-поперечне  г), торцево-поздовжнє (д), поздовжньо-поперечне ( е) випадки різання.    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Різання деревини"/>
          <p:cNvPicPr>
            <a:picLocks noChangeAspect="1" noChangeArrowheads="1"/>
          </p:cNvPicPr>
          <p:nvPr/>
        </p:nvPicPr>
        <p:blipFill>
          <a:blip r:embed="rId2" cstate="print"/>
          <a:srcRect t="54244" r="65945"/>
          <a:stretch>
            <a:fillRect/>
          </a:stretch>
        </p:blipFill>
        <p:spPr bwMode="auto">
          <a:xfrm>
            <a:off x="1871359" y="3482936"/>
            <a:ext cx="2289673" cy="19566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1792756" y="2781996"/>
            <a:ext cx="23550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Торцеве - поперечне</a:t>
            </a:r>
            <a:r>
              <a:rPr lang="uk-UA" dirty="0" smtClean="0"/>
              <a:t> </a:t>
            </a:r>
            <a:endParaRPr lang="uk-UA" dirty="0"/>
          </a:p>
        </p:txBody>
      </p:sp>
      <p:pic>
        <p:nvPicPr>
          <p:cNvPr id="8" name="Picture 2" descr="Різання деревини"/>
          <p:cNvPicPr>
            <a:picLocks noChangeAspect="1" noChangeArrowheads="1"/>
          </p:cNvPicPr>
          <p:nvPr/>
        </p:nvPicPr>
        <p:blipFill>
          <a:blip r:embed="rId2" cstate="print"/>
          <a:srcRect l="33623" t="56957" r="31644"/>
          <a:stretch>
            <a:fillRect/>
          </a:stretch>
        </p:blipFill>
        <p:spPr bwMode="auto">
          <a:xfrm>
            <a:off x="5198724" y="3503488"/>
            <a:ext cx="2475372" cy="19510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5215957" y="2833365"/>
            <a:ext cx="23869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Торцеве - поздовжнє</a:t>
            </a:r>
            <a:endParaRPr lang="uk-UA" dirty="0"/>
          </a:p>
        </p:txBody>
      </p:sp>
      <p:pic>
        <p:nvPicPr>
          <p:cNvPr id="10" name="Picture 2" descr="Різання деревини"/>
          <p:cNvPicPr>
            <a:picLocks noChangeAspect="1" noChangeArrowheads="1"/>
          </p:cNvPicPr>
          <p:nvPr/>
        </p:nvPicPr>
        <p:blipFill>
          <a:blip r:embed="rId2" cstate="print"/>
          <a:srcRect l="66198" t="56957"/>
          <a:stretch>
            <a:fillRect/>
          </a:stretch>
        </p:blipFill>
        <p:spPr bwMode="auto">
          <a:xfrm>
            <a:off x="8702213" y="3500476"/>
            <a:ext cx="2928133" cy="19470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Прямоугольник 10"/>
          <p:cNvSpPr/>
          <p:nvPr/>
        </p:nvSpPr>
        <p:spPr>
          <a:xfrm>
            <a:off x="8750269" y="2843642"/>
            <a:ext cx="28673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Поздовжньо-поперечне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10993" y="889844"/>
            <a:ext cx="972962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Властивості деревини різних порід різні, тому доводиться затрачати різні зусилля при обробці різних порід. Обробляти деревину сосни легше, чим деревину берези, а деревину берези легше, чим деревину дуба; отже, чим більше щільність деревини; тим сутужніше обробляти її. Менше зусиль затрачається на обробку вологої деревини, тому що її опір руйнуванню нижче, чим сухий.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Шорсткість поверхні деревини характеризується числовими значеннями параметрів нерівностей  і наявністю або відсутністю ворсистості  на оброблених поверхнях.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На шорсткість поверхні деревини впливає швидкість різання. Під швидкістю різання розуміють швидкість руху леза по траєкторії різання (відносна швидкість руху різця), а по швидкості подачі - швидкість, з якою механізм подачі, подає деталь (заготовку) до різального інструменту. Різання деревини відбувається при русі різця по деревині й може проводитися при русі деревини щодо різця. Лінія відносного руху різця називається траєкторією різання.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2944149" y="2225502"/>
            <a:ext cx="7560840" cy="20162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8000" b="1" i="1" dirty="0" smtClean="0">
                <a:latin typeface="Times New Roman" pitchFamily="18" charset="0"/>
                <a:cs typeface="Times New Roman" pitchFamily="18" charset="0"/>
              </a:rPr>
              <a:t>Дякую за </a:t>
            </a:r>
            <a:r>
              <a:rPr lang="uk-UA" sz="8000" b="1" i="1" dirty="0" smtClean="0">
                <a:latin typeface="Times New Roman" pitchFamily="18" charset="0"/>
                <a:cs typeface="Times New Roman" pitchFamily="18" charset="0"/>
              </a:rPr>
              <a:t>увагу!</a:t>
            </a:r>
            <a:endParaRPr lang="ru-RU" sz="8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Желтый и оранжевый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ambria/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1489</TotalTime>
  <Words>438</Words>
  <Application>Microsoft Office PowerPoint</Application>
  <PresentationFormat>Произвольный</PresentationFormat>
  <Paragraphs>50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Легкий дым</vt:lpstr>
      <vt:lpstr>     Загальні поняття про основи різання деревини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Закрепление настенных предметов.  Установка форточек, оконных и дверных петель</dc:title>
  <dc:creator>Алексей</dc:creator>
  <cp:lastModifiedBy>Administrator</cp:lastModifiedBy>
  <cp:revision>245</cp:revision>
  <dcterms:created xsi:type="dcterms:W3CDTF">2017-03-19T03:00:22Z</dcterms:created>
  <dcterms:modified xsi:type="dcterms:W3CDTF">2023-09-21T13:23:32Z</dcterms:modified>
</cp:coreProperties>
</file>