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0" r:id="rId2"/>
    <p:sldMasterId id="2147483673" r:id="rId3"/>
    <p:sldMasterId id="2147483686" r:id="rId4"/>
    <p:sldMasterId id="2147483699" r:id="rId5"/>
  </p:sldMasterIdLst>
  <p:notesMasterIdLst>
    <p:notesMasterId r:id="rId43"/>
  </p:notesMasterIdLst>
  <p:sldIdLst>
    <p:sldId id="279" r:id="rId6"/>
    <p:sldId id="284" r:id="rId7"/>
    <p:sldId id="297" r:id="rId8"/>
    <p:sldId id="259" r:id="rId9"/>
    <p:sldId id="258" r:id="rId10"/>
    <p:sldId id="260" r:id="rId11"/>
    <p:sldId id="262" r:id="rId12"/>
    <p:sldId id="263" r:id="rId13"/>
    <p:sldId id="261" r:id="rId14"/>
    <p:sldId id="264" r:id="rId15"/>
    <p:sldId id="265" r:id="rId16"/>
    <p:sldId id="299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81" r:id="rId26"/>
    <p:sldId id="287" r:id="rId27"/>
    <p:sldId id="288" r:id="rId28"/>
    <p:sldId id="290" r:id="rId29"/>
    <p:sldId id="275" r:id="rId30"/>
    <p:sldId id="276" r:id="rId31"/>
    <p:sldId id="277" r:id="rId32"/>
    <p:sldId id="278" r:id="rId33"/>
    <p:sldId id="283" r:id="rId34"/>
    <p:sldId id="285" r:id="rId35"/>
    <p:sldId id="291" r:id="rId36"/>
    <p:sldId id="292" r:id="rId37"/>
    <p:sldId id="282" r:id="rId38"/>
    <p:sldId id="293" r:id="rId39"/>
    <p:sldId id="294" r:id="rId40"/>
    <p:sldId id="295" r:id="rId41"/>
    <p:sldId id="296" r:id="rId42"/>
  </p:sldIdLst>
  <p:sldSz cx="9144000" cy="6858000" type="screen4x3"/>
  <p:notesSz cx="6858000" cy="9144000"/>
  <p:embeddedFontLst>
    <p:embeddedFont>
      <p:font typeface="Georgia" panose="02040502050405020303" pitchFamily="18" charset="0"/>
      <p:regular r:id="rId44"/>
      <p:bold r:id="rId45"/>
      <p:italic r:id="rId46"/>
      <p:boldItalic r:id="rId47"/>
    </p:embeddedFont>
    <p:embeddedFont>
      <p:font typeface="Quattrocento Sans" panose="020B0604020202020204" charset="0"/>
      <p:regular r:id="rId48"/>
      <p:bold r:id="rId49"/>
      <p:italic r:id="rId50"/>
      <p:boldItalic r:id="rId51"/>
    </p:embeddedFont>
    <p:embeddedFont>
      <p:font typeface="Segoe Print" panose="02000600000000000000" pitchFamily="2" charset="0"/>
      <p:regular r:id="rId52"/>
      <p:bold r:id="rId53"/>
    </p:embeddedFont>
    <p:embeddedFont>
      <p:font typeface="Calibri" panose="020F0502020204030204" pitchFamily="34" charset="0"/>
      <p:regular r:id="rId54"/>
      <p:bold r:id="rId55"/>
      <p:italic r:id="rId56"/>
      <p:boldItalic r:id="rId5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59" roundtripDataSignature="AMtx7mhGyofJC/EBQASgU6wNO+SRHu+t6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63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font" Target="fonts/font11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6.fntdata"/><Relationship Id="rId57" Type="http://schemas.openxmlformats.org/officeDocument/2006/relationships/font" Target="fonts/font14.fntdata"/><Relationship Id="rId61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56" Type="http://schemas.openxmlformats.org/officeDocument/2006/relationships/font" Target="fonts/font13.fntdata"/><Relationship Id="rId8" Type="http://schemas.openxmlformats.org/officeDocument/2006/relationships/slide" Target="slides/slide3.xml"/><Relationship Id="rId51" Type="http://schemas.openxmlformats.org/officeDocument/2006/relationships/font" Target="fonts/font8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font" Target="fonts/font3.fntdata"/><Relationship Id="rId59" Type="http://customschemas.google.com/relationships/presentationmetadata" Target="metadata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image" Target="../media/image43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image" Target="../media/image4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5DFCC0-0D55-4703-B18A-1B01D99EFED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0D2ECE-2720-441C-9F8C-40108996A28E}">
      <dgm:prSet phldrT="[Текст]" custT="1"/>
      <dgm:spPr/>
      <dgm:t>
        <a:bodyPr/>
        <a:lstStyle/>
        <a:p>
          <a:pPr algn="ctr" rtl="0"/>
          <a:r>
            <a:rPr lang="uk-UA" sz="2400" dirty="0" smtClean="0">
              <a:solidFill>
                <a:schemeClr val="bg1"/>
              </a:solidFill>
              <a:latin typeface="Segoe Print" panose="02000600000000000000" pitchFamily="2" charset="0"/>
              <a:ea typeface="Quattrocento Sans"/>
              <a:cs typeface="Quattrocento Sans"/>
              <a:sym typeface="Quattrocento Sans"/>
            </a:rPr>
            <a:t>Порядок дій щодо визначення ознак життя:</a:t>
          </a:r>
          <a:endParaRPr lang="ru-RU" sz="2400" dirty="0">
            <a:solidFill>
              <a:schemeClr val="bg1"/>
            </a:solidFill>
            <a:latin typeface="Segoe Print" panose="02000600000000000000" pitchFamily="2" charset="0"/>
          </a:endParaRPr>
        </a:p>
      </dgm:t>
    </dgm:pt>
    <dgm:pt modelId="{98EC5D37-2847-48C0-B734-9FD0B2BACAD4}" type="parTrans" cxnId="{99814121-3607-4FB8-BE01-DFB12B4952AD}">
      <dgm:prSet/>
      <dgm:spPr/>
      <dgm:t>
        <a:bodyPr/>
        <a:lstStyle/>
        <a:p>
          <a:endParaRPr lang="ru-RU"/>
        </a:p>
      </dgm:t>
    </dgm:pt>
    <dgm:pt modelId="{84B70FDE-7505-4DDD-B100-FD137E2E5563}" type="sibTrans" cxnId="{99814121-3607-4FB8-BE01-DFB12B4952AD}">
      <dgm:prSet/>
      <dgm:spPr/>
      <dgm:t>
        <a:bodyPr/>
        <a:lstStyle/>
        <a:p>
          <a:endParaRPr lang="ru-RU"/>
        </a:p>
      </dgm:t>
    </dgm:pt>
    <dgm:pt modelId="{261B6F36-2289-4D8C-8F7F-49D496A08B74}">
      <dgm:prSet phldrT="[Текст]"/>
      <dgm:spPr/>
      <dgm:t>
        <a:bodyPr/>
        <a:lstStyle/>
        <a:p>
          <a:pPr rtl="0"/>
          <a:r>
            <a:rPr lang="uk-UA" b="1" dirty="0" smtClean="0">
              <a:solidFill>
                <a:schemeClr val="bg1"/>
              </a:solidFill>
              <a:latin typeface="Segoe Print" panose="02000600000000000000" pitchFamily="2" charset="0"/>
            </a:rPr>
            <a:t>перевірити наявність пульсу</a:t>
          </a:r>
          <a:endParaRPr lang="ru-RU" dirty="0">
            <a:solidFill>
              <a:schemeClr val="bg1"/>
            </a:solidFill>
            <a:latin typeface="Segoe Print" panose="02000600000000000000" pitchFamily="2" charset="0"/>
          </a:endParaRPr>
        </a:p>
      </dgm:t>
    </dgm:pt>
    <dgm:pt modelId="{618A5D7E-3830-4160-9BE0-7BC444007A1C}" type="parTrans" cxnId="{83A64FFB-FE38-483F-A92B-BE5B6EBF6E96}">
      <dgm:prSet/>
      <dgm:spPr/>
      <dgm:t>
        <a:bodyPr/>
        <a:lstStyle/>
        <a:p>
          <a:endParaRPr lang="ru-RU"/>
        </a:p>
      </dgm:t>
    </dgm:pt>
    <dgm:pt modelId="{5A1057A5-A020-49E5-A7B0-AC8E2F09F6DC}" type="sibTrans" cxnId="{83A64FFB-FE38-483F-A92B-BE5B6EBF6E96}">
      <dgm:prSet/>
      <dgm:spPr/>
      <dgm:t>
        <a:bodyPr/>
        <a:lstStyle/>
        <a:p>
          <a:endParaRPr lang="ru-RU"/>
        </a:p>
      </dgm:t>
    </dgm:pt>
    <dgm:pt modelId="{E0868B49-690C-4CDF-ADDD-227C9907FA27}">
      <dgm:prSet phldrT="[Текст]"/>
      <dgm:spPr/>
      <dgm:t>
        <a:bodyPr/>
        <a:lstStyle/>
        <a:p>
          <a:pPr rtl="0"/>
          <a:r>
            <a:rPr lang="uk-UA" b="1" dirty="0" smtClean="0">
              <a:solidFill>
                <a:schemeClr val="bg1"/>
              </a:solidFill>
              <a:latin typeface="Segoe Print" panose="02000600000000000000" pitchFamily="2" charset="0"/>
            </a:rPr>
            <a:t>перевірити наявність дихання</a:t>
          </a:r>
          <a:r>
            <a:rPr lang="uk-UA" dirty="0" smtClean="0">
              <a:solidFill>
                <a:schemeClr val="bg1"/>
              </a:solidFill>
              <a:latin typeface="Segoe Print" panose="02000600000000000000" pitchFamily="2" charset="0"/>
            </a:rPr>
            <a:t> </a:t>
          </a:r>
          <a:endParaRPr lang="ru-RU" dirty="0">
            <a:solidFill>
              <a:schemeClr val="bg1"/>
            </a:solidFill>
            <a:latin typeface="Segoe Print" panose="02000600000000000000" pitchFamily="2" charset="0"/>
          </a:endParaRPr>
        </a:p>
      </dgm:t>
    </dgm:pt>
    <dgm:pt modelId="{522320DF-458A-4F30-9A22-8FDE571FDB1C}" type="parTrans" cxnId="{13C327CC-726D-43BB-9518-96481AC52574}">
      <dgm:prSet/>
      <dgm:spPr/>
      <dgm:t>
        <a:bodyPr/>
        <a:lstStyle/>
        <a:p>
          <a:endParaRPr lang="ru-RU"/>
        </a:p>
      </dgm:t>
    </dgm:pt>
    <dgm:pt modelId="{24FEA7AA-6EBB-492A-B1A0-C3F23070B76D}" type="sibTrans" cxnId="{13C327CC-726D-43BB-9518-96481AC52574}">
      <dgm:prSet/>
      <dgm:spPr/>
      <dgm:t>
        <a:bodyPr/>
        <a:lstStyle/>
        <a:p>
          <a:endParaRPr lang="ru-RU"/>
        </a:p>
      </dgm:t>
    </dgm:pt>
    <dgm:pt modelId="{D1F01698-46C7-483F-89DF-EC8F73C4C733}">
      <dgm:prSet phldrT="[Текст]"/>
      <dgm:spPr/>
      <dgm:t>
        <a:bodyPr/>
        <a:lstStyle/>
        <a:p>
          <a:pPr rtl="0"/>
          <a:r>
            <a:rPr lang="uk-UA" b="1" noProof="0" dirty="0" smtClean="0">
              <a:solidFill>
                <a:schemeClr val="bg1"/>
              </a:solidFill>
              <a:latin typeface="Segoe Print" panose="02000600000000000000" pitchFamily="2" charset="0"/>
            </a:rPr>
            <a:t>визначення реакції зіниці на світло</a:t>
          </a:r>
          <a:r>
            <a:rPr lang="uk-UA" noProof="0" dirty="0" smtClean="0">
              <a:solidFill>
                <a:schemeClr val="bg1"/>
              </a:solidFill>
              <a:latin typeface="Segoe Print" panose="02000600000000000000" pitchFamily="2" charset="0"/>
            </a:rPr>
            <a:t> </a:t>
          </a:r>
          <a:endParaRPr lang="uk-UA" noProof="0" dirty="0">
            <a:solidFill>
              <a:schemeClr val="bg1"/>
            </a:solidFill>
            <a:latin typeface="Segoe Print" panose="02000600000000000000" pitchFamily="2" charset="0"/>
          </a:endParaRPr>
        </a:p>
      </dgm:t>
    </dgm:pt>
    <dgm:pt modelId="{34BCB172-D563-4A95-9CA0-76977F8A5316}" type="parTrans" cxnId="{1C47FF2E-ED89-4714-9781-71F8E68FAB5E}">
      <dgm:prSet/>
      <dgm:spPr/>
      <dgm:t>
        <a:bodyPr/>
        <a:lstStyle/>
        <a:p>
          <a:endParaRPr lang="ru-RU"/>
        </a:p>
      </dgm:t>
    </dgm:pt>
    <dgm:pt modelId="{CFBDF357-0A57-464A-8EBA-0E394FECB313}" type="sibTrans" cxnId="{1C47FF2E-ED89-4714-9781-71F8E68FAB5E}">
      <dgm:prSet/>
      <dgm:spPr/>
      <dgm:t>
        <a:bodyPr/>
        <a:lstStyle/>
        <a:p>
          <a:endParaRPr lang="ru-RU"/>
        </a:p>
      </dgm:t>
    </dgm:pt>
    <dgm:pt modelId="{880F0E83-1E99-42B7-BD05-5AB6C8828CFE}" type="pres">
      <dgm:prSet presAssocID="{295DFCC0-0D55-4703-B18A-1B01D99EFED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23A7B3-A65C-4EF4-A463-AE73DC417977}" type="pres">
      <dgm:prSet presAssocID="{830D2ECE-2720-441C-9F8C-40108996A28E}" presName="parentLin" presStyleCnt="0"/>
      <dgm:spPr/>
    </dgm:pt>
    <dgm:pt modelId="{2761AFB0-338B-4C2E-864D-0AEFB2C2B081}" type="pres">
      <dgm:prSet presAssocID="{830D2ECE-2720-441C-9F8C-40108996A28E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FCB3675-2693-416E-B3D3-17996DC56C20}" type="pres">
      <dgm:prSet presAssocID="{830D2ECE-2720-441C-9F8C-40108996A28E}" presName="parentText" presStyleLbl="node1" presStyleIdx="0" presStyleCnt="4" custScaleX="139984" custScaleY="1705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66DBDC-ACF0-492C-B597-FD719CA149FF}" type="pres">
      <dgm:prSet presAssocID="{830D2ECE-2720-441C-9F8C-40108996A28E}" presName="negativeSpace" presStyleCnt="0"/>
      <dgm:spPr/>
    </dgm:pt>
    <dgm:pt modelId="{47C9E02B-2E82-44C3-925D-1BF355628BC5}" type="pres">
      <dgm:prSet presAssocID="{830D2ECE-2720-441C-9F8C-40108996A28E}" presName="childText" presStyleLbl="conFgAcc1" presStyleIdx="0" presStyleCnt="4">
        <dgm:presLayoutVars>
          <dgm:bulletEnabled val="1"/>
        </dgm:presLayoutVars>
      </dgm:prSet>
      <dgm:spPr/>
    </dgm:pt>
    <dgm:pt modelId="{DF091079-724A-46C5-9299-DB2738360E72}" type="pres">
      <dgm:prSet presAssocID="{84B70FDE-7505-4DDD-B100-FD137E2E5563}" presName="spaceBetweenRectangles" presStyleCnt="0"/>
      <dgm:spPr/>
    </dgm:pt>
    <dgm:pt modelId="{4FF49422-C222-4833-A622-69E5AF23FC0C}" type="pres">
      <dgm:prSet presAssocID="{261B6F36-2289-4D8C-8F7F-49D496A08B74}" presName="parentLin" presStyleCnt="0"/>
      <dgm:spPr/>
    </dgm:pt>
    <dgm:pt modelId="{F7214C74-5762-4C4A-A5BA-B3FF3AC550FA}" type="pres">
      <dgm:prSet presAssocID="{261B6F36-2289-4D8C-8F7F-49D496A08B74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77A366BB-DB72-41F3-97BB-E58B3CDC7CA0}" type="pres">
      <dgm:prSet presAssocID="{261B6F36-2289-4D8C-8F7F-49D496A08B74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A75A67-3602-4FC9-B24A-A7EA9832B804}" type="pres">
      <dgm:prSet presAssocID="{261B6F36-2289-4D8C-8F7F-49D496A08B74}" presName="negativeSpace" presStyleCnt="0"/>
      <dgm:spPr/>
    </dgm:pt>
    <dgm:pt modelId="{EBB7568B-1DE5-4222-93CF-2402524315D7}" type="pres">
      <dgm:prSet presAssocID="{261B6F36-2289-4D8C-8F7F-49D496A08B74}" presName="childText" presStyleLbl="conFgAcc1" presStyleIdx="1" presStyleCnt="4" custLinFactY="-13892" custLinFactNeighborX="150" custLinFactNeighborY="-100000">
        <dgm:presLayoutVars>
          <dgm:bulletEnabled val="1"/>
        </dgm:presLayoutVars>
      </dgm:prSet>
      <dgm:spPr/>
    </dgm:pt>
    <dgm:pt modelId="{094F6498-A795-439F-8F81-3E8430CDA024}" type="pres">
      <dgm:prSet presAssocID="{5A1057A5-A020-49E5-A7B0-AC8E2F09F6DC}" presName="spaceBetweenRectangles" presStyleCnt="0"/>
      <dgm:spPr/>
    </dgm:pt>
    <dgm:pt modelId="{22B4EDDF-E65A-44A5-83F9-9AD1C29C3F9A}" type="pres">
      <dgm:prSet presAssocID="{E0868B49-690C-4CDF-ADDD-227C9907FA27}" presName="parentLin" presStyleCnt="0"/>
      <dgm:spPr/>
    </dgm:pt>
    <dgm:pt modelId="{154BA4BD-2776-45F6-B997-658A7E103B4C}" type="pres">
      <dgm:prSet presAssocID="{E0868B49-690C-4CDF-ADDD-227C9907FA27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759925F0-29D2-4A6E-B981-847CD7C43413}" type="pres">
      <dgm:prSet presAssocID="{E0868B49-690C-4CDF-ADDD-227C9907FA27}" presName="parentText" presStyleLbl="node1" presStyleIdx="2" presStyleCnt="4" custLinFactNeighborX="-3123" custLinFactNeighborY="-894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C45E82-21CC-47B2-B145-7105F78CCEBC}" type="pres">
      <dgm:prSet presAssocID="{E0868B49-690C-4CDF-ADDD-227C9907FA27}" presName="negativeSpace" presStyleCnt="0"/>
      <dgm:spPr/>
    </dgm:pt>
    <dgm:pt modelId="{C74B97AB-C0CB-4BBA-BAA2-A2878AAE51CA}" type="pres">
      <dgm:prSet presAssocID="{E0868B49-690C-4CDF-ADDD-227C9907FA27}" presName="childText" presStyleLbl="conFgAcc1" presStyleIdx="2" presStyleCnt="4">
        <dgm:presLayoutVars>
          <dgm:bulletEnabled val="1"/>
        </dgm:presLayoutVars>
      </dgm:prSet>
      <dgm:spPr/>
    </dgm:pt>
    <dgm:pt modelId="{B2A60AFD-311F-40EE-B993-8E7B5467EA2D}" type="pres">
      <dgm:prSet presAssocID="{24FEA7AA-6EBB-492A-B1A0-C3F23070B76D}" presName="spaceBetweenRectangles" presStyleCnt="0"/>
      <dgm:spPr/>
    </dgm:pt>
    <dgm:pt modelId="{70BC9B16-7AA4-4AE2-8A3D-7D87C7FA3917}" type="pres">
      <dgm:prSet presAssocID="{D1F01698-46C7-483F-89DF-EC8F73C4C733}" presName="parentLin" presStyleCnt="0"/>
      <dgm:spPr/>
    </dgm:pt>
    <dgm:pt modelId="{05871A02-C897-45B1-AFDD-6A83674A260B}" type="pres">
      <dgm:prSet presAssocID="{D1F01698-46C7-483F-89DF-EC8F73C4C733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213F9319-B2AB-4742-A308-07C147EDEF89}" type="pres">
      <dgm:prSet presAssocID="{D1F01698-46C7-483F-89DF-EC8F73C4C73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90DCCE-D6D6-4640-AC68-D0C1A6D6C52F}" type="pres">
      <dgm:prSet presAssocID="{D1F01698-46C7-483F-89DF-EC8F73C4C733}" presName="negativeSpace" presStyleCnt="0"/>
      <dgm:spPr/>
    </dgm:pt>
    <dgm:pt modelId="{322982DC-EAD9-4B5B-A226-87E97E73C50C}" type="pres">
      <dgm:prSet presAssocID="{D1F01698-46C7-483F-89DF-EC8F73C4C73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730D69DD-1367-4286-9C7D-54AA188AA4E5}" type="presOf" srcId="{295DFCC0-0D55-4703-B18A-1B01D99EFED4}" destId="{880F0E83-1E99-42B7-BD05-5AB6C8828CFE}" srcOrd="0" destOrd="0" presId="urn:microsoft.com/office/officeart/2005/8/layout/list1"/>
    <dgm:cxn modelId="{83A64FFB-FE38-483F-A92B-BE5B6EBF6E96}" srcId="{295DFCC0-0D55-4703-B18A-1B01D99EFED4}" destId="{261B6F36-2289-4D8C-8F7F-49D496A08B74}" srcOrd="1" destOrd="0" parTransId="{618A5D7E-3830-4160-9BE0-7BC444007A1C}" sibTransId="{5A1057A5-A020-49E5-A7B0-AC8E2F09F6DC}"/>
    <dgm:cxn modelId="{99814121-3607-4FB8-BE01-DFB12B4952AD}" srcId="{295DFCC0-0D55-4703-B18A-1B01D99EFED4}" destId="{830D2ECE-2720-441C-9F8C-40108996A28E}" srcOrd="0" destOrd="0" parTransId="{98EC5D37-2847-48C0-B734-9FD0B2BACAD4}" sibTransId="{84B70FDE-7505-4DDD-B100-FD137E2E5563}"/>
    <dgm:cxn modelId="{3EAC521F-0208-4C4C-8BA3-BE4CA2883345}" type="presOf" srcId="{E0868B49-690C-4CDF-ADDD-227C9907FA27}" destId="{154BA4BD-2776-45F6-B997-658A7E103B4C}" srcOrd="0" destOrd="0" presId="urn:microsoft.com/office/officeart/2005/8/layout/list1"/>
    <dgm:cxn modelId="{13C327CC-726D-43BB-9518-96481AC52574}" srcId="{295DFCC0-0D55-4703-B18A-1B01D99EFED4}" destId="{E0868B49-690C-4CDF-ADDD-227C9907FA27}" srcOrd="2" destOrd="0" parTransId="{522320DF-458A-4F30-9A22-8FDE571FDB1C}" sibTransId="{24FEA7AA-6EBB-492A-B1A0-C3F23070B76D}"/>
    <dgm:cxn modelId="{49589C8B-8F16-4103-8A89-7E7F0F118D9A}" type="presOf" srcId="{D1F01698-46C7-483F-89DF-EC8F73C4C733}" destId="{213F9319-B2AB-4742-A308-07C147EDEF89}" srcOrd="1" destOrd="0" presId="urn:microsoft.com/office/officeart/2005/8/layout/list1"/>
    <dgm:cxn modelId="{1C47FF2E-ED89-4714-9781-71F8E68FAB5E}" srcId="{295DFCC0-0D55-4703-B18A-1B01D99EFED4}" destId="{D1F01698-46C7-483F-89DF-EC8F73C4C733}" srcOrd="3" destOrd="0" parTransId="{34BCB172-D563-4A95-9CA0-76977F8A5316}" sibTransId="{CFBDF357-0A57-464A-8EBA-0E394FECB313}"/>
    <dgm:cxn modelId="{ED3C8A6E-5B20-46A2-8879-83BD232EB80A}" type="presOf" srcId="{E0868B49-690C-4CDF-ADDD-227C9907FA27}" destId="{759925F0-29D2-4A6E-B981-847CD7C43413}" srcOrd="1" destOrd="0" presId="urn:microsoft.com/office/officeart/2005/8/layout/list1"/>
    <dgm:cxn modelId="{7F02BBAC-D8E3-4BE3-8F44-9223A69EDAFE}" type="presOf" srcId="{830D2ECE-2720-441C-9F8C-40108996A28E}" destId="{2761AFB0-338B-4C2E-864D-0AEFB2C2B081}" srcOrd="0" destOrd="0" presId="urn:microsoft.com/office/officeart/2005/8/layout/list1"/>
    <dgm:cxn modelId="{6828E7E2-5BC1-452A-841C-E4343291A7EB}" type="presOf" srcId="{261B6F36-2289-4D8C-8F7F-49D496A08B74}" destId="{F7214C74-5762-4C4A-A5BA-B3FF3AC550FA}" srcOrd="0" destOrd="0" presId="urn:microsoft.com/office/officeart/2005/8/layout/list1"/>
    <dgm:cxn modelId="{397886C6-7F55-446E-BFFC-B72A6D47CCBC}" type="presOf" srcId="{D1F01698-46C7-483F-89DF-EC8F73C4C733}" destId="{05871A02-C897-45B1-AFDD-6A83674A260B}" srcOrd="0" destOrd="0" presId="urn:microsoft.com/office/officeart/2005/8/layout/list1"/>
    <dgm:cxn modelId="{3F16FC65-F527-4D37-BE5C-2933A642C4C8}" type="presOf" srcId="{261B6F36-2289-4D8C-8F7F-49D496A08B74}" destId="{77A366BB-DB72-41F3-97BB-E58B3CDC7CA0}" srcOrd="1" destOrd="0" presId="urn:microsoft.com/office/officeart/2005/8/layout/list1"/>
    <dgm:cxn modelId="{95F72DA4-DAB7-4D30-84E5-5D4AF640C984}" type="presOf" srcId="{830D2ECE-2720-441C-9F8C-40108996A28E}" destId="{EFCB3675-2693-416E-B3D3-17996DC56C20}" srcOrd="1" destOrd="0" presId="urn:microsoft.com/office/officeart/2005/8/layout/list1"/>
    <dgm:cxn modelId="{5C400987-BE32-4BBB-868F-4AC6CA42E64B}" type="presParOf" srcId="{880F0E83-1E99-42B7-BD05-5AB6C8828CFE}" destId="{F723A7B3-A65C-4EF4-A463-AE73DC417977}" srcOrd="0" destOrd="0" presId="urn:microsoft.com/office/officeart/2005/8/layout/list1"/>
    <dgm:cxn modelId="{BAD20869-D03C-4E10-80DC-5CA2B388AD53}" type="presParOf" srcId="{F723A7B3-A65C-4EF4-A463-AE73DC417977}" destId="{2761AFB0-338B-4C2E-864D-0AEFB2C2B081}" srcOrd="0" destOrd="0" presId="urn:microsoft.com/office/officeart/2005/8/layout/list1"/>
    <dgm:cxn modelId="{70DFF9CA-9E4E-42D4-A788-AABE2194089A}" type="presParOf" srcId="{F723A7B3-A65C-4EF4-A463-AE73DC417977}" destId="{EFCB3675-2693-416E-B3D3-17996DC56C20}" srcOrd="1" destOrd="0" presId="urn:microsoft.com/office/officeart/2005/8/layout/list1"/>
    <dgm:cxn modelId="{E28A3055-25B9-450A-A1D4-1701D7E4AD11}" type="presParOf" srcId="{880F0E83-1E99-42B7-BD05-5AB6C8828CFE}" destId="{9566DBDC-ACF0-492C-B597-FD719CA149FF}" srcOrd="1" destOrd="0" presId="urn:microsoft.com/office/officeart/2005/8/layout/list1"/>
    <dgm:cxn modelId="{5267441A-073C-4455-8327-99A3822B3FD6}" type="presParOf" srcId="{880F0E83-1E99-42B7-BD05-5AB6C8828CFE}" destId="{47C9E02B-2E82-44C3-925D-1BF355628BC5}" srcOrd="2" destOrd="0" presId="urn:microsoft.com/office/officeart/2005/8/layout/list1"/>
    <dgm:cxn modelId="{282320AD-80AB-458A-9AAA-D2A632754FB9}" type="presParOf" srcId="{880F0E83-1E99-42B7-BD05-5AB6C8828CFE}" destId="{DF091079-724A-46C5-9299-DB2738360E72}" srcOrd="3" destOrd="0" presId="urn:microsoft.com/office/officeart/2005/8/layout/list1"/>
    <dgm:cxn modelId="{16A588FA-09B9-479E-8062-A75C029B2CD9}" type="presParOf" srcId="{880F0E83-1E99-42B7-BD05-5AB6C8828CFE}" destId="{4FF49422-C222-4833-A622-69E5AF23FC0C}" srcOrd="4" destOrd="0" presId="urn:microsoft.com/office/officeart/2005/8/layout/list1"/>
    <dgm:cxn modelId="{2A8ABD22-938F-4B0E-8A69-251044362D37}" type="presParOf" srcId="{4FF49422-C222-4833-A622-69E5AF23FC0C}" destId="{F7214C74-5762-4C4A-A5BA-B3FF3AC550FA}" srcOrd="0" destOrd="0" presId="urn:microsoft.com/office/officeart/2005/8/layout/list1"/>
    <dgm:cxn modelId="{6BEEF0C2-7D98-4AA1-905B-FACD45587881}" type="presParOf" srcId="{4FF49422-C222-4833-A622-69E5AF23FC0C}" destId="{77A366BB-DB72-41F3-97BB-E58B3CDC7CA0}" srcOrd="1" destOrd="0" presId="urn:microsoft.com/office/officeart/2005/8/layout/list1"/>
    <dgm:cxn modelId="{28AB359F-C1CD-4CC9-BA1C-A3F45D680CF8}" type="presParOf" srcId="{880F0E83-1E99-42B7-BD05-5AB6C8828CFE}" destId="{6DA75A67-3602-4FC9-B24A-A7EA9832B804}" srcOrd="5" destOrd="0" presId="urn:microsoft.com/office/officeart/2005/8/layout/list1"/>
    <dgm:cxn modelId="{54479E63-D6B0-4558-8E05-487586FAD0DE}" type="presParOf" srcId="{880F0E83-1E99-42B7-BD05-5AB6C8828CFE}" destId="{EBB7568B-1DE5-4222-93CF-2402524315D7}" srcOrd="6" destOrd="0" presId="urn:microsoft.com/office/officeart/2005/8/layout/list1"/>
    <dgm:cxn modelId="{CD635844-54C0-4E84-9D48-F09B5D422F74}" type="presParOf" srcId="{880F0E83-1E99-42B7-BD05-5AB6C8828CFE}" destId="{094F6498-A795-439F-8F81-3E8430CDA024}" srcOrd="7" destOrd="0" presId="urn:microsoft.com/office/officeart/2005/8/layout/list1"/>
    <dgm:cxn modelId="{8DA46718-49C8-43B6-8EF8-F9201F072269}" type="presParOf" srcId="{880F0E83-1E99-42B7-BD05-5AB6C8828CFE}" destId="{22B4EDDF-E65A-44A5-83F9-9AD1C29C3F9A}" srcOrd="8" destOrd="0" presId="urn:microsoft.com/office/officeart/2005/8/layout/list1"/>
    <dgm:cxn modelId="{21DB07C1-73E0-46B7-B656-042366E1A720}" type="presParOf" srcId="{22B4EDDF-E65A-44A5-83F9-9AD1C29C3F9A}" destId="{154BA4BD-2776-45F6-B997-658A7E103B4C}" srcOrd="0" destOrd="0" presId="urn:microsoft.com/office/officeart/2005/8/layout/list1"/>
    <dgm:cxn modelId="{443277FC-A580-4743-9166-FB3B36C103FF}" type="presParOf" srcId="{22B4EDDF-E65A-44A5-83F9-9AD1C29C3F9A}" destId="{759925F0-29D2-4A6E-B981-847CD7C43413}" srcOrd="1" destOrd="0" presId="urn:microsoft.com/office/officeart/2005/8/layout/list1"/>
    <dgm:cxn modelId="{DFEB2E4D-E8A8-4741-94FA-E568218B57BF}" type="presParOf" srcId="{880F0E83-1E99-42B7-BD05-5AB6C8828CFE}" destId="{56C45E82-21CC-47B2-B145-7105F78CCEBC}" srcOrd="9" destOrd="0" presId="urn:microsoft.com/office/officeart/2005/8/layout/list1"/>
    <dgm:cxn modelId="{BACFDFE4-FBCB-48E3-A78D-CCEDB7517710}" type="presParOf" srcId="{880F0E83-1E99-42B7-BD05-5AB6C8828CFE}" destId="{C74B97AB-C0CB-4BBA-BAA2-A2878AAE51CA}" srcOrd="10" destOrd="0" presId="urn:microsoft.com/office/officeart/2005/8/layout/list1"/>
    <dgm:cxn modelId="{B0168EBA-079F-46E3-87DE-F753B695185A}" type="presParOf" srcId="{880F0E83-1E99-42B7-BD05-5AB6C8828CFE}" destId="{B2A60AFD-311F-40EE-B993-8E7B5467EA2D}" srcOrd="11" destOrd="0" presId="urn:microsoft.com/office/officeart/2005/8/layout/list1"/>
    <dgm:cxn modelId="{3FA7777B-6685-4313-9E44-6D3A1E300C58}" type="presParOf" srcId="{880F0E83-1E99-42B7-BD05-5AB6C8828CFE}" destId="{70BC9B16-7AA4-4AE2-8A3D-7D87C7FA3917}" srcOrd="12" destOrd="0" presId="urn:microsoft.com/office/officeart/2005/8/layout/list1"/>
    <dgm:cxn modelId="{76EEF2F5-BFA8-4EB1-8A13-0D28140EABF5}" type="presParOf" srcId="{70BC9B16-7AA4-4AE2-8A3D-7D87C7FA3917}" destId="{05871A02-C897-45B1-AFDD-6A83674A260B}" srcOrd="0" destOrd="0" presId="urn:microsoft.com/office/officeart/2005/8/layout/list1"/>
    <dgm:cxn modelId="{2B1F0F22-9742-4B8F-BF54-D85CD20CF580}" type="presParOf" srcId="{70BC9B16-7AA4-4AE2-8A3D-7D87C7FA3917}" destId="{213F9319-B2AB-4742-A308-07C147EDEF89}" srcOrd="1" destOrd="0" presId="urn:microsoft.com/office/officeart/2005/8/layout/list1"/>
    <dgm:cxn modelId="{A97A3281-0960-41EC-8B42-EF680D1D8DDF}" type="presParOf" srcId="{880F0E83-1E99-42B7-BD05-5AB6C8828CFE}" destId="{A790DCCE-D6D6-4640-AC68-D0C1A6D6C52F}" srcOrd="13" destOrd="0" presId="urn:microsoft.com/office/officeart/2005/8/layout/list1"/>
    <dgm:cxn modelId="{6F785219-BA4B-4F07-A805-D5A050D91043}" type="presParOf" srcId="{880F0E83-1E99-42B7-BD05-5AB6C8828CFE}" destId="{322982DC-EAD9-4B5B-A226-87E97E73C50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BF1483-FE38-4CA0-AA84-9FE8A51AD343}" type="doc">
      <dgm:prSet loTypeId="urn:microsoft.com/office/officeart/2005/8/layout/vList3" loCatId="picture" qsTypeId="urn:microsoft.com/office/officeart/2005/8/quickstyle/simple1" qsCatId="simple" csTypeId="urn:microsoft.com/office/officeart/2005/8/colors/accent0_2" csCatId="mainScheme" phldr="1"/>
      <dgm:spPr/>
    </dgm:pt>
    <dgm:pt modelId="{6C6F4A02-206D-4850-B0FD-8CDC06AA7314}">
      <dgm:prSet phldrT="[Текст]" custT="1"/>
      <dgm:spPr>
        <a:xfrm rot="10800000">
          <a:off x="1638493" y="2323"/>
          <a:ext cx="5384951" cy="1128533"/>
        </a:xfrm>
        <a:prstGeom prst="homePlate">
          <a:avLst/>
        </a:prstGeom>
        <a:solidFill>
          <a:srgbClr val="FFFFFF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lnSpc>
              <a:spcPct val="100000"/>
            </a:lnSpc>
          </a:pPr>
          <a:r>
            <a:rPr lang="uk-UA" sz="2400" dirty="0" smtClean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Segoe Print" panose="02000600000000000000" pitchFamily="2" charset="0"/>
              <a:ea typeface="+mn-ea"/>
              <a:cs typeface="+mn-cs"/>
            </a:rPr>
            <a:t>Існує дві основні методики виконання штучної вентиляції легень</a:t>
          </a:r>
          <a:endParaRPr lang="ru-RU" sz="2000" dirty="0">
            <a:solidFill>
              <a:srgbClr val="1F497D">
                <a:hueOff val="0"/>
                <a:satOff val="0"/>
                <a:lumOff val="0"/>
                <a:alphaOff val="0"/>
              </a:srgbClr>
            </a:solidFill>
            <a:latin typeface="Segoe Print" panose="02000600000000000000" pitchFamily="2" charset="0"/>
            <a:ea typeface="+mn-ea"/>
            <a:cs typeface="+mn-cs"/>
          </a:endParaRPr>
        </a:p>
      </dgm:t>
    </dgm:pt>
    <dgm:pt modelId="{2331BCE4-0E40-4823-B2AA-4F64B1F1CD43}" type="parTrans" cxnId="{BA28B24B-D032-4C03-85CD-AA7F3D0B66AA}">
      <dgm:prSet/>
      <dgm:spPr/>
      <dgm:t>
        <a:bodyPr/>
        <a:lstStyle/>
        <a:p>
          <a:endParaRPr lang="ru-RU"/>
        </a:p>
      </dgm:t>
    </dgm:pt>
    <dgm:pt modelId="{DB0E7F4B-6586-42DA-8A2C-E78809C53552}" type="sibTrans" cxnId="{BA28B24B-D032-4C03-85CD-AA7F3D0B66AA}">
      <dgm:prSet/>
      <dgm:spPr/>
      <dgm:t>
        <a:bodyPr/>
        <a:lstStyle/>
        <a:p>
          <a:endParaRPr lang="ru-RU"/>
        </a:p>
      </dgm:t>
    </dgm:pt>
    <dgm:pt modelId="{5D097886-2D59-49F8-BE6E-5F8AB0A2923A}">
      <dgm:prSet phldrT="[Текст]"/>
      <dgm:spPr>
        <a:xfrm rot="10800000">
          <a:off x="1638493" y="1467733"/>
          <a:ext cx="5384951" cy="1128533"/>
        </a:xfrm>
        <a:prstGeom prst="homePlate">
          <a:avLst/>
        </a:prstGeom>
        <a:solidFill>
          <a:srgbClr val="FFFFFF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k-UA" dirty="0" smtClean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Рот до рота</a:t>
          </a:r>
          <a:endParaRPr lang="ru-RU" dirty="0">
            <a:solidFill>
              <a:srgbClr val="1F497D">
                <a:hueOff val="0"/>
                <a:satOff val="0"/>
                <a:lumOff val="0"/>
                <a:alphaOff val="0"/>
              </a:srgb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7185F372-991D-4C59-93A7-1CD09598F7B7}" type="parTrans" cxnId="{0C93A173-4CDA-4D94-BE99-AB6DB9603C39}">
      <dgm:prSet/>
      <dgm:spPr/>
      <dgm:t>
        <a:bodyPr/>
        <a:lstStyle/>
        <a:p>
          <a:endParaRPr lang="ru-RU"/>
        </a:p>
      </dgm:t>
    </dgm:pt>
    <dgm:pt modelId="{3F55E470-7233-47DC-A43D-3E87B30E0A6C}" type="sibTrans" cxnId="{0C93A173-4CDA-4D94-BE99-AB6DB9603C39}">
      <dgm:prSet/>
      <dgm:spPr/>
      <dgm:t>
        <a:bodyPr/>
        <a:lstStyle/>
        <a:p>
          <a:endParaRPr lang="ru-RU"/>
        </a:p>
      </dgm:t>
    </dgm:pt>
    <dgm:pt modelId="{5C8F9BF3-D38F-47E7-8F55-DE850AA74CA4}">
      <dgm:prSet phldrT="[Текст]"/>
      <dgm:spPr>
        <a:xfrm rot="10800000">
          <a:off x="1638493" y="2933142"/>
          <a:ext cx="5384951" cy="1128533"/>
        </a:xfrm>
        <a:prstGeom prst="homePlate">
          <a:avLst/>
        </a:prstGeom>
        <a:solidFill>
          <a:srgbClr val="FFFFFF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k-UA" dirty="0" smtClean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Рот до носа</a:t>
          </a:r>
          <a:endParaRPr lang="ru-RU" dirty="0">
            <a:solidFill>
              <a:srgbClr val="1F497D">
                <a:hueOff val="0"/>
                <a:satOff val="0"/>
                <a:lumOff val="0"/>
                <a:alphaOff val="0"/>
              </a:srgb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3AE91117-66C3-4D95-89F8-6A95A1B07905}" type="parTrans" cxnId="{C0D5440A-131D-400D-99F1-F894DC9AB7B6}">
      <dgm:prSet/>
      <dgm:spPr/>
      <dgm:t>
        <a:bodyPr/>
        <a:lstStyle/>
        <a:p>
          <a:endParaRPr lang="ru-RU"/>
        </a:p>
      </dgm:t>
    </dgm:pt>
    <dgm:pt modelId="{10E2A8DD-AAE1-4C4A-A578-E177C31BBE18}" type="sibTrans" cxnId="{C0D5440A-131D-400D-99F1-F894DC9AB7B6}">
      <dgm:prSet/>
      <dgm:spPr/>
      <dgm:t>
        <a:bodyPr/>
        <a:lstStyle/>
        <a:p>
          <a:endParaRPr lang="ru-RU"/>
        </a:p>
      </dgm:t>
    </dgm:pt>
    <dgm:pt modelId="{51F7F172-CD39-48C6-A071-C6A13C311313}" type="pres">
      <dgm:prSet presAssocID="{E4BF1483-FE38-4CA0-AA84-9FE8A51AD343}" presName="linearFlow" presStyleCnt="0">
        <dgm:presLayoutVars>
          <dgm:dir/>
          <dgm:resizeHandles val="exact"/>
        </dgm:presLayoutVars>
      </dgm:prSet>
      <dgm:spPr/>
    </dgm:pt>
    <dgm:pt modelId="{9A90CFA9-8A8B-44F3-8E50-F0DC1B4B0DDD}" type="pres">
      <dgm:prSet presAssocID="{6C6F4A02-206D-4850-B0FD-8CDC06AA7314}" presName="composite" presStyleCnt="0"/>
      <dgm:spPr/>
    </dgm:pt>
    <dgm:pt modelId="{CB7CEC00-4E5D-432D-9166-82D54FE29CFD}" type="pres">
      <dgm:prSet presAssocID="{6C6F4A02-206D-4850-B0FD-8CDC06AA7314}" presName="imgShp" presStyleLbl="fgImgPlace1" presStyleIdx="0" presStyleCnt="3" custLinFactNeighborX="-66761" custLinFactNeighborY="-2419"/>
      <dgm:spPr>
        <a:xfrm>
          <a:off x="1074226" y="2323"/>
          <a:ext cx="1128533" cy="1128533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748A6DD6-6902-4897-89F8-43E0B54BE770}" type="pres">
      <dgm:prSet presAssocID="{6C6F4A02-206D-4850-B0FD-8CDC06AA7314}" presName="txShp" presStyleLbl="node1" presStyleIdx="0" presStyleCnt="3" custScaleX="142773" custLinFactNeighborX="7857" custLinFactNeighborY="-24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925DAA-2277-4DB6-8485-53929B3B837E}" type="pres">
      <dgm:prSet presAssocID="{DB0E7F4B-6586-42DA-8A2C-E78809C53552}" presName="spacing" presStyleCnt="0"/>
      <dgm:spPr/>
    </dgm:pt>
    <dgm:pt modelId="{855713F1-C961-47E7-B721-D68688947BD6}" type="pres">
      <dgm:prSet presAssocID="{5D097886-2D59-49F8-BE6E-5F8AB0A2923A}" presName="composite" presStyleCnt="0"/>
      <dgm:spPr/>
    </dgm:pt>
    <dgm:pt modelId="{84EE328C-CE43-40A8-9796-0949BDB7C731}" type="pres">
      <dgm:prSet presAssocID="{5D097886-2D59-49F8-BE6E-5F8AB0A2923A}" presName="imgShp" presStyleLbl="fgImgPlace1" presStyleIdx="1" presStyleCnt="3"/>
      <dgm:spPr>
        <a:xfrm>
          <a:off x="1074226" y="1467733"/>
          <a:ext cx="1128533" cy="1128533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2BCB0110-3AC6-46DA-8DFA-18B64F43576E}" type="pres">
      <dgm:prSet presAssocID="{5D097886-2D59-49F8-BE6E-5F8AB0A2923A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58BCBF-631A-4472-8A92-D762816FE2E2}" type="pres">
      <dgm:prSet presAssocID="{3F55E470-7233-47DC-A43D-3E87B30E0A6C}" presName="spacing" presStyleCnt="0"/>
      <dgm:spPr/>
    </dgm:pt>
    <dgm:pt modelId="{46733172-7C75-4B14-B7B7-DBA4549436D7}" type="pres">
      <dgm:prSet presAssocID="{5C8F9BF3-D38F-47E7-8F55-DE850AA74CA4}" presName="composite" presStyleCnt="0"/>
      <dgm:spPr/>
    </dgm:pt>
    <dgm:pt modelId="{623D1842-5C6E-43A6-BA4F-96CEF96EC2AA}" type="pres">
      <dgm:prSet presAssocID="{5C8F9BF3-D38F-47E7-8F55-DE850AA74CA4}" presName="imgShp" presStyleLbl="fgImgPlace1" presStyleIdx="2" presStyleCnt="3"/>
      <dgm:spPr>
        <a:xfrm>
          <a:off x="1074226" y="2933142"/>
          <a:ext cx="1128533" cy="1128533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754DF85E-CE5B-4428-9DD1-15610640E0BD}" type="pres">
      <dgm:prSet presAssocID="{5C8F9BF3-D38F-47E7-8F55-DE850AA74CA4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885486-3827-488D-B8B5-D9A09A56D73F}" type="presOf" srcId="{6C6F4A02-206D-4850-B0FD-8CDC06AA7314}" destId="{748A6DD6-6902-4897-89F8-43E0B54BE770}" srcOrd="0" destOrd="0" presId="urn:microsoft.com/office/officeart/2005/8/layout/vList3"/>
    <dgm:cxn modelId="{DDC34397-8AB4-45D8-AAFF-72741352516B}" type="presOf" srcId="{5D097886-2D59-49F8-BE6E-5F8AB0A2923A}" destId="{2BCB0110-3AC6-46DA-8DFA-18B64F43576E}" srcOrd="0" destOrd="0" presId="urn:microsoft.com/office/officeart/2005/8/layout/vList3"/>
    <dgm:cxn modelId="{0C93A173-4CDA-4D94-BE99-AB6DB9603C39}" srcId="{E4BF1483-FE38-4CA0-AA84-9FE8A51AD343}" destId="{5D097886-2D59-49F8-BE6E-5F8AB0A2923A}" srcOrd="1" destOrd="0" parTransId="{7185F372-991D-4C59-93A7-1CD09598F7B7}" sibTransId="{3F55E470-7233-47DC-A43D-3E87B30E0A6C}"/>
    <dgm:cxn modelId="{45FE8EEC-70FC-4CEA-9B0B-7A98BA37DCA7}" type="presOf" srcId="{E4BF1483-FE38-4CA0-AA84-9FE8A51AD343}" destId="{51F7F172-CD39-48C6-A071-C6A13C311313}" srcOrd="0" destOrd="0" presId="urn:microsoft.com/office/officeart/2005/8/layout/vList3"/>
    <dgm:cxn modelId="{5DD0746E-27C9-4C79-9886-86364AE231FD}" type="presOf" srcId="{5C8F9BF3-D38F-47E7-8F55-DE850AA74CA4}" destId="{754DF85E-CE5B-4428-9DD1-15610640E0BD}" srcOrd="0" destOrd="0" presId="urn:microsoft.com/office/officeart/2005/8/layout/vList3"/>
    <dgm:cxn modelId="{BA28B24B-D032-4C03-85CD-AA7F3D0B66AA}" srcId="{E4BF1483-FE38-4CA0-AA84-9FE8A51AD343}" destId="{6C6F4A02-206D-4850-B0FD-8CDC06AA7314}" srcOrd="0" destOrd="0" parTransId="{2331BCE4-0E40-4823-B2AA-4F64B1F1CD43}" sibTransId="{DB0E7F4B-6586-42DA-8A2C-E78809C53552}"/>
    <dgm:cxn modelId="{C0D5440A-131D-400D-99F1-F894DC9AB7B6}" srcId="{E4BF1483-FE38-4CA0-AA84-9FE8A51AD343}" destId="{5C8F9BF3-D38F-47E7-8F55-DE850AA74CA4}" srcOrd="2" destOrd="0" parTransId="{3AE91117-66C3-4D95-89F8-6A95A1B07905}" sibTransId="{10E2A8DD-AAE1-4C4A-A578-E177C31BBE18}"/>
    <dgm:cxn modelId="{AF77D65C-EA05-4445-B7B5-2CB8E503846B}" type="presParOf" srcId="{51F7F172-CD39-48C6-A071-C6A13C311313}" destId="{9A90CFA9-8A8B-44F3-8E50-F0DC1B4B0DDD}" srcOrd="0" destOrd="0" presId="urn:microsoft.com/office/officeart/2005/8/layout/vList3"/>
    <dgm:cxn modelId="{E364DDBE-E16C-48E6-ABB0-C9F9C8159FC7}" type="presParOf" srcId="{9A90CFA9-8A8B-44F3-8E50-F0DC1B4B0DDD}" destId="{CB7CEC00-4E5D-432D-9166-82D54FE29CFD}" srcOrd="0" destOrd="0" presId="urn:microsoft.com/office/officeart/2005/8/layout/vList3"/>
    <dgm:cxn modelId="{C9D34915-3784-4B5F-857C-2447E0C72B91}" type="presParOf" srcId="{9A90CFA9-8A8B-44F3-8E50-F0DC1B4B0DDD}" destId="{748A6DD6-6902-4897-89F8-43E0B54BE770}" srcOrd="1" destOrd="0" presId="urn:microsoft.com/office/officeart/2005/8/layout/vList3"/>
    <dgm:cxn modelId="{EB7D241C-F231-4B82-AE49-FCEA2093E117}" type="presParOf" srcId="{51F7F172-CD39-48C6-A071-C6A13C311313}" destId="{D2925DAA-2277-4DB6-8485-53929B3B837E}" srcOrd="1" destOrd="0" presId="urn:microsoft.com/office/officeart/2005/8/layout/vList3"/>
    <dgm:cxn modelId="{8AB995C8-4A2F-4F19-8D31-93A3478FECF5}" type="presParOf" srcId="{51F7F172-CD39-48C6-A071-C6A13C311313}" destId="{855713F1-C961-47E7-B721-D68688947BD6}" srcOrd="2" destOrd="0" presId="urn:microsoft.com/office/officeart/2005/8/layout/vList3"/>
    <dgm:cxn modelId="{8529B636-4CFF-452E-93DC-1B84E1A83973}" type="presParOf" srcId="{855713F1-C961-47E7-B721-D68688947BD6}" destId="{84EE328C-CE43-40A8-9796-0949BDB7C731}" srcOrd="0" destOrd="0" presId="urn:microsoft.com/office/officeart/2005/8/layout/vList3"/>
    <dgm:cxn modelId="{0C5E3BCB-3023-4092-80A0-8B0CB2505597}" type="presParOf" srcId="{855713F1-C961-47E7-B721-D68688947BD6}" destId="{2BCB0110-3AC6-46DA-8DFA-18B64F43576E}" srcOrd="1" destOrd="0" presId="urn:microsoft.com/office/officeart/2005/8/layout/vList3"/>
    <dgm:cxn modelId="{887DC648-9F1E-44BA-8068-836159B4F3EF}" type="presParOf" srcId="{51F7F172-CD39-48C6-A071-C6A13C311313}" destId="{6758BCBF-631A-4472-8A92-D762816FE2E2}" srcOrd="3" destOrd="0" presId="urn:microsoft.com/office/officeart/2005/8/layout/vList3"/>
    <dgm:cxn modelId="{F3975274-6BF5-42D8-B33B-A451245FE104}" type="presParOf" srcId="{51F7F172-CD39-48C6-A071-C6A13C311313}" destId="{46733172-7C75-4B14-B7B7-DBA4549436D7}" srcOrd="4" destOrd="0" presId="urn:microsoft.com/office/officeart/2005/8/layout/vList3"/>
    <dgm:cxn modelId="{546426CC-FB1D-41DA-8FB5-40D2B2E7F2CB}" type="presParOf" srcId="{46733172-7C75-4B14-B7B7-DBA4549436D7}" destId="{623D1842-5C6E-43A6-BA4F-96CEF96EC2AA}" srcOrd="0" destOrd="0" presId="urn:microsoft.com/office/officeart/2005/8/layout/vList3"/>
    <dgm:cxn modelId="{78A0E6AC-B7BD-43E8-A576-B1FDB71ADF84}" type="presParOf" srcId="{46733172-7C75-4B14-B7B7-DBA4549436D7}" destId="{754DF85E-CE5B-4428-9DD1-15610640E0B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C9E02B-2E82-44C3-925D-1BF355628BC5}">
      <dsp:nvSpPr>
        <dsp:cNvPr id="0" name=""/>
        <dsp:cNvSpPr/>
      </dsp:nvSpPr>
      <dsp:spPr>
        <a:xfrm>
          <a:off x="0" y="775087"/>
          <a:ext cx="743802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CB3675-2693-416E-B3D3-17996DC56C20}">
      <dsp:nvSpPr>
        <dsp:cNvPr id="0" name=""/>
        <dsp:cNvSpPr/>
      </dsp:nvSpPr>
      <dsp:spPr>
        <a:xfrm>
          <a:off x="361005" y="63312"/>
          <a:ext cx="7074906" cy="10069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798" tIns="0" rIns="196798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solidFill>
                <a:schemeClr val="bg1"/>
              </a:solidFill>
              <a:latin typeface="Segoe Print" panose="02000600000000000000" pitchFamily="2" charset="0"/>
              <a:ea typeface="Quattrocento Sans"/>
              <a:cs typeface="Quattrocento Sans"/>
              <a:sym typeface="Quattrocento Sans"/>
            </a:rPr>
            <a:t>Порядок дій щодо визначення ознак життя:</a:t>
          </a:r>
          <a:endParaRPr lang="ru-RU" sz="2400" kern="1200" dirty="0">
            <a:solidFill>
              <a:schemeClr val="bg1"/>
            </a:solidFill>
            <a:latin typeface="Segoe Print" panose="02000600000000000000" pitchFamily="2" charset="0"/>
          </a:endParaRPr>
        </a:p>
      </dsp:txBody>
      <dsp:txXfrm>
        <a:off x="410161" y="112468"/>
        <a:ext cx="6976594" cy="908662"/>
      </dsp:txXfrm>
    </dsp:sp>
    <dsp:sp modelId="{EBB7568B-1DE5-4222-93CF-2402524315D7}">
      <dsp:nvSpPr>
        <dsp:cNvPr id="0" name=""/>
        <dsp:cNvSpPr/>
      </dsp:nvSpPr>
      <dsp:spPr>
        <a:xfrm>
          <a:off x="0" y="1504271"/>
          <a:ext cx="743802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A366BB-DB72-41F3-97BB-E58B3CDC7CA0}">
      <dsp:nvSpPr>
        <dsp:cNvPr id="0" name=""/>
        <dsp:cNvSpPr/>
      </dsp:nvSpPr>
      <dsp:spPr>
        <a:xfrm>
          <a:off x="371901" y="1387087"/>
          <a:ext cx="520662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798" tIns="0" rIns="196798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bg1"/>
              </a:solidFill>
              <a:latin typeface="Segoe Print" panose="02000600000000000000" pitchFamily="2" charset="0"/>
            </a:rPr>
            <a:t>перевірити наявність пульсу</a:t>
          </a:r>
          <a:endParaRPr lang="ru-RU" sz="2000" kern="1200" dirty="0">
            <a:solidFill>
              <a:schemeClr val="bg1"/>
            </a:solidFill>
            <a:latin typeface="Segoe Print" panose="02000600000000000000" pitchFamily="2" charset="0"/>
          </a:endParaRPr>
        </a:p>
      </dsp:txBody>
      <dsp:txXfrm>
        <a:off x="400722" y="1415908"/>
        <a:ext cx="5148978" cy="532758"/>
      </dsp:txXfrm>
    </dsp:sp>
    <dsp:sp modelId="{C74B97AB-C0CB-4BBA-BAA2-A2878AAE51CA}">
      <dsp:nvSpPr>
        <dsp:cNvPr id="0" name=""/>
        <dsp:cNvSpPr/>
      </dsp:nvSpPr>
      <dsp:spPr>
        <a:xfrm>
          <a:off x="0" y="2589487"/>
          <a:ext cx="743802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9925F0-29D2-4A6E-B981-847CD7C43413}">
      <dsp:nvSpPr>
        <dsp:cNvPr id="0" name=""/>
        <dsp:cNvSpPr/>
      </dsp:nvSpPr>
      <dsp:spPr>
        <a:xfrm>
          <a:off x="360286" y="2241458"/>
          <a:ext cx="520662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798" tIns="0" rIns="196798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bg1"/>
              </a:solidFill>
              <a:latin typeface="Segoe Print" panose="02000600000000000000" pitchFamily="2" charset="0"/>
            </a:rPr>
            <a:t>перевірити наявність дихання</a:t>
          </a:r>
          <a:r>
            <a:rPr lang="uk-UA" sz="2000" kern="1200" dirty="0" smtClean="0">
              <a:solidFill>
                <a:schemeClr val="bg1"/>
              </a:solidFill>
              <a:latin typeface="Segoe Print" panose="02000600000000000000" pitchFamily="2" charset="0"/>
            </a:rPr>
            <a:t> </a:t>
          </a:r>
          <a:endParaRPr lang="ru-RU" sz="2000" kern="1200" dirty="0">
            <a:solidFill>
              <a:schemeClr val="bg1"/>
            </a:solidFill>
            <a:latin typeface="Segoe Print" panose="02000600000000000000" pitchFamily="2" charset="0"/>
          </a:endParaRPr>
        </a:p>
      </dsp:txBody>
      <dsp:txXfrm>
        <a:off x="389107" y="2270279"/>
        <a:ext cx="5148978" cy="532758"/>
      </dsp:txXfrm>
    </dsp:sp>
    <dsp:sp modelId="{322982DC-EAD9-4B5B-A226-87E97E73C50C}">
      <dsp:nvSpPr>
        <dsp:cNvPr id="0" name=""/>
        <dsp:cNvSpPr/>
      </dsp:nvSpPr>
      <dsp:spPr>
        <a:xfrm>
          <a:off x="0" y="3496687"/>
          <a:ext cx="7438029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3F9319-B2AB-4742-A308-07C147EDEF89}">
      <dsp:nvSpPr>
        <dsp:cNvPr id="0" name=""/>
        <dsp:cNvSpPr/>
      </dsp:nvSpPr>
      <dsp:spPr>
        <a:xfrm>
          <a:off x="371901" y="3201487"/>
          <a:ext cx="520662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798" tIns="0" rIns="196798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noProof="0" dirty="0" smtClean="0">
              <a:solidFill>
                <a:schemeClr val="bg1"/>
              </a:solidFill>
              <a:latin typeface="Segoe Print" panose="02000600000000000000" pitchFamily="2" charset="0"/>
            </a:rPr>
            <a:t>визначення реакції зіниці на світло</a:t>
          </a:r>
          <a:r>
            <a:rPr lang="uk-UA" sz="2000" kern="1200" noProof="0" dirty="0" smtClean="0">
              <a:solidFill>
                <a:schemeClr val="bg1"/>
              </a:solidFill>
              <a:latin typeface="Segoe Print" panose="02000600000000000000" pitchFamily="2" charset="0"/>
            </a:rPr>
            <a:t> </a:t>
          </a:r>
          <a:endParaRPr lang="uk-UA" sz="2000" kern="1200" noProof="0" dirty="0">
            <a:solidFill>
              <a:schemeClr val="bg1"/>
            </a:solidFill>
            <a:latin typeface="Segoe Print" panose="02000600000000000000" pitchFamily="2" charset="0"/>
          </a:endParaRPr>
        </a:p>
      </dsp:txBody>
      <dsp:txXfrm>
        <a:off x="400722" y="3230308"/>
        <a:ext cx="5148978" cy="5327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8A6DD6-6902-4897-89F8-43E0B54BE770}">
      <dsp:nvSpPr>
        <dsp:cNvPr id="0" name=""/>
        <dsp:cNvSpPr/>
      </dsp:nvSpPr>
      <dsp:spPr>
        <a:xfrm rot="10800000">
          <a:off x="409414" y="0"/>
          <a:ext cx="7688256" cy="1184165"/>
        </a:xfrm>
        <a:prstGeom prst="homePlate">
          <a:avLst/>
        </a:prstGeom>
        <a:solidFill>
          <a:srgbClr val="FFFFFF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2184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Segoe Print" panose="02000600000000000000" pitchFamily="2" charset="0"/>
              <a:ea typeface="+mn-ea"/>
              <a:cs typeface="+mn-cs"/>
            </a:rPr>
            <a:t>Існує дві основні методики виконання штучної вентиляції легень</a:t>
          </a:r>
          <a:endParaRPr lang="ru-RU" sz="2000" kern="1200" dirty="0">
            <a:solidFill>
              <a:srgbClr val="1F497D">
                <a:hueOff val="0"/>
                <a:satOff val="0"/>
                <a:lumOff val="0"/>
                <a:alphaOff val="0"/>
              </a:srgbClr>
            </a:solidFill>
            <a:latin typeface="Segoe Print" panose="02000600000000000000" pitchFamily="2" charset="0"/>
            <a:ea typeface="+mn-ea"/>
            <a:cs typeface="+mn-cs"/>
          </a:endParaRPr>
        </a:p>
      </dsp:txBody>
      <dsp:txXfrm rot="10800000">
        <a:off x="705455" y="0"/>
        <a:ext cx="7392215" cy="1184165"/>
      </dsp:txXfrm>
    </dsp:sp>
    <dsp:sp modelId="{CB7CEC00-4E5D-432D-9166-82D54FE29CFD}">
      <dsp:nvSpPr>
        <dsp:cNvPr id="0" name=""/>
        <dsp:cNvSpPr/>
      </dsp:nvSpPr>
      <dsp:spPr>
        <a:xfrm>
          <a:off x="0" y="0"/>
          <a:ext cx="1184165" cy="1184165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CB0110-3AC6-46DA-8DFA-18B64F43576E}">
      <dsp:nvSpPr>
        <dsp:cNvPr id="0" name=""/>
        <dsp:cNvSpPr/>
      </dsp:nvSpPr>
      <dsp:spPr>
        <a:xfrm rot="10800000">
          <a:off x="1652401" y="1537915"/>
          <a:ext cx="5384951" cy="1184165"/>
        </a:xfrm>
        <a:prstGeom prst="homePlate">
          <a:avLst/>
        </a:prstGeom>
        <a:solidFill>
          <a:srgbClr val="FFFFFF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2184" tIns="217170" rIns="405384" bIns="21717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700" kern="1200" dirty="0" smtClean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Рот до рота</a:t>
          </a:r>
          <a:endParaRPr lang="ru-RU" sz="5700" kern="1200" dirty="0">
            <a:solidFill>
              <a:srgbClr val="1F497D">
                <a:hueOff val="0"/>
                <a:satOff val="0"/>
                <a:lumOff val="0"/>
                <a:alphaOff val="0"/>
              </a:srgb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 rot="10800000">
        <a:off x="1948442" y="1537915"/>
        <a:ext cx="5088910" cy="1184165"/>
      </dsp:txXfrm>
    </dsp:sp>
    <dsp:sp modelId="{84EE328C-CE43-40A8-9796-0949BDB7C731}">
      <dsp:nvSpPr>
        <dsp:cNvPr id="0" name=""/>
        <dsp:cNvSpPr/>
      </dsp:nvSpPr>
      <dsp:spPr>
        <a:xfrm>
          <a:off x="1060318" y="1537915"/>
          <a:ext cx="1184165" cy="1184165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4DF85E-CE5B-4428-9DD1-15610640E0BD}">
      <dsp:nvSpPr>
        <dsp:cNvPr id="0" name=""/>
        <dsp:cNvSpPr/>
      </dsp:nvSpPr>
      <dsp:spPr>
        <a:xfrm rot="10800000">
          <a:off x="1652401" y="3075563"/>
          <a:ext cx="5384951" cy="1184165"/>
        </a:xfrm>
        <a:prstGeom prst="homePlate">
          <a:avLst/>
        </a:prstGeom>
        <a:solidFill>
          <a:srgbClr val="FFFFFF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2184" tIns="217170" rIns="405384" bIns="21717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700" kern="1200" dirty="0" smtClean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Рот до носа</a:t>
          </a:r>
          <a:endParaRPr lang="ru-RU" sz="5700" kern="1200" dirty="0">
            <a:solidFill>
              <a:srgbClr val="1F497D">
                <a:hueOff val="0"/>
                <a:satOff val="0"/>
                <a:lumOff val="0"/>
                <a:alphaOff val="0"/>
              </a:srgb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 rot="10800000">
        <a:off x="1948442" y="3075563"/>
        <a:ext cx="5088910" cy="1184165"/>
      </dsp:txXfrm>
    </dsp:sp>
    <dsp:sp modelId="{623D1842-5C6E-43A6-BA4F-96CEF96EC2AA}">
      <dsp:nvSpPr>
        <dsp:cNvPr id="0" name=""/>
        <dsp:cNvSpPr/>
      </dsp:nvSpPr>
      <dsp:spPr>
        <a:xfrm>
          <a:off x="1060318" y="3075563"/>
          <a:ext cx="1184165" cy="1184165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9876943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380666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1508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16" name="Google Shape;11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67961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3" name="Google Shape;14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5176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304062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145923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6" name="Google Shape;15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745541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4" name="Google Shape;16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684466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59996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130834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965445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6" name="Google Shape;19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469602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204797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303526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121528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0" name="Google Shape;24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3555914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6" name="Google Shape;24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34753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3" name="Google Shape;25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270276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0" name="Google Shape;26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713898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7" name="Google Shape;267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2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28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9235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6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" name="Google Shape;21;p26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Google Shape;22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7" name="Google Shape;27;p2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Google Shape;28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8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3" name="Google Shape;33;p28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Google Shape;34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Google Shape;35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9" name="Google Shape;39;p2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29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6" name="Google Shape;46;p3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3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Google Shape;48;p3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3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3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1" name="Google Shape;51;p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5" name="Google Shape;55;p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3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3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4" name="Google Shape;74;p34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Google Shape;77;p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0" name="Google Shape;80;p3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3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3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Google Shape;83;p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8045" y="4192525"/>
            <a:ext cx="7772400" cy="859205"/>
          </a:xfrm>
          <a:effectLst>
            <a:outerShdw blurRad="50800" dist="38100" dir="2700000" algn="tl" rotWithShape="0">
              <a:schemeClr val="accent1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9645" y="5342235"/>
            <a:ext cx="6400800" cy="835455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rgbClr val="00B0F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759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1048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0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4713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867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3523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790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9556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0937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441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066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0798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4501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8045" y="4192525"/>
            <a:ext cx="7772400" cy="859205"/>
          </a:xfrm>
          <a:effectLst>
            <a:outerShdw blurRad="50800" dist="38100" dir="2700000" algn="tl" rotWithShape="0">
              <a:schemeClr val="accent1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9645" y="5342235"/>
            <a:ext cx="6400800" cy="835455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rgbClr val="00B0F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542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4702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0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070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3836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6359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8350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7749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5777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4691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9812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37731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64361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8045" y="4192525"/>
            <a:ext cx="7772400" cy="859205"/>
          </a:xfrm>
          <a:effectLst>
            <a:outerShdw blurRad="50800" dist="38100" dir="2700000" algn="tl" rotWithShape="0">
              <a:schemeClr val="accent1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9645" y="5342235"/>
            <a:ext cx="6400800" cy="835455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rgbClr val="00B0F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6771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1673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0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97883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10052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3045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1145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01222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67903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82421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19269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26752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27739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8045" y="4192525"/>
            <a:ext cx="7772400" cy="859205"/>
          </a:xfrm>
          <a:effectLst>
            <a:outerShdw blurRad="50800" dist="38100" dir="2700000" algn="tl" rotWithShape="0">
              <a:schemeClr val="accent1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9645" y="5342235"/>
            <a:ext cx="6400800" cy="835455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rgbClr val="00B0F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21921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75755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0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0375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12045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15078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600">
                <a:solidFill>
                  <a:srgbClr val="017BA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533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4538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99277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15762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46622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86706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309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jp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2.jp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alphaModFix amt="22000"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fld id="{53074F12-AA26-4AC8-9962-C36BB8F32554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buClrTx/>
                <a:buFontTx/>
                <a:buNone/>
              </a:pPr>
              <a:t>3/3/2023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endParaRPr lang="en-US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fld id="{B82CCC60-E8CD-4174-8B1A-7DF615B22EEF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buClrTx/>
                <a:buFontTx/>
                <a:buNone/>
              </a:pPr>
              <a:t>‹#›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04312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fld id="{53074F12-AA26-4AC8-9962-C36BB8F32554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buClrTx/>
                <a:buFontTx/>
                <a:buNone/>
              </a:pPr>
              <a:t>3/3/2023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endParaRPr lang="en-US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fld id="{B82CCC60-E8CD-4174-8B1A-7DF615B22EEF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buClrTx/>
                <a:buFontTx/>
                <a:buNone/>
              </a:pPr>
              <a:t>‹#›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7659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fld id="{53074F12-AA26-4AC8-9962-C36BB8F32554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buClrTx/>
                <a:buFontTx/>
                <a:buNone/>
              </a:pPr>
              <a:t>3/3/2023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endParaRPr lang="en-US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fld id="{B82CCC60-E8CD-4174-8B1A-7DF615B22EEF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buClrTx/>
                <a:buFontTx/>
                <a:buNone/>
              </a:pPr>
              <a:t>‹#›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40268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fld id="{53074F12-AA26-4AC8-9962-C36BB8F32554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buClrTx/>
                <a:buFontTx/>
                <a:buNone/>
              </a:pPr>
              <a:t>3/3/2023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endParaRPr lang="en-US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fld id="{B82CCC60-E8CD-4174-8B1A-7DF615B22EEF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buClrTx/>
                <a:buFontTx/>
                <a:buNone/>
              </a:pPr>
              <a:t>‹#›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4962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3" Type="http://schemas.openxmlformats.org/officeDocument/2006/relationships/slide" Target="slide13.xml"/><Relationship Id="rId7" Type="http://schemas.openxmlformats.org/officeDocument/2006/relationships/slide" Target="slide30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6.xml"/><Relationship Id="rId6" Type="http://schemas.openxmlformats.org/officeDocument/2006/relationships/slide" Target="slide29.xml"/><Relationship Id="rId5" Type="http://schemas.openxmlformats.org/officeDocument/2006/relationships/slide" Target="slide22.xml"/><Relationship Id="rId4" Type="http://schemas.openxmlformats.org/officeDocument/2006/relationships/slide" Target="slide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slide" Target="slide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14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11" Type="http://schemas.openxmlformats.org/officeDocument/2006/relationships/slide" Target="slide3.xml"/><Relationship Id="rId5" Type="http://schemas.openxmlformats.org/officeDocument/2006/relationships/image" Target="../media/image24.png"/><Relationship Id="rId10" Type="http://schemas.microsoft.com/office/2007/relationships/diagramDrawing" Target="../diagrams/drawing1.xml"/><Relationship Id="rId4" Type="http://schemas.openxmlformats.org/officeDocument/2006/relationships/image" Target="../media/image23.png"/><Relationship Id="rId9" Type="http://schemas.openxmlformats.org/officeDocument/2006/relationships/diagramColors" Target="../diagrams/colors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slide" Target="slide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slide" Target="slide3.xml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slide" Target="slide3.xml"/><Relationship Id="rId4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patrul.in.ua/gromadyanyn/medytsyna/sertsevo-legeneva-reanimatsiya/" TargetMode="External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5.xml"/><Relationship Id="rId6" Type="http://schemas.openxmlformats.org/officeDocument/2006/relationships/slide" Target="slide3.xml"/><Relationship Id="rId5" Type="http://schemas.openxmlformats.org/officeDocument/2006/relationships/hyperlink" Target="https://www.youtube.com/watch?v=E1N9YYH5JbU" TargetMode="External"/><Relationship Id="rId4" Type="http://schemas.openxmlformats.org/officeDocument/2006/relationships/hyperlink" Target="https://www.youtube.com/watch?v=CHp8MTpkocg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naurok.com.ua/test/tematichne-ocinyuvannya-z-temi-oznaki-klinichno-ta-biologichno-smerti-metodi-ozhivlennya-poterpilih-2062730.html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8.xml"/><Relationship Id="rId4" Type="http://schemas.openxmlformats.org/officeDocument/2006/relationships/slide" Target="slide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2.xml"/><Relationship Id="rId5" Type="http://schemas.openxmlformats.org/officeDocument/2006/relationships/slide" Target="slide3.xml"/><Relationship Id="rId4" Type="http://schemas.openxmlformats.org/officeDocument/2006/relationships/image" Target="../media/image5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oduvs.edu.ua/wp-content/uploads/2016/09/Lek-2-11.pdf" TargetMode="External"/><Relationship Id="rId2" Type="http://schemas.openxmlformats.org/officeDocument/2006/relationships/hyperlink" Target="https://ppt-online.org/26747" TargetMode="External"/><Relationship Id="rId1" Type="http://schemas.openxmlformats.org/officeDocument/2006/relationships/slideLayout" Target="../slideLayouts/slideLayout12.xml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455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23582" y="193077"/>
            <a:ext cx="756796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Державний навчальний заклад </a:t>
            </a:r>
            <a:br>
              <a:rPr kumimoji="0" lang="uk-UA" alt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uk-UA" alt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«Центр професійної освіти технологій та дизайну м. Києва»</a:t>
            </a:r>
            <a:br>
              <a:rPr kumimoji="0" lang="uk-UA" alt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160060" y="2130425"/>
            <a:ext cx="7137779" cy="2222500"/>
          </a:xfrm>
        </p:spPr>
        <p:txBody>
          <a:bodyPr/>
          <a:lstStyle/>
          <a:p>
            <a:r>
              <a:rPr lang="uk-UA" sz="2800" b="1" dirty="0" smtClean="0">
                <a:solidFill>
                  <a:srgbClr val="FFFFFF"/>
                </a:solidFill>
                <a:latin typeface="Segoe Print" panose="02000600000000000000" pitchFamily="2" charset="0"/>
              </a:rPr>
              <a:t> Предмет «</a:t>
            </a:r>
            <a:r>
              <a:rPr lang="uk-UA" sz="2800" b="1" dirty="0" smtClean="0">
                <a:solidFill>
                  <a:srgbClr val="FFFFFF"/>
                </a:solidFill>
                <a:latin typeface="Segoe Print" panose="02000600000000000000" pitchFamily="2" charset="0"/>
              </a:rPr>
              <a:t>Основи </a:t>
            </a:r>
            <a:r>
              <a:rPr lang="uk-UA" sz="2800" b="1" dirty="0">
                <a:solidFill>
                  <a:srgbClr val="FFFFFF"/>
                </a:solidFill>
                <a:latin typeface="Segoe Print" panose="02000600000000000000" pitchFamily="2" charset="0"/>
              </a:rPr>
              <a:t>медичних знань</a:t>
            </a:r>
            <a:r>
              <a:rPr lang="uk-UA" sz="2800" b="1" dirty="0" smtClean="0">
                <a:solidFill>
                  <a:srgbClr val="FFFFFF"/>
                </a:solidFill>
                <a:latin typeface="Segoe Print" panose="02000600000000000000" pitchFamily="2" charset="0"/>
              </a:rPr>
              <a:t>»</a:t>
            </a:r>
            <a:br>
              <a:rPr lang="uk-UA" sz="2800" b="1" dirty="0" smtClean="0">
                <a:solidFill>
                  <a:srgbClr val="FFFFFF"/>
                </a:solidFill>
                <a:latin typeface="Segoe Print" panose="02000600000000000000" pitchFamily="2" charset="0"/>
              </a:rPr>
            </a:br>
            <a:r>
              <a:rPr lang="uk-UA" sz="2800" b="1" dirty="0" smtClean="0">
                <a:solidFill>
                  <a:srgbClr val="FFFFFF"/>
                </a:solidFill>
                <a:latin typeface="Segoe Print" panose="02000600000000000000" pitchFamily="2" charset="0"/>
              </a:rPr>
              <a:t> </a:t>
            </a:r>
            <a:r>
              <a:rPr lang="uk-UA" sz="2800" b="1" dirty="0" smtClean="0">
                <a:solidFill>
                  <a:srgbClr val="FFFFFF"/>
                </a:solidFill>
                <a:latin typeface="Segoe Print" panose="02000600000000000000" pitchFamily="2" charset="0"/>
              </a:rPr>
              <a:t/>
            </a:r>
            <a:br>
              <a:rPr lang="uk-UA" sz="2800" b="1" dirty="0" smtClean="0">
                <a:solidFill>
                  <a:srgbClr val="FFFFFF"/>
                </a:solidFill>
                <a:latin typeface="Segoe Print" panose="02000600000000000000" pitchFamily="2" charset="0"/>
              </a:rPr>
            </a:br>
            <a:r>
              <a:rPr lang="uk-UA" sz="2800" b="1" dirty="0" smtClean="0">
                <a:solidFill>
                  <a:schemeClr val="bg1"/>
                </a:solidFill>
                <a:latin typeface="Segoe Print" panose="02000600000000000000" pitchFamily="2" charset="0"/>
              </a:rPr>
              <a:t>Збірка матеріалів до теми «Основи клінічної та біологічної смерті. Методи оживлення потерпілих»</a:t>
            </a:r>
            <a:endParaRPr lang="ru-RU" sz="2800" b="1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971499" y="5051505"/>
            <a:ext cx="5172501" cy="1107914"/>
          </a:xfrm>
        </p:spPr>
        <p:txBody>
          <a:bodyPr/>
          <a:lstStyle/>
          <a:p>
            <a:pPr marL="85725" indent="0" algn="l"/>
            <a:r>
              <a:rPr lang="uk-UA" sz="2400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викладачка </a:t>
            </a:r>
            <a:r>
              <a:rPr lang="uk-UA" sz="2400" dirty="0" err="1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sz="2400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-теоретичної підготовки, </a:t>
            </a:r>
            <a:r>
              <a:rPr lang="uk-UA" sz="2400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спеціалістка </a:t>
            </a:r>
            <a:r>
              <a:rPr lang="uk-UA" sz="2400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категорії</a:t>
            </a:r>
          </a:p>
          <a:p>
            <a:pPr marL="85725" indent="0" algn="l"/>
            <a:r>
              <a:rPr lang="uk-UA" sz="2400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Аліна ЧЕРНЕЦЬКА</a:t>
            </a:r>
          </a:p>
          <a:p>
            <a:pPr algn="l"/>
            <a:endParaRPr lang="ru-RU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29043" cy="1524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0292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3678" y="4149440"/>
            <a:ext cx="4167132" cy="2601054"/>
          </a:xfrm>
          <a:prstGeom prst="rect">
            <a:avLst/>
          </a:prstGeom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429571" y="190025"/>
            <a:ext cx="8182166" cy="683431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Tx/>
              <a:buFontTx/>
            </a:pPr>
            <a:r>
              <a:rPr lang="uk-UA" dirty="0" smtClean="0">
                <a:latin typeface="Segoe Print" panose="02000600000000000000" pitchFamily="2" charset="0"/>
              </a:rPr>
              <a:t>Вступ</a:t>
            </a:r>
            <a:endParaRPr lang="ru-RU" dirty="0">
              <a:latin typeface="Segoe Print" panose="02000600000000000000" pitchFamily="2" charset="0"/>
            </a:endParaRPr>
          </a:p>
        </p:txBody>
      </p:sp>
      <p:sp>
        <p:nvSpPr>
          <p:cNvPr id="6" name="Текст 4"/>
          <p:cNvSpPr txBox="1">
            <a:spLocks/>
          </p:cNvSpPr>
          <p:nvPr/>
        </p:nvSpPr>
        <p:spPr>
          <a:xfrm>
            <a:off x="0" y="892073"/>
            <a:ext cx="8816454" cy="6551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rgbClr val="00B0F0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400" algn="just">
              <a:buClrTx/>
            </a:pP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Предмет 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-теоретичної підготовки «Основи медичних знань» відноситься до  предметів, що сприяє реабілітації. Він викладається у закладі освіти на І та ІІ курсах у групах здобувачів освіти з особливими освітніми потребами. В курсі «Основи медичних знань» здобувачам освіти навчальний матеріал  подається  в полегшеній, доступній і цікавій формі. Знання, набуті у процесі опанування предмета, сприяють захисту життя та здоров’я, як власного так і інших людей, що можуть виникати під час </a:t>
            </a:r>
            <a:r>
              <a:rPr lang="uk-UA" sz="21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надзвичайних ситуацій і у мирний, і у воєнний час.</a:t>
            </a:r>
          </a:p>
          <a:p>
            <a:pPr algn="just">
              <a:buClrTx/>
            </a:pP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7296" y="3949727"/>
            <a:ext cx="488367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algn="just">
              <a:buClrTx/>
            </a:pP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Предмет </a:t>
            </a:r>
            <a:r>
              <a:rPr lang="uk-UA" sz="2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розрахований на два роки навчання і включає в себе 80 навчальних години для професій «Взуттьовик з індивідуального пошиття взуття» (викладаються на І </a:t>
            </a:r>
            <a:r>
              <a:rPr lang="uk-UA" sz="2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uk-UA" sz="2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ІІ курсі) та 54 навчальних годин для професії «Кухар» (викладаються на І та ІІ курсі)</a:t>
            </a:r>
            <a:r>
              <a:rPr lang="uk-UA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824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dirty="0" smtClean="0">
                <a:solidFill>
                  <a:schemeClr val="bg1"/>
                </a:solidFill>
                <a:latin typeface="Segoe Print" panose="02000600000000000000" pitchFamily="2" charset="0"/>
              </a:rPr>
              <a:t>Зміст</a:t>
            </a:r>
            <a:endParaRPr lang="ru-RU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525963"/>
          </a:xfrm>
        </p:spPr>
        <p:txBody>
          <a:bodyPr/>
          <a:lstStyle/>
          <a:p>
            <a:pPr marL="228600" lv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Матеріали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теми складають наповнення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уроків: </a:t>
            </a: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1.1.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«Основні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ознаки клінічної смерті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»; </a:t>
            </a: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«Основні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ознаки біологічної смерті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»; </a:t>
            </a: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1.3.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«Оживлення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потерпілих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»; </a:t>
            </a: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1.4.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«Штучне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дихання. Його різновиди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»;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sldjump"/>
              </a:rPr>
              <a:t>Навчальні відео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sldjump"/>
              </a:rPr>
              <a:t>Тематичне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sldjump"/>
              </a:rPr>
              <a:t>тестування із зазначеної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sldjump"/>
              </a:rPr>
              <a:t>теми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 action="ppaction://hlinksldjump"/>
              </a:rPr>
              <a:t>ключ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31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113" name="Google Shape;113;p4"/>
          <p:cNvSpPr txBox="1">
            <a:spLocks noGrp="1"/>
          </p:cNvSpPr>
          <p:nvPr>
            <p:ph type="ctrTitle"/>
          </p:nvPr>
        </p:nvSpPr>
        <p:spPr>
          <a:xfrm>
            <a:off x="830643" y="382090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uk-UA" sz="4800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1.1 Ознаки клінічної смерті</a:t>
            </a:r>
            <a:endParaRPr lang="uk-UA" sz="4800" dirty="0">
              <a:solidFill>
                <a:srgbClr val="FF0000"/>
              </a:solidFill>
              <a:latin typeface="Segoe Print" panose="02000600000000000000" pitchFamily="2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147" y="1928315"/>
            <a:ext cx="7230992" cy="4451729"/>
          </a:xfrm>
          <a:prstGeom prst="rect">
            <a:avLst/>
          </a:prstGeom>
        </p:spPr>
      </p:pic>
      <p:sp>
        <p:nvSpPr>
          <p:cNvPr id="4" name="Управляющая кнопка: возврат 3">
            <a:hlinkClick r:id="rId5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44" y="0"/>
            <a:ext cx="9108655" cy="6831492"/>
          </a:xfrm>
          <a:prstGeom prst="rect">
            <a:avLst/>
          </a:prstGeom>
        </p:spPr>
      </p:pic>
      <p:sp>
        <p:nvSpPr>
          <p:cNvPr id="99" name="Google Shape;99;p3"/>
          <p:cNvSpPr/>
          <p:nvPr/>
        </p:nvSpPr>
        <p:spPr>
          <a:xfrm>
            <a:off x="683568" y="383106"/>
            <a:ext cx="7848872" cy="936104"/>
          </a:xfrm>
          <a:prstGeom prst="roundRect">
            <a:avLst>
              <a:gd name="adj" fmla="val 16667"/>
            </a:avLst>
          </a:prstGeom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uk-UA" sz="4400" b="1" u="none" strike="noStrike" cap="none" dirty="0" smtClean="0">
                <a:solidFill>
                  <a:schemeClr val="bg1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Ознаки життя</a:t>
            </a:r>
            <a:endParaRPr lang="uk-UA" sz="4400" b="1" u="none" strike="noStrike" cap="none" dirty="0">
              <a:solidFill>
                <a:schemeClr val="bg1"/>
              </a:solidFill>
              <a:latin typeface="Segoe Print" panose="02000600000000000000" pitchFamily="2" charset="0"/>
              <a:ea typeface="Georgia"/>
              <a:cs typeface="Georgia"/>
              <a:sym typeface="Georgia"/>
            </a:endParaRPr>
          </a:p>
        </p:txBody>
      </p:sp>
      <p:sp>
        <p:nvSpPr>
          <p:cNvPr id="100" name="Google Shape;100;p3"/>
          <p:cNvSpPr/>
          <p:nvPr/>
        </p:nvSpPr>
        <p:spPr>
          <a:xfrm>
            <a:off x="648072" y="3280825"/>
            <a:ext cx="2358749" cy="1368152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7150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400" b="1" u="none" strike="noStrike" cap="none" dirty="0" smtClean="0">
                <a:solidFill>
                  <a:srgbClr val="0070C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С</a:t>
            </a:r>
            <a:r>
              <a:rPr lang="uk-UA" sz="2400" b="1" u="none" strike="noStrike" cap="none" dirty="0" smtClean="0">
                <a:solidFill>
                  <a:srgbClr val="0070C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ерц</a:t>
            </a:r>
            <a:r>
              <a:rPr lang="ru-RU" sz="2400" b="1" u="none" strike="noStrike" cap="none" dirty="0" smtClean="0">
                <a:solidFill>
                  <a:srgbClr val="0070C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ебиття</a:t>
            </a:r>
            <a:endParaRPr sz="2400" b="1" u="none" strike="noStrike" cap="none" dirty="0">
              <a:solidFill>
                <a:srgbClr val="0070C0"/>
              </a:solidFill>
              <a:latin typeface="Segoe Print" panose="02000600000000000000" pitchFamily="2" charset="0"/>
              <a:ea typeface="Georgia"/>
              <a:cs typeface="Georgia"/>
              <a:sym typeface="Georgia"/>
            </a:endParaRPr>
          </a:p>
        </p:txBody>
      </p:sp>
      <p:sp>
        <p:nvSpPr>
          <p:cNvPr id="101" name="Google Shape;101;p3"/>
          <p:cNvSpPr/>
          <p:nvPr/>
        </p:nvSpPr>
        <p:spPr>
          <a:xfrm>
            <a:off x="3491880" y="3294454"/>
            <a:ext cx="2232248" cy="1368152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7150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uk-UA" sz="2400" b="1" u="none" strike="noStrike" cap="none" dirty="0" smtClean="0">
                <a:solidFill>
                  <a:srgbClr val="0070C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Дихання</a:t>
            </a:r>
            <a:endParaRPr lang="uk-UA" sz="2400" b="1" u="none" strike="noStrike" cap="none" dirty="0">
              <a:solidFill>
                <a:srgbClr val="0070C0"/>
              </a:solidFill>
              <a:latin typeface="Segoe Print" panose="02000600000000000000" pitchFamily="2" charset="0"/>
              <a:ea typeface="Georgia"/>
              <a:cs typeface="Georgia"/>
              <a:sym typeface="Georgia"/>
            </a:endParaRPr>
          </a:p>
        </p:txBody>
      </p:sp>
      <p:sp>
        <p:nvSpPr>
          <p:cNvPr id="102" name="Google Shape;102;p3"/>
          <p:cNvSpPr/>
          <p:nvPr/>
        </p:nvSpPr>
        <p:spPr>
          <a:xfrm>
            <a:off x="6300192" y="3280825"/>
            <a:ext cx="2232248" cy="1368152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7150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uk-UA" sz="2400" b="1" u="none" strike="noStrike" cap="none" dirty="0" smtClean="0">
                <a:solidFill>
                  <a:srgbClr val="0070C0"/>
                </a:solidFill>
                <a:latin typeface="Segoe Print" panose="02000600000000000000" pitchFamily="2" charset="0"/>
                <a:ea typeface="Georgia"/>
                <a:cs typeface="Times New Roman" panose="02020603050405020304" pitchFamily="18" charset="0"/>
                <a:sym typeface="Georgia"/>
              </a:rPr>
              <a:t>Реакція зіниць</a:t>
            </a:r>
            <a:endParaRPr lang="uk-UA" sz="2400" b="1" u="none" strike="noStrike" cap="none" dirty="0">
              <a:solidFill>
                <a:srgbClr val="0070C0"/>
              </a:solidFill>
              <a:latin typeface="Segoe Print" panose="02000600000000000000" pitchFamily="2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  <p:cxnSp>
        <p:nvCxnSpPr>
          <p:cNvPr id="103" name="Google Shape;103;p3"/>
          <p:cNvCxnSpPr>
            <a:stCxn id="99" idx="2"/>
            <a:endCxn id="100" idx="0"/>
          </p:cNvCxnSpPr>
          <p:nvPr/>
        </p:nvCxnSpPr>
        <p:spPr>
          <a:xfrm flipH="1">
            <a:off x="1827447" y="1319210"/>
            <a:ext cx="2780557" cy="1961615"/>
          </a:xfrm>
          <a:prstGeom prst="straightConnector1">
            <a:avLst/>
          </a:prstGeom>
          <a:noFill/>
          <a:ln w="25400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</p:cxnSp>
      <p:cxnSp>
        <p:nvCxnSpPr>
          <p:cNvPr id="104" name="Google Shape;104;p3"/>
          <p:cNvCxnSpPr>
            <a:stCxn id="99" idx="2"/>
            <a:endCxn id="101" idx="0"/>
          </p:cNvCxnSpPr>
          <p:nvPr/>
        </p:nvCxnSpPr>
        <p:spPr>
          <a:xfrm>
            <a:off x="4608004" y="1319210"/>
            <a:ext cx="0" cy="1975244"/>
          </a:xfrm>
          <a:prstGeom prst="straightConnector1">
            <a:avLst/>
          </a:prstGeom>
          <a:noFill/>
          <a:ln w="25400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</p:cxnSp>
      <p:cxnSp>
        <p:nvCxnSpPr>
          <p:cNvPr id="105" name="Google Shape;105;p3"/>
          <p:cNvCxnSpPr/>
          <p:nvPr/>
        </p:nvCxnSpPr>
        <p:spPr>
          <a:xfrm>
            <a:off x="4608004" y="1332839"/>
            <a:ext cx="2808312" cy="1947986"/>
          </a:xfrm>
          <a:prstGeom prst="straightConnector1">
            <a:avLst/>
          </a:prstGeom>
          <a:noFill/>
          <a:ln w="25400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</p:cxnSp>
      <p:pic>
        <p:nvPicPr>
          <p:cNvPr id="106" name="Google Shape;106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7447" y="4859334"/>
            <a:ext cx="2619375" cy="175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03848" y="4859334"/>
            <a:ext cx="2703708" cy="175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171086" y="4850920"/>
            <a:ext cx="2490459" cy="176101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Управляющая кнопка: возврат 12">
            <a:hlinkClick r:id="rId7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79"/>
            <a:ext cx="9144000" cy="6858001"/>
          </a:xfrm>
          <a:prstGeom prst="rect">
            <a:avLst/>
          </a:prstGeom>
        </p:spPr>
      </p:pic>
      <p:sp>
        <p:nvSpPr>
          <p:cNvPr id="118" name="Google Shape;118;p5"/>
          <p:cNvSpPr/>
          <p:nvPr/>
        </p:nvSpPr>
        <p:spPr>
          <a:xfrm>
            <a:off x="218365" y="182530"/>
            <a:ext cx="8805394" cy="1919225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 w="25400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uk-UA" sz="2800" b="1" u="sng" strike="noStrike" cap="none" dirty="0" smtClean="0">
                <a:solidFill>
                  <a:schemeClr val="bg2">
                    <a:lumMod val="75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Клінічна смерть</a:t>
            </a:r>
            <a:r>
              <a:rPr lang="uk-UA" sz="2800" b="1" u="none" strike="noStrike" cap="none" dirty="0" smtClean="0">
                <a:solidFill>
                  <a:schemeClr val="bg2">
                    <a:lumMod val="75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 – короткочасна перехідна стадія між життям і смертю, яка наступає при припиненні серцевої діяльності і диханні.</a:t>
            </a:r>
            <a:endParaRPr lang="uk-UA" sz="2800" b="1" u="none" strike="noStrike" cap="none" dirty="0">
              <a:solidFill>
                <a:schemeClr val="bg2">
                  <a:lumMod val="75000"/>
                </a:schemeClr>
              </a:solidFill>
              <a:latin typeface="Segoe Print" panose="02000600000000000000" pitchFamily="2" charset="0"/>
              <a:ea typeface="Georgia"/>
              <a:cs typeface="Georgia"/>
              <a:sym typeface="Georgia"/>
            </a:endParaRPr>
          </a:p>
        </p:txBody>
      </p:sp>
      <p:sp>
        <p:nvSpPr>
          <p:cNvPr id="119" name="Google Shape;119;p5"/>
          <p:cNvSpPr/>
          <p:nvPr/>
        </p:nvSpPr>
        <p:spPr>
          <a:xfrm>
            <a:off x="68238" y="2284764"/>
            <a:ext cx="4967784" cy="3234518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uk-UA" sz="2400" b="1" u="none" strike="noStrike" cap="none" dirty="0" smtClean="0">
                <a:solidFill>
                  <a:schemeClr val="accent1">
                    <a:lumMod val="50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Під час клінічної смерті, яка триває до 3-6 хвилин, людина вже не дихає, серце перестає битися, проте незворотні зміни в тканинах ще відсутні. В цей період організм можна оживити. </a:t>
            </a:r>
            <a:endParaRPr lang="uk-UA" sz="2400" b="1" u="none" strike="noStrike" cap="none" dirty="0">
              <a:solidFill>
                <a:schemeClr val="accent1">
                  <a:lumMod val="50000"/>
                </a:schemeClr>
              </a:solidFill>
              <a:latin typeface="Segoe Print" panose="02000600000000000000" pitchFamily="2" charset="0"/>
              <a:ea typeface="Georgia"/>
              <a:cs typeface="Georgia"/>
              <a:sym typeface="Georgia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4261" y="2284764"/>
            <a:ext cx="3953516" cy="3234517"/>
          </a:xfrm>
          <a:prstGeom prst="rect">
            <a:avLst/>
          </a:prstGeom>
        </p:spPr>
      </p:pic>
      <p:sp>
        <p:nvSpPr>
          <p:cNvPr id="6" name="Управляющая кнопка: возврат 5">
            <a:hlinkClick r:id="rId5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061" y="0"/>
            <a:ext cx="9144000" cy="6858000"/>
          </a:xfrm>
          <a:prstGeom prst="rect">
            <a:avLst/>
          </a:prstGeom>
        </p:spPr>
      </p:pic>
      <p:sp>
        <p:nvSpPr>
          <p:cNvPr id="145" name="Google Shape;145;p7"/>
          <p:cNvSpPr/>
          <p:nvPr/>
        </p:nvSpPr>
        <p:spPr>
          <a:xfrm>
            <a:off x="1337481" y="321183"/>
            <a:ext cx="7547211" cy="2677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0" i="0" u="none" strike="noStrike" cap="none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Quattrocento Sans"/>
                <a:cs typeface="Times New Roman" panose="02020603050405020304" pitchFamily="18" charset="0"/>
                <a:sym typeface="Quattrocento Sans"/>
              </a:rPr>
              <a:t>Важливим фактором, що впливає на тривалість клінічної смерті є температура навколишнього середовища. При раптовій зупинці серця клінічна смерть в умовах нормо термії триває до 5 хв., при мінусових температурах – до 10 і більше хвилин. </a:t>
            </a:r>
            <a:endParaRPr lang="uk-UA" sz="2800" b="0" i="0" u="none" strike="noStrike" cap="none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Quattrocento Sans"/>
              <a:cs typeface="Times New Roman" panose="02020603050405020304" pitchFamily="18" charset="0"/>
              <a:sym typeface="Quattrocento Sans"/>
            </a:endParaRPr>
          </a:p>
        </p:txBody>
      </p:sp>
      <p:pic>
        <p:nvPicPr>
          <p:cNvPr id="146" name="Google Shape;146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89461" y="3156323"/>
            <a:ext cx="4463007" cy="3544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22260" y="3131161"/>
            <a:ext cx="2983172" cy="359447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Управляющая кнопка: возврат 5">
            <a:hlinkClick r:id="rId6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755642"/>
          </a:xfrm>
          <a:prstGeom prst="rect">
            <a:avLst/>
          </a:prstGeom>
        </p:spPr>
      </p:pic>
      <p:pic>
        <p:nvPicPr>
          <p:cNvPr id="153" name="Google Shape;153;p8"/>
          <p:cNvPicPr preferRelativeResize="0"/>
          <p:nvPr/>
        </p:nvPicPr>
        <p:blipFill rotWithShape="1">
          <a:blip r:embed="rId4">
            <a:alphaModFix/>
          </a:blip>
          <a:srcRect r="18665"/>
          <a:stretch/>
        </p:blipFill>
        <p:spPr>
          <a:xfrm>
            <a:off x="225189" y="464025"/>
            <a:ext cx="4906370" cy="4496937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8"/>
          <p:cNvSpPr txBox="1">
            <a:spLocks noGrp="1"/>
          </p:cNvSpPr>
          <p:nvPr>
            <p:ph type="ctrTitle"/>
          </p:nvPr>
        </p:nvSpPr>
        <p:spPr>
          <a:xfrm>
            <a:off x="4981432" y="464025"/>
            <a:ext cx="4053385" cy="5213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uk-UA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Quattrocento Sans"/>
                <a:cs typeface="Times New Roman" panose="02020603050405020304" pitchFamily="18" charset="0"/>
                <a:sym typeface="Quattrocento Sans"/>
              </a:rPr>
              <a:t>Нерідко зовнішній вигляд  людини, яка потрапила в біду, може створити враження,  що вона померла. Тому необхідно насамперед виявити ознаки, які вказують на те, що потерпілий живий і потребує медичної допомоги.</a:t>
            </a:r>
            <a:r>
              <a:rPr lang="ru-RU" sz="4000" dirty="0"/>
              <a:t/>
            </a:r>
            <a:br>
              <a:rPr lang="ru-RU" sz="4000" dirty="0"/>
            </a:br>
            <a:endParaRPr sz="4000" dirty="0"/>
          </a:p>
        </p:txBody>
      </p:sp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410575" y="6079367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124" name="Google Shape;124;p6"/>
          <p:cNvSpPr/>
          <p:nvPr/>
        </p:nvSpPr>
        <p:spPr>
          <a:xfrm>
            <a:off x="395536" y="476672"/>
            <a:ext cx="8352928" cy="792088"/>
          </a:xfrm>
          <a:prstGeom prst="roundRect">
            <a:avLst>
              <a:gd name="adj" fmla="val 16667"/>
            </a:avLst>
          </a:prstGeom>
          <a:solidFill>
            <a:schemeClr val="bg2">
              <a:lumMod val="75000"/>
            </a:scheme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uk-UA" sz="4000" b="1" u="none" strike="noStrike" cap="none" dirty="0" smtClean="0">
                <a:solidFill>
                  <a:schemeClr val="bg1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Ознаки клінічної смерті</a:t>
            </a:r>
            <a:endParaRPr lang="uk-UA" sz="4000" b="1" u="none" strike="noStrike" cap="none" dirty="0">
              <a:solidFill>
                <a:schemeClr val="bg1"/>
              </a:solidFill>
              <a:latin typeface="Segoe Print" panose="02000600000000000000" pitchFamily="2" charset="0"/>
              <a:ea typeface="Georgia"/>
              <a:cs typeface="Georgia"/>
              <a:sym typeface="Georgia"/>
            </a:endParaRPr>
          </a:p>
        </p:txBody>
      </p:sp>
      <p:grpSp>
        <p:nvGrpSpPr>
          <p:cNvPr id="125" name="Google Shape;125;p6"/>
          <p:cNvGrpSpPr/>
          <p:nvPr/>
        </p:nvGrpSpPr>
        <p:grpSpPr>
          <a:xfrm>
            <a:off x="467544" y="1487606"/>
            <a:ext cx="8208912" cy="5131558"/>
            <a:chOff x="0" y="0"/>
            <a:chExt cx="8208912" cy="4061221"/>
          </a:xfrm>
        </p:grpSpPr>
        <p:sp>
          <p:nvSpPr>
            <p:cNvPr id="126" name="Google Shape;126;p6"/>
            <p:cNvSpPr/>
            <p:nvPr/>
          </p:nvSpPr>
          <p:spPr>
            <a:xfrm>
              <a:off x="0" y="0"/>
              <a:ext cx="8208912" cy="752078"/>
            </a:xfrm>
            <a:prstGeom prst="roundRect">
              <a:avLst>
                <a:gd name="adj" fmla="val 10000"/>
              </a:avLst>
            </a:prstGeom>
            <a:solidFill>
              <a:srgbClr val="E36C09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6"/>
            <p:cNvSpPr txBox="1"/>
            <p:nvPr/>
          </p:nvSpPr>
          <p:spPr>
            <a:xfrm>
              <a:off x="1716990" y="0"/>
              <a:ext cx="6491921" cy="75207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83800" tIns="83800" rIns="83800" bIns="838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200"/>
                <a:buFont typeface="Arial"/>
                <a:buNone/>
              </a:pPr>
              <a:r>
                <a:rPr lang="uk-UA" sz="2200" b="1" u="none" strike="noStrike" cap="none" dirty="0" smtClean="0">
                  <a:solidFill>
                    <a:schemeClr val="bg2">
                      <a:lumMod val="75000"/>
                    </a:schemeClr>
                  </a:solidFill>
                  <a:latin typeface="Segoe Print" panose="02000600000000000000" pitchFamily="2" charset="0"/>
                  <a:ea typeface="Georgia"/>
                  <a:cs typeface="Georgia"/>
                  <a:sym typeface="Georgia"/>
                </a:rPr>
                <a:t>Повна втрата свідомості та рефлексів</a:t>
              </a:r>
              <a:endParaRPr lang="uk-UA" sz="2200" b="1" u="none" strike="noStrike" cap="none" dirty="0">
                <a:solidFill>
                  <a:schemeClr val="bg2">
                    <a:lumMod val="75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endParaRPr>
            </a:p>
          </p:txBody>
        </p:sp>
        <p:sp>
          <p:nvSpPr>
            <p:cNvPr id="129" name="Google Shape;129;p6"/>
            <p:cNvSpPr/>
            <p:nvPr/>
          </p:nvSpPr>
          <p:spPr>
            <a:xfrm>
              <a:off x="0" y="827285"/>
              <a:ext cx="8208912" cy="752078"/>
            </a:xfrm>
            <a:prstGeom prst="roundRect">
              <a:avLst>
                <a:gd name="adj" fmla="val 10000"/>
              </a:avLst>
            </a:prstGeom>
            <a:solidFill>
              <a:srgbClr val="E36C09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6"/>
            <p:cNvSpPr txBox="1"/>
            <p:nvPr/>
          </p:nvSpPr>
          <p:spPr>
            <a:xfrm>
              <a:off x="1716989" y="815893"/>
              <a:ext cx="6491921" cy="75207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uk-UA" sz="2400" b="1" u="none" strike="noStrike" cap="none" dirty="0" smtClean="0">
                  <a:solidFill>
                    <a:schemeClr val="bg2">
                      <a:lumMod val="75000"/>
                    </a:schemeClr>
                  </a:solidFill>
                  <a:latin typeface="Segoe Print" panose="02000600000000000000" pitchFamily="2" charset="0"/>
                  <a:ea typeface="Georgia"/>
                  <a:cs typeface="Georgia"/>
                  <a:sym typeface="Georgia"/>
                </a:rPr>
                <a:t>Зміна кольору шкіри</a:t>
              </a:r>
              <a:endParaRPr lang="uk-UA" sz="2400" b="1" u="none" strike="noStrike" cap="none" dirty="0">
                <a:solidFill>
                  <a:schemeClr val="bg2">
                    <a:lumMod val="75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endParaRPr>
            </a:p>
          </p:txBody>
        </p:sp>
        <p:sp>
          <p:nvSpPr>
            <p:cNvPr id="132" name="Google Shape;132;p6"/>
            <p:cNvSpPr/>
            <p:nvPr/>
          </p:nvSpPr>
          <p:spPr>
            <a:xfrm>
              <a:off x="0" y="1654571"/>
              <a:ext cx="8208912" cy="752078"/>
            </a:xfrm>
            <a:prstGeom prst="roundRect">
              <a:avLst>
                <a:gd name="adj" fmla="val 10000"/>
              </a:avLst>
            </a:prstGeom>
            <a:solidFill>
              <a:srgbClr val="E36C09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6"/>
            <p:cNvSpPr txBox="1"/>
            <p:nvPr/>
          </p:nvSpPr>
          <p:spPr>
            <a:xfrm>
              <a:off x="1716990" y="1654571"/>
              <a:ext cx="6491921" cy="75207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uk-UA" sz="2400" b="1" u="none" strike="noStrike" cap="none" dirty="0" smtClean="0">
                  <a:solidFill>
                    <a:schemeClr val="bg2">
                      <a:lumMod val="75000"/>
                    </a:schemeClr>
                  </a:solidFill>
                  <a:latin typeface="Segoe Print" panose="02000600000000000000" pitchFamily="2" charset="0"/>
                  <a:ea typeface="Georgia"/>
                  <a:cs typeface="Georgia"/>
                  <a:sym typeface="Georgia"/>
                </a:rPr>
                <a:t>Розширення зіниць, відсутність реакції їх на світло</a:t>
              </a:r>
              <a:endParaRPr lang="uk-UA" sz="2400" b="1" u="none" strike="noStrike" cap="none" dirty="0">
                <a:solidFill>
                  <a:schemeClr val="bg2">
                    <a:lumMod val="75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endParaRPr>
            </a:p>
          </p:txBody>
        </p:sp>
        <p:sp>
          <p:nvSpPr>
            <p:cNvPr id="135" name="Google Shape;135;p6"/>
            <p:cNvSpPr/>
            <p:nvPr/>
          </p:nvSpPr>
          <p:spPr>
            <a:xfrm>
              <a:off x="0" y="2481857"/>
              <a:ext cx="8208912" cy="752078"/>
            </a:xfrm>
            <a:prstGeom prst="roundRect">
              <a:avLst>
                <a:gd name="adj" fmla="val 10000"/>
              </a:avLst>
            </a:prstGeom>
            <a:solidFill>
              <a:srgbClr val="E36C09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" name="Google Shape;136;p6"/>
            <p:cNvSpPr txBox="1"/>
            <p:nvPr/>
          </p:nvSpPr>
          <p:spPr>
            <a:xfrm>
              <a:off x="1716990" y="2481857"/>
              <a:ext cx="6491921" cy="75207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uk-UA" sz="2400" b="1" u="none" strike="noStrike" cap="none" dirty="0" smtClean="0">
                  <a:solidFill>
                    <a:schemeClr val="bg2">
                      <a:lumMod val="75000"/>
                    </a:schemeClr>
                  </a:solidFill>
                  <a:latin typeface="Segoe Print" panose="02000600000000000000" pitchFamily="2" charset="0"/>
                  <a:ea typeface="Georgia"/>
                  <a:cs typeface="Georgia"/>
                  <a:sym typeface="Georgia"/>
                </a:rPr>
                <a:t>Відсутність серцебиття </a:t>
              </a:r>
              <a:endParaRPr lang="uk-UA" sz="2400" b="1" u="none" strike="noStrike" cap="none" dirty="0">
                <a:solidFill>
                  <a:schemeClr val="bg2">
                    <a:lumMod val="75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endParaRPr>
            </a:p>
          </p:txBody>
        </p:sp>
        <p:sp>
          <p:nvSpPr>
            <p:cNvPr id="138" name="Google Shape;138;p6"/>
            <p:cNvSpPr/>
            <p:nvPr/>
          </p:nvSpPr>
          <p:spPr>
            <a:xfrm>
              <a:off x="0" y="3309143"/>
              <a:ext cx="8208912" cy="752078"/>
            </a:xfrm>
            <a:prstGeom prst="roundRect">
              <a:avLst>
                <a:gd name="adj" fmla="val 10000"/>
              </a:avLst>
            </a:prstGeom>
            <a:solidFill>
              <a:srgbClr val="E36C09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" name="Google Shape;139;p6"/>
            <p:cNvSpPr txBox="1"/>
            <p:nvPr/>
          </p:nvSpPr>
          <p:spPr>
            <a:xfrm>
              <a:off x="1716990" y="3309143"/>
              <a:ext cx="6491921" cy="75207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uk-UA" sz="2400" b="1" u="none" strike="noStrike" cap="none" dirty="0" smtClean="0">
                  <a:solidFill>
                    <a:schemeClr val="bg2">
                      <a:lumMod val="75000"/>
                    </a:schemeClr>
                  </a:solidFill>
                  <a:latin typeface="Segoe Print" panose="02000600000000000000" pitchFamily="2" charset="0"/>
                  <a:ea typeface="Georgia"/>
                  <a:cs typeface="Georgia"/>
                  <a:sym typeface="Georgia"/>
                </a:rPr>
                <a:t>Відсутність самостійного дихання</a:t>
              </a:r>
              <a:endParaRPr lang="uk-UA" sz="2400" b="1" u="none" strike="noStrike" cap="none" dirty="0">
                <a:solidFill>
                  <a:schemeClr val="bg2">
                    <a:lumMod val="75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endParaRPr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553" y="1487606"/>
            <a:ext cx="1707978" cy="9618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/>
          <a:srcRect l="1356" t="8599" r="35189" b="4526"/>
          <a:stretch/>
        </p:blipFill>
        <p:spPr>
          <a:xfrm>
            <a:off x="476553" y="2555986"/>
            <a:ext cx="1719616" cy="9128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553" y="3589769"/>
            <a:ext cx="1707978" cy="9387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/>
          <a:srcRect l="13068" t="4984" r="13637" b="22289"/>
          <a:stretch/>
        </p:blipFill>
        <p:spPr>
          <a:xfrm>
            <a:off x="476553" y="5654478"/>
            <a:ext cx="1707978" cy="9553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/>
          <a:srcRect l="8640" t="11784" r="6479" b="16941"/>
          <a:stretch/>
        </p:blipFill>
        <p:spPr>
          <a:xfrm>
            <a:off x="476554" y="4623556"/>
            <a:ext cx="1707978" cy="950291"/>
          </a:xfrm>
          <a:prstGeom prst="rect">
            <a:avLst/>
          </a:prstGeom>
        </p:spPr>
      </p:pic>
      <p:sp>
        <p:nvSpPr>
          <p:cNvPr id="20" name="Управляющая кнопка: возврат 19">
            <a:hlinkClick r:id="rId9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3407" cy="6858000"/>
          </a:xfrm>
          <a:prstGeom prst="rect">
            <a:avLst/>
          </a:prstGeom>
        </p:spPr>
      </p:pic>
      <p:pic>
        <p:nvPicPr>
          <p:cNvPr id="160" name="Google Shape;160;p9"/>
          <p:cNvPicPr preferRelativeResize="0"/>
          <p:nvPr/>
        </p:nvPicPr>
        <p:blipFill rotWithShape="1">
          <a:blip r:embed="rId4">
            <a:alphaModFix/>
          </a:blip>
          <a:srcRect b="29693"/>
          <a:stretch/>
        </p:blipFill>
        <p:spPr>
          <a:xfrm>
            <a:off x="1339965" y="4016134"/>
            <a:ext cx="3689277" cy="1976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9"/>
          <p:cNvPicPr preferRelativeResize="0"/>
          <p:nvPr/>
        </p:nvPicPr>
        <p:blipFill rotWithShape="1">
          <a:blip r:embed="rId5">
            <a:alphaModFix/>
          </a:blip>
          <a:srcRect t="6151" b="32270"/>
          <a:stretch/>
        </p:blipFill>
        <p:spPr>
          <a:xfrm>
            <a:off x="4668718" y="3876933"/>
            <a:ext cx="4432132" cy="211540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751763664"/>
              </p:ext>
            </p:extLst>
          </p:nvPr>
        </p:nvGraphicFramePr>
        <p:xfrm>
          <a:off x="1323834" y="0"/>
          <a:ext cx="7438029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545273" y="5992336"/>
            <a:ext cx="35152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lvl="0" algn="ctr">
              <a:spcBef>
                <a:spcPts val="640"/>
              </a:spcBef>
              <a:buSzPts val="3200"/>
            </a:pPr>
            <a:r>
              <a:rPr lang="uk-UA" sz="1800" b="1" dirty="0" smtClean="0">
                <a:solidFill>
                  <a:srgbClr val="0C0C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Місця визначення пульсу і вислуховування тонів серця</a:t>
            </a:r>
            <a:endParaRPr lang="uk-UA" sz="1800" dirty="0">
              <a:solidFill>
                <a:srgbClr val="0C0C0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91799" y="5992335"/>
            <a:ext cx="40403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lvl="0" algn="ctr">
              <a:spcBef>
                <a:spcPts val="640"/>
              </a:spcBef>
              <a:buSzPts val="3200"/>
            </a:pPr>
            <a:r>
              <a:rPr lang="uk-UA" sz="1800" b="1" dirty="0" smtClean="0">
                <a:solidFill>
                  <a:srgbClr val="0C0C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 ознак життя за допомогою дзеркала і шматка вати</a:t>
            </a:r>
            <a:r>
              <a:rPr lang="uk-UA" sz="1800" dirty="0" smtClean="0">
                <a:solidFill>
                  <a:srgbClr val="0C0C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1800" dirty="0">
              <a:solidFill>
                <a:srgbClr val="0C0C0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возврат 7">
            <a:hlinkClick r:id="rId11" action="ppaction://hlinksldjump" highlightClick="1"/>
          </p:cNvPr>
          <p:cNvSpPr/>
          <p:nvPr/>
        </p:nvSpPr>
        <p:spPr>
          <a:xfrm>
            <a:off x="0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387" y="0"/>
            <a:ext cx="9165907" cy="6836074"/>
          </a:xfrm>
          <a:prstGeom prst="rect">
            <a:avLst/>
          </a:prstGeom>
        </p:spPr>
      </p:pic>
      <p:sp>
        <p:nvSpPr>
          <p:cNvPr id="166" name="Google Shape;166;p10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43180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</a:pPr>
            <a:endParaRPr dirty="0"/>
          </a:p>
        </p:txBody>
      </p:sp>
      <p:pic>
        <p:nvPicPr>
          <p:cNvPr id="167" name="Google Shape;167;p10"/>
          <p:cNvPicPr preferRelativeResize="0"/>
          <p:nvPr/>
        </p:nvPicPr>
        <p:blipFill rotWithShape="1">
          <a:blip r:embed="rId4">
            <a:alphaModFix/>
          </a:blip>
          <a:srcRect l="-149" t="26467" r="148" b="10248"/>
          <a:stretch/>
        </p:blipFill>
        <p:spPr>
          <a:xfrm>
            <a:off x="-14433" y="2507775"/>
            <a:ext cx="9144000" cy="43399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0"/>
          <p:cNvPicPr preferRelativeResize="0"/>
          <p:nvPr/>
        </p:nvPicPr>
        <p:blipFill rotWithShape="1">
          <a:blip r:embed="rId5">
            <a:alphaModFix/>
          </a:blip>
          <a:srcRect b="35059"/>
          <a:stretch/>
        </p:blipFill>
        <p:spPr>
          <a:xfrm>
            <a:off x="1270786" y="54691"/>
            <a:ext cx="4038167" cy="244139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289870" y="5205837"/>
            <a:ext cx="2693380" cy="1631216"/>
          </a:xfrm>
          <a:prstGeom prst="rect">
            <a:avLst/>
          </a:prstGeom>
          <a:solidFill>
            <a:srgbClr val="FFCCFF"/>
          </a:solidFill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7030A0"/>
                </a:solidFill>
                <a:latin typeface="Georgia"/>
                <a:ea typeface="Georgia"/>
                <a:cs typeface="Georgia"/>
                <a:sym typeface="Georgia"/>
              </a:rPr>
              <a:t>В напівтемряві зіниця розширюється, щоб впустити більше світла  </a:t>
            </a:r>
            <a:endParaRPr lang="ru-RU" sz="2000" dirty="0">
              <a:solidFill>
                <a:srgbClr val="7030A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2114" y="5637630"/>
            <a:ext cx="2634041" cy="1200329"/>
          </a:xfrm>
          <a:prstGeom prst="rect">
            <a:avLst/>
          </a:prstGeom>
          <a:solidFill>
            <a:srgbClr val="FFCCFF"/>
          </a:solidFill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7030A0"/>
                </a:solidFill>
                <a:latin typeface="Georgia"/>
                <a:ea typeface="Georgia"/>
                <a:cs typeface="Georgia"/>
                <a:sym typeface="Georgia"/>
              </a:rPr>
              <a:t>Нормальна величина зіниці 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20458" y="4897082"/>
            <a:ext cx="2386813" cy="1938992"/>
          </a:xfrm>
          <a:prstGeom prst="rect">
            <a:avLst/>
          </a:prstGeom>
          <a:solidFill>
            <a:srgbClr val="FFCCFF"/>
          </a:solidFill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7030A0"/>
                </a:solidFill>
                <a:latin typeface="Georgia"/>
                <a:ea typeface="Georgia"/>
                <a:cs typeface="Georgia"/>
                <a:sym typeface="Georgia"/>
              </a:rPr>
              <a:t>При сильному світлі зіниця звужується, щоб уберегти сітківку від травмувань</a:t>
            </a:r>
            <a:endParaRPr lang="ru-RU" sz="2000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08953" y="343625"/>
            <a:ext cx="33475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lvl="0" algn="ctr">
              <a:spcBef>
                <a:spcPts val="640"/>
              </a:spcBef>
              <a:buSzPts val="3200"/>
            </a:pPr>
            <a:r>
              <a:rPr lang="uk-UA" sz="1800" b="1" dirty="0" smtClean="0">
                <a:solidFill>
                  <a:srgbClr val="0C0C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 реакції зіниці на світло</a:t>
            </a:r>
            <a:r>
              <a:rPr lang="uk-UA" sz="1800" dirty="0" smtClean="0">
                <a:solidFill>
                  <a:srgbClr val="0C0C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1800" dirty="0">
              <a:solidFill>
                <a:srgbClr val="0C0C0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Управляющая кнопка: возврат 9">
            <a:hlinkClick r:id="rId6" action="ppaction://hlinksldjump" highlightClick="1"/>
          </p:cNvPr>
          <p:cNvSpPr/>
          <p:nvPr/>
        </p:nvSpPr>
        <p:spPr>
          <a:xfrm>
            <a:off x="8410575" y="6159799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-594"/>
            <a:ext cx="9144793" cy="68585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55845" y="257311"/>
            <a:ext cx="7328848" cy="391491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449580" algn="ctr">
              <a:lnSpc>
                <a:spcPct val="115000"/>
              </a:lnSpc>
            </a:pPr>
            <a:r>
              <a:rPr lang="uk-UA" sz="2400" dirty="0">
                <a:latin typeface="Georgia" panose="02040502050405020303" pitchFamily="18" charset="0"/>
                <a:ea typeface="Calibri"/>
                <a:cs typeface="Calibri"/>
                <a:sym typeface="Calibri"/>
              </a:rPr>
              <a:t>Після виходу організму зі стану клінічної смерті спочатку відновлюється діяльність серця, потім відбувається самостійне дихання та лише у подальшому, коли зникають різкі зміни в обміні речовин може відновитися функція мозку.</a:t>
            </a:r>
            <a:endParaRPr lang="uk-UA" sz="1800" dirty="0">
              <a:latin typeface="Georgia" panose="02040502050405020303" pitchFamily="18" charset="0"/>
              <a:ea typeface="Calibri"/>
              <a:cs typeface="Calibri"/>
              <a:sym typeface="Calibri"/>
            </a:endParaRPr>
          </a:p>
          <a:p>
            <a:pPr lvl="0" indent="449580" algn="ctr">
              <a:lnSpc>
                <a:spcPct val="115000"/>
              </a:lnSpc>
            </a:pPr>
            <a:r>
              <a:rPr lang="uk-UA" sz="2400" dirty="0">
                <a:latin typeface="Georgia" panose="02040502050405020303" pitchFamily="18" charset="0"/>
                <a:ea typeface="Calibri"/>
                <a:cs typeface="Calibri"/>
                <a:sym typeface="Calibri"/>
              </a:rPr>
              <a:t>Період відновлення функцій головного мозку найдовший. Навіть після короткочасної гіпоксії та клінічн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ої </a:t>
            </a:r>
            <a:r>
              <a:rPr lang="uk-UA" sz="2400" dirty="0">
                <a:latin typeface="Georgia" panose="02040502050405020303" pitchFamily="18" charset="0"/>
                <a:ea typeface="Calibri"/>
                <a:cs typeface="Calibri"/>
                <a:sym typeface="Calibri"/>
              </a:rPr>
              <a:t>смерті (менше хвилини) свідомість може бути тривалий час відсутня.</a:t>
            </a:r>
            <a:endParaRPr lang="ru-RU" sz="2400" dirty="0">
              <a:solidFill>
                <a:srgbClr val="FFFFFF"/>
              </a:solidFill>
              <a:latin typeface="Georgia" panose="02040502050405020303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696" y="4274024"/>
            <a:ext cx="4557785" cy="2586251"/>
          </a:xfrm>
          <a:prstGeom prst="rect">
            <a:avLst/>
          </a:prstGeom>
        </p:spPr>
      </p:pic>
      <p:sp>
        <p:nvSpPr>
          <p:cNvPr id="7" name="Управляющая кнопка: возврат 6">
            <a:hlinkClick r:id="rId4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4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</p:spPr>
      </p:pic>
      <p:sp>
        <p:nvSpPr>
          <p:cNvPr id="179" name="Google Shape;179;p12"/>
          <p:cNvSpPr txBox="1">
            <a:spLocks noGrp="1"/>
          </p:cNvSpPr>
          <p:nvPr>
            <p:ph type="ctrTitle"/>
          </p:nvPr>
        </p:nvSpPr>
        <p:spPr>
          <a:xfrm>
            <a:off x="1228295" y="264139"/>
            <a:ext cx="7407321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sz="4800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1.2 </a:t>
            </a:r>
            <a:r>
              <a:rPr lang="uk-UA" sz="4800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Ознаки біологічної смерті</a:t>
            </a:r>
            <a:endParaRPr lang="uk-UA" sz="4800" dirty="0">
              <a:solidFill>
                <a:srgbClr val="FF0000"/>
              </a:solidFill>
              <a:latin typeface="Segoe Print" panose="02000600000000000000" pitchFamily="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8244" y="1828133"/>
            <a:ext cx="6347421" cy="4211997"/>
          </a:xfrm>
          <a:prstGeom prst="rect">
            <a:avLst/>
          </a:prstGeom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2" y="56205"/>
            <a:ext cx="9143998" cy="242930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49580" algn="ctr">
              <a:lnSpc>
                <a:spcPct val="115000"/>
              </a:lnSpc>
            </a:pPr>
            <a:r>
              <a:rPr lang="uk-UA" sz="2800" b="1" dirty="0">
                <a:solidFill>
                  <a:srgbClr val="0070C0"/>
                </a:solidFill>
                <a:latin typeface="Segoe Print" panose="02000600000000000000" pitchFamily="2" charset="0"/>
                <a:ea typeface="Calibri"/>
                <a:cs typeface="Calibri"/>
                <a:sym typeface="Calibri"/>
              </a:rPr>
              <a:t>Біологічна смерть </a:t>
            </a:r>
            <a:r>
              <a:rPr lang="uk-UA" sz="2800" dirty="0">
                <a:solidFill>
                  <a:srgbClr val="0070C0"/>
                </a:solidFill>
                <a:latin typeface="Segoe Print" panose="02000600000000000000" pitchFamily="2" charset="0"/>
                <a:ea typeface="Calibri"/>
                <a:cs typeface="Calibri"/>
                <a:sym typeface="Calibri"/>
              </a:rPr>
              <a:t>– незворотне припинення життєдіяльності організму.</a:t>
            </a:r>
            <a:r>
              <a:rPr lang="uk-UA" sz="2800" i="1" dirty="0">
                <a:solidFill>
                  <a:srgbClr val="0070C0"/>
                </a:solidFill>
                <a:latin typeface="Georgia" panose="02040502050405020303" pitchFamily="18" charset="0"/>
                <a:ea typeface="Calibri"/>
                <a:cs typeface="Calibri"/>
                <a:sym typeface="Calibri"/>
              </a:rPr>
              <a:t> </a:t>
            </a:r>
          </a:p>
          <a:p>
            <a:pPr lvl="0" indent="449580">
              <a:lnSpc>
                <a:spcPct val="115000"/>
              </a:lnSpc>
            </a:pP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Виникає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тоді, коли внаслідок незворотних змін в організмі, насамперед, у центральній нервовій системі, повернення до життя неможливе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.</a:t>
            </a:r>
          </a:p>
        </p:txBody>
      </p:sp>
      <p:pic>
        <p:nvPicPr>
          <p:cNvPr id="186" name="Google Shape;186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24457" y="2541711"/>
            <a:ext cx="5273204" cy="378725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511188" y="6328965"/>
            <a:ext cx="5452280" cy="48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>
              <a:lnSpc>
                <a:spcPct val="115000"/>
              </a:lnSpc>
            </a:pPr>
            <a:r>
              <a:rPr lang="uk-UA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Процес вмирання мозку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Управляющая кнопка: возврат 5">
            <a:hlinkClick r:id="rId5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2458"/>
            <a:ext cx="9160609" cy="6870458"/>
          </a:xfrm>
          <a:prstGeom prst="rect">
            <a:avLst/>
          </a:prstGeom>
        </p:spPr>
      </p:pic>
      <p:sp>
        <p:nvSpPr>
          <p:cNvPr id="191" name="Google Shape;191;p14"/>
          <p:cNvSpPr txBox="1">
            <a:spLocks noGrp="1"/>
          </p:cNvSpPr>
          <p:nvPr>
            <p:ph type="ctrTitle"/>
          </p:nvPr>
        </p:nvSpPr>
        <p:spPr>
          <a:xfrm>
            <a:off x="81888" y="1325204"/>
            <a:ext cx="8939284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uk-UA" sz="4000" b="1" dirty="0" smtClean="0">
                <a:solidFill>
                  <a:srgbClr val="0070C0"/>
                </a:solidFill>
                <a:latin typeface="+mj-lt"/>
              </a:rPr>
              <a:t/>
            </a:r>
            <a:br>
              <a:rPr lang="uk-UA" sz="4000" b="1" dirty="0" smtClean="0">
                <a:solidFill>
                  <a:srgbClr val="0070C0"/>
                </a:solidFill>
                <a:latin typeface="+mj-lt"/>
              </a:rPr>
            </a:br>
            <a:r>
              <a:rPr lang="uk-UA" sz="4000" b="1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>Основні ознаки біологічної смерті:</a:t>
            </a:r>
            <a:r>
              <a:rPr lang="uk-UA" sz="4000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/>
            </a:r>
            <a:br>
              <a:rPr lang="uk-UA" sz="4000" dirty="0" smtClean="0">
                <a:solidFill>
                  <a:srgbClr val="0070C0"/>
                </a:solidFill>
                <a:latin typeface="Segoe Print" panose="02000600000000000000" pitchFamily="2" charset="0"/>
              </a:rPr>
            </a:b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Сумнівні ознаки смерті –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дихання та биття серця не визначається, відсутня реакція на укол голкою, відсутня реакція зіниць на світло.</a:t>
            </a:r>
            <a:b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3" name="Google Shape;193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37230" y="3986931"/>
            <a:ext cx="4111601" cy="283754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118" y="3986932"/>
            <a:ext cx="4101294" cy="2837541"/>
          </a:xfrm>
          <a:prstGeom prst="rect">
            <a:avLst/>
          </a:prstGeom>
        </p:spPr>
      </p:pic>
      <p:sp>
        <p:nvSpPr>
          <p:cNvPr id="6" name="Управляющая кнопка: возврат 5">
            <a:hlinkClick r:id="rId6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5"/>
          <p:cNvSpPr/>
          <p:nvPr/>
        </p:nvSpPr>
        <p:spPr>
          <a:xfrm>
            <a:off x="448412" y="79568"/>
            <a:ext cx="8352928" cy="792088"/>
          </a:xfrm>
          <a:prstGeom prst="roundRect">
            <a:avLst>
              <a:gd name="adj" fmla="val 16667"/>
            </a:avLst>
          </a:prstGeom>
          <a:solidFill>
            <a:schemeClr val="bg2">
              <a:lumMod val="60000"/>
              <a:lumOff val="40000"/>
            </a:scheme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uk-UA" sz="3200" b="1" u="none" strike="noStrike" cap="none" dirty="0" smtClean="0">
                <a:solidFill>
                  <a:schemeClr val="bg1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Очевидні ознаки біологічної смерті</a:t>
            </a:r>
            <a:endParaRPr lang="uk-UA" sz="3200" b="1" u="none" strike="noStrike" cap="none" dirty="0">
              <a:solidFill>
                <a:schemeClr val="bg1"/>
              </a:solidFill>
              <a:latin typeface="Segoe Print" panose="02000600000000000000" pitchFamily="2" charset="0"/>
              <a:ea typeface="Georgia"/>
              <a:cs typeface="Georgia"/>
              <a:sym typeface="Georgia"/>
            </a:endParaRPr>
          </a:p>
        </p:txBody>
      </p:sp>
      <p:grpSp>
        <p:nvGrpSpPr>
          <p:cNvPr id="199" name="Google Shape;199;p15"/>
          <p:cNvGrpSpPr/>
          <p:nvPr/>
        </p:nvGrpSpPr>
        <p:grpSpPr>
          <a:xfrm>
            <a:off x="218364" y="1032433"/>
            <a:ext cx="8963007" cy="5839216"/>
            <a:chOff x="0" y="-11820"/>
            <a:chExt cx="8531394" cy="4706918"/>
          </a:xfrm>
        </p:grpSpPr>
        <p:sp>
          <p:nvSpPr>
            <p:cNvPr id="200" name="Google Shape;200;p15"/>
            <p:cNvSpPr/>
            <p:nvPr/>
          </p:nvSpPr>
          <p:spPr>
            <a:xfrm rot="5400000">
              <a:off x="-154957" y="156154"/>
              <a:ext cx="1033047" cy="723133"/>
            </a:xfrm>
            <a:prstGeom prst="chevron">
              <a:avLst>
                <a:gd name="adj" fmla="val 5000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" name="Google Shape;201;p15"/>
            <p:cNvSpPr txBox="1"/>
            <p:nvPr/>
          </p:nvSpPr>
          <p:spPr>
            <a:xfrm>
              <a:off x="1" y="362764"/>
              <a:ext cx="723133" cy="3099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12700" rIns="12700" bIns="12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ru-RU" sz="20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5"/>
            <p:cNvSpPr/>
            <p:nvPr/>
          </p:nvSpPr>
          <p:spPr>
            <a:xfrm rot="5400000">
              <a:off x="4202290" y="-3435744"/>
              <a:ext cx="671480" cy="7629794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411"/>
              </a:scheme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" name="Google Shape;203;p15"/>
            <p:cNvSpPr txBox="1"/>
            <p:nvPr/>
          </p:nvSpPr>
          <p:spPr>
            <a:xfrm>
              <a:off x="723134" y="-11820"/>
              <a:ext cx="7597015" cy="6517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800" tIns="15875" rIns="15875" bIns="15875" anchor="ctr" anchorCtr="0">
              <a:noAutofit/>
            </a:bodyPr>
            <a:lstStyle/>
            <a:p>
              <a:pPr marL="0" marR="0" lvl="1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500" i="0" u="none" strike="noStrike" cap="none" dirty="0" smtClean="0">
                  <a:solidFill>
                    <a:schemeClr val="dk1"/>
                  </a:solidFill>
                  <a:latin typeface="Segoe Print" panose="02000600000000000000" pitchFamily="2" charset="0"/>
                  <a:ea typeface="Calibri"/>
                  <a:cs typeface="Calibri"/>
                  <a:sym typeface="Calibri"/>
                </a:rPr>
                <a:t>Помутніння і висихання рогівки ока («оселедцевий» блиск)</a:t>
              </a:r>
              <a:endParaRPr lang="uk-UA" sz="2500" i="0" u="none" strike="noStrike" cap="none" dirty="0">
                <a:solidFill>
                  <a:schemeClr val="dk1"/>
                </a:solidFill>
                <a:latin typeface="Segoe Print" panose="02000600000000000000" pitchFamily="2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5"/>
            <p:cNvSpPr/>
            <p:nvPr/>
          </p:nvSpPr>
          <p:spPr>
            <a:xfrm rot="5400000">
              <a:off x="-154957" y="1071367"/>
              <a:ext cx="1033047" cy="723133"/>
            </a:xfrm>
            <a:prstGeom prst="chevron">
              <a:avLst>
                <a:gd name="adj" fmla="val 5000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" name="Google Shape;205;p15"/>
            <p:cNvSpPr txBox="1"/>
            <p:nvPr/>
          </p:nvSpPr>
          <p:spPr>
            <a:xfrm>
              <a:off x="1" y="1277977"/>
              <a:ext cx="723133" cy="3099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12700" rIns="12700" bIns="12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ru-RU" sz="20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5"/>
            <p:cNvSpPr/>
            <p:nvPr/>
          </p:nvSpPr>
          <p:spPr>
            <a:xfrm rot="5400000">
              <a:off x="4120107" y="-2480564"/>
              <a:ext cx="835845" cy="7629794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411"/>
              </a:scheme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15"/>
            <p:cNvSpPr txBox="1"/>
            <p:nvPr/>
          </p:nvSpPr>
          <p:spPr>
            <a:xfrm>
              <a:off x="758705" y="993665"/>
              <a:ext cx="7772689" cy="6714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800" tIns="15875" rIns="15875" bIns="15875" anchor="ctr" anchorCtr="0">
              <a:noAutofit/>
            </a:bodyPr>
            <a:lstStyle/>
            <a:p>
              <a:pPr marL="0" marR="0" lvl="1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500" i="0" u="none" strike="noStrike" cap="none" dirty="0" smtClean="0">
                  <a:solidFill>
                    <a:schemeClr val="dk1"/>
                  </a:solidFill>
                  <a:latin typeface="Segoe Print" panose="02000600000000000000" pitchFamily="2" charset="0"/>
                  <a:ea typeface="Calibri"/>
                  <a:cs typeface="Calibri"/>
                  <a:sym typeface="Calibri"/>
                </a:rPr>
                <a:t>Наявність симптому ”котяче око”(</a:t>
              </a:r>
              <a:r>
                <a:rPr lang="uk-UA" sz="2400" i="0" u="none" strike="noStrike" cap="none" dirty="0" smtClean="0">
                  <a:solidFill>
                    <a:srgbClr val="000000"/>
                  </a:solidFill>
                  <a:latin typeface="Segoe Print" panose="02000600000000000000" pitchFamily="2" charset="0"/>
                  <a:ea typeface="Calibri"/>
                  <a:cs typeface="Calibri"/>
                  <a:sym typeface="Calibri"/>
                </a:rPr>
                <a:t>Залишкова деформація зіниц</a:t>
              </a:r>
              <a:r>
                <a:rPr lang="uk-UA" sz="2400" i="0" u="none" strike="noStrike" cap="none" dirty="0" smtClean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і </a:t>
              </a:r>
              <a:r>
                <a:rPr lang="uk-UA" sz="2400" i="0" u="none" strike="noStrike" cap="none" dirty="0" smtClean="0">
                  <a:solidFill>
                    <a:srgbClr val="000000"/>
                  </a:solidFill>
                  <a:latin typeface="Segoe Print" panose="02000600000000000000" pitchFamily="2" charset="0"/>
                  <a:ea typeface="Calibri"/>
                  <a:cs typeface="Calibri"/>
                  <a:sym typeface="Calibri"/>
                </a:rPr>
                <a:t>після обережного стискання очного яблука пальцями </a:t>
              </a:r>
              <a:r>
                <a:rPr lang="ru-RU" sz="2500" i="0" u="none" strike="noStrike" cap="none" dirty="0" smtClean="0">
                  <a:solidFill>
                    <a:schemeClr val="dk1"/>
                  </a:solidFill>
                  <a:latin typeface="Segoe Print" panose="02000600000000000000" pitchFamily="2" charset="0"/>
                  <a:ea typeface="Calibri"/>
                  <a:cs typeface="Calibri"/>
                  <a:sym typeface="Calibri"/>
                </a:rPr>
                <a:t>)</a:t>
              </a:r>
              <a:endParaRPr sz="2500" i="0" u="none" strike="noStrike" cap="none" dirty="0">
                <a:solidFill>
                  <a:schemeClr val="dk1"/>
                </a:solidFill>
                <a:latin typeface="Segoe Print" panose="02000600000000000000" pitchFamily="2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5"/>
            <p:cNvSpPr/>
            <p:nvPr/>
          </p:nvSpPr>
          <p:spPr>
            <a:xfrm rot="5400000">
              <a:off x="-154957" y="1986581"/>
              <a:ext cx="1033047" cy="723133"/>
            </a:xfrm>
            <a:prstGeom prst="chevron">
              <a:avLst>
                <a:gd name="adj" fmla="val 5000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" name="Google Shape;209;p15"/>
            <p:cNvSpPr txBox="1"/>
            <p:nvPr/>
          </p:nvSpPr>
          <p:spPr>
            <a:xfrm>
              <a:off x="1" y="2193191"/>
              <a:ext cx="723133" cy="3099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12700" rIns="12700" bIns="12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ru-RU" sz="20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5"/>
            <p:cNvSpPr/>
            <p:nvPr/>
          </p:nvSpPr>
          <p:spPr>
            <a:xfrm rot="5400000">
              <a:off x="4202290" y="-1647532"/>
              <a:ext cx="671480" cy="7629794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411"/>
              </a:scheme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" name="Google Shape;211;p15"/>
            <p:cNvSpPr txBox="1"/>
            <p:nvPr/>
          </p:nvSpPr>
          <p:spPr>
            <a:xfrm>
              <a:off x="723134" y="1864403"/>
              <a:ext cx="7597015" cy="6059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800" tIns="15875" rIns="15875" bIns="15875" anchor="ctr" anchorCtr="0">
              <a:noAutofit/>
            </a:bodyPr>
            <a:lstStyle/>
            <a:p>
              <a:pPr marL="0" marR="0" lvl="1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500" i="0" u="none" strike="noStrike" cap="none" dirty="0" smtClean="0">
                  <a:solidFill>
                    <a:schemeClr val="dk1"/>
                  </a:solidFill>
                  <a:latin typeface="Segoe Print" panose="02000600000000000000" pitchFamily="2" charset="0"/>
                  <a:ea typeface="Calibri"/>
                  <a:cs typeface="Calibri"/>
                  <a:sym typeface="Calibri"/>
                </a:rPr>
                <a:t>Зниження температури тіла </a:t>
              </a:r>
              <a:endParaRPr lang="uk-UA" sz="2500" i="0" u="none" strike="noStrike" cap="none" dirty="0">
                <a:solidFill>
                  <a:schemeClr val="dk1"/>
                </a:solidFill>
                <a:latin typeface="Segoe Print" panose="02000600000000000000" pitchFamily="2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2" name="Google Shape;212;p15"/>
            <p:cNvSpPr/>
            <p:nvPr/>
          </p:nvSpPr>
          <p:spPr>
            <a:xfrm rot="5400000">
              <a:off x="-154957" y="2901794"/>
              <a:ext cx="1033047" cy="723133"/>
            </a:xfrm>
            <a:prstGeom prst="chevron">
              <a:avLst>
                <a:gd name="adj" fmla="val 5000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15"/>
            <p:cNvSpPr txBox="1"/>
            <p:nvPr/>
          </p:nvSpPr>
          <p:spPr>
            <a:xfrm>
              <a:off x="1" y="3108404"/>
              <a:ext cx="723133" cy="3099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12700" rIns="12700" bIns="12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ru-RU" sz="20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4</a:t>
              </a: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4" name="Google Shape;214;p15"/>
            <p:cNvSpPr/>
            <p:nvPr/>
          </p:nvSpPr>
          <p:spPr>
            <a:xfrm rot="5400000">
              <a:off x="4152677" y="-682706"/>
              <a:ext cx="770706" cy="7629794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411"/>
              </a:scheme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" name="Google Shape;215;p15"/>
            <p:cNvSpPr txBox="1"/>
            <p:nvPr/>
          </p:nvSpPr>
          <p:spPr>
            <a:xfrm>
              <a:off x="723134" y="2779615"/>
              <a:ext cx="7597015" cy="7931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800" tIns="15875" rIns="15875" bIns="15875" anchor="ctr" anchorCtr="0">
              <a:noAutofit/>
            </a:bodyPr>
            <a:lstStyle/>
            <a:p>
              <a:pPr marL="0" marR="0" lvl="1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500" i="0" u="none" strike="noStrike" cap="none" dirty="0" smtClean="0">
                  <a:solidFill>
                    <a:schemeClr val="dk1"/>
                  </a:solidFill>
                  <a:latin typeface="Segoe Print" panose="02000600000000000000" pitchFamily="2" charset="0"/>
                  <a:ea typeface="Calibri"/>
                  <a:cs typeface="Calibri"/>
                  <a:sym typeface="Calibri"/>
                </a:rPr>
                <a:t>Поява плям синьо-фіолетового відтінку внаслідок стікання крові в нижче розташовані ділянки тіла </a:t>
              </a:r>
              <a:r>
                <a:rPr lang="uk-UA" sz="2500" b="1" i="0" u="none" strike="noStrike" cap="none" dirty="0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</a:t>
              </a:r>
              <a:endParaRPr lang="uk-UA" sz="25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15"/>
            <p:cNvSpPr/>
            <p:nvPr/>
          </p:nvSpPr>
          <p:spPr>
            <a:xfrm rot="5400000">
              <a:off x="-154957" y="3817008"/>
              <a:ext cx="1033047" cy="723133"/>
            </a:xfrm>
            <a:prstGeom prst="chevron">
              <a:avLst>
                <a:gd name="adj" fmla="val 5000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" name="Google Shape;217;p15"/>
            <p:cNvSpPr txBox="1"/>
            <p:nvPr/>
          </p:nvSpPr>
          <p:spPr>
            <a:xfrm>
              <a:off x="1" y="4023618"/>
              <a:ext cx="723133" cy="3099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12700" rIns="12700" bIns="12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ru-RU" sz="20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5</a:t>
              </a:r>
              <a:endPara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8" name="Google Shape;218;p15"/>
            <p:cNvSpPr/>
            <p:nvPr/>
          </p:nvSpPr>
          <p:spPr>
            <a:xfrm rot="5400000">
              <a:off x="4202290" y="270906"/>
              <a:ext cx="671480" cy="7629794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411"/>
              </a:scheme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15"/>
            <p:cNvSpPr txBox="1"/>
            <p:nvPr/>
          </p:nvSpPr>
          <p:spPr>
            <a:xfrm>
              <a:off x="758705" y="3694829"/>
              <a:ext cx="7597015" cy="6059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800" tIns="15875" rIns="15875" bIns="15875" anchor="ctr" anchorCtr="0">
              <a:noAutofit/>
            </a:bodyPr>
            <a:lstStyle/>
            <a:p>
              <a:pPr marL="0" marR="0" lvl="1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uk-UA" sz="2500" i="0" u="none" strike="noStrike" cap="none" dirty="0" smtClean="0">
                <a:solidFill>
                  <a:schemeClr val="dk1"/>
                </a:solidFill>
                <a:latin typeface="Segoe Print" panose="02000600000000000000" pitchFamily="2" charset="0"/>
                <a:ea typeface="Calibri"/>
                <a:cs typeface="Calibri"/>
                <a:sym typeface="Calibri"/>
              </a:endParaRPr>
            </a:p>
            <a:p>
              <a:pPr marL="0" marR="0" lvl="1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2500" i="0" u="none" strike="noStrike" cap="none" dirty="0" smtClean="0">
                  <a:solidFill>
                    <a:schemeClr val="dk1"/>
                  </a:solidFill>
                  <a:latin typeface="Segoe Print" panose="02000600000000000000" pitchFamily="2" charset="0"/>
                  <a:ea typeface="Calibri"/>
                  <a:cs typeface="Calibri"/>
                  <a:sym typeface="Calibri"/>
                </a:rPr>
                <a:t>Трупне заклякання – через 2-4 години після смерті</a:t>
              </a:r>
              <a:endParaRPr lang="uk-UA" sz="2500" i="0" u="none" strike="noStrike" cap="none" dirty="0">
                <a:solidFill>
                  <a:schemeClr val="dk1"/>
                </a:solidFill>
                <a:latin typeface="Segoe Print" panose="02000600000000000000" pitchFamily="2" charset="0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4" name="Управляющая кнопка: возврат 23">
            <a:hlinkClick r:id="rId3" action="ppaction://hlinksldjump" highlightClick="1"/>
          </p:cNvPr>
          <p:cNvSpPr/>
          <p:nvPr/>
        </p:nvSpPr>
        <p:spPr>
          <a:xfrm>
            <a:off x="8591550" y="6229350"/>
            <a:ext cx="533640" cy="522872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16"/>
          <p:cNvPicPr preferRelativeResize="0"/>
          <p:nvPr/>
        </p:nvPicPr>
        <p:blipFill rotWithShape="1">
          <a:blip r:embed="rId3">
            <a:alphaModFix/>
          </a:blip>
          <a:srcRect t="34756"/>
          <a:stretch/>
        </p:blipFill>
        <p:spPr>
          <a:xfrm>
            <a:off x="120564" y="2700693"/>
            <a:ext cx="8843749" cy="4046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r="7319" b="21447"/>
          <a:stretch/>
        </p:blipFill>
        <p:spPr>
          <a:xfrm>
            <a:off x="4995079" y="232511"/>
            <a:ext cx="4148920" cy="18419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/>
          <a:srcRect b="18989"/>
          <a:stretch/>
        </p:blipFill>
        <p:spPr>
          <a:xfrm>
            <a:off x="-54591" y="0"/>
            <a:ext cx="5715000" cy="270069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3268" y="1112549"/>
            <a:ext cx="130107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1600" b="1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Людина жива</a:t>
            </a:r>
            <a:endParaRPr lang="ru-RU" sz="1600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58101" y="1176004"/>
            <a:ext cx="128289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1600" b="1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Людина померла</a:t>
            </a:r>
            <a:endParaRPr lang="ru-RU" sz="1600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40991" y="2074461"/>
            <a:ext cx="3603007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Явні ознаки смерті</a:t>
            </a:r>
            <a:endParaRPr lang="ru-RU" sz="2800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возврат 8">
            <a:hlinkClick r:id="rId6" action="ppaction://hlinksldjump" highlightClick="1"/>
          </p:cNvPr>
          <p:cNvSpPr/>
          <p:nvPr/>
        </p:nvSpPr>
        <p:spPr>
          <a:xfrm>
            <a:off x="8230888" y="5981700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229" name="Google Shape;229;p17"/>
          <p:cNvSpPr txBox="1">
            <a:spLocks noGrp="1"/>
          </p:cNvSpPr>
          <p:nvPr>
            <p:ph type="ctrTitle"/>
          </p:nvPr>
        </p:nvSpPr>
        <p:spPr>
          <a:xfrm>
            <a:off x="1181132" y="1061749"/>
            <a:ext cx="7712183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uk-UA" sz="2400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  <a:t>Надавати першу медичну допомогу потрібно у стані клінічної смерті, коли в тканинах зберігаються обмінні процеси, які протікають на низькому рівні. В разі біологічної смерті надання допомоги марне. Адже біологічна смерть є остаточною і з цього стану повернутися до життя неможливо.</a:t>
            </a:r>
            <a:r>
              <a:rPr lang="uk-UA" sz="3600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  <a:t/>
            </a:r>
            <a:br>
              <a:rPr lang="uk-UA" sz="3600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</a:br>
            <a:endParaRPr lang="uk-UA" sz="3600" dirty="0">
              <a:solidFill>
                <a:schemeClr val="bg2">
                  <a:lumMod val="50000"/>
                </a:schemeClr>
              </a:solidFill>
              <a:latin typeface="Segoe Print" panose="02000600000000000000" pitchFamily="2" charset="0"/>
            </a:endParaRPr>
          </a:p>
        </p:txBody>
      </p:sp>
      <p:pic>
        <p:nvPicPr>
          <p:cNvPr id="231" name="Google Shape;231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9192" y="2934269"/>
            <a:ext cx="5279594" cy="123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70142" y="4304589"/>
            <a:ext cx="3754332" cy="2553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9192" y="4304589"/>
            <a:ext cx="4108032" cy="255341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318913" y="2965540"/>
            <a:ext cx="2505561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Симптом «котяче око» та трупні плями</a:t>
            </a:r>
            <a:endParaRPr lang="ru-RU" sz="2400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возврат 8">
            <a:hlinkClick r:id="rId7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237" name="Google Shape;237;p18"/>
          <p:cNvSpPr txBox="1">
            <a:spLocks noGrp="1"/>
          </p:cNvSpPr>
          <p:nvPr>
            <p:ph type="ctrTitle"/>
          </p:nvPr>
        </p:nvSpPr>
        <p:spPr>
          <a:xfrm>
            <a:off x="1405719" y="1216024"/>
            <a:ext cx="7448265" cy="1041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sz="6600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1.3</a:t>
            </a:r>
            <a:r>
              <a:rPr lang="ru-RU" sz="6600" dirty="0">
                <a:solidFill>
                  <a:srgbClr val="FF0000"/>
                </a:solidFill>
                <a:latin typeface="Segoe Print" panose="02000600000000000000" pitchFamily="2" charset="0"/>
              </a:rPr>
              <a:t>. </a:t>
            </a:r>
            <a:r>
              <a:rPr lang="uk-UA" sz="6600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Оживлення потерпілих</a:t>
            </a:r>
            <a:r>
              <a:rPr lang="ru-RU" sz="4800" dirty="0">
                <a:latin typeface="Segoe Print" panose="02000600000000000000" pitchFamily="2" charset="0"/>
              </a:rPr>
              <a:t/>
            </a:r>
            <a:br>
              <a:rPr lang="ru-RU" sz="4800" dirty="0">
                <a:latin typeface="Segoe Print" panose="02000600000000000000" pitchFamily="2" charset="0"/>
              </a:rPr>
            </a:br>
            <a:endParaRPr sz="4800" dirty="0">
              <a:latin typeface="Segoe Print" panose="02000600000000000000" pitchFamily="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6952" y="2419349"/>
            <a:ext cx="6225797" cy="4131290"/>
          </a:xfrm>
          <a:prstGeom prst="rect">
            <a:avLst/>
          </a:prstGeom>
        </p:spPr>
      </p:pic>
      <p:sp>
        <p:nvSpPr>
          <p:cNvPr id="5" name="Управляющая кнопка: возврат 4">
            <a:hlinkClick r:id="rId5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00"/>
            <a:ext cx="9144000" cy="6858001"/>
          </a:xfrm>
          <a:prstGeom prst="rect">
            <a:avLst/>
          </a:prstGeom>
        </p:spPr>
      </p:pic>
      <p:sp>
        <p:nvSpPr>
          <p:cNvPr id="242" name="Google Shape;242;p19"/>
          <p:cNvSpPr/>
          <p:nvPr/>
        </p:nvSpPr>
        <p:spPr>
          <a:xfrm>
            <a:off x="539552" y="94943"/>
            <a:ext cx="8064896" cy="1152128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 w="25400" cap="flat" cmpd="sng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uk-UA" sz="3200" b="1" u="none" strike="noStrike" cap="none" dirty="0" smtClean="0">
                <a:solidFill>
                  <a:schemeClr val="bg2">
                    <a:lumMod val="75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Правила та порядок проведення реанімації</a:t>
            </a:r>
            <a:endParaRPr lang="uk-UA" sz="3200" b="1" u="none" strike="noStrike" cap="none" dirty="0">
              <a:solidFill>
                <a:schemeClr val="bg2">
                  <a:lumMod val="75000"/>
                </a:schemeClr>
              </a:solidFill>
              <a:latin typeface="Segoe Print" panose="02000600000000000000" pitchFamily="2" charset="0"/>
              <a:ea typeface="Georgia"/>
              <a:cs typeface="Georgia"/>
              <a:sym typeface="Georgia"/>
            </a:endParaRPr>
          </a:p>
        </p:txBody>
      </p:sp>
      <p:sp>
        <p:nvSpPr>
          <p:cNvPr id="243" name="Google Shape;243;p19"/>
          <p:cNvSpPr/>
          <p:nvPr/>
        </p:nvSpPr>
        <p:spPr>
          <a:xfrm>
            <a:off x="4203510" y="1335914"/>
            <a:ext cx="4940490" cy="4093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AutoNum type="arabicPeriod"/>
            </a:pPr>
            <a:r>
              <a:rPr lang="uk-UA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Забезпечте</a:t>
            </a:r>
            <a:r>
              <a:rPr lang="ru-RU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 </a:t>
            </a:r>
            <a:r>
              <a:rPr lang="uk-UA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безпеку</a:t>
            </a:r>
            <a:r>
              <a:rPr lang="ru-RU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 </a:t>
            </a:r>
            <a:r>
              <a:rPr lang="uk-UA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потерпілому</a:t>
            </a:r>
            <a:r>
              <a:rPr lang="ru-RU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30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та </a:t>
            </a:r>
            <a:r>
              <a:rPr lang="ru-RU" sz="2300" u="none" strike="noStrike" cap="none" dirty="0" err="1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собі</a:t>
            </a:r>
            <a:r>
              <a:rPr lang="ru-RU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</a:t>
            </a:r>
            <a:endParaRPr sz="2300" u="none" strike="noStrike" cap="none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30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2.  </a:t>
            </a:r>
            <a:r>
              <a:rPr lang="uk-UA" sz="2300" u="none" strike="noStrike" cap="none" dirty="0" smtClean="0">
                <a:solidFill>
                  <a:srgbClr val="CC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Якщо потерпілий відповідає на запитання та рухається</a:t>
            </a:r>
            <a:r>
              <a:rPr lang="ru-RU" sz="2300" u="none" strike="noStrike" cap="none" dirty="0" smtClean="0">
                <a:solidFill>
                  <a:srgbClr val="CC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:</a:t>
            </a:r>
            <a:endParaRPr sz="2300" u="none" strike="noStrike" cap="none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ctr">
              <a:buSzPts val="2000"/>
            </a:pPr>
            <a:r>
              <a:rPr lang="ru-RU" sz="230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uk-UA" sz="2300" dirty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з</a:t>
            </a:r>
            <a:r>
              <a:rPr lang="uk-UA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апитайте потребує він</a:t>
            </a:r>
            <a:r>
              <a:rPr lang="ru-RU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uk-UA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допомоги </a:t>
            </a:r>
            <a:r>
              <a:rPr lang="uk-UA" sz="2300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як </a:t>
            </a:r>
            <a:r>
              <a:rPr lang="uk-UA" sz="2300" dirty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він себе почуває та </a:t>
            </a:r>
            <a:r>
              <a:rPr lang="uk-UA" sz="2300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чи потребує допомоги.</a:t>
            </a:r>
            <a:endParaRPr sz="2300" u="none" strike="noStrike" cap="none" dirty="0">
              <a:solidFill>
                <a:schemeClr val="dk1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3</a:t>
            </a:r>
            <a:r>
              <a:rPr lang="uk-UA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</a:t>
            </a:r>
            <a:r>
              <a:rPr lang="uk-UA" sz="2300" u="none" strike="noStrike" cap="none" dirty="0" smtClean="0">
                <a:solidFill>
                  <a:srgbClr val="C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Я</a:t>
            </a:r>
            <a:r>
              <a:rPr lang="uk-UA" sz="2300" u="none" strike="noStrike" cap="none" dirty="0" smtClean="0">
                <a:solidFill>
                  <a:srgbClr val="CC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кщо потерпілий не відповідає: </a:t>
            </a:r>
            <a:r>
              <a:rPr lang="uk-UA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Покличте когось на допомогу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4</a:t>
            </a:r>
            <a:r>
              <a:rPr lang="ru-RU" sz="230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</a:t>
            </a:r>
            <a:r>
              <a:rPr lang="uk-UA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Забезпечте підтримку вільної прохідності дихальних шляхів</a:t>
            </a:r>
            <a:r>
              <a:rPr lang="ru-RU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</a:t>
            </a:r>
            <a:endParaRPr sz="2300" u="none" strike="noStrike" cap="none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Georgia"/>
              <a:buAutoNum type="arabicPeriod" startAt="5"/>
            </a:pPr>
            <a:r>
              <a:rPr lang="uk-UA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Зробіть штучне дихання та непрямий масаж серця</a:t>
            </a:r>
            <a:r>
              <a:rPr lang="ru-RU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</a:t>
            </a:r>
            <a:endParaRPr sz="2300" u="none" strike="noStrike" cap="none" dirty="0">
              <a:solidFill>
                <a:schemeClr val="dk1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Georgia"/>
              <a:buAutoNum type="arabicPeriod" startAt="5"/>
            </a:pPr>
            <a:r>
              <a:rPr lang="uk-UA" sz="2300" u="none" strike="noStrike" cap="none" dirty="0" err="1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Викличте</a:t>
            </a:r>
            <a:r>
              <a:rPr lang="uk-UA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швидку допомогу, або </a:t>
            </a:r>
            <a:r>
              <a:rPr lang="uk-UA" sz="2300" u="none" strike="noStrike" cap="none" dirty="0" err="1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доправте</a:t>
            </a:r>
            <a:r>
              <a:rPr lang="uk-UA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потерпілого до лікарні</a:t>
            </a:r>
            <a:r>
              <a:rPr lang="ru-RU" sz="230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</a:t>
            </a:r>
            <a:endParaRPr sz="2300" u="none" strike="noStrike" cap="none" dirty="0">
              <a:solidFill>
                <a:schemeClr val="dk1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88386"/>
            <a:ext cx="4328188" cy="5230778"/>
          </a:xfrm>
          <a:prstGeom prst="rect">
            <a:avLst/>
          </a:prstGeom>
        </p:spPr>
      </p:pic>
      <p:sp>
        <p:nvSpPr>
          <p:cNvPr id="6" name="Управляющая кнопка: возврат 5">
            <a:hlinkClick r:id="rId5" action="ppaction://hlinksldjump" highlightClick="1"/>
          </p:cNvPr>
          <p:cNvSpPr/>
          <p:nvPr/>
        </p:nvSpPr>
        <p:spPr>
          <a:xfrm>
            <a:off x="0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8" y="-479"/>
            <a:ext cx="9144638" cy="68584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4592" y="465847"/>
            <a:ext cx="7391862" cy="5925826"/>
          </a:xfrm>
          <a:prstGeom prst="rect">
            <a:avLst/>
          </a:prstGeom>
        </p:spPr>
      </p:pic>
      <p:sp>
        <p:nvSpPr>
          <p:cNvPr id="6" name="Управляющая кнопка: возврат 5">
            <a:hlinkClick r:id="rId4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59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52533" y="371562"/>
            <a:ext cx="749596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1.4. </a:t>
            </a:r>
            <a:r>
              <a:rPr lang="uk-UA" sz="4800" dirty="0" smtClean="0">
                <a:solidFill>
                  <a:srgbClr val="FF0000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Штучне дихання. </a:t>
            </a:r>
          </a:p>
          <a:p>
            <a:pPr algn="ctr"/>
            <a:r>
              <a:rPr lang="uk-UA" sz="4800" dirty="0" smtClean="0">
                <a:solidFill>
                  <a:srgbClr val="FF0000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Його різновиди</a:t>
            </a:r>
            <a:endParaRPr lang="ru-RU" sz="4800" dirty="0"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333" y="1941222"/>
            <a:ext cx="7105333" cy="4613472"/>
          </a:xfrm>
          <a:prstGeom prst="rect">
            <a:avLst/>
          </a:prstGeom>
        </p:spPr>
      </p:pic>
      <p:sp>
        <p:nvSpPr>
          <p:cNvPr id="6" name="Управляющая кнопка: возврат 5">
            <a:hlinkClick r:id="rId4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459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79"/>
            <a:ext cx="9144638" cy="6858479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8990" y="235424"/>
            <a:ext cx="8175647" cy="4525963"/>
          </a:xfrm>
        </p:spPr>
        <p:txBody>
          <a:bodyPr/>
          <a:lstStyle/>
          <a:p>
            <a:pPr marL="25400" indent="0" algn="ctr">
              <a:buNone/>
            </a:pPr>
            <a:r>
              <a:rPr lang="uk-UA" b="1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>Штучне дихання </a:t>
            </a:r>
            <a:r>
              <a:rPr lang="uk-UA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>є важливим елементом серцево — легеневої реанімації (СЛР) і виконується відразу після кожних тридцяти натискань на грудну клітку.</a:t>
            </a:r>
          </a:p>
          <a:p>
            <a:pPr marL="25400" indent="0" algn="ctr">
              <a:buNone/>
            </a:pPr>
            <a:r>
              <a:rPr lang="ru-RU" dirty="0" smtClean="0"/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 маєте виконати 2 вдихи в рот або ніс постраждалого і так чергувати: 30 натискань на грудну клітку і 2 вдихи аж до по прибуття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бригади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екстреної медичної допомоги або появи спонтанного дихання.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Управляющая кнопка: возврат 4">
            <a:hlinkClick r:id="rId3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65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793594616"/>
              </p:ext>
            </p:extLst>
          </p:nvPr>
        </p:nvGraphicFramePr>
        <p:xfrm>
          <a:off x="377587" y="327546"/>
          <a:ext cx="8097671" cy="4259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416257" y="4549676"/>
            <a:ext cx="853667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«Рот до носа» УВАГА!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Цей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застосовують у випадку неможливості розкрити рот або в разі його ушкодження. Утримуйте дихальні шляхи прохідними, закрийте рот, розташуйте бар’єрний пристрій над носом постраждалого, виконайте два видихи в тіло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постраждалого.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возврат 3">
            <a:hlinkClick r:id="rId8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35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48" name="Google Shape;248;p20"/>
          <p:cNvSpPr/>
          <p:nvPr/>
        </p:nvSpPr>
        <p:spPr>
          <a:xfrm>
            <a:off x="827584" y="121830"/>
            <a:ext cx="7632848" cy="1008112"/>
          </a:xfrm>
          <a:prstGeom prst="roundRect">
            <a:avLst>
              <a:gd name="adj" fmla="val 16667"/>
            </a:avLst>
          </a:prstGeom>
          <a:solidFill>
            <a:schemeClr val="bg2">
              <a:lumMod val="60000"/>
              <a:lumOff val="40000"/>
            </a:scheme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uk-UA" sz="4000" b="1" u="none" strike="noStrike" cap="none" dirty="0" smtClean="0">
                <a:solidFill>
                  <a:schemeClr val="bg1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Штучна вентиляція легень</a:t>
            </a:r>
            <a:endParaRPr lang="uk-UA" sz="4000" b="1" u="none" strike="noStrike" cap="none" dirty="0">
              <a:solidFill>
                <a:schemeClr val="bg1"/>
              </a:solidFill>
              <a:latin typeface="Segoe Print" panose="02000600000000000000" pitchFamily="2" charset="0"/>
              <a:ea typeface="Georgia"/>
              <a:cs typeface="Georgia"/>
              <a:sym typeface="Georgia"/>
            </a:endParaRPr>
          </a:p>
        </p:txBody>
      </p:sp>
      <p:sp>
        <p:nvSpPr>
          <p:cNvPr id="250" name="Google Shape;250;p20"/>
          <p:cNvSpPr/>
          <p:nvPr/>
        </p:nvSpPr>
        <p:spPr>
          <a:xfrm>
            <a:off x="365759" y="3933056"/>
            <a:ext cx="8445549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uk-UA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Зробивши глибокий вдих</a:t>
            </a:r>
            <a:r>
              <a:rPr lang="ru-RU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і затиснувши </a:t>
            </a:r>
            <a:r>
              <a:rPr lang="uk-UA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ніс</a:t>
            </a:r>
            <a:r>
              <a:rPr lang="ru-RU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uk-UA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потерпілого пальцями розташованої на чолі </a:t>
            </a:r>
            <a:r>
              <a:rPr lang="ru-RU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руки</a:t>
            </a:r>
            <a:r>
              <a:rPr lang="uk-UA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вдуває впродовж 1,5-2 секунд повітря до рота хворого об’ємом близько</a:t>
            </a:r>
            <a:r>
              <a:rPr lang="ru-RU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500 мл</a:t>
            </a:r>
            <a:r>
              <a:rPr lang="ru-RU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-RU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uk-UA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Видих відбувається пасивно після припинення вдихання</a:t>
            </a:r>
            <a:r>
              <a:rPr lang="ru-RU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</a:t>
            </a: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uk-UA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ОБОВ’ЯЗКОВО </a:t>
            </a:r>
            <a:r>
              <a:rPr lang="uk-UA" sz="2000" b="1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використовуємо маску-клапан! </a:t>
            </a:r>
            <a:endParaRPr sz="2000" b="1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8533" y="1200682"/>
            <a:ext cx="4050274" cy="28289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759" y="1200682"/>
            <a:ext cx="4050273" cy="2828925"/>
          </a:xfrm>
          <a:prstGeom prst="rect">
            <a:avLst/>
          </a:prstGeom>
        </p:spPr>
      </p:pic>
      <p:sp>
        <p:nvSpPr>
          <p:cNvPr id="7" name="Управляющая кнопка: возврат 6">
            <a:hlinkClick r:id="rId6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55" name="Google Shape;255;p21"/>
          <p:cNvSpPr/>
          <p:nvPr/>
        </p:nvSpPr>
        <p:spPr>
          <a:xfrm>
            <a:off x="971600" y="44211"/>
            <a:ext cx="7416900" cy="1008000"/>
          </a:xfrm>
          <a:prstGeom prst="roundRect">
            <a:avLst>
              <a:gd name="adj" fmla="val 16667"/>
            </a:avLst>
          </a:prstGeom>
          <a:solidFill>
            <a:schemeClr val="bg2">
              <a:lumMod val="20000"/>
              <a:lumOff val="80000"/>
            </a:scheme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uk-UA" sz="3600" b="1" u="none" strike="noStrike" cap="none" dirty="0" smtClean="0">
                <a:solidFill>
                  <a:schemeClr val="bg2">
                    <a:lumMod val="75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Непрямий масаж </a:t>
            </a:r>
            <a:r>
              <a:rPr lang="uk-UA" sz="3600" b="1" u="none" strike="noStrike" cap="none" dirty="0" err="1" smtClean="0">
                <a:solidFill>
                  <a:schemeClr val="bg2">
                    <a:lumMod val="75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серц</a:t>
            </a:r>
            <a:r>
              <a:rPr lang="ru-RU" sz="3600" b="1" u="none" strike="noStrike" cap="none" dirty="0" smtClean="0">
                <a:solidFill>
                  <a:schemeClr val="bg2">
                    <a:lumMod val="75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я</a:t>
            </a:r>
            <a:endParaRPr sz="3600" b="1" u="none" strike="noStrike" cap="none" dirty="0">
              <a:solidFill>
                <a:schemeClr val="bg2">
                  <a:lumMod val="75000"/>
                </a:schemeClr>
              </a:solidFill>
              <a:latin typeface="Segoe Print" panose="02000600000000000000" pitchFamily="2" charset="0"/>
              <a:ea typeface="Georgia"/>
              <a:cs typeface="Georgia"/>
              <a:sym typeface="Georgia"/>
            </a:endParaRPr>
          </a:p>
        </p:txBody>
      </p:sp>
      <p:sp>
        <p:nvSpPr>
          <p:cNvPr id="257" name="Google Shape;257;p21"/>
          <p:cNvSpPr/>
          <p:nvPr/>
        </p:nvSpPr>
        <p:spPr>
          <a:xfrm>
            <a:off x="28428" y="4254555"/>
            <a:ext cx="9115572" cy="2025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ü"/>
            </a:pPr>
            <a:r>
              <a:rPr lang="ru-RU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займіть вертикальну позицію по відношенню до постраждалого на межі  середньої і нижньої частини грудини </a:t>
            </a:r>
            <a:endParaRPr lang="uk-UA" sz="2000" b="1" i="0" u="none" strike="noStrike" cap="none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ü"/>
            </a:pPr>
            <a:r>
              <a:rPr lang="uk-UA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схрещеними долонями прямо розташованих рук, грудну клітину здавлюйте на глибину 4-</a:t>
            </a:r>
            <a:r>
              <a:rPr lang="ru-RU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5 </a:t>
            </a: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см</a:t>
            </a:r>
            <a:endParaRPr sz="2000" b="1" i="0" u="none" strike="noStrike" cap="none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ü"/>
            </a:pPr>
            <a:r>
              <a:rPr lang="ru-RU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частота </a:t>
            </a:r>
            <a:r>
              <a:rPr lang="uk-UA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компресії 100 за хвилину  (дещо менш ніж 2 компресії </a:t>
            </a:r>
            <a:r>
              <a:rPr lang="ru-RU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за </a:t>
            </a: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секунду)</a:t>
            </a:r>
            <a:endParaRPr sz="2000" b="1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ü"/>
            </a:pPr>
            <a:r>
              <a:rPr lang="uk-UA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тривалість компресії та розслаблення повинні бути однаковими (ритмічні поштовхи</a:t>
            </a:r>
            <a:r>
              <a:rPr lang="ru-RU" sz="2000" b="1" i="0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)</a:t>
            </a:r>
            <a:endParaRPr sz="2000" b="1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96423"/>
            <a:ext cx="3516076" cy="30302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3434" y="1096423"/>
            <a:ext cx="5627924" cy="3074509"/>
          </a:xfrm>
          <a:prstGeom prst="rect">
            <a:avLst/>
          </a:prstGeom>
        </p:spPr>
      </p:pic>
      <p:sp>
        <p:nvSpPr>
          <p:cNvPr id="7" name="Управляющая кнопка: возврат 6">
            <a:hlinkClick r:id="rId6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643" y="-157480"/>
            <a:ext cx="9143999" cy="6858000"/>
          </a:xfrm>
          <a:prstGeom prst="rect">
            <a:avLst/>
          </a:prstGeom>
        </p:spPr>
      </p:pic>
      <p:sp>
        <p:nvSpPr>
          <p:cNvPr id="262" name="Google Shape;262;p22"/>
          <p:cNvSpPr/>
          <p:nvPr/>
        </p:nvSpPr>
        <p:spPr>
          <a:xfrm>
            <a:off x="354843" y="219704"/>
            <a:ext cx="8612576" cy="1080120"/>
          </a:xfrm>
          <a:prstGeom prst="roundRect">
            <a:avLst>
              <a:gd name="adj" fmla="val 16667"/>
            </a:avLst>
          </a:prstGeom>
          <a:solidFill>
            <a:schemeClr val="bg2">
              <a:lumMod val="20000"/>
              <a:lumOff val="80000"/>
            </a:scheme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uk-UA" sz="4000" b="1" u="none" strike="noStrike" cap="none" dirty="0" smtClean="0">
                <a:solidFill>
                  <a:schemeClr val="bg2">
                    <a:lumMod val="75000"/>
                  </a:schemeClr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Реанімація двома рятівниками</a:t>
            </a:r>
            <a:endParaRPr lang="uk-UA" sz="4000" b="1" u="none" strike="noStrike" cap="none" dirty="0">
              <a:solidFill>
                <a:schemeClr val="bg2">
                  <a:lumMod val="75000"/>
                </a:schemeClr>
              </a:solidFill>
              <a:latin typeface="Segoe Print" panose="02000600000000000000" pitchFamily="2" charset="0"/>
              <a:ea typeface="Georgia"/>
              <a:cs typeface="Georgia"/>
              <a:sym typeface="Georgia"/>
            </a:endParaRPr>
          </a:p>
        </p:txBody>
      </p:sp>
      <p:sp>
        <p:nvSpPr>
          <p:cNvPr id="264" name="Google Shape;264;p22"/>
          <p:cNvSpPr/>
          <p:nvPr/>
        </p:nvSpPr>
        <p:spPr>
          <a:xfrm>
            <a:off x="159357" y="4308516"/>
            <a:ext cx="8789997" cy="22571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➢"/>
            </a:pPr>
            <a:r>
              <a:rPr lang="ru-RU" sz="2400" b="1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Один </a:t>
            </a:r>
            <a:r>
              <a:rPr lang="uk-UA" sz="2400" b="1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здійснює ШВЛ (1 вдих), другий – масаж серця (5 натискувань</a:t>
            </a:r>
            <a:r>
              <a:rPr lang="ru-RU" sz="2400" b="1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).</a:t>
            </a:r>
            <a:endParaRPr sz="2400" b="0" u="none" strike="noStrike" cap="none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➢"/>
            </a:pPr>
            <a:r>
              <a:rPr lang="uk-UA" sz="2400" b="1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Реаніматор який здійснює ШВЛ, періодично перевіряє пульс на сонній артерії і спостерігає за діаметром зіниць</a:t>
            </a:r>
            <a:r>
              <a:rPr lang="ru-RU" sz="2400" b="1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</a:t>
            </a:r>
            <a:endParaRPr sz="2400" b="0" u="none" strike="noStrike" cap="none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➢"/>
            </a:pPr>
            <a:r>
              <a:rPr lang="ru-RU" sz="2400" b="1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При </a:t>
            </a:r>
            <a:r>
              <a:rPr lang="uk-UA" sz="2400" b="1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появі</a:t>
            </a:r>
            <a:r>
              <a:rPr lang="ru-RU" sz="2400" b="1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uk-UA" sz="2400" b="1" u="none" strike="noStrike" cap="none" dirty="0" smtClean="0">
                <a:solidFill>
                  <a:schemeClr val="dk1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дихання реанімаційна допомога припиняється.</a:t>
            </a:r>
            <a:endParaRPr lang="uk-UA" sz="2400" b="0" u="none" strike="noStrike" cap="none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1" u="none" strike="noStrike" cap="none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b="56862"/>
          <a:stretch/>
        </p:blipFill>
        <p:spPr>
          <a:xfrm>
            <a:off x="419" y="1331299"/>
            <a:ext cx="4339989" cy="298513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t="41553" b="11280"/>
          <a:stretch/>
        </p:blipFill>
        <p:spPr>
          <a:xfrm>
            <a:off x="3801463" y="1356023"/>
            <a:ext cx="5342955" cy="2960410"/>
          </a:xfrm>
          <a:prstGeom prst="rect">
            <a:avLst/>
          </a:prstGeom>
        </p:spPr>
      </p:pic>
      <p:sp>
        <p:nvSpPr>
          <p:cNvPr id="7" name="Управляющая кнопка: возврат 6">
            <a:hlinkClick r:id="rId5" action="ppaction://hlinksldjump" highlightClick="1"/>
          </p:cNvPr>
          <p:cNvSpPr/>
          <p:nvPr/>
        </p:nvSpPr>
        <p:spPr>
          <a:xfrm>
            <a:off x="8458200" y="6096000"/>
            <a:ext cx="685800" cy="620257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39" y="0"/>
            <a:ext cx="9143999" cy="6858000"/>
          </a:xfrm>
          <a:prstGeom prst="rect">
            <a:avLst/>
          </a:prstGeom>
        </p:spPr>
      </p:pic>
      <p:sp>
        <p:nvSpPr>
          <p:cNvPr id="270" name="Google Shape;270;p23"/>
          <p:cNvSpPr/>
          <p:nvPr/>
        </p:nvSpPr>
        <p:spPr>
          <a:xfrm>
            <a:off x="492954" y="492963"/>
            <a:ext cx="8461612" cy="3536681"/>
          </a:xfrm>
          <a:prstGeom prst="roundRect">
            <a:avLst>
              <a:gd name="adj" fmla="val 16667"/>
            </a:avLst>
          </a:prstGeom>
          <a:solidFill>
            <a:schemeClr val="bg2">
              <a:lumMod val="20000"/>
              <a:lumOff val="80000"/>
            </a:scheme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ru-RU" sz="3600" b="1" u="none" strike="noStrike" cap="none" dirty="0" err="1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Пам’ятайте</a:t>
            </a:r>
            <a:r>
              <a:rPr lang="ru-RU" sz="36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!</a:t>
            </a:r>
            <a:endParaRPr sz="1400" b="0" u="none" strike="noStrike" cap="none" dirty="0">
              <a:solidFill>
                <a:srgbClr val="000000"/>
              </a:solidFill>
              <a:latin typeface="Segoe Print" panose="02000600000000000000" pitchFamily="2" charset="0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ru-RU" sz="36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 </a:t>
            </a:r>
            <a:endParaRPr sz="1400" b="0" u="none" strike="noStrike" cap="none" dirty="0">
              <a:solidFill>
                <a:srgbClr val="000000"/>
              </a:solidFill>
              <a:latin typeface="Segoe Print" panose="02000600000000000000" pitchFamily="2" charset="0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ru-RU" sz="2800" b="1" dirty="0" err="1" smtClean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Р</a:t>
            </a:r>
            <a:r>
              <a:rPr lang="ru-RU" sz="2800" b="1" u="none" strike="noStrike" cap="none" dirty="0" err="1" smtClean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еанімаційні</a:t>
            </a:r>
            <a:r>
              <a:rPr lang="ru-RU" sz="2800" b="1" u="none" strike="noStrike" cap="none" dirty="0" smtClean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 заходи, </a:t>
            </a:r>
            <a:r>
              <a:rPr lang="ru-RU" sz="2800" b="1" u="none" strike="noStrike" cap="none" dirty="0" err="1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застосовані</a:t>
            </a:r>
            <a:r>
              <a:rPr lang="ru-RU" sz="28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 у </a:t>
            </a:r>
            <a:r>
              <a:rPr lang="ru-RU" sz="2800" b="1" u="none" strike="noStrike" cap="none" dirty="0" err="1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перші</a:t>
            </a:r>
            <a:r>
              <a:rPr lang="ru-RU" sz="28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 1-2 </a:t>
            </a:r>
            <a:r>
              <a:rPr lang="ru-RU" sz="2800" b="1" u="none" strike="noStrike" cap="none" dirty="0" err="1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хвилини</a:t>
            </a:r>
            <a:r>
              <a:rPr lang="ru-RU" sz="28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 </a:t>
            </a:r>
            <a:r>
              <a:rPr lang="ru-RU" sz="2800" b="1" u="none" strike="noStrike" cap="none" dirty="0" err="1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після</a:t>
            </a:r>
            <a:r>
              <a:rPr lang="ru-RU" sz="28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 початку </a:t>
            </a:r>
            <a:r>
              <a:rPr lang="ru-RU" sz="2800" b="1" u="none" strike="noStrike" cap="none" dirty="0" err="1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клінічної</a:t>
            </a:r>
            <a:r>
              <a:rPr lang="ru-RU" sz="28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 </a:t>
            </a:r>
            <a:r>
              <a:rPr lang="ru-RU" sz="2800" b="1" u="none" strike="noStrike" cap="none" dirty="0" err="1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смерті</a:t>
            </a:r>
            <a:r>
              <a:rPr lang="ru-RU" sz="28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, </a:t>
            </a:r>
            <a:r>
              <a:rPr lang="ru-RU" sz="2800" b="1" u="none" strike="noStrike" cap="none" dirty="0" err="1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можуть</a:t>
            </a:r>
            <a:r>
              <a:rPr lang="ru-RU" sz="28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 </a:t>
            </a:r>
            <a:r>
              <a:rPr lang="ru-RU" sz="2800" b="1" u="none" strike="noStrike" cap="none" dirty="0" err="1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врятувати</a:t>
            </a:r>
            <a:r>
              <a:rPr lang="ru-RU" sz="28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 8 </a:t>
            </a:r>
            <a:r>
              <a:rPr lang="ru-RU" sz="2800" b="1" u="none" strike="noStrike" cap="none" dirty="0" err="1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із</a:t>
            </a:r>
            <a:r>
              <a:rPr lang="ru-RU" sz="28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 10 </a:t>
            </a:r>
            <a:r>
              <a:rPr lang="ru-RU" sz="2800" b="1" u="none" strike="noStrike" cap="none" dirty="0" err="1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раптово</a:t>
            </a:r>
            <a:r>
              <a:rPr lang="ru-RU" sz="28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 </a:t>
            </a:r>
            <a:r>
              <a:rPr lang="ru-RU" sz="2800" b="1" u="none" strike="noStrike" cap="none" dirty="0" err="1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померлих</a:t>
            </a:r>
            <a:r>
              <a:rPr lang="ru-RU" sz="2800" b="1" u="none" strike="noStrike" cap="none" dirty="0">
                <a:solidFill>
                  <a:srgbClr val="FF0000"/>
                </a:solidFill>
                <a:latin typeface="Segoe Print" panose="02000600000000000000" pitchFamily="2" charset="0"/>
                <a:ea typeface="Georgia"/>
                <a:cs typeface="Georgia"/>
                <a:sym typeface="Georgia"/>
              </a:rPr>
              <a:t>.</a:t>
            </a:r>
            <a:endParaRPr sz="2800" b="1" u="none" strike="noStrike" cap="none" dirty="0">
              <a:solidFill>
                <a:srgbClr val="FF0000"/>
              </a:solidFill>
              <a:latin typeface="Segoe Print" panose="02000600000000000000" pitchFamily="2" charset="0"/>
              <a:ea typeface="Georgia"/>
              <a:cs typeface="Georgia"/>
              <a:sym typeface="Georgia"/>
            </a:endParaRPr>
          </a:p>
        </p:txBody>
      </p:sp>
      <p:sp>
        <p:nvSpPr>
          <p:cNvPr id="271" name="Google Shape;271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-RU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@ Юхименко В.К.</a:t>
            </a:r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Управляющая кнопка: возврат 4">
            <a:hlinkClick r:id="rId4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848" y="437313"/>
            <a:ext cx="7114727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800" dirty="0" smtClean="0">
                <a:latin typeface="Segoe Print" panose="02000600000000000000" pitchFamily="2" charset="0"/>
              </a:rPr>
              <a:t>2. Навчальні відео з теми</a:t>
            </a:r>
            <a:endParaRPr lang="ru-RU" sz="4800" dirty="0">
              <a:latin typeface="Segoe Print" panose="02000600000000000000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2197" y="1580313"/>
            <a:ext cx="6991897" cy="4765895"/>
          </a:xfrm>
        </p:spPr>
        <p:txBody>
          <a:bodyPr>
            <a:normAutofit fontScale="85000" lnSpcReduction="10000"/>
          </a:bodyPr>
          <a:lstStyle/>
          <a:p>
            <a:endParaRPr lang="uk-UA" dirty="0" smtClean="0">
              <a:hlinkClick r:id="rId3"/>
            </a:endParaRPr>
          </a:p>
          <a:p>
            <a:r>
              <a:rPr lang="uk-UA" b="1" dirty="0" smtClean="0"/>
              <a:t>Сучасні аспекти проведення серцево-легеневої реанімації</a:t>
            </a:r>
          </a:p>
          <a:p>
            <a:pPr marL="0" indent="0">
              <a:buNone/>
            </a:pP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://patrul.in.ua/gromadyanyn/medytsyna/sertsevo-legeneva-reanimatsiya</a:t>
            </a:r>
            <a:r>
              <a:rPr lang="en-US" dirty="0" smtClean="0">
                <a:hlinkClick r:id="rId3"/>
              </a:rPr>
              <a:t>/</a:t>
            </a:r>
            <a:endParaRPr lang="uk-UA" dirty="0" smtClean="0">
              <a:hlinkClick r:id="rId4"/>
            </a:endParaRPr>
          </a:p>
          <a:p>
            <a:r>
              <a:rPr lang="ru-RU" b="1" dirty="0"/>
              <a:t>Як правильно </a:t>
            </a:r>
            <a:r>
              <a:rPr lang="uk-UA" b="1" dirty="0" smtClean="0"/>
              <a:t>робити</a:t>
            </a:r>
            <a:r>
              <a:rPr lang="ru-RU" b="1" dirty="0" smtClean="0"/>
              <a:t> </a:t>
            </a:r>
            <a:r>
              <a:rPr lang="uk-UA" b="1" dirty="0" smtClean="0"/>
              <a:t>штучне дихання та непрямий масаж серця. Перша медична допомога.</a:t>
            </a:r>
            <a:endParaRPr lang="uk-UA" dirty="0" smtClean="0">
              <a:hlinkClick r:id="rId4"/>
            </a:endParaRPr>
          </a:p>
          <a:p>
            <a:pPr marL="0" indent="0">
              <a:buNone/>
            </a:pPr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www.youtube.com/watch?v=CHp8MTpkocg</a:t>
            </a:r>
            <a:endParaRPr lang="uk-UA" dirty="0" smtClean="0"/>
          </a:p>
          <a:p>
            <a:r>
              <a:rPr lang="uk-UA" dirty="0" smtClean="0"/>
              <a:t> </a:t>
            </a:r>
            <a:r>
              <a:rPr lang="uk-UA" b="1" dirty="0" smtClean="0"/>
              <a:t>Серцево-легенева реанімація дорослого: непрямий масаж серця і штучне дихання</a:t>
            </a:r>
          </a:p>
          <a:p>
            <a:pPr marL="0" indent="0">
              <a:buNone/>
            </a:pP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</a:t>
            </a:r>
            <a:r>
              <a:rPr lang="en-US" dirty="0" smtClean="0">
                <a:hlinkClick r:id="rId5"/>
              </a:rPr>
              <a:t>www.youtube.com/watch?v=E1N9YYH5JbU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Управляющая кнопка: возврат 3">
            <a:hlinkClick r:id="rId6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37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400" dirty="0" smtClean="0"/>
              <a:t>3</a:t>
            </a:r>
            <a:r>
              <a:rPr lang="uk-UA" sz="4400" dirty="0" smtClean="0">
                <a:latin typeface="Segoe Print" panose="02000600000000000000" pitchFamily="2" charset="0"/>
              </a:rPr>
              <a:t>. Тематичне тестування з зазначеної теми</a:t>
            </a:r>
            <a:endParaRPr lang="ru-RU" sz="4400" dirty="0">
              <a:latin typeface="Segoe Print" panose="02000600000000000000" pitchFamily="2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927747"/>
            <a:ext cx="8229600" cy="4525963"/>
          </a:xfrm>
        </p:spPr>
        <p:txBody>
          <a:bodyPr/>
          <a:lstStyle/>
          <a:p>
            <a:pPr algn="ctr"/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naurok.com.ua/test/tematichne-ocinyuvannya-z-temi-oznaki-klinichno-ta-biologichno-smerti-metodi-ozhivlennya-poterpilih-2062730.html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4" name="Управляющая кнопка: возврат 3">
            <a:hlinkClick r:id="rId4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496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672" y="457200"/>
            <a:ext cx="8509379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5300" b="1" dirty="0">
                <a:solidFill>
                  <a:srgbClr val="0070C0"/>
                </a:solidFill>
                <a:latin typeface="Segoe Print" panose="02000600000000000000" pitchFamily="2" charset="0"/>
              </a:rPr>
              <a:t>К</a:t>
            </a:r>
            <a:r>
              <a:rPr lang="uk-UA" sz="5300" b="1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>люч до тесту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6221" y="1190625"/>
            <a:ext cx="8509379" cy="4525963"/>
          </a:xfrm>
        </p:spPr>
        <p:txBody>
          <a:bodyPr>
            <a:normAutofit/>
          </a:bodyPr>
          <a:lstStyle/>
          <a:p>
            <a:pPr lvl="0"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Потерпілий провів під водою 40 хв. У нього відсутня діяльність серця та дихання, відсутні рефлекси, зіниці розширені та не реагують на світло, на тілі з’явилися трупні плями. Про який вид смерті (клінічна або біологічна) можна говорити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(Біологічна)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потерпілого протягом 2 хв спостерігається відсутність серцевої та дихальної діяльності, зіниці розширені, на світло не реагують. Чи є змога врятувати потерпілого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(Так)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Управляющая кнопка: возврат 3">
            <a:hlinkClick r:id="rId2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26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27546"/>
            <a:ext cx="8229600" cy="5798617"/>
          </a:xfrm>
        </p:spPr>
        <p:txBody>
          <a:bodyPr/>
          <a:lstStyle/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зображено на малюнку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(Штучна вентиляція легень)</a:t>
            </a:r>
          </a:p>
          <a:p>
            <a:pPr lvl="0"/>
            <a:endParaRPr lang="uk-UA" dirty="0"/>
          </a:p>
          <a:p>
            <a:pPr lvl="0"/>
            <a:endParaRPr lang="uk-UA" dirty="0" smtClean="0"/>
          </a:p>
          <a:p>
            <a:pPr lvl="0"/>
            <a:endParaRPr lang="uk-UA" dirty="0"/>
          </a:p>
          <a:p>
            <a:pPr lvl="0"/>
            <a:endParaRPr lang="uk-UA" dirty="0" smtClean="0"/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зображено на малюнку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(Непрямий масаж серця)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uk-UA" dirty="0" smtClean="0"/>
          </a:p>
          <a:p>
            <a:pPr lvl="0"/>
            <a:endParaRPr lang="uk-UA" dirty="0"/>
          </a:p>
          <a:p>
            <a:pPr lvl="0"/>
            <a:endParaRPr lang="uk-UA" dirty="0" smtClean="0"/>
          </a:p>
          <a:p>
            <a:pPr lvl="0"/>
            <a:endParaRPr lang="uk-UA" dirty="0"/>
          </a:p>
          <a:p>
            <a:pPr lvl="0"/>
            <a:endParaRPr lang="uk-UA" dirty="0" smtClean="0"/>
          </a:p>
          <a:p>
            <a:pPr marL="0" lvl="0" indent="0">
              <a:buNone/>
            </a:pPr>
            <a:endParaRPr lang="uk-UA" dirty="0" smtClean="0"/>
          </a:p>
          <a:p>
            <a:pPr marL="0" lv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1196" y="1254627"/>
            <a:ext cx="5838039" cy="19996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836" y="4181369"/>
            <a:ext cx="2828565" cy="194479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2951" y="4181369"/>
            <a:ext cx="2706284" cy="1944793"/>
          </a:xfrm>
          <a:prstGeom prst="rect">
            <a:avLst/>
          </a:prstGeom>
        </p:spPr>
      </p:pic>
      <p:sp>
        <p:nvSpPr>
          <p:cNvPr id="7" name="Управляющая кнопка: возврат 6">
            <a:hlinkClick r:id="rId5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011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62" y="637038"/>
            <a:ext cx="8434317" cy="4525963"/>
          </a:xfrm>
        </p:spPr>
        <p:txBody>
          <a:bodyPr/>
          <a:lstStyle/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Із перерахованих ознак виберіть ті,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відносяться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ознак клінічної смерті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(б)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28575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відсутність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 серця та дихання,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відсутність рефлексів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блідість або посиніння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шкіри;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28575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трупні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плями, трупне заклякання.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 смерть триває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(Б)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28575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6 хвилин;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28575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24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години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Управляющая кнопка: возврат 3">
            <a:hlinkClick r:id="rId2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0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6724" y="607894"/>
            <a:ext cx="8582025" cy="4525963"/>
          </a:xfrm>
        </p:spPr>
        <p:txBody>
          <a:bodyPr>
            <a:normAutofit fontScale="92500"/>
          </a:bodyPr>
          <a:lstStyle/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Із запропонованих ситуацій оберіть такі, що потребують негайного проведення штучного дихання та непрямого масажу серця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(А, В)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потерпілий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провів під завалом 2 години, пульс слабкий, дихання відсутнє;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потерпілого, якого витягли з озера, спостерігається відсутність пульсу і дихання, трупне заклякання. Лікар констатував біологічну смерть.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дитини, хворої на серцеву недостатність раптово зупинилося серце.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88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774"/>
            <a:ext cx="8229600" cy="596239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Штучне дихання буває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(Б)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28575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пряме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непряме;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28575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штучне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дихання «рот в рот» та «рот в ніс».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є небезпека для рятівника заразитися СНІДом, гепатитом В та іншими інфекційними хворобами під час проведення штучного дихання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(А)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28575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так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є ризик. Слід використовувати серветку або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маску-клапан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28575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жодних ризиків не існує.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Проводячи непрямий масаж серця, руки рятувальника  розташовують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(Б)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28575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верхній частині грудної клітки;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28575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середній частині грудної клітки;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28575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нижній частині, ближче до закінчення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ребер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возврат 3">
            <a:hlinkClick r:id="rId2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86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6257" y="453788"/>
            <a:ext cx="8229600" cy="4525963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 згодні ви з твердженням: "серцево легеневу реанімацію та непрямий масаж серця може проводити один рятувальник» (А)</a:t>
            </a:r>
          </a:p>
          <a:p>
            <a:pPr marL="514350" indent="28575">
              <a:buFont typeface="+mj-lt"/>
              <a:buAutoNum type="alphaLcParenR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так;</a:t>
            </a:r>
          </a:p>
          <a:p>
            <a:pPr marL="514350" indent="28575">
              <a:buFont typeface="+mj-lt"/>
              <a:buAutoNum type="alphaLcParenR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ні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зображено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малюнку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(А)</a:t>
            </a: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28575">
              <a:buFont typeface="+mj-lt"/>
              <a:buAutoNum type="alphaLcParenR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маска-клапан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                          штучної вентиляції легень;</a:t>
            </a:r>
          </a:p>
          <a:p>
            <a:pPr marL="514350" indent="28575">
              <a:buFont typeface="+mj-lt"/>
              <a:buAutoNum type="alphaLcParenR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маска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медична.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6495" y="2865801"/>
            <a:ext cx="3070451" cy="2471130"/>
          </a:xfrm>
          <a:prstGeom prst="rect">
            <a:avLst/>
          </a:prstGeom>
        </p:spPr>
      </p:pic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58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>Список використаних джерел</a:t>
            </a:r>
            <a:endParaRPr lang="ru-RU" dirty="0">
              <a:solidFill>
                <a:srgbClr val="0070C0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024" y="1417638"/>
            <a:ext cx="8229600" cy="4525963"/>
          </a:xfrm>
        </p:spPr>
        <p:txBody>
          <a:bodyPr/>
          <a:lstStyle/>
          <a:p>
            <a:pPr marL="514350" indent="-514350" algn="just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Юхименко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Ознаки біологічної та клінічної смерті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ppt-online.org/26747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 algn="just">
              <a:buAutoNum type="arabicPeriod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 потерпілого на місці події та надання первинної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домедичної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допомоги в умовах бойових дій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oduvs.edu.ua/wp-content/uploads/2016/09/Lek-2-11.pdf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Управляющая кнопка: возврат 3">
            <a:hlinkClick r:id="rId4" action="ppaction://hlinksldjump" highlightClick="1"/>
          </p:cNvPr>
          <p:cNvSpPr/>
          <p:nvPr/>
        </p:nvSpPr>
        <p:spPr>
          <a:xfrm>
            <a:off x="8410575" y="6181725"/>
            <a:ext cx="733425" cy="676275"/>
          </a:xfrm>
          <a:prstGeom prst="actionButtonRetur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0383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616</TotalTime>
  <Words>1321</Words>
  <Application>Microsoft Office PowerPoint</Application>
  <PresentationFormat>Экран (4:3)</PresentationFormat>
  <Paragraphs>154</Paragraphs>
  <Slides>37</Slides>
  <Notes>20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37</vt:i4>
      </vt:variant>
    </vt:vector>
  </HeadingPairs>
  <TitlesOfParts>
    <vt:vector size="50" baseType="lpstr">
      <vt:lpstr>Georgia</vt:lpstr>
      <vt:lpstr>Quattrocento Sans</vt:lpstr>
      <vt:lpstr>Segoe Print</vt:lpstr>
      <vt:lpstr>Calibri</vt:lpstr>
      <vt:lpstr>Wingdings</vt:lpstr>
      <vt:lpstr>Noto Sans Symbols</vt:lpstr>
      <vt:lpstr>Times New Roman</vt:lpstr>
      <vt:lpstr>Arial</vt:lpstr>
      <vt:lpstr>Тема Office</vt:lpstr>
      <vt:lpstr>Office Theme</vt:lpstr>
      <vt:lpstr>1_Office Theme</vt:lpstr>
      <vt:lpstr>2_Office Theme</vt:lpstr>
      <vt:lpstr>3_Office Theme</vt:lpstr>
      <vt:lpstr> Предмет «Основи медичних знань»   Збірка матеріалів до теми «Основи клінічної та біологічної смерті. Методи оживлення потерпілих»</vt:lpstr>
      <vt:lpstr>Презентация PowerPoint</vt:lpstr>
      <vt:lpstr>Зміст</vt:lpstr>
      <vt:lpstr>1.1 Ознаки клінічної смерті</vt:lpstr>
      <vt:lpstr>Презентация PowerPoint</vt:lpstr>
      <vt:lpstr>Презентация PowerPoint</vt:lpstr>
      <vt:lpstr>Презентация PowerPoint</vt:lpstr>
      <vt:lpstr>Нерідко зовнішній вигляд  людини, яка потрапила в біду, може створити враження,  що вона померла. Тому необхідно насамперед виявити ознаки, які вказують на те, що потерпілий живий і потребує медичної допомоги. </vt:lpstr>
      <vt:lpstr>Презентация PowerPoint</vt:lpstr>
      <vt:lpstr>Презентация PowerPoint</vt:lpstr>
      <vt:lpstr>Презентация PowerPoint</vt:lpstr>
      <vt:lpstr>Презентация PowerPoint</vt:lpstr>
      <vt:lpstr>1.2 Ознаки біологічної смерті</vt:lpstr>
      <vt:lpstr>Презентация PowerPoint</vt:lpstr>
      <vt:lpstr> Основні ознаки біологічної смерті: Сумнівні ознаки смерті – дихання та биття серця не визначається, відсутня реакція на укол голкою, відсутня реакція зіниць на світло. </vt:lpstr>
      <vt:lpstr>Презентация PowerPoint</vt:lpstr>
      <vt:lpstr>Презентация PowerPoint</vt:lpstr>
      <vt:lpstr>Надавати першу медичну допомогу потрібно у стані клінічної смерті, коли в тканинах зберігаються обмінні процеси, які протікають на низькому рівні. В разі біологічної смерті надання допомоги марне. Адже біологічна смерть є остаточною і з цього стану повернутися до життя неможливо. </vt:lpstr>
      <vt:lpstr>1.3. Оживлення потерпілих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2. Навчальні відео з теми</vt:lpstr>
      <vt:lpstr>3. Тематичне тестування з зазначеної теми</vt:lpstr>
      <vt:lpstr>Ключ до тесту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Список використаних джерел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Збірка матеріалів з предмету «Основи медичних знань» до теми «Основи клінічної та біологічної с»</dc:title>
  <dc:creator>Алина</dc:creator>
  <cp:lastModifiedBy>AChernetska</cp:lastModifiedBy>
  <cp:revision>52</cp:revision>
  <dcterms:modified xsi:type="dcterms:W3CDTF">2023-03-03T12:58:00Z</dcterms:modified>
</cp:coreProperties>
</file>