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tiff" Extension="tiff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413" r:id="rId2"/>
    <p:sldId id="419" r:id="rId3"/>
    <p:sldId id="414" r:id="rId4"/>
    <p:sldId id="420" r:id="rId5"/>
    <p:sldId id="421" r:id="rId6"/>
    <p:sldId id="422" r:id="rId7"/>
    <p:sldId id="423" r:id="rId8"/>
    <p:sldId id="424" r:id="rId9"/>
    <p:sldId id="425" r:id="rId10"/>
    <p:sldId id="428" r:id="rId11"/>
    <p:sldId id="426" r:id="rId12"/>
    <p:sldId id="444" r:id="rId13"/>
    <p:sldId id="445" r:id="rId14"/>
    <p:sldId id="366" r:id="rId15"/>
    <p:sldId id="429" r:id="rId16"/>
    <p:sldId id="430" r:id="rId17"/>
    <p:sldId id="431" r:id="rId18"/>
    <p:sldId id="432" r:id="rId19"/>
    <p:sldId id="433" r:id="rId20"/>
    <p:sldId id="434" r:id="rId21"/>
    <p:sldId id="435" r:id="rId22"/>
    <p:sldId id="393" r:id="rId23"/>
    <p:sldId id="436" r:id="rId24"/>
    <p:sldId id="438" r:id="rId25"/>
    <p:sldId id="450" r:id="rId26"/>
    <p:sldId id="451" r:id="rId27"/>
    <p:sldId id="441" r:id="rId28"/>
    <p:sldId id="440" r:id="rId29"/>
    <p:sldId id="390" r:id="rId30"/>
    <p:sldId id="446" r:id="rId31"/>
    <p:sldId id="447" r:id="rId32"/>
    <p:sldId id="448" r:id="rId33"/>
    <p:sldId id="44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2D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41946" autoAdjust="0"/>
  </p:normalViewPr>
  <p:slideViewPr>
    <p:cSldViewPr>
      <p:cViewPr>
        <p:scale>
          <a:sx n="71" d="100"/>
          <a:sy n="71" d="100"/>
        </p:scale>
        <p:origin x="-486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D165B-203A-48E6-86C2-686AE04A25B8}" type="datetimeFigureOut">
              <a:rPr lang="uk-UA" smtClean="0"/>
              <a:pPr/>
              <a:t>10.04.2014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15A1C7-E4E0-4B0B-A483-2FFE94DFE158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8" Target="../media/image20.jpeg" Type="http://schemas.openxmlformats.org/officeDocument/2006/relationships/image"/><Relationship Id="rId3" Target="../media/image15.jpeg" Type="http://schemas.openxmlformats.org/officeDocument/2006/relationships/image"/><Relationship Id="rId7" Target="../media/image19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8.jpeg" Type="http://schemas.openxmlformats.org/officeDocument/2006/relationships/image"/><Relationship Id="rId5" Target="../media/image17.jpeg" Type="http://schemas.openxmlformats.org/officeDocument/2006/relationships/image"/><Relationship Id="rId4" Target="../media/image16.jpeg" Type="http://schemas.openxmlformats.org/officeDocument/2006/relationships/image"/><Relationship Id="rId9" Target="../media/image21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8" Target="../media/image26.jpeg" Type="http://schemas.openxmlformats.org/officeDocument/2006/relationships/image"/><Relationship Id="rId13" Target="../media/image31.jpeg" Type="http://schemas.openxmlformats.org/officeDocument/2006/relationships/image"/><Relationship Id="rId3" Target="../slideLayouts/slideLayout7.xml" Type="http://schemas.openxmlformats.org/officeDocument/2006/relationships/slideLayout"/><Relationship Id="rId7" Target="../media/image25.jpeg" Type="http://schemas.openxmlformats.org/officeDocument/2006/relationships/image"/><Relationship Id="rId12" Target="../media/image30.jpeg" Type="http://schemas.openxmlformats.org/officeDocument/2006/relationships/image"/><Relationship Id="rId2" Target="file:///D:\&#1052;&#1086;&#1080;%20&#1074;&#1080;&#1076;&#1077;&#1086;&#1079;&#1072;&#1087;&#1080;&#1089;&#1080;\C&#1072;&#1088;&#1057;\&#1057;&#1091;&#1095;&#1072;&#1089;&#1085;&#1077;%20&#1088;&#1072;&#1073;&#1089;&#1090;&#1074;&#1086;%20&#1110;&#1089;&#1085;&#1091;&#1108;.wmv" TargetMode="External" Type="http://schemas.openxmlformats.org/officeDocument/2006/relationships/video"/><Relationship Id="rId1" Target="file:///D:\&#1052;&#1086;&#1080;%20&#1074;&#1080;&#1076;&#1077;&#1086;&#1079;&#1072;&#1087;&#1080;&#1089;&#1080;\C&#1072;&#1088;&#1057;\&#1053;&#1072;&#1089;&#1080;&#1083;&#1100;&#1089;&#1090;&#1074;&#1086;-&#1087;&#1088;&#1086;%20&#1094;&#1077;%20&#1074;&#1072;&#1088;&#1090;&#1086;%20&#1079;&#1085;&#1072;&#1090;&#1080;.wmv" TargetMode="External" Type="http://schemas.openxmlformats.org/officeDocument/2006/relationships/video"/><Relationship Id="rId6" Target="../media/image24.jpeg" Type="http://schemas.openxmlformats.org/officeDocument/2006/relationships/image"/><Relationship Id="rId11" Target="../media/image29.jpeg" Type="http://schemas.openxmlformats.org/officeDocument/2006/relationships/image"/><Relationship Id="rId5" Target="../media/image23.jpeg" Type="http://schemas.openxmlformats.org/officeDocument/2006/relationships/image"/><Relationship Id="rId10" Target="../media/image28.jpeg" Type="http://schemas.openxmlformats.org/officeDocument/2006/relationships/image"/><Relationship Id="rId4" Target="../media/image22.png" Type="http://schemas.openxmlformats.org/officeDocument/2006/relationships/image"/><Relationship Id="rId9" Target="../media/image27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7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image43.pn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46.jpeg" Type="http://schemas.openxmlformats.org/officeDocument/2006/relationships/image"/><Relationship Id="rId2" Target="../media/image45.tiff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47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49.jpeg" Type="http://schemas.openxmlformats.org/officeDocument/2006/relationships/image"/><Relationship Id="rId2" Target="../media/image4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3.xml.rels><?xml version="1.0" encoding="UTF-8" standalone="yes" ?><Relationships xmlns="http://schemas.openxmlformats.org/package/2006/relationships"><Relationship Id="rId3" Target="../media/image56.png" Type="http://schemas.openxmlformats.org/officeDocument/2006/relationships/image"/><Relationship Id="rId2" Target="../media/image5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video.yandex.ru/users/carc-info2011/view/5/" TargetMode="External"/><Relationship Id="rId7" Type="http://schemas.openxmlformats.org/officeDocument/2006/relationships/hyperlink" Target="http://video.yandex.ru/users/carc-info2011/view/9/" TargetMode="External"/><Relationship Id="rId2" Type="http://schemas.openxmlformats.org/officeDocument/2006/relationships/hyperlink" Target="http://video.yandex.ru/users/carc-info2011/view/1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ideo.yandex.ru/users/carc-info2011/view/8/" TargetMode="External"/><Relationship Id="rId5" Type="http://schemas.openxmlformats.org/officeDocument/2006/relationships/hyperlink" Target="http://video.yandex.ru/users/carc-info2011/view/7/" TargetMode="External"/><Relationship Id="rId4" Type="http://schemas.openxmlformats.org/officeDocument/2006/relationships/hyperlink" Target="http://video.yandex.ru/users/carc-info2011/view/6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0.jpeg" Type="http://schemas.openxmlformats.org/officeDocument/2006/relationships/image"/><Relationship Id="rId5" Target="../media/image9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431032" y="1340768"/>
            <a:ext cx="8712968" cy="23042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algn="ctr" hangingPunct="0"/>
            <a:r>
              <a:rPr lang="ru-RU" sz="2900" b="1" dirty="0" smtClean="0">
                <a:solidFill>
                  <a:srgbClr val="FF0000"/>
                </a:solidFill>
              </a:rPr>
              <a:t>Ф</a:t>
            </a:r>
            <a:r>
              <a:rPr lang="uk-UA" sz="2900" b="1" dirty="0" smtClean="0">
                <a:solidFill>
                  <a:srgbClr val="FF0000"/>
                </a:solidFill>
              </a:rPr>
              <a:t>ормування здоров'язбережувальної компетентності, як універсальної якості особистості</a:t>
            </a:r>
            <a:r>
              <a:rPr lang="ru-RU" sz="2900" b="1" dirty="0" smtClean="0">
                <a:solidFill>
                  <a:srgbClr val="FF0000"/>
                </a:solidFill>
              </a:rPr>
              <a:t>,</a:t>
            </a:r>
            <a:endParaRPr lang="uk-UA" sz="2900" dirty="0" smtClean="0">
              <a:solidFill>
                <a:srgbClr val="FF0000"/>
              </a:solidFill>
            </a:endParaRPr>
          </a:p>
          <a:p>
            <a:pPr algn="ctr" hangingPunct="0"/>
            <a:r>
              <a:rPr lang="ru-RU" sz="2900" b="1" dirty="0" smtClean="0">
                <a:solidFill>
                  <a:srgbClr val="FF0000"/>
                </a:solidFill>
              </a:rPr>
              <a:t>шляхом залучення до  соціального </a:t>
            </a:r>
            <a:r>
              <a:rPr lang="uk-UA" sz="2900" b="1" dirty="0" smtClean="0">
                <a:solidFill>
                  <a:srgbClr val="FF0000"/>
                </a:solidFill>
              </a:rPr>
              <a:t>партнерств</a:t>
            </a:r>
            <a:r>
              <a:rPr lang="ru-RU" sz="2900" b="1" dirty="0" smtClean="0">
                <a:solidFill>
                  <a:srgbClr val="FF0000"/>
                </a:solidFill>
              </a:rPr>
              <a:t>а учнівської </a:t>
            </a:r>
            <a:r>
              <a:rPr lang="uk-UA" sz="2900" b="1" dirty="0" smtClean="0">
                <a:solidFill>
                  <a:srgbClr val="FF0000"/>
                </a:solidFill>
              </a:rPr>
              <a:t> молод</a:t>
            </a:r>
            <a:r>
              <a:rPr lang="ru-RU" sz="2900" b="1" dirty="0" smtClean="0">
                <a:solidFill>
                  <a:srgbClr val="FF0000"/>
                </a:solidFill>
              </a:rPr>
              <a:t>і</a:t>
            </a:r>
            <a:r>
              <a:rPr lang="uk-UA" sz="2900" b="1" dirty="0" smtClean="0">
                <a:solidFill>
                  <a:srgbClr val="FF0000"/>
                </a:solidFill>
              </a:rPr>
              <a:t>, батьк</a:t>
            </a:r>
            <a:r>
              <a:rPr lang="ru-RU" sz="2900" b="1" dirty="0" smtClean="0">
                <a:solidFill>
                  <a:srgbClr val="FF0000"/>
                </a:solidFill>
              </a:rPr>
              <a:t>ів</a:t>
            </a:r>
            <a:r>
              <a:rPr lang="uk-UA" sz="2900" b="1" dirty="0" smtClean="0">
                <a:solidFill>
                  <a:srgbClr val="FF0000"/>
                </a:solidFill>
              </a:rPr>
              <a:t> та місцев</a:t>
            </a:r>
            <a:r>
              <a:rPr lang="ru-RU" sz="2900" b="1" dirty="0" smtClean="0">
                <a:solidFill>
                  <a:srgbClr val="FF0000"/>
                </a:solidFill>
              </a:rPr>
              <a:t>ого</a:t>
            </a:r>
            <a:r>
              <a:rPr lang="uk-UA" sz="2900" b="1" dirty="0" smtClean="0">
                <a:solidFill>
                  <a:srgbClr val="FF0000"/>
                </a:solidFill>
              </a:rPr>
              <a:t> співтовариств</a:t>
            </a:r>
            <a:r>
              <a:rPr lang="ru-RU" sz="2900" b="1" dirty="0" smtClean="0">
                <a:solidFill>
                  <a:srgbClr val="FF0000"/>
                </a:solidFill>
              </a:rPr>
              <a:t>а</a:t>
            </a:r>
            <a:endParaRPr lang="uk-UA" sz="2900" dirty="0" smtClean="0">
              <a:solidFill>
                <a:srgbClr val="FF000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0034" y="5429264"/>
            <a:ext cx="8229600" cy="1143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 lnSpcReduction="10000"/>
          </a:bodyPr>
          <a:lstStyle/>
          <a:p>
            <a:pPr algn="r" hangingPunct="0"/>
            <a:r>
              <a:rPr lang="ru-RU" sz="2800" b="1" i="1" dirty="0" smtClean="0">
                <a:solidFill>
                  <a:srgbClr val="FF0000"/>
                </a:solidFill>
              </a:rPr>
              <a:t>Валентина Шебаніц, практичний психолог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endParaRPr lang="uk-UA" sz="2800" dirty="0" smtClean="0">
              <a:solidFill>
                <a:srgbClr val="FF0000"/>
              </a:solidFill>
            </a:endParaRPr>
          </a:p>
          <a:p>
            <a:pPr algn="r"/>
            <a:r>
              <a:rPr lang="uk-UA" sz="2800" b="1" i="1" dirty="0" smtClean="0">
                <a:solidFill>
                  <a:srgbClr val="FF0000"/>
                </a:solidFill>
              </a:rPr>
              <a:t>Новоазовської загальноосвітньої школи</a:t>
            </a:r>
          </a:p>
          <a:p>
            <a:pPr algn="r"/>
            <a:r>
              <a:rPr lang="uk-UA" sz="2800" b="1" i="1" dirty="0" smtClean="0">
                <a:solidFill>
                  <a:srgbClr val="FF0000"/>
                </a:solidFill>
              </a:rPr>
              <a:t> І-ІІІ ступенів № 2</a:t>
            </a:r>
            <a:endParaRPr kumimoji="0" lang="ru-RU" sz="28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:\САРС\газета СарС-плюс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428604"/>
            <a:ext cx="3304947" cy="4186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H:\САРС\газета СарС-плюс\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00042"/>
            <a:ext cx="2019516" cy="2924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H:\САРС\газета СарС-плюс\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714488"/>
            <a:ext cx="2143140" cy="2906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C:\Documents and Settings\Валентина Георгиевна\Рабочий стол\1.bmp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500042"/>
            <a:ext cx="2071702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C:\Documents and Settings\Валентина Георгиевна\Рабочий стол\2.bmp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1714488"/>
            <a:ext cx="2143140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Documents and Settings\Валентина Георгиевна\Рабочий стол\3.bmp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2928934"/>
            <a:ext cx="2071702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H:\САРС\газета СарС-плюс\Спецвыпуск-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3786190"/>
            <a:ext cx="2071702" cy="2724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H:\САРС\газета СарС-плюс\Спецвыпуск-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3857629"/>
            <a:ext cx="2071702" cy="2610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714348" y="6000768"/>
            <a:ext cx="7786742" cy="369332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rgbClr val="0F26FD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F26FD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НФОРМАЦІЙНИЙ  БЮЛЛЕТЕНЬ для  дорослих </a:t>
            </a:r>
            <a:r>
              <a:rPr lang="ru-RU" b="1" dirty="0" smtClean="0">
                <a:solidFill>
                  <a:srgbClr val="0F26FD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F26FD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дітей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Насильство-про це варто знат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286512" y="2214554"/>
            <a:ext cx="2714620" cy="21716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Сучасне рабство існує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285720" y="2786058"/>
            <a:ext cx="2214578" cy="17716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 descr="C:\Documents and Settings\Валентина Георгиевна\Рабочий стол\Человек - не товар_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000504"/>
            <a:ext cx="3214710" cy="24110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2" name="Picture 4" descr="C:\Documents and Settings\Валентина Георгиевна\Рабочий стол\Чужой беды не бывает_0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571480"/>
            <a:ext cx="2428892" cy="18216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3" name="Picture 5" descr="C:\Documents and Settings\Валентина Георгиевна\Рабочий стол\Взаєм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4500570"/>
            <a:ext cx="2495555" cy="18716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 descr="C:\Documents and Settings\Валентина Георгиевна\Рабочий стол\NVE0000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714356"/>
            <a:ext cx="2357422" cy="17680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C:\Documents and Settings\Валентина Георгиевна\Рабочий стол\NVE0000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85061" y="285728"/>
            <a:ext cx="2285397" cy="17145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C:\Documents and Settings\Валентина Георгиевна\Рабочий стол\NVE0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78" y="1857364"/>
            <a:ext cx="2427284" cy="18209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9" name="Picture 5" descr="C:\Documents and Settings\Валентина Георгиевна\Рабочий стол\NVE0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4786322"/>
            <a:ext cx="2355207" cy="17668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30" name="Picture 6" descr="C:\Documents and Settings\Валентина Георгиевна\Рабочий стол\NVE00004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29454" y="214290"/>
            <a:ext cx="2070094" cy="155299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алентина\Desktop\ДОДА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00272"/>
            <a:ext cx="6791424" cy="5917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алентина\Desktop\ДОДА.bmp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619672" y="585880"/>
            <a:ext cx="6791424" cy="5746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Валентина Георгиевна\Рабочий стол\P83003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5688633" cy="426647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88640"/>
            <a:ext cx="8229600" cy="17281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3200" b="1" dirty="0" smtClean="0"/>
              <a:t>Участь у роботі  міжнародного міжкультурного табору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3200" b="1" i="1" dirty="0" smtClean="0">
                <a:solidFill>
                  <a:srgbClr val="C00000"/>
                </a:solidFill>
              </a:rPr>
              <a:t>«Джерела толерантності»</a:t>
            </a: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122" name="Picture 2" descr="C:\Users\Валентина\Desktop\29-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05064"/>
            <a:ext cx="3995936" cy="2677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Валентина Георгиевна\Рабочий стол\DSC03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32856"/>
            <a:ext cx="2821785" cy="376238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Валентина Георгиевна\Рабочий стол\DSC03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1380" y="1628800"/>
            <a:ext cx="3732620" cy="4976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Валентина Георгиевна\Рабочий стол\DSC03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132856"/>
            <a:ext cx="1777984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88640"/>
            <a:ext cx="8229600" cy="17281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3200" b="1" dirty="0" smtClean="0"/>
              <a:t>Участь у роботі  міжнародного міжкультурного табору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3200" b="1" i="1" dirty="0" smtClean="0">
                <a:solidFill>
                  <a:srgbClr val="C00000"/>
                </a:solidFill>
              </a:rPr>
              <a:t>«Джерела толерантності»</a:t>
            </a: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4098" name="Picture 2" descr="C:\Users\Валентина\Desktop\20-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355" y="3861048"/>
            <a:ext cx="3661241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88640"/>
            <a:ext cx="8229600" cy="17281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3200" b="1" dirty="0" smtClean="0"/>
              <a:t>За підтримки Товариства Червоного Хреста України у навчальному  закладі було реалізовано соціальний проект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3200" b="1" i="1" dirty="0" smtClean="0">
                <a:solidFill>
                  <a:srgbClr val="C00000"/>
                </a:solidFill>
              </a:rPr>
              <a:t>«Біла ромашка - символ чистого дихання»</a:t>
            </a: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8" name="Picture 2" descr="C:\Documents and Settings\ТёрКа\Рабочий стол\DSCN24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4225032" cy="252028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9" name="Picture 8" descr="C:\Documents and Settings\ТёрКа\Рабочий стол\Изображение 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1" y="2132856"/>
            <a:ext cx="3456387" cy="259228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10" name="Picture 4" descr="C:\Documents and Settings\ТёрКа\Рабочий стол\Изображение 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5625" y="4077072"/>
            <a:ext cx="3456385" cy="259228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2"/>
          <p:cNvSpPr>
            <a:spLocks noChangeArrowheads="1"/>
          </p:cNvSpPr>
          <p:nvPr/>
        </p:nvSpPr>
        <p:spPr bwMode="auto">
          <a:xfrm>
            <a:off x="0" y="0"/>
            <a:ext cx="7235825" cy="68580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7FDFD"/>
              </a:gs>
              <a:gs pos="100000">
                <a:srgbClr val="33CCCC"/>
              </a:gs>
            </a:gsLst>
            <a:lin ang="5400000" scaled="1"/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 dirty="0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196975"/>
            <a:ext cx="6261100" cy="4822825"/>
          </a:xfrm>
          <a:ln>
            <a:solidFill>
              <a:srgbClr val="0000FF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>
                <a:solidFill>
                  <a:srgbClr val="0000FF"/>
                </a:solidFill>
              </a:rPr>
              <a:t>Мета проекту: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dirty="0" smtClean="0">
                <a:solidFill>
                  <a:srgbClr val="0000FF"/>
                </a:solidFill>
              </a:rPr>
              <a:t>формування у шкільної молоді моральних цінностей та життєвих навиків, які сприяють вихованню потреби практично </a:t>
            </a:r>
            <a:r>
              <a:rPr lang="ru-RU" sz="2800" b="1" i="1" dirty="0" smtClean="0">
                <a:solidFill>
                  <a:srgbClr val="0000FF"/>
                </a:solidFill>
              </a:rPr>
              <a:t>в</a:t>
            </a:r>
            <a:r>
              <a:rPr lang="uk-UA" sz="2800" b="1" i="1" dirty="0" smtClean="0">
                <a:solidFill>
                  <a:srgbClr val="0000FF"/>
                </a:solidFill>
              </a:rPr>
              <a:t>плива</a:t>
            </a:r>
            <a:r>
              <a:rPr lang="ru-RU" sz="2800" b="1" i="1" dirty="0" smtClean="0">
                <a:solidFill>
                  <a:srgbClr val="0000FF"/>
                </a:solidFill>
              </a:rPr>
              <a:t>ти </a:t>
            </a:r>
            <a:r>
              <a:rPr lang="uk-UA" sz="2800" b="1" i="1" dirty="0" smtClean="0">
                <a:solidFill>
                  <a:srgbClr val="0000FF"/>
                </a:solidFill>
              </a:rPr>
              <a:t>на подолання негативних поведінкових проявів ,  </a:t>
            </a:r>
            <a:br>
              <a:rPr lang="uk-UA" sz="2800" b="1" i="1" dirty="0" smtClean="0">
                <a:solidFill>
                  <a:srgbClr val="0000FF"/>
                </a:solidFill>
              </a:rPr>
            </a:br>
            <a:r>
              <a:rPr lang="uk-UA" sz="2800" b="1" i="1" dirty="0" smtClean="0">
                <a:solidFill>
                  <a:srgbClr val="0000FF"/>
                </a:solidFill>
              </a:rPr>
              <a:t>пошук креативних </a:t>
            </a:r>
            <a:r>
              <a:rPr lang="ru-RU" sz="2800" b="1" i="1" dirty="0" smtClean="0">
                <a:solidFill>
                  <a:srgbClr val="0000FF"/>
                </a:solidFill>
              </a:rPr>
              <a:t> шлях</a:t>
            </a:r>
            <a:r>
              <a:rPr lang="uk-UA" sz="2800" b="1" i="1" dirty="0" smtClean="0">
                <a:solidFill>
                  <a:srgbClr val="0000FF"/>
                </a:solidFill>
              </a:rPr>
              <a:t>ів  пропаганди здорового способу життя та свідомого відказу від шкідливих звичок .</a:t>
            </a:r>
            <a:r>
              <a:rPr lang="ru-RU" sz="2800" b="1" i="1" dirty="0" smtClean="0">
                <a:solidFill>
                  <a:srgbClr val="0000FF"/>
                </a:solidFill>
              </a:rPr>
              <a:t/>
            </a:r>
            <a:br>
              <a:rPr lang="ru-RU" sz="2800" b="1" i="1" dirty="0" smtClean="0">
                <a:solidFill>
                  <a:srgbClr val="0000FF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uk-UA" sz="3200" dirty="0" smtClean="0">
                <a:solidFill>
                  <a:srgbClr val="0000FF"/>
                </a:solidFill>
              </a:rPr>
              <a:t/>
            </a:r>
            <a:br>
              <a:rPr lang="uk-UA" sz="3200" dirty="0" smtClean="0">
                <a:solidFill>
                  <a:srgbClr val="0000FF"/>
                </a:solidFill>
              </a:rPr>
            </a:br>
            <a:endParaRPr lang="en-GB" sz="3200" b="1" dirty="0" smtClean="0">
              <a:solidFill>
                <a:srgbClr val="0000FF"/>
              </a:solidFill>
            </a:endParaRPr>
          </a:p>
        </p:txBody>
      </p:sp>
      <p:sp>
        <p:nvSpPr>
          <p:cNvPr id="13317" name="Rectangle 3"/>
          <p:cNvSpPr>
            <a:spLocks noChangeArrowheads="1"/>
          </p:cNvSpPr>
          <p:nvPr/>
        </p:nvSpPr>
        <p:spPr bwMode="auto">
          <a:xfrm>
            <a:off x="1314450" y="2843213"/>
            <a:ext cx="21717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ru-RU" b="0" dirty="0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1314450" y="2843213"/>
            <a:ext cx="21717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ru-RU" b="0" dirty="0"/>
          </a:p>
        </p:txBody>
      </p:sp>
      <p:sp>
        <p:nvSpPr>
          <p:cNvPr id="13319" name="Rectangle 5"/>
          <p:cNvSpPr>
            <a:spLocks noChangeArrowheads="1"/>
          </p:cNvSpPr>
          <p:nvPr/>
        </p:nvSpPr>
        <p:spPr bwMode="auto">
          <a:xfrm>
            <a:off x="1314450" y="2843213"/>
            <a:ext cx="21717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 dirty="0"/>
          </a:p>
        </p:txBody>
      </p:sp>
      <p:pic>
        <p:nvPicPr>
          <p:cNvPr id="8" name="Рисунок 6" descr="emb2-1.gif"/>
          <p:cNvPicPr>
            <a:picLocks noChangeAspect="1"/>
          </p:cNvPicPr>
          <p:nvPr/>
        </p:nvPicPr>
        <p:blipFill>
          <a:blip r:embed="rId2" cstate="print"/>
          <a:srcRect r="20833"/>
          <a:stretch>
            <a:fillRect/>
          </a:stretch>
        </p:blipFill>
        <p:spPr bwMode="auto">
          <a:xfrm>
            <a:off x="0" y="5895975"/>
            <a:ext cx="7239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6" descr="emb2-1.gif"/>
          <p:cNvPicPr>
            <a:picLocks noChangeAspect="1"/>
          </p:cNvPicPr>
          <p:nvPr/>
        </p:nvPicPr>
        <p:blipFill>
          <a:blip r:embed="rId2" cstate="print"/>
          <a:srcRect r="20833"/>
          <a:stretch>
            <a:fillRect/>
          </a:stretch>
        </p:blipFill>
        <p:spPr bwMode="auto">
          <a:xfrm>
            <a:off x="0" y="0"/>
            <a:ext cx="7239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6407" y="3429000"/>
            <a:ext cx="2517593" cy="252028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3"/>
          <p:cNvSpPr>
            <a:spLocks noChangeArrowheads="1"/>
          </p:cNvSpPr>
          <p:nvPr/>
        </p:nvSpPr>
        <p:spPr bwMode="auto">
          <a:xfrm>
            <a:off x="1314450" y="2843213"/>
            <a:ext cx="21717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ru-RU" b="0" dirty="0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1314450" y="2843213"/>
            <a:ext cx="21717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ru-RU" b="0" dirty="0"/>
          </a:p>
        </p:txBody>
      </p:sp>
      <p:sp>
        <p:nvSpPr>
          <p:cNvPr id="13319" name="Rectangle 5"/>
          <p:cNvSpPr>
            <a:spLocks noChangeArrowheads="1"/>
          </p:cNvSpPr>
          <p:nvPr/>
        </p:nvSpPr>
        <p:spPr bwMode="auto">
          <a:xfrm>
            <a:off x="1314450" y="2843213"/>
            <a:ext cx="21717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 dirty="0"/>
          </a:p>
        </p:txBody>
      </p:sp>
      <p:pic>
        <p:nvPicPr>
          <p:cNvPr id="4098" name="Picture 2" descr="C:\Documents and Settings\ТёрКа\Рабочий стол\новое\бел.ром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212976"/>
            <a:ext cx="2802636" cy="3240360"/>
          </a:xfrm>
          <a:prstGeom prst="rect">
            <a:avLst/>
          </a:prstGeom>
          <a:noFill/>
        </p:spPr>
      </p:pic>
      <p:pic>
        <p:nvPicPr>
          <p:cNvPr id="4099" name="Picture 3" descr="C:\Documents and Settings\ТёрКа\Рабочий стол\новое\газета-туб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8640"/>
            <a:ext cx="6854940" cy="28194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Новоазовська РДА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050958"/>
            <a:ext cx="4856088" cy="3642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3"/>
          <p:cNvSpPr>
            <a:spLocks noChangeArrowheads="1"/>
          </p:cNvSpPr>
          <p:nvPr/>
        </p:nvSpPr>
        <p:spPr bwMode="auto">
          <a:xfrm>
            <a:off x="1314450" y="2843213"/>
            <a:ext cx="21717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ru-RU" b="0" dirty="0"/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1314450" y="2843213"/>
            <a:ext cx="21717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ru-RU" b="0" dirty="0"/>
          </a:p>
        </p:txBody>
      </p:sp>
      <p:sp>
        <p:nvSpPr>
          <p:cNvPr id="13319" name="Rectangle 5"/>
          <p:cNvSpPr>
            <a:spLocks noChangeArrowheads="1"/>
          </p:cNvSpPr>
          <p:nvPr/>
        </p:nvSpPr>
        <p:spPr bwMode="auto">
          <a:xfrm>
            <a:off x="1314450" y="2843213"/>
            <a:ext cx="21717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 dirty="0"/>
          </a:p>
        </p:txBody>
      </p:sp>
      <p:pic>
        <p:nvPicPr>
          <p:cNvPr id="2051" name="Picture 3" descr="C:\Documents and Settings\Admin\Рабочий стол\освіта -2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996952"/>
            <a:ext cx="4956043" cy="3717032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Освіта Донечини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4995664" cy="3746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071546"/>
            <a:ext cx="6500858" cy="42148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 descr="AN00708_"/>
          <p:cNvPicPr/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7215206" y="285728"/>
            <a:ext cx="1343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AN00708_"/>
          <p:cNvPicPr/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5786446" y="500042"/>
            <a:ext cx="1343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AN00708_"/>
          <p:cNvPicPr/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4929190" y="1285860"/>
            <a:ext cx="1343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339752" y="5429264"/>
            <a:ext cx="6389882" cy="1143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75000" lnSpcReduction="20000"/>
          </a:bodyPr>
          <a:lstStyle/>
          <a:p>
            <a:pPr algn="r" hangingPunct="0"/>
            <a:r>
              <a:rPr lang="uk-UA" sz="3600" b="1" i="1" dirty="0" smtClean="0">
                <a:solidFill>
                  <a:srgbClr val="FF0000"/>
                </a:solidFill>
              </a:rPr>
              <a:t>Новоазовська загальноосвітня школа</a:t>
            </a:r>
          </a:p>
          <a:p>
            <a:pPr algn="r" hangingPunct="0"/>
            <a:r>
              <a:rPr lang="uk-UA" sz="3600" b="1" i="1" dirty="0" smtClean="0">
                <a:solidFill>
                  <a:srgbClr val="FF0000"/>
                </a:solidFill>
              </a:rPr>
              <a:t> І-ІІІ ступенів № 2</a:t>
            </a:r>
            <a:endParaRPr lang="uk-UA" sz="3600" dirty="0" smtClean="0">
              <a:solidFill>
                <a:srgbClr val="FF0000"/>
              </a:solidFill>
            </a:endParaRPr>
          </a:p>
          <a:p>
            <a:pPr hangingPunct="0"/>
            <a:r>
              <a:rPr lang="ru-RU" sz="3600" b="1" i="1" dirty="0" smtClean="0"/>
              <a:t> </a:t>
            </a:r>
            <a:endParaRPr lang="uk-UA" sz="3600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88640"/>
            <a:ext cx="8229600" cy="17281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82500" lnSpcReduction="20000"/>
          </a:bodyPr>
          <a:lstStyle/>
          <a:p>
            <a:pPr algn="ctr" lvl="0">
              <a:spcBef>
                <a:spcPct val="0"/>
              </a:spcBef>
              <a:defRPr/>
            </a:pPr>
            <a:r>
              <a:rPr b="1" dirty="0" lang="uk-UA" smtClean="0" sz="3200">
                <a:solidFill>
                  <a:srgbClr val="C00000"/>
                </a:solidFill>
              </a:rPr>
              <a:t>За підтримки Міжнародної організації з міграції та Швейцарської агенції з розвитку та співробітництва, яка представлена Швейцарським бюро співробітництва в Україні (ШБС) протягом 2011-2012 рр. реалізовано профорієнтаційний проект SW-027-2-2010</a:t>
            </a:r>
            <a:endParaRPr b="1" dirty="0" i="1" lang="uk-UA" smtClean="0" spc="50" sz="310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r="13500000" dist="38500">
                  <a:srgbClr val="000000">
                    <a:alpha val="60000"/>
                  </a:srgbClr>
                </a:innerShdw>
              </a:effectLst>
              <a:latin charset="0" pitchFamily="34" typeface="Arial Black"/>
            </a:endParaRPr>
          </a:p>
        </p:txBody>
      </p:sp>
      <p:pic>
        <p:nvPicPr>
          <p:cNvPr descr="E:\Новая папка (2)\PC040153.JPG" id="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611560" y="2204864"/>
            <a:ext cx="5427803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Документы\Проекты\CАРС\СарС эмблем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4704217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artDeco"/>
            <a:contourClr>
              <a:srgbClr val="FFFFFF"/>
            </a:contourClr>
          </a:sp3d>
        </p:spPr>
      </p:pic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5220072" y="2204864"/>
            <a:ext cx="3500430" cy="298543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uk-UA" sz="12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14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популяризація  знань  з питань працевлаштування,   навчання та трудової міграції    , як напряму попередження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торгівлі людьми/дітьми 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solidFill>
                <a:srgbClr val="7030A0"/>
              </a:solidFill>
              <a:latin typeface="Arial Black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14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4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підвищення рівня  свідомості  та соціальної відповідальності  молоді, обізнаності   учнів  , педагогів та батьків . </a:t>
            </a:r>
            <a:endParaRPr kumimoji="0" lang="uk-UA" sz="140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260648"/>
            <a:ext cx="4000528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uk-UA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uk-UA" dirty="0" smtClean="0">
                <a:solidFill>
                  <a:srgbClr val="C00000"/>
                </a:solidFill>
                <a:latin typeface="Arial Black" pitchFamily="34" charset="0"/>
              </a:rPr>
              <a:t>Головною метою проекту є:</a:t>
            </a:r>
            <a:endParaRPr lang="ru-RU" dirty="0" smtClean="0">
              <a:solidFill>
                <a:srgbClr val="C0000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лагерь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8572500" cy="2381250"/>
          </a:xfrm>
          <a:prstGeom prst="rect">
            <a:avLst/>
          </a:prstGeom>
          <a:noFill/>
        </p:spPr>
      </p:pic>
      <p:pic>
        <p:nvPicPr>
          <p:cNvPr id="1028" name="Picture 4" descr="H:\лагерь\лагерь-фото\IMG_20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143380"/>
            <a:ext cx="32512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H:\лагерь\лагерь-фото\лагерь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071942"/>
            <a:ext cx="32512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39552" y="2348880"/>
            <a:ext cx="8229600" cy="17281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67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uk-UA" sz="3200" b="1" dirty="0" smtClean="0">
                <a:solidFill>
                  <a:srgbClr val="C00000"/>
                </a:solidFill>
              </a:rPr>
              <a:t> Волонтери ІРЦ «СарС» отримали перемогу у Всеукраїнському конкурсі та стали учасниками наметового табору «Майбутнє України», організованому Представництвом Міжнародної організації з міграції в Україні при підтримці Швейцарського бюро співробітництва. </a:t>
            </a:r>
          </a:p>
          <a:p>
            <a:pPr lvl="0" algn="ctr">
              <a:spcBef>
                <a:spcPct val="0"/>
              </a:spcBef>
              <a:defRPr/>
            </a:pP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Валентина Георгиевна\Рабочий стол\Буклет-1 стр.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6368"/>
            <a:ext cx="7072362" cy="5363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Валентина Георгиевна\Рабочий стол\Буклет-2 стр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6682" y="214290"/>
            <a:ext cx="6369516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786058"/>
            <a:ext cx="8786842" cy="24622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Встань, страх пр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одолей …»  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  <a:hlinkClick r:id="rId2"/>
              </a:rPr>
              <a:t>http://video.yandex.ru/users/carc-info2011/view/1/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«Наркомания касается каждого …»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  <a:hlinkClick r:id="rId3"/>
              </a:rPr>
              <a:t>http://video.yandex.ru/users/carc-info2011/view/5/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«СарС» представляет …»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  <a:hlinkClick r:id="rId4"/>
              </a:rPr>
              <a:t>http://video.yandex.ru/users/carc-info2011/view/6/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«Стоп СПИД …»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  <a:hlinkClick r:id="rId5"/>
              </a:rPr>
              <a:t>http://video.yandex.ru/users/carc-info2011/view/7/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«Чужой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беды не бывает…»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  <a:hlinkClick r:id="rId6"/>
              </a:rPr>
              <a:t>http://video.yandex.ru/users/carc-info2011/view/8/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«Д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іти чи гроші…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  <a:hlinkClick r:id="rId7"/>
              </a:rPr>
              <a:t>http://video.yandex.ru/users/carc-info2011/view/9/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1428736"/>
            <a:ext cx="8229600" cy="8572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b="1" dirty="0" smtClean="0">
                <a:solidFill>
                  <a:schemeClr val="bg1"/>
                </a:solidFill>
              </a:rPr>
              <a:t>carc-info2011@ yandex.ru</a:t>
            </a:r>
            <a:r>
              <a:rPr lang="uk-UA" sz="4400" b="1" dirty="0" smtClean="0"/>
              <a:t> 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428604"/>
            <a:ext cx="8229600" cy="8572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Arial Black" pitchFamily="34" charset="0"/>
              </a:rPr>
              <a:t>НАШ РЕСУРС : </a:t>
            </a:r>
            <a:endParaRPr kumimoji="0" lang="ru-RU" sz="44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95536" y="404664"/>
            <a:ext cx="8229600" cy="17281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lang="uk-UA" sz="3200" b="1" dirty="0" smtClean="0"/>
              <a:t>Участь  у Всеукраїнському он-лайн конкурсі творчих робіт </a:t>
            </a:r>
          </a:p>
          <a:p>
            <a:pPr algn="ctr">
              <a:spcBef>
                <a:spcPct val="0"/>
              </a:spcBef>
              <a:defRPr/>
            </a:pPr>
            <a:r>
              <a:rPr lang="uk-UA" sz="3200" b="1" i="1" dirty="0" smtClean="0">
                <a:solidFill>
                  <a:srgbClr val="C00000"/>
                </a:solidFill>
              </a:rPr>
              <a:t>«Талановиті кадри України». </a:t>
            </a:r>
          </a:p>
          <a:p>
            <a:pPr lvl="0" algn="ctr">
              <a:spcBef>
                <a:spcPct val="0"/>
              </a:spcBef>
              <a:defRPr/>
            </a:pP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146" name="Picture 2" descr="C:\Users\Валентина\Desktop\«Талановиті кадри України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4651053" cy="2168083"/>
          </a:xfrm>
          <a:prstGeom prst="rect">
            <a:avLst/>
          </a:prstGeom>
          <a:noFill/>
        </p:spPr>
      </p:pic>
      <p:pic>
        <p:nvPicPr>
          <p:cNvPr id="6147" name="Picture 3" descr="C:\Users\Валентина\Desktop\Изображение 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060848"/>
            <a:ext cx="3491880" cy="2488271"/>
          </a:xfrm>
          <a:prstGeom prst="rect">
            <a:avLst/>
          </a:prstGeom>
          <a:noFill/>
        </p:spPr>
      </p:pic>
      <p:pic>
        <p:nvPicPr>
          <p:cNvPr id="6148" name="Picture 4" descr="C:\Users\Валентина\Desktop\P52100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789040"/>
            <a:ext cx="2592288" cy="2646358"/>
          </a:xfrm>
          <a:prstGeom prst="rect">
            <a:avLst/>
          </a:prstGeom>
          <a:noFill/>
        </p:spPr>
      </p:pic>
      <p:pic>
        <p:nvPicPr>
          <p:cNvPr id="6149" name="Picture 5" descr="C:\Users\Валентина\Desktop\P22002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861048"/>
            <a:ext cx="3310983" cy="2594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95536" y="404664"/>
            <a:ext cx="8229600" cy="17281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lang="uk-UA" sz="3200" b="1" dirty="0" smtClean="0"/>
              <a:t>Участь  у Всеукраїнському он-лайн конкурсі творчих робіт </a:t>
            </a:r>
          </a:p>
          <a:p>
            <a:pPr algn="ctr">
              <a:spcBef>
                <a:spcPct val="0"/>
              </a:spcBef>
              <a:defRPr/>
            </a:pPr>
            <a:r>
              <a:rPr lang="uk-UA" sz="3200" b="1" i="1" dirty="0" smtClean="0">
                <a:solidFill>
                  <a:srgbClr val="C00000"/>
                </a:solidFill>
              </a:rPr>
              <a:t>«Талановиті кадри України». </a:t>
            </a:r>
          </a:p>
          <a:p>
            <a:pPr lvl="0" algn="ctr">
              <a:spcBef>
                <a:spcPct val="0"/>
              </a:spcBef>
              <a:defRPr/>
            </a:pP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7170" name="Picture 2" descr="C:\Users\Валентина\Desktop\газета РП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8628612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:\САРС\СарС 1\заметка в Ильичёвце.jpg" id="33794" name="Picture 2"/>
          <p:cNvPicPr>
            <a:picLocks noChangeArrowheads="1" noChangeAspect="1"/>
          </p:cNvPicPr>
          <p:nvPr/>
        </p:nvPicPr>
        <p:blipFill>
          <a:blip cstate="print" r:embed="rId2"/>
          <a:srcRect b="61"/>
          <a:stretch>
            <a:fillRect/>
          </a:stretch>
        </p:blipFill>
        <p:spPr bwMode="auto">
          <a:xfrm>
            <a:off x="73778" y="2143116"/>
            <a:ext cx="8927807" cy="4478341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D:\Документы\Проекты\CАРС\СарС эмблема.gif" id="3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14282" y="214290"/>
            <a:ext cx="2143140" cy="1952737"/>
          </a:xfrm>
          <a:prstGeom prst="rect">
            <a:avLst/>
          </a:prstGeom>
          <a:solidFill>
            <a:srgbClr val="FFFFFF">
              <a:shade val="85000"/>
            </a:srgbClr>
          </a:solidFill>
          <a:ln cap="rnd" w="190500">
            <a:solidFill>
              <a:srgbClr val="FFFFFF"/>
            </a:solidFill>
          </a:ln>
          <a:effectLst>
            <a:outerShdw algn="tl" blurRad="50000" rotWithShape="0">
              <a:srgbClr val="000000">
                <a:alpha val="41000"/>
              </a:srgbClr>
            </a:outerShdw>
          </a:effectLst>
          <a:scene3d>
            <a:camera prst="orthographicFront"/>
            <a:lightRig dir="t" rig="twoPt">
              <a:rot lat="0" lon="0" rev="7800000"/>
            </a:lightRig>
          </a:scene3d>
          <a:sp3d contourW="6350">
            <a:bevelT h="16510" w="50800"/>
            <a:contourClr>
              <a:srgbClr val="C0C0C0"/>
            </a:contourClr>
          </a:sp3d>
        </p:spPr>
      </p:pic>
      <p:cxnSp>
        <p:nvCxnSpPr>
          <p:cNvPr id="5" name="Прямая соединительная линия 4"/>
          <p:cNvCxnSpPr/>
          <p:nvPr/>
        </p:nvCxnSpPr>
        <p:spPr>
          <a:xfrm rot="10800000">
            <a:off x="142844" y="2571744"/>
            <a:ext cx="871543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786842" y="2571744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>
            <a:off x="142844" y="2214554"/>
            <a:ext cx="8715436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714612" y="500042"/>
            <a:ext cx="5786478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vert="horz" wrap="square">
            <a:spAutoFit/>
          </a:bodyPr>
          <a:lstStyle/>
          <a:p>
            <a:pPr algn="ctr"/>
            <a:r>
              <a:rPr dirty="0" lang="uk-UA" smtClean="0" sz="2000">
                <a:latin charset="0" pitchFamily="34" typeface="Arial Black"/>
              </a:rPr>
              <a:t>ІРЦ “СарС”   СПІВПРАЦЮЄ ЗІ ЗМІ : “Іллічівець”, “Донбас”, “Родное Приазовье”</a:t>
            </a:r>
            <a:endParaRPr dirty="0" lang="ru-RU" sz="2000">
              <a:latin charset="0" pitchFamily="34" typeface="Arial Black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:\САРС\СарС 1\замет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7917216" cy="65008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Documents and Settings\ТёрКа\Рабочий стол\Дорогу осилит идущий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571472" y="285728"/>
            <a:ext cx="8001024" cy="5970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14348" y="714356"/>
            <a:ext cx="8229600" cy="55229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spc="50" normalizeH="0" baseline="0" noProof="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spc="50" normalizeH="0" baseline="0" noProof="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uk-UA" sz="25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Згідно наказу Міністерства освіти і науки молоді та спорту України від 21.11.2012 №1314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25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Новоазовська загальноосвітня школа І-ІІІ ступенів № 2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25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увійшла до переліку навчальних закладів для впровадження стандартів якості превентивної освіти</a:t>
            </a:r>
          </a:p>
        </p:txBody>
      </p:sp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4664"/>
            <a:ext cx="2571768" cy="16430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95536" y="404664"/>
            <a:ext cx="8229600" cy="45365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algn="ctr" hangingPunct="0"/>
            <a:r>
              <a:rPr lang="uk-UA" sz="3200" b="1" dirty="0" smtClean="0">
                <a:solidFill>
                  <a:srgbClr val="C00000"/>
                </a:solidFill>
              </a:rPr>
              <a:t>Новоазовська ЗШ І-ІІІ ступенів №2  визначена як базовий майданчик для впровадження  стандартів якості превентивної освіти </a:t>
            </a:r>
          </a:p>
          <a:p>
            <a:pPr algn="ctr" hangingPunct="0"/>
            <a:r>
              <a:rPr lang="uk-UA" sz="3200" b="1" i="1" dirty="0" smtClean="0"/>
              <a:t>Презентація набутого педагогічного досвіду з питань впровадження здоров'язберігаючих технологій  відбулася</a:t>
            </a:r>
          </a:p>
          <a:p>
            <a:pPr algn="ctr"/>
            <a:r>
              <a:rPr lang="uk-UA" sz="3200" b="1" i="1" dirty="0" smtClean="0"/>
              <a:t>в рамках обласного конкурсу «Мобільне навчання у відкритому інформаційному просторі» . </a:t>
            </a:r>
            <a:endParaRPr lang="uk-UA" sz="3200" b="1" i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uk-UA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95536" y="404664"/>
            <a:ext cx="8229600" cy="35283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lang="uk-UA" sz="3200" b="1" dirty="0" smtClean="0"/>
              <a:t>Під час  вебінару </a:t>
            </a:r>
            <a:r>
              <a:rPr lang="uk-UA" sz="3200" b="1" i="1" dirty="0" smtClean="0">
                <a:solidFill>
                  <a:srgbClr val="C00000"/>
                </a:solidFill>
              </a:rPr>
              <a:t>«Формула успіху»</a:t>
            </a:r>
            <a:r>
              <a:rPr lang="uk-UA" sz="3200" b="1" dirty="0" smtClean="0"/>
              <a:t> - досвід організації позаурочної виховної роботи у Новоазовській З</a:t>
            </a:r>
            <a:r>
              <a:rPr lang="ru-RU" sz="3200" b="1" dirty="0" smtClean="0"/>
              <a:t>О</a:t>
            </a:r>
            <a:r>
              <a:rPr lang="uk-UA" sz="3200" b="1" dirty="0" smtClean="0"/>
              <a:t>Ш І-ІІІ ступенів №2» освітяни області отримали нагоду ознайомитись із функціонально-змістовою моделлю впровадження здоров'язберігаючих технологій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uk-UA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467544" y="1844824"/>
            <a:ext cx="8229600" cy="45365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75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uk-UA" sz="3200" b="1" dirty="0" smtClean="0">
                <a:solidFill>
                  <a:srgbClr val="C00000"/>
                </a:solidFill>
              </a:rPr>
              <a:t>В Новоазовській З</a:t>
            </a:r>
            <a:r>
              <a:rPr lang="ru-RU" sz="3200" b="1" dirty="0" smtClean="0">
                <a:solidFill>
                  <a:srgbClr val="C00000"/>
                </a:solidFill>
              </a:rPr>
              <a:t>О</a:t>
            </a:r>
            <a:r>
              <a:rPr lang="uk-UA" sz="3200" b="1" dirty="0" smtClean="0">
                <a:solidFill>
                  <a:srgbClr val="C00000"/>
                </a:solidFill>
              </a:rPr>
              <a:t>Ш І-ІІІ ступенів №2 створено  необхідні умови для успішного впровадження програм дієвої профілактики негативних явищ у учнівському середовищі:</a:t>
            </a:r>
          </a:p>
          <a:p>
            <a:pPr hangingPunct="0"/>
            <a:endParaRPr lang="uk-UA" sz="3200" dirty="0" smtClean="0"/>
          </a:p>
          <a:p>
            <a:pPr hangingPunct="0">
              <a:buFont typeface="Wingdings" pitchFamily="2" charset="2"/>
              <a:buChar char="v"/>
            </a:pPr>
            <a:r>
              <a:rPr lang="uk-UA" sz="3200" dirty="0" smtClean="0"/>
              <a:t>наявність підготовлених педагогів ,</a:t>
            </a:r>
          </a:p>
          <a:p>
            <a:pPr hangingPunct="0">
              <a:buFont typeface="Wingdings" pitchFamily="2" charset="2"/>
              <a:buChar char="v"/>
            </a:pPr>
            <a:r>
              <a:rPr lang="uk-UA" sz="3200" dirty="0" smtClean="0"/>
              <a:t> якісні навчально-методичні матеріали,</a:t>
            </a:r>
          </a:p>
          <a:p>
            <a:pPr hangingPunct="0">
              <a:buFont typeface="Wingdings" pitchFamily="2" charset="2"/>
              <a:buChar char="v"/>
            </a:pPr>
            <a:r>
              <a:rPr lang="uk-UA" sz="3200" dirty="0" smtClean="0"/>
              <a:t>інтерактивні методи навчання ,</a:t>
            </a:r>
          </a:p>
          <a:p>
            <a:pPr hangingPunct="0">
              <a:buFont typeface="Wingdings" pitchFamily="2" charset="2"/>
              <a:buChar char="v"/>
            </a:pPr>
            <a:r>
              <a:rPr lang="uk-UA" sz="3200" dirty="0" smtClean="0"/>
              <a:t> гідне місце в навчальному плані ,</a:t>
            </a:r>
          </a:p>
          <a:p>
            <a:pPr hangingPunct="0">
              <a:buFont typeface="Wingdings" pitchFamily="2" charset="2"/>
              <a:buChar char="v"/>
            </a:pPr>
            <a:r>
              <a:rPr lang="uk-UA" sz="3200" dirty="0" smtClean="0"/>
              <a:t> створення сприятливого шкільного середовища (FRESH) , </a:t>
            </a:r>
          </a:p>
          <a:p>
            <a:pPr hangingPunct="0">
              <a:buFont typeface="Wingdings" pitchFamily="2" charset="2"/>
              <a:buChar char="v"/>
            </a:pPr>
            <a:r>
              <a:rPr lang="uk-UA" sz="3200" dirty="0" smtClean="0"/>
              <a:t>партнерство з молоддю, батьками та місцевим співтовариством ,</a:t>
            </a:r>
          </a:p>
          <a:p>
            <a:pPr hangingPunct="0">
              <a:buFont typeface="Wingdings" pitchFamily="2" charset="2"/>
              <a:buChar char="v"/>
            </a:pPr>
            <a:r>
              <a:rPr lang="uk-UA" sz="3200" dirty="0" smtClean="0"/>
              <a:t> системний моніторинг процесу та результатів впровадження .</a:t>
            </a:r>
          </a:p>
          <a:p>
            <a:r>
              <a:rPr lang="uk-UA" sz="3200" dirty="0" smtClean="0"/>
              <a:t> </a:t>
            </a:r>
            <a:r>
              <a:rPr lang="uk-UA" sz="3200" b="1" dirty="0" smtClean="0"/>
              <a:t> </a:t>
            </a:r>
            <a:endParaRPr lang="uk-UA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ru-RU" sz="32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algn="ctr">
              <a:spcBef>
                <a:spcPct val="0"/>
              </a:spcBef>
              <a:defRPr/>
            </a:pP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2571768" cy="16430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071546"/>
            <a:ext cx="6500858" cy="42148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 descr="AN00708_"/>
          <p:cNvPicPr/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7215206" y="285728"/>
            <a:ext cx="1343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AN00708_"/>
          <p:cNvPicPr/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5786446" y="500042"/>
            <a:ext cx="1343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AN00708_"/>
          <p:cNvPicPr/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4929190" y="1285860"/>
            <a:ext cx="1343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71800" y="5445224"/>
            <a:ext cx="5832648" cy="1143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60000" lnSpcReduction="20000"/>
          </a:bodyPr>
          <a:lstStyle/>
          <a:p>
            <a:pPr algn="ctr" hangingPunct="0"/>
            <a:r>
              <a:rPr lang="ru-RU" sz="8000" b="1" i="1" dirty="0" smtClean="0">
                <a:solidFill>
                  <a:srgbClr val="FF0000"/>
                </a:solidFill>
              </a:rPr>
              <a:t>Дякую за увагу!</a:t>
            </a:r>
            <a:endParaRPr lang="uk-UA" sz="8000" dirty="0" smtClean="0">
              <a:solidFill>
                <a:srgbClr val="FF0000"/>
              </a:solidFill>
            </a:endParaRPr>
          </a:p>
          <a:p>
            <a:pPr hangingPunct="0"/>
            <a:r>
              <a:rPr lang="ru-RU" sz="5800" b="1" i="1" dirty="0" smtClean="0"/>
              <a:t> </a:t>
            </a:r>
            <a:endParaRPr lang="uk-UA" sz="5800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14348" y="714356"/>
            <a:ext cx="8229600" cy="55229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spc="50" normalizeH="0" baseline="0" noProof="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spc="50" normalizeH="0" baseline="0" noProof="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/>
              <a:t>Одним з головних чинників, що сприяють погіршенню здоров’я дітей, поруч із зростанням шкільних і соціальних навантажень, є недостатній рівень фізичної активності дітей.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/>
              <a:t>За численними даними ВООЗ, фізична активність є одним з головних чинників, що забезпечують психічне та фізичне здоров’я людини. </a:t>
            </a:r>
            <a:endParaRPr lang="uk-UA" sz="25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14348" y="714356"/>
            <a:ext cx="8229600" cy="55229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spc="50" normalizeH="0" baseline="0" noProof="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spc="50" normalizeH="0" baseline="0" noProof="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/>
              <a:t>За даними НАМН України, захворюваність дітей шкільного віку за останні десять років зросла майже на 27%.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/>
              <a:t>Так, якщо в першому класі вже налічується більше ніж 30% дітей, які мають хронічні захворювання,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/>
              <a:t> то до п’ятого класу їх кількість зростає до 50%, сягаючи в дев’ятому 64%. 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/>
              <a:t>А загалом лише у 7% українських школярів спостерігається задовільний функціональний стан організму .</a:t>
            </a:r>
            <a:endParaRPr lang="uk-UA" sz="25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14348" y="714356"/>
            <a:ext cx="8229600" cy="199456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>
                <a:solidFill>
                  <a:srgbClr val="FF0000"/>
                </a:solidFill>
              </a:rPr>
              <a:t>З метою підвищення рухової активності школярів учні  Новоазовської ЗОШ І-ІІІ ступенів №» прийняли активну участь у реалізації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>
                <a:solidFill>
                  <a:srgbClr val="FF0000"/>
                </a:solidFill>
              </a:rPr>
              <a:t> Міжнародної  Програми Muuvit </a:t>
            </a:r>
            <a:endParaRPr lang="uk-UA" sz="25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C:\Users\Валентина\Desktop\фото на сайт\RyH-Muuvi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708920"/>
            <a:ext cx="5867400" cy="3238500"/>
          </a:xfrm>
          <a:prstGeom prst="rect">
            <a:avLst/>
          </a:prstGeom>
          <a:noFill/>
        </p:spPr>
      </p:pic>
      <p:pic>
        <p:nvPicPr>
          <p:cNvPr id="1027" name="Picture 3" descr="C:\Users\Валентина\Desktop\фото на сайт\P1300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924944"/>
            <a:ext cx="2273018" cy="3018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алентина\Desktop\фото на сайт\RyH-Muuvi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3384376" cy="1868000"/>
          </a:xfrm>
          <a:prstGeom prst="rect">
            <a:avLst/>
          </a:prstGeom>
          <a:noFill/>
        </p:spPr>
      </p:pic>
      <p:pic>
        <p:nvPicPr>
          <p:cNvPr id="2051" name="Picture 3" descr="C:\Users\Валентина\Desktop\фото на сайт\P12902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36912"/>
            <a:ext cx="2430016" cy="3240021"/>
          </a:xfrm>
          <a:prstGeom prst="rect">
            <a:avLst/>
          </a:prstGeom>
          <a:noFill/>
        </p:spPr>
      </p:pic>
      <p:pic>
        <p:nvPicPr>
          <p:cNvPr id="2052" name="Picture 4" descr="C:\Users\Валентина\Desktop\фото на сайт\P12902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980728"/>
            <a:ext cx="2111036" cy="1584176"/>
          </a:xfrm>
          <a:prstGeom prst="rect">
            <a:avLst/>
          </a:prstGeom>
          <a:noFill/>
        </p:spPr>
      </p:pic>
      <p:pic>
        <p:nvPicPr>
          <p:cNvPr id="2053" name="Picture 5" descr="C:\Users\Валентина\Desktop\фото на сайт\P13002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332656"/>
            <a:ext cx="2347267" cy="2017505"/>
          </a:xfrm>
          <a:prstGeom prst="rect">
            <a:avLst/>
          </a:prstGeom>
          <a:noFill/>
        </p:spPr>
      </p:pic>
      <p:pic>
        <p:nvPicPr>
          <p:cNvPr id="2054" name="Picture 6" descr="C:\Users\Валентина\Desktop\фото на сайт\P13002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0138" y="2792413"/>
            <a:ext cx="4748286" cy="3243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алентина\Desktop\фото на сайт\мувіт ДОДА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32656"/>
            <a:ext cx="6552728" cy="6324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55576" y="476672"/>
            <a:ext cx="8229600" cy="30243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>
                <a:solidFill>
                  <a:schemeClr val="bg1"/>
                </a:solidFill>
              </a:rPr>
              <a:t>З метою розвитку навичок успішної соціалізації особистості в суспільстві, позитивного формування духовної, соціальної, професійної та екологічної сфер , рольових функції особистості у сім’ї, колективі однолітків, в етнічній, національній та професійній спільнотах,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2800" b="1" dirty="0" smtClean="0">
                <a:solidFill>
                  <a:schemeClr val="bg1"/>
                </a:solidFill>
              </a:rPr>
              <a:t> з 2010 року у Новоазовській загальноосвітній школі І-ІІІ ступенів № 2    запроваджено програму виховної роботи </a:t>
            </a:r>
            <a:r>
              <a:rPr lang="uk-UA" sz="3100" b="1" i="1" dirty="0" smtClean="0">
                <a:solidFill>
                  <a:srgbClr val="FF0000"/>
                </a:solidFill>
              </a:rPr>
              <a:t>«Особиста гідність. Безпека життя. Громадянська позиція»</a:t>
            </a:r>
            <a:endParaRPr lang="uk-UA" sz="31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" name="Picture 3" descr="D:\Презентации на конференциях, форумах\Областная итоговая конференция-Мариуполь 11-12.11.2011\фото\PB09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573016"/>
            <a:ext cx="3635240" cy="2952328"/>
          </a:xfrm>
          <a:prstGeom prst="rect">
            <a:avLst/>
          </a:prstGeom>
          <a:noFill/>
        </p:spPr>
      </p:pic>
      <p:pic>
        <p:nvPicPr>
          <p:cNvPr id="6" name="Picture 2" descr="E:\подяки\IMG_000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212976"/>
            <a:ext cx="2365578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1989</TotalTime>
  <Words>663</Words>
  <Application>Microsoft Office PowerPoint</Application>
  <PresentationFormat>Экран (4:3)</PresentationFormat>
  <Paragraphs>95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Мета проекту: формування у шкільної молоді моральних цінностей та життєвих навиків, які сприяють вихованню потреби практично впливати на подолання негативних поведінкових проявів ,   пошук креативних  шляхів  пропаганди здорового способу життя та свідомого відказу від шкідливих звичок .  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новаторів Шебаніц</dc:title>
  <dc:subject>школа новаторів Шебаніц</dc:subject>
  <dc:creator>Валентина Шебаниц</dc:creator>
  <cp:lastModifiedBy>Валентина</cp:lastModifiedBy>
  <cp:revision>279</cp:revision>
  <dcterms:modified xsi:type="dcterms:W3CDTF">2014-04-10T06:51:56Z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5788340</vt:lpwstr>
  </property>
  <property fmtid="{D5CDD505-2E9C-101B-9397-08002B2CF9AE}" name="NXPowerLiteVersion" pid="3">
    <vt:lpwstr>D4.1.4</vt:lpwstr>
  </property>
</Properties>
</file>