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4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2625-DB49-49A0-8CC4-CE0DA7269B68}" type="datetimeFigureOut">
              <a:rPr lang="ru-RU" smtClean="0"/>
              <a:pPr/>
              <a:t>14.09.2016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5CA65-0C5D-4D05-8225-3CB124DD1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806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2000240"/>
            <a:ext cx="66437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Скажемо насиллю</a:t>
            </a:r>
          </a:p>
        </p:txBody>
      </p:sp>
      <p:pic>
        <p:nvPicPr>
          <p:cNvPr id="7" name="irc_mi" descr="http://pict.3vx.ru/120327/3_cheloveka_stop_krasnyiy_znak_belogo_simvol_preduprejdeniya_stokovoe_foto__101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428868"/>
            <a:ext cx="3857652" cy="392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rc_mi" descr="http://kahovka.just.ks.ua/images/stories/03.jpg"/>
          <p:cNvPicPr/>
          <p:nvPr/>
        </p:nvPicPr>
        <p:blipFill>
          <a:blip r:embed="rId4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857232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8060" cy="6858001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26" y="1142984"/>
            <a:ext cx="8786874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uk-UA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Насилля це -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дії, які робить одна або кілька осіб і які: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чиняться умисно і спрямовані на досягнення певної   мети;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спричиняють шкоду ( фізичну, моральну, матеріальну) іншій особі;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порушення права і свободи цієї особи;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унеможливлюють ефективний самозахист</a:t>
            </a:r>
            <a:r>
              <a:rPr kumimoji="0" lang="uk-UA" sz="2800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потерпаючих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від насильства (той, хто чинить насильство, має значні переваги: фізичні,</a:t>
            </a:r>
            <a:r>
              <a:rPr kumimoji="0" lang="uk-UA" sz="2800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психологічні, матеріальні, адміністративні тощо).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642918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-4060" y="0"/>
            <a:ext cx="914806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488" y="2357430"/>
            <a:ext cx="35004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Види </a:t>
            </a:r>
          </a:p>
          <a:p>
            <a:pPr algn="ctr"/>
            <a:r>
              <a:rPr lang="uk-UA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насильства </a:t>
            </a:r>
          </a:p>
          <a:p>
            <a:pPr algn="ctr"/>
            <a:r>
              <a:rPr lang="uk-UA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над дітьми 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несколько документов 7"/>
          <p:cNvSpPr/>
          <p:nvPr/>
        </p:nvSpPr>
        <p:spPr>
          <a:xfrm>
            <a:off x="571472" y="1357298"/>
            <a:ext cx="2928958" cy="1500198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Фізичне насильство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несколько документов 8"/>
          <p:cNvSpPr/>
          <p:nvPr/>
        </p:nvSpPr>
        <p:spPr>
          <a:xfrm>
            <a:off x="714348" y="4500570"/>
            <a:ext cx="2786082" cy="142876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Зневага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несколько документов 9"/>
          <p:cNvSpPr/>
          <p:nvPr/>
        </p:nvSpPr>
        <p:spPr>
          <a:xfrm>
            <a:off x="5572132" y="4500570"/>
            <a:ext cx="2857520" cy="1285884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Сексуальне насильство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несколько документов 10"/>
          <p:cNvSpPr/>
          <p:nvPr/>
        </p:nvSpPr>
        <p:spPr>
          <a:xfrm>
            <a:off x="5715008" y="1285860"/>
            <a:ext cx="3143272" cy="1285884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Психологічне насильство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Штриховая стрелка вправо 11"/>
          <p:cNvSpPr/>
          <p:nvPr/>
        </p:nvSpPr>
        <p:spPr>
          <a:xfrm rot="12879568">
            <a:off x="2844187" y="2355433"/>
            <a:ext cx="897899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3296547">
            <a:off x="5365099" y="4193436"/>
            <a:ext cx="897899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7676873">
            <a:off x="2947139" y="4118351"/>
            <a:ext cx="897899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18695091">
            <a:off x="5223774" y="2264190"/>
            <a:ext cx="897899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214290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pic>
        <p:nvPicPr>
          <p:cNvPr id="18438" name="Picture 6" descr="http://www.pravoslavie.ru/sas/image/100995/99599.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4214818"/>
            <a:ext cx="3676956" cy="20002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1000108"/>
            <a:ext cx="55803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Практикум</a:t>
            </a:r>
          </a:p>
          <a:p>
            <a:pPr algn="ctr"/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“Аналіз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ситуацій”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434" name="Picture 2" descr="https://encrypted-tbn3.gstatic.com/images?q=tbn:ANd9GcSMqQFbAsw9ob1J7rSqaWCyTE95SLzA3_VPJ58Kup5njvqqI6EzU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643182"/>
            <a:ext cx="2638425" cy="1733551"/>
          </a:xfrm>
          <a:prstGeom prst="rect">
            <a:avLst/>
          </a:prstGeom>
          <a:noFill/>
        </p:spPr>
      </p:pic>
      <p:pic>
        <p:nvPicPr>
          <p:cNvPr id="18436" name="Picture 4" descr="https://encrypted-tbn0.gstatic.com/images?q=tbn:ANd9GcTPqtSZT-LVk7zglV3jKZXesQNerMZU5wKW_1oY9bz5SOBNMdyxQ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357562"/>
            <a:ext cx="2857500" cy="2009776"/>
          </a:xfrm>
          <a:prstGeom prst="rect">
            <a:avLst/>
          </a:prstGeom>
          <a:noFill/>
        </p:spPr>
      </p:pic>
      <p:pic>
        <p:nvPicPr>
          <p:cNvPr id="18440" name="Picture 8" descr="https://encrypted-tbn2.gstatic.com/images?q=tbn:ANd9GcSFTVfev4-IhITDHTaobBQUwgqpDswEvSvyR6TIgrK1OVPPzy7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78" y="1643050"/>
            <a:ext cx="2214578" cy="1666887"/>
          </a:xfrm>
          <a:prstGeom prst="rect">
            <a:avLst/>
          </a:prstGeom>
          <a:noFill/>
        </p:spPr>
      </p:pic>
      <p:pic>
        <p:nvPicPr>
          <p:cNvPr id="10" name="irc_mi" descr="http://kahovka.just.ks.ua/images/stories/03.jpg"/>
          <p:cNvPicPr/>
          <p:nvPr/>
        </p:nvPicPr>
        <p:blipFill>
          <a:blip r:embed="rId7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285728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-4060" y="-1"/>
            <a:ext cx="914806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1000108"/>
            <a:ext cx="540648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Притча</a:t>
            </a:r>
          </a:p>
          <a:p>
            <a:pPr algn="ctr"/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“Скільки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важить </a:t>
            </a:r>
          </a:p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сніжинка?”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714356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http://www.look.com.ua/large/201301/636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786190"/>
            <a:ext cx="4572032" cy="25691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-4060" y="-1"/>
            <a:ext cx="9148060" cy="6858001"/>
          </a:xfrm>
          <a:prstGeom prst="rect">
            <a:avLst/>
          </a:prstGeom>
          <a:noFill/>
        </p:spPr>
      </p:pic>
      <p:pic>
        <p:nvPicPr>
          <p:cNvPr id="5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785794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1142984"/>
            <a:ext cx="65928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Хто може допомогти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000240"/>
            <a:ext cx="8024954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914400" indent="-914400">
              <a:buAutoNum type="arabicPeriod"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Служба у справах дітей;</a:t>
            </a:r>
          </a:p>
          <a:p>
            <a:pPr marL="914400" indent="-914400">
              <a:buAutoNum type="arabicPeriod"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органи опіки і піклування;</a:t>
            </a:r>
          </a:p>
          <a:p>
            <a:pPr marL="914400" indent="-914400">
              <a:buAutoNum type="arabicPeriod"/>
            </a:pPr>
            <a:r>
              <a:rPr lang="uk-UA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Відділ районної адміністрації;</a:t>
            </a:r>
          </a:p>
          <a:p>
            <a:pPr marL="914400" indent="-914400">
              <a:buAutoNum type="arabicPeriod"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Соціальна служба для дітей, сім'ї </a:t>
            </a:r>
          </a:p>
          <a:p>
            <a:pPr marL="914400" indent="-914400"/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та молоді ;</a:t>
            </a:r>
          </a:p>
          <a:p>
            <a:pPr marL="914400" indent="-914400">
              <a:buAutoNum type="arabicPeriod" startAt="5"/>
            </a:pPr>
            <a:r>
              <a:rPr lang="uk-UA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Медичні установи;</a:t>
            </a:r>
          </a:p>
          <a:p>
            <a:pPr marL="914400" indent="-914400">
              <a:buAutoNum type="arabicPeriod" startAt="5"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Відділ освіти;</a:t>
            </a:r>
          </a:p>
          <a:p>
            <a:pPr marL="914400" indent="-914400">
              <a:buAutoNum type="arabicPeriod" startAt="5"/>
            </a:pPr>
            <a:r>
              <a:rPr lang="uk-UA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Громадські організації;</a:t>
            </a:r>
          </a:p>
          <a:p>
            <a:pPr marL="914400" indent="-914400">
              <a:buAutoNum type="arabicPeriod" startAt="5"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Кримінальна міліція.</a:t>
            </a:r>
            <a:endParaRPr lang="uk-UA" sz="32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marL="914400" indent="-914400">
              <a:buAutoNum type="arabicPeriod" startAt="5"/>
            </a:pPr>
            <a:endParaRPr lang="uk-UA" sz="32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marL="914400" indent="-914400">
              <a:buAutoNum type="arabicPeriod"/>
            </a:pP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pic>
        <p:nvPicPr>
          <p:cNvPr id="5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785794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1571612"/>
            <a:ext cx="59064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Притча</a:t>
            </a:r>
          </a:p>
          <a:p>
            <a:pPr algn="ctr"/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“Все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твоїх </a:t>
            </a:r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руках”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catch_butterfly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143240" y="3429000"/>
            <a:ext cx="2071702" cy="3000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-4060" y="0"/>
            <a:ext cx="9148060" cy="6858001"/>
          </a:xfrm>
          <a:prstGeom prst="rect">
            <a:avLst/>
          </a:prstGeom>
          <a:noFill/>
        </p:spPr>
      </p:pic>
      <p:pic>
        <p:nvPicPr>
          <p:cNvPr id="5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785794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00034" y="1714488"/>
            <a:ext cx="42862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занятті мені сподобалось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uk-UA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ля себе я взяв (взяла)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uk-UA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зрозумів (зрозуміла), що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uk-UA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епер я зможу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928670"/>
            <a:ext cx="6292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“Мікрофон”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85749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сьогодні я дізнався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було цікаво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було важко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я зрозумів, що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тепер я можу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я відчув, що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я придбав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я навчився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я спробую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мене здивувало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урок дав мені для життя ...</a:t>
            </a:r>
          </a:p>
          <a:p>
            <a:pPr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мені захотілося ...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-4060" y="0"/>
            <a:ext cx="9148060" cy="6858001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571604" y="1285860"/>
            <a:ext cx="478634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Мій улюблений світ — без насильства,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жорстокості, болю і зла,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 народом заспівана пісня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Містить тільки хороші слова…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І. Супрун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irc_mi" descr="http://rrda.lviv.ua/uploads/posts/2014-03/1394786555_2.jpg"/>
          <p:cNvPicPr/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928670"/>
            <a:ext cx="2286016" cy="2280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encrypted-tbn2.gstatic.com/images?q=tbn:ANd9GcRMnr__plHzGweAwDENh83Ps-XZWgwCk17FX-bn5BKCPtScJHW1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4786322"/>
            <a:ext cx="2681605" cy="1618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00232" y="1285860"/>
            <a:ext cx="5048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 за увагу!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irc_mi" descr="http://cs323330.vk.me/v323330181/d27b/83AAsxZdLi4.jpg"/>
          <p:cNvPicPr/>
          <p:nvPr/>
        </p:nvPicPr>
        <p:blipFill>
          <a:blip r:embed="rId3"/>
          <a:srcRect t="23721" b="8704"/>
          <a:stretch>
            <a:fillRect/>
          </a:stretch>
        </p:blipFill>
        <p:spPr bwMode="auto">
          <a:xfrm>
            <a:off x="1500166" y="2571744"/>
            <a:ext cx="5597525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-4060" y="-1"/>
            <a:ext cx="914806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42910" y="1928802"/>
            <a:ext cx="659603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Не хочу хвалитися,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 я…”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785794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AutoShape 2" descr="data:image/jpeg;base64,/9j/4AAQSkZJRgABAQAAAQABAAD/2wCEAAkGBxQTEhUUEhQUFhUUFxcVFhYVFxUUFBQWFBQWFhcUFhUYHCggGhonHBcVIjEhJSkrLi4uGB8zODMsNygtLisBCgoKDg0OGxAQGywkICQsLCwsLCwsLCwsLCwsLCwsLCwsLCwsLCwsLCwsLCwsLCwsLCwsLCwsLCwsLCwsLCwsLP/AABEIAOEA4QMBEQACEQEDEQH/xAAcAAABBAMBAAAAAAAAAAAAAAAAAwQFBgECBwj/xABDEAACAQIEAwQGCAQEBQUAAAABAgADEQQFEiEGMUETUWGRByIycYGhFCMzQlKxwdFicoLhFUNT8DSSorLxCCREc6P/xAAbAQEAAgMBAQAAAAAAAAAAAAAAAgUDBAYBB//EADERAAICAgEDAwMDAgYDAAAAAAABAgMEERIFITETIkEGMlFhcYEUkSMzobHB4TRC8P/aAAwDAQACEQMRAD8A7jACAEAIAQAgDbG4paaM7myqLmexjyekY7LFCLk/goeN4vrsTo0ovQWufiTLGOJBLciht6nZJ+3sjbCcZV1I1hHHXbSfMH9IliQfhivqlifu8F0ynNErprQ+BB5qe4zQnW4PTLym+NsdxHwkDMZgBACAEAIAQAgBACAEAIAQAgBACAEAIAQAgBACAYvAC882AvPQR2e5b9IpGnr0XKm9tXsm9rXHWTrnwls18mn1oOG9EHlHDXYVgz1abjSRpIsTfrYkzYsyHZHsjQowYU2bk0xnx1QROy0Iik6iSoAv7Nr25zJhyk97Zg6pCEUuKRj0fhu0qfh0i/de+36xm60j3pG+T/BehNAvTMAxAAmAY1TzYNTWHePMSPqR/J7xf4AV1/EPMR6kfye8Zfg2DT1ST8EX2M3kgEAIBmAEAIAQAgBACAEAIBgwCOzXOaVAXqNueSjdj8P1k4Vyn4Na/KrqXuZUsfxlVY/VAIPEBmP6Cb0MOK+4qLeqTl9nYZpxVigftAfAotvkBJvEr+DCuo3fLLHw/wAUiswp1QFc+yR7LeHgZq3Y7gtossTqCtfGS0WeapaHPOOql8SB3IPmTLHES49znupybsSGmX5FXroHSxQ3ALNysbHbfuk5XV1tow1Yd18U34Lvw5k/0emVJuzG7EcuVgB4CaN1vqS2XmJjejHRLiYTbMO4G5NhIykkepbK9mPF1Gnsl6h/h2X4sf0lbf1Sqv7e5YUdMts7vsv1IipxBi6vsKtMHra582/aU1/XJ/HY3o9Px4fc9jeph67/AGldj4Am3ysJV2dWtl8syx9CH2wExky9WYzXefP9Sfrr4SM/4Kve0is6f5H9R+iN6eAdfYrOvxMzQ6nZH5ZFzhL7ooc0swxlPk4qDuYC/mLSwo67bH7nswSxcafxokMLxeAdNemyHvHrL+/5y5o61XP7ka1nS5a3XLZYMJjEqDVTYMPCW9d0LFuL2Vs65QepLTHMykAgBACAEAIAQAgBAG2Y4kUqb1DyRS3vsL2kox5PRjunwg5fg5RisQ1R2dzdmNz+3ulxXDjFHI22ysk5MmMp4Xq1gGYhEO4J9ZiO8AfrMNuSobijdxunTs9z7IQ4jyf6NUVQSVZbgm17j2ht8POSx7vUXcx5mL6Ekl4IpHKkMOakEe8biZZR2mjVrk4yUkddwlYOiuOTKG8xeUslp6OwrlyimUTOOJapqsFChUYrpZQ19JsdV/d0tLCrHi47ZQ5WfP1XFLsi1cM5gK1EMECWJBCiy353Hgb3mndDhLyW2Hcra9ol5iNshM64ip0LrfW/4R0/mPT85X5XUK6e3ybuNg2Xd/C/JVsRWr4reo2lOijYeXX4zlszqspvX+hcwqpxvtW2KUaFGntddXexF5VSlbPuhKdk+/wSSLeactryazejfs5HZ5yM6J5s85BojY5GCk92e7NCk9TPUxOpSB2IuJkjNrwSU9DL6EUbXRY028OR94lhjdQspfZmRyjNcZrZM5ZxLYhMSNDdHHsN+06rB6xC1KM/JX39P0udXdf6llVr7iXifLuisfbyZnoMwAgBACAEAIBG8R0S+GqqvMobeNt7fKZKnqaNfLi5VSSOZ4TBVKptTRm9w2HvPIS2lbGPlnL10WTekjonDOEq0aOisRsTpsb2U72PxvKq6UZz3E6TErnVXqZEcZZhh6lPQHDVFN10+sAeRBI2G0z40JqW9Gn1G6mcOO+5S5Y/qUSTb0jq+S0ClCmjc1QA+BtylLY9zbR12PFxqSZH5lwvRrOXOpWPPSbAnvIPWThkSgtGC7Aqte2SWX4FKKBEGwv4kk8yTMc5uT2zZppjVHjErvEfEhBNHDm7cmcb2P4V8fGUHUepKG4Vv92XuF09Nepb4IjL8rt6z7sd997HvJ6mchflOT7MsLMhfbDshDOc10/V0zvyZh08B4zJj4//ALyMmLjKfvmQ4wNUjV2bkd+kzc9WC7bRu/1FMXx2iU4bzAq/ZOdmNhf7rd3xmrl0c48ompnUJx9SBbgkpWUvIzokdnuzUpGz3ZgpJbPeRoUnuz1MTKSWySZoyySZNMQr0AwswuJlhY4vaJxm09oSwGZVMKwDXeiTbfnTHh4eE6XpvVpR1GXgjfiwvW12l/uXTDYhXUMhBU7gjkZ10LIzSkijlBwepC0mRCAEAIAQAgGGEHjE6dIKLKAB3AWE922eKKXgqXHtJwEcM2g+qygnTfmCR5j4TbxHHeip6opqPJPsUyWSKHyXrhfh6kFSsT2jEBl6Kp93f75V33zbcTocLDrUVN92WqapagYBU+LM/K3oUT652Zh92/3R4yk6l1DguEPJb9Pwuf8Ai2eEReV5doF29r8vCcXkXuXZG/ffy7LwLZtiuzTb239VB4mRxq+ctvwjFTDlLv4XkSynJxTAZxqqnffcL/eTyMpt8Y+ESvynN8I9kiZFF+dxNB2I03KPgjs4yQVRqUBao6jk3v8A3m5j5fB6l4NjHy3W9PvFiOUPimdVq7IntEixbbYX6/2k8j0Ixbj5Z7kRx1HlDyywyoNELQDFp6empWS2epiZWe7JJibLJJmRMSZZNMkmI1EB2I2O0yRk0+xNN/A3y7GnCPvc0GO456CeonS9K6pwfGfgZNCyI7X3L/Uu9KoGAIIIO4I5EGdhGXJFC1x7CkmeBACAEAIAQAgDLNcEK1J6Z+8NvAjcHzAkoS4vZhvqVkHH8lMq5HQw9jiqpLHcJTB39/W3lN5X2WfaimliU097WTeTZ/hQFpU70xyUMDYknv3G5PWa9lNi7s3qMyjtFdiyAzXLEheJ847Cn6p+se4Ud3e3wlfn5Soh+rN3BxXfZ+i8lSybB3+sbcnlfxPP3zhcu9yk0i9yLEkoR8InESV3d+DQk2MsDQ7Sqa7eyvq0h4ctXx6Tbtmq61WvPySsmowUF5+R5jcclBbtuzcgOZ/YTXqplc9LwY6qZ3PUSvV+Kn1WDU1/hNifjcy2r6RLjy4tm6sXHj2lLuSeXcRBiFqAKe8ez8e6aOR09w8f2MN2E4rlB7ROFj3XErtd+5o6NgbyLQ0EiAgBPQasJ7s92JsskmTTEmWSRNMSYSaZNMQrUwRY8jMsJcWZIvQpwxjzSf6PUPqtc0if+2dn0bPU16cv4NbOo5r1Y/yW8TpCoMwAgBACAEAIBiAct4jLfSauu99Rtf8AD923haW+Prh2OUzeXqvZHKpJstyTsAOZPS3jMk2ku5rwTclxOt0m00wXO6qCx8QNzKOckts7GqLaS+TnuLxBxWILH2Qdh3IDt5ziepZfqTcv7HWU1rGp18snKKTnJy+TSk99xw9HUpHK+3wPP5SEJ8ZbMDlpiraUXewVR8AAJFbnP9yK3KWvlnN+L81cKHB9esxWmPwouxfzsPffun0L6d6PGz3zXZGTPzFi1quvz8lPTAg87sx+JJPzJnfcYQjpJaOWldOb3sl8ixbUqooViQjnQrMCDScmwBvuFJsCOnPvlL1TpNOTW5wWmi0wOpWUz1N7X4Om8P4pvWo1Nnp9Dzt3fCfKeo4zqs3ousuuL1ZDwyVGzeB/OV3lGqKTGeBPAEAJ6kDQiSRITYSSJJiTCSRkTEWEmiaYwzCgWW6+0vrKe4ibmLc65pozVyS7Pwy1cP5l29FW+8PVcdzDn5859DwshXVKXyUmVT6Vjj8fBKTcNcIAQAgBACAYMAjszyWjXt2i3I5MCQ3uuJkhbOHg1rsWq3vJCeX5BQonUiet+JiWPwvyid05dmzyrDqre4oj+Nsfooimp9apsfBRufPlKXquR6dfFeWX3Ssf1LeT8IhMkw2lL9W3+HScLkz29FnlWcpa/BM0hNFmjJjlBMTZhZGcRVD2a0xzqsE+f/iWPTaXZajPjLUnJ/BzjjnbHun3aFKkijoAaYcn46iZ9n6dWqsZaObzJuyx7/JQ+EuKFpZlQxOJu1Gm5JUetpBRlVgvUqSG+E0LbZTe9meNaitFt4q4lo5hXr1sOGCJpUMw0lyoPr26X8d7D4TfwZbg4mrkLUkzpFZ7JhcYP8xKfaeIZAb/AJj4CcT9Q4aluSOjwLPUqdT/AIJ7EHa/cQZwUVptEIr4FQZhfk8CeAGNp6kBnmWPWimo8+g7zNiih2S0ZaaXbLSKlVzqsW1ayPAWsPhLhY1aXHRdxwaox0yZyrPQ/q1LBjyYcj+xmnfh67xNDIw+Huh3RLMJo+OxppiTCepmVCLCZIvuTQlkOJ7HFFD7Fbl4Nvb9flOr6HlafF/JHNr9WlTXlF1BnXFCbQehACAEAIAQAgGDAOd8S1+2xekclsg+Fy3zv5TkOr37tb/B03T4eljcn8krRXacrN7ezXk9seUhMEjBIXmMxfJF4pNeLoL+HU37flOl+nq+VqNiL40TZQ/Slg+zzEsR6teihHiUGgjyUeYn1XDalS4/g5i/7tnKuNMlo4SutPD1+3U0kctp06Xa907jawNx325gyslXKL00bcZKS2mP+HsMaeHdmFu0sQD3AWB+Nz5Szwq3GLbNW+SlJJHoc4AjLaNM81oIPiqA/pKLqUPUhMtMGfC2LDK310E/lt8RtPlmQuNrLC5cbGL06pAsVNxMUop9yDS3sU123aw8JHSfgjrfgaYnGKimo+wHsjqTM9dLk9RMsKnKXGJS8zzZXqqazhA7BQbEhQT1t07zOo6d0qy72wXb5ZYzvqwa9PyXXAZXSpgaVBNvaNiT+06ejAqqXjv8nP39Qtue9kZnuEVq1IEWDBgdOx25Sj66o1NSSLLpt8/Rl86HWDWpTOh/WX7j/o37zk7fTsXKPk9m4T9y8/I6YTUIpiTiTTMiIvN1ICuOdNgw8wf0EscG3hNM2KtS3B/Je8DiBURXHJlDeYn0WmfOCZzlkOE3H8DiZSAQAgBACAEAIAjiqwRWY8lBPkLzHZLjByJQjykkc1yYF6pc89yfex3/AFnz/Nsb238nWX+ytRRY6Up5FbId0xMLMEhWRIEfRNsfT8abD9Z1f04/eZbP/Ff7oz6QeFjjaI7MgVqR1UyeTd9MnoDtv0IE+g41/pSKO2HJHE8YrU204iiyOvR1sQfDUPmJcLhZ37GnwlHwWfgThapjayVaqMuGpkN6wIFYjcIt+a95G3TrNbJyFCHGPkyVVd9s7HmS+oB42+RlNPvFo3oPUkVnhknsB1sWHzny3Pilb3LrK/zNj58SR90/Gaqr2YlBPu2NMZiAg11Tt0HU+AEz1VOT1EzVQc3qBReLuJRTQ1anIbU6YPMnkP3M6Lp/TpWPSXb5ZvTnXhV937iv8N5nhcVgsQ2Kqj6YXIo0gSLoFBAVeTD2rnpad3gL0dVw8HJ5k5XN2Sfc6hwNiWqYGgzm7AMlzzISoyC/jZRMmTFRsejDB+0Uzn7eh7nPynHfUT9qRfdO/wAmRJmcPvQQm09RkQi0miaG2Lp6lYd4MzVPUkZYPUkyY4LxGrDKOqFl+dx8iJ9D6XZzoRV9Rhxub/JPyyNEIAQAgBACAEAieKKunC1T3rb/AJiBNLPlxobNvChyviv1KZw+uzHxt8pwGYzocx+5InqcrpFcx0kxMwsUkSBG4ttGKwz9CxQ/1bD850XQLONyRmXuonH+S3T6D5KcTrYdW9pVb3gH856m0eaN1UAWHSH3PRlmjWA8LnyEjP7Wz2C3JFc4Y+wB72Y/OfLOoS3bsusv/M/gcZjQNi6MysO7cH3g7THRb34tbMdWnJJkLl2UtiQKlSoxuSLAb7G3PkPKdj07pkLYKbfY2cnOWNuuuJQeMcpRcVXoYhHYaS9AB9NtS/VktY3UEMCPCdtRhw/p0qzmb8myVnKb2U7Isjek4Z7FzZKaKbksx0j4m4HxmbHx3W+cvgxWWqftR6K4cyN8NhaNI2LIvrW/EzF2+bGaV1isnyM0YNLRHY1tWKA/00t8WJP6icP9QW7nr9C/w48Mbf5Jc8pyDMQk09RkQk0mjIhFpkj5JoW4Hq2avT7mDedx+07noc9xcTW6rH7ZfoW2X5UBACAEAIAQAgEDxq1sK3iyj/qEreqP/AZv9MW8hFZyEfVn+Y/kJweU/ci6zPvJmnNBmjIcoZiZhYrIkCOz6gWpEjmhDj+neb2Bd6dqZmx5JT0/nsWLK8YKtJHH3h5EbEed59OxrVZWpIrLq3XNxY8mwYjBgFb4mxmmm7Du0L7zt+/lNPqF3pUNmzg1epevwYy2hopIvcB5858uyJcrGzctnym2K4hbqfdMdb1I8i9NDbg/EBWq0TzB1r4qbX/Tzn0HoV6lXxHUq37bF+xIcR8M4fGqFrqbrfS6nS6X/Cf0NxOkqtlW/ayolBS8jDhzgTC4Ntah6lTpUqkMy/ygABfeBeTtybLFpnka4xLFiKwRSzGyqLk+AmpZJQg234MsIucuK+Sm5ReozVW51GLe4dBPnPU8j1LGy+tXCCgvgl2lQaqEWkkZEJtJomhF5NE0HCQti64/gB+YnYfT77v9jH1L/Ih+5cp1JSBACAEAIAQAgEBxsP8A2reDJ+creqf+Oyw6Y9ZCK1kJ+rP8x/ITg8ryi5zPvJmnNFmixwhmJmKQqDIEDJE9i2ntHngi8qxX0WsaTm1Koboeit3f78J2vROoLXCTM2RV/UV+pHyvJZquOUeP5eZnVucUttlOk29JDWpmykEAqD/MJi/q6E/uX9yfo2a8Fcrt9Irqq706R1Mfus3d8P3nLdd6hGS4xZa49foU7flk3OMb2YdBCYIXE0nSstSkLsp3HQqeYJ6S86dmvHfI21KNlbhMl3zSuT6tNVH8RuflLez6me/ajSWNV8syma1wfXpqw/hNj85Kn6l3L3o8eNW/tZFZ/mD4hhRRWVNi5IsW/hnvUOsRtr1A2sSiNSdkmt/A+wtHStuX6eE4+ybk9kbJcns3aQPEJNJomhJpJGRCTzJEkZ4TN8XW/kH5rOv+n1pv9jF1Ff4EP3LjOpKUIAQAgBACAEAh+LKerC1PABvIgzR6jHdEjbwHq+JT+H29Vh3G/wAv7TgcteDocxe5E2kr2V7F0MxsxtCymQZjZvPCIxzWirroK6ifZHIjxv0m1jTcHyXgy0ycJbQhTwYVQKjM1uQubf3m3Z1C6xaTejI5cpbgtCtJKfLQPzmo52edkZc/I8Sio3AA920wysm/LMDb8NikxAJ6DE92BnVrm8zxgjYjBNG9DEEmxkZx14Izr0tjhl3kFJmJbMEzw90JNJImhNjJImhIySJoSaZESFOCUvVrv4hfmT+07boVftcjD1SWowiW+dEUwQAgBACAEAIA1zGh2lN0/EpHmJivhzraJ1T4TTOc5E9nKnmR8x0nz7Li9dzq8r3QUkWFDKplc0LoZBoxsVUyDRjaFAZHRFgEF79895PWjwQr4e/KTjPRlhYkYpYXvnrns9laYxeY06WztY925PkJKvHnZ3R5XTOz7Ua4XNqVQ2V9+43B+cTxbId2j2ePZDu0PZrtGEIAlUoAyam0TU2gSiByhzbDm2bkyKPEaMZJHqEiZImJsZJE0JkySJoQxD2UnuBPlMta3JIyQW2kSfA1G2HLH77MfI6f0M+gdIr40b/JXdTnu7X4LHLYrggBACAEAIAQDBnjBzjOKHYYxugJ1j3Pe/zv5Tjeq0cZtfk6jDn6uNr8EshnMyXc1mLoZjZjYqpkGQYqDIkGjYGeETa88PNGHBttzkoNJ7HyMBlFLm41sebNuSZtf1Vj7R8GZXzXaL0NsXw9TYepdG6cyPKTrzZp+/wZoZs193dGmCxz0WFPEcjstTmD4Eyd1MbVzr/se2VxsXOv+UTd5XOLNILxo9MEz1IGhM90SRoTPUiSRoTJEhJjJImjRjJImiNzipZNI5sdIm7iVuUzPT2fJ/Bdsqw3Z0kT8KgfG2/zn0XGr9OpROevnzm5DybBiCAEAIAQAgBACAVLjzA3Rao+56rfysdvn+cpOsUco8/wW/SLuM3X+SOyvEa0HeNjOJyIcZG9fXwkSCmarRrsVUyDINCimRaIaNw0jojo2BklBy8HjNjIuDXk88idemGFj5jmJKE+LC7MTo0CPadm9/KTnYmvBJyT8I2xNBailXFwf93ka7JQe0eRlKL3FjEu1FSpJI+43W34T4j5za4wtfNfyZlFWPa/kQ4lz76MqKiGriK7dnQojYu/Uk9EA3Jm50vpTzLPxFeTUsnxGg4VzBlD4jMaiVDvowyUlo0yfujUupwO88521XSMOEdKH+5qOybEeGMzr9vicHiiKlTC9mVrBQgrUqylkYqNgw5G205jr3S6sbVlXZP4NrHscuzLEZzSNs0YyRJI0JkkSQmTJEhrllDt8Wo+7R9Y+8HYedvIzpOj43Oaf47nuVZ6VH6yL0J2hz5tPQEAIAQAgBACAEAb43DCojI3JgQfjMdtanFxfyTrm4SUl8HOKKth67U379JPQj7re6cLn4rhJxZ1XJZFKnEnVMpWaLFgZj0Q0bqZHRFo3Uz2C3LTIS8FK4W4bXOKLV8xr1XIqVKZwlJ+yo4co1tDqPWL7A3J69Z9Qw8OiiC9NfHkq5zk33HmM4Nq5darllSsyLu2DqvrpVUHtLSJ3Spa9tzc2kczp9OVBxmu/wCTyM3FljynMkxFJK1I3RxcX2IIJDKw6MCCCO8T5vmYs8a11z+CwhLktju81NEgJnqQKzxXxBToMqKrV8S32OGp7sx/E9vZXxMv+ldLtye79sflkJ5Hpr2j/gTheslRsbmBV8bVXSFW2jDUufZU+e9ybkHz3J7vHx66K1CtaRXyk5eSf4ozmnhaD1ah9VFuQObH7qKOrMbAe+Z/38Hn7FN4Ny+ooq4rEi2IxjipUX/TRRppUr+CW85wXXs9X28IeIlhj1cVssJM5820jQmekhNjJJEkNcdiNCFuvTxM2KK3OXEyVw5S/QnuE8tNKlqb26nrt3juX5/OfQOm43o1LfllVn3+rZ28InZZGiEAIAQAgBACAEAIBiAVD0hUKa0hXYhSrKhPQiowUXPgTz98quo4fqx5R8os+nZfpT4S8MisoxuoaWPrD5icPk0uL2i2yKtPkvDJUNNLRq6NwZEgzcGeEWit5tkdanX+mZdUFLEf5lJvsMUO6oOQfub/AMzqOk9c9LVV3j4f4NK6jfdFm4Y4kXH4ZqgQ06tJzTrUmN2pVU9pb9R3GdnGSkk13TNJr4K9lVVcPj8ThbgLV04uivL7S61kXvIdS23R5y31JhOajdFfozaxp67MkM04jw2HH11ekp6JrU1D4LTB1E/Cc3R0vJueowf9jZlZFEbhquYZgbYem2Cwx/8AkV1viKg76NE20DuZu8GdZg/T1VSUru7/AB8f9mpZe32RbuG+FMPgwTSUtVf7SvUPaV6p/jqHcjw5ToVFRWorSMGyUx2LSkjO7KqqLksQqjxJOwEkeHMaeMOaY3tdzgcI16RsdOKxA/zBf2kTpta5vKLrnUFRV6cX7n/ov+zYx6+T2y2EzgXt92WaRqZ4SNGaSSPdCbtbnJxi2SS/AlkeEOJraz9lSO3czdP38p0/RsDlLk/CI5lqor4Ly/JeAJ16RQmZ6AgBACAEAIAQAgBACAc+9OrWyir41KI//QQDlvo54ieoOxfUXpKXV+d0DAWbxGofCc91bASXqR/kvunZnNelZ/B1bAYwVB4jmJx91LizPbU4Meq01mjDo2BnmiLRsDCbXgi0QXDdqGdVqaiy43Dis3d2tByrNbxDz6B0K+VmIlJ+OxWZEdTLhm/C+ExVvpFBKhX2Sbhlvz0uCCPgZdNJrTNc0yfhHBYU3w+GpI34tOp/+drt84/QMmwJ7oGYBE51hUcFagDI6kOrbqV63v0tAKH6PKl8EFW/ZpUrJSJ60lqtoN+u3XwnBfUMUsv+CzxO8CySh8m0akz1I9SNCZJIloYBGxNTsaXIbu/QCXPTunyul/8AdjJOyNEecvPwi8Zfg0pIEQWA8yepPjO5oqjVDjE5+22VknKQ5EzGMzACAEAIAQAgBACAEAIBQvThQ1ZRX/hNNvKosA4n6FsUEzagDYiqKlIg8jqQ7HynkoqS0z1PXc7ZnmQPh27WhcpzI5lP3Wcx1DpevdBdi/w86N0fTt8muAx4qbcm7v2nL3UOL7Gaylw/YegzWMBuGnmjzRXsVV0Z1lp/1aeKpeSK87P6Zluqa/DX/JW5i7o6hOnNMIAQAgEfmKcj37eEfsDm/CVIUcTmOGT7OliFqUx0T6RT7RkHcoPKcf8AU1a5wmvlFjh99lnJnKm9o0Zrc5NJ7PUt9hlSSpiW0UdkBs79APD9pdYHTZ2y2TsshjrlLu/hFzyrLUoIEQe8nmx7yZ2uPjRojxiUV90rpcpD6bBhCAEAIAQAgBACAEAIAQAgFd9IeE7XLMalrn6PVYDvKIXA81EA8l5RmDYevSrp7VJ1qLva+lgbHwPL4wD2bhMQtWmtRDdKihlPerC4+RnjW/IK5nnCgYmph/Vbno5KT/CfumU2Z0qM/dDyW2L1Jx9tvdEBTzB6Z0VlYEd4sfLqPGcrkYMoPWtMtfShYuVTJSjXVhdSDK6dco9ma04OL00V7PEP+KZQw5CtXU/1UlP5Azq/pl9rF+3/ACVubvsdXE6orzMAIAQBlmQ2EfIOcZZT7LM8wpk6u27HFAnmA4dChPcCot4TmPqWtuMJfub+E+7RK4vMFTbm3cN5y1WNOfhFtCpvv4HOXZHVxBDVr06f4OTN+3xnS4HRt+6fg1r82FPtq7v8luwmFWmoVAFUcgP98501VMKlqK7FNOcpvche0ykDMAIAQAgBACAEAIAQAgBACAaVqYZSp3DAgjvBFjAPGfE2VnC4uvQP+VUZB7gfV+VoB6F9BHEP0jLxRY/WYVuz8TTIvTb81/pgHSZ4BtjcBTqjTUUMPHmPceYmKymFi1JGSu2db3B6Kxj+DyDqw9Qg/hYn/uH6ylyejJr/AAy1p6r8Wrf6lS4up4nDrQxFSmbYPEUq5YAH1A2moLjoVYzzpeHZjWva0mRzZ0WV8oPudZoVQ6qym6sAQR1BFwZ0JUCsAIAQCKzrHJTRmdgqUwXdjyUKLk+UA5/wjkOIxtSrmFZ+zTFaexQe2uGQns7jkCwOrn18ZoZuJ/U6T8I3MbJjTt62y/5XkNGhuq3b8bbt/b4SWPg1U/au5C/Ltt+5krNw1QE9PTMAIAQAgBACAEAIAQAgBACAEAwYB52/9QnDxpYxMWo9TEqFbwq0lC/NNPkYBUfRtxWcuxqVST2TfV1gN702+9bvU2I91usA9ZYTErURalNgyOoZWU3DKwuGB7iIAtACAI4vCrURqbqGR1KMp3DKwsQR4gwCn+j7EGg1fLKpOvBteiWvephKh1UmB66b6DblpEAu0AIA1xmK0ja1+pPIDvMA5zg2Od1iqg/4ZRca2IscbVQ6ggvv2SkKTtufkB02nTAAAAAAAAHIAdBAN4AQAgBACAEAIAQAgBACAEAIAQAgBACAVr0g8MLmGCqUDbX7dJj92qoOk/G5U+DGAeR8VhnpuyVFKuhKsrCzKwNiCOhgHUfRH6TvodsLjCThyR2dTmcOTzBHWmfl7jAPQ2GxKVEV6bK6MAyspDKwPIgjYiALQAgHLvSJnhoY+lWw9PU+BpGti2va+GquE7DluxPri/LTAOk4LGpVRalJ1dHF1ZSGUg9QRAFK1SwJgHN/ShmjjDHDUDfE4smmihgGCaS1WpzuFCgrfvaAWv0fVabZdhGooEQ0Uso6G1j797wCwwAgBACAEAIAQAgBACAEAIAQAgBACAEAIAQDjvps9Hhrg47CpeqoHbU1G9RB/mKBzcDn3gd43A4AYBZeFOO8bl9hh6x7O9zSca6Rvz9U7rvvdSDAOqZV6faRA+k4WoveaLK//S5X84BLYj06ZeFJWnima2y6EW57iS+w8YBW/R96QqWJzXEtikSkuNp06SAnUgNLZUctt6wLeF7CAdBr+jfDAlsJVxODJuSMNVZadz17JrqPgBAETwDXIIfNseR0GqmNvE6YBCZ1l2FwTPh8FrxGa4tOxV6lQ1qtJXU3q1GY2pIBfkLnbmOQHRsgytcLh6WHT2aKKgPfpFr/ABNzAJCAEAIAQAgBACAEAIAQAgBACAEAIAQAgBACAYMA5p6RfRNRx2qthrUcTuT0pVjz9cAeq38Q79wYBwHiDhbF4JtOJoPT3tqIvTPudbqfOAQ0AIBmAXbhLjTN1K0MHVrVbezTK9tYf1AkD42EA7Fk/D2c4lA2Ox7YfVzo4dKYcA9DUsQp917QC3cN8KYbBBuwQ63+0rOxetVN73eodzvv3QCcgBACAEAIBWs14iq0qzU1w5YAqA31trMFOo6UIsCTfc8oBHUuM8QQNWCcG1yPrTpOgtp+z33AX3mAKYbinEEm+GfU+jRTKuoQsG1I9TTzBAB2sN97WuBOcP5m9dC1Sl2RDEafWO1zY+soO4sfjAJaAEAIAQAgBACAEAIAQAgBAMQCC4z/AOCr/wAjfkYB46gBACAehf8A07/8HV/+w/kIB1unAN4AQAgBACAEA0/384BgwDP7QDC9fdAFIAQ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data:image/jpeg;base64,/9j/4AAQSkZJRgABAQAAAQABAAD/2wCEAAkGBxQTEhUUEhQUFhUUFxcVFhYVFxUUFBQWFBQWFhcUFhUYHCggGhonHBcVIjEhJSkrLi4uGB8zODMsNygtLisBCgoKDg0OGxAQGywkICQsLCwsLCwsLCwsLCwsLCwsLCwsLCwsLCwsLCwsLCwsLCwsLCwsLCwsLCwsLCwsLCwsLP/AABEIAOEA4QMBEQACEQEDEQH/xAAcAAABBAMBAAAAAAAAAAAAAAAAAwQFBgECBwj/xABDEAACAQIEAwQGCAQEBQUAAAABAgADEQQFEiEGMUETUWGRByIycYGhFCMzQlKxwdFicoLhFUNT8DSSorLxCCREc6P/xAAbAQEAAgMBAQAAAAAAAAAAAAAAAgUDBAYBB//EADERAAICAgEDAwMDAgYDAAAAAAABAgMEERIFITETIkEGMlFhcYEUkSMzobHB4TRC8P/aAAwDAQACEQMRAD8A7jACAEAIAQAgDbG4paaM7myqLmexjyekY7LFCLk/goeN4vrsTo0ovQWufiTLGOJBLciht6nZJ+3sjbCcZV1I1hHHXbSfMH9IliQfhivqlifu8F0ynNErprQ+BB5qe4zQnW4PTLym+NsdxHwkDMZgBACAEAIAQAgBACAEAIAQAgBACAEAIAQAgBACAYvAC882AvPQR2e5b9IpGnr0XKm9tXsm9rXHWTrnwls18mn1oOG9EHlHDXYVgz1abjSRpIsTfrYkzYsyHZHsjQowYU2bk0xnx1QROy0Iik6iSoAv7Nr25zJhyk97Zg6pCEUuKRj0fhu0qfh0i/de+36xm60j3pG+T/BehNAvTMAxAAmAY1TzYNTWHePMSPqR/J7xf4AV1/EPMR6kfye8Zfg2DT1ST8EX2M3kgEAIBmAEAIAQAgBACAEAIBgwCOzXOaVAXqNueSjdj8P1k4Vyn4Na/KrqXuZUsfxlVY/VAIPEBmP6Cb0MOK+4qLeqTl9nYZpxVigftAfAotvkBJvEr+DCuo3fLLHw/wAUiswp1QFc+yR7LeHgZq3Y7gtossTqCtfGS0WeapaHPOOql8SB3IPmTLHES49znupybsSGmX5FXroHSxQ3ALNysbHbfuk5XV1tow1Yd18U34Lvw5k/0emVJuzG7EcuVgB4CaN1vqS2XmJjejHRLiYTbMO4G5NhIykkepbK9mPF1Gnsl6h/h2X4sf0lbf1Sqv7e5YUdMts7vsv1IipxBi6vsKtMHra582/aU1/XJ/HY3o9Px4fc9jeph67/AGldj4Am3ysJV2dWtl8syx9CH2wExky9WYzXefP9Sfrr4SM/4Kve0is6f5H9R+iN6eAdfYrOvxMzQ6nZH5ZFzhL7ooc0swxlPk4qDuYC/mLSwo67bH7nswSxcafxokMLxeAdNemyHvHrL+/5y5o61XP7ka1nS5a3XLZYMJjEqDVTYMPCW9d0LFuL2Vs65QepLTHMykAgBACAEAIAQAgBAG2Y4kUqb1DyRS3vsL2kox5PRjunwg5fg5RisQ1R2dzdmNz+3ulxXDjFHI22ysk5MmMp4Xq1gGYhEO4J9ZiO8AfrMNuSobijdxunTs9z7IQ4jyf6NUVQSVZbgm17j2ht8POSx7vUXcx5mL6Ekl4IpHKkMOakEe8biZZR2mjVrk4yUkddwlYOiuOTKG8xeUslp6OwrlyimUTOOJapqsFChUYrpZQ19JsdV/d0tLCrHi47ZQ5WfP1XFLsi1cM5gK1EMECWJBCiy353Hgb3mndDhLyW2Hcra9ol5iNshM64ip0LrfW/4R0/mPT85X5XUK6e3ybuNg2Xd/C/JVsRWr4reo2lOijYeXX4zlszqspvX+hcwqpxvtW2KUaFGntddXexF5VSlbPuhKdk+/wSSLeactryazejfs5HZ5yM6J5s85BojY5GCk92e7NCk9TPUxOpSB2IuJkjNrwSU9DL6EUbXRY028OR94lhjdQspfZmRyjNcZrZM5ZxLYhMSNDdHHsN+06rB6xC1KM/JX39P0udXdf6llVr7iXifLuisfbyZnoMwAgBACAEAIBG8R0S+GqqvMobeNt7fKZKnqaNfLi5VSSOZ4TBVKptTRm9w2HvPIS2lbGPlnL10WTekjonDOEq0aOisRsTpsb2U72PxvKq6UZz3E6TErnVXqZEcZZhh6lPQHDVFN10+sAeRBI2G0z40JqW9Gn1G6mcOO+5S5Y/qUSTb0jq+S0ClCmjc1QA+BtylLY9zbR12PFxqSZH5lwvRrOXOpWPPSbAnvIPWThkSgtGC7Aqte2SWX4FKKBEGwv4kk8yTMc5uT2zZppjVHjErvEfEhBNHDm7cmcb2P4V8fGUHUepKG4Vv92XuF09Nepb4IjL8rt6z7sd997HvJ6mchflOT7MsLMhfbDshDOc10/V0zvyZh08B4zJj4//ALyMmLjKfvmQ4wNUjV2bkd+kzc9WC7bRu/1FMXx2iU4bzAq/ZOdmNhf7rd3xmrl0c48ompnUJx9SBbgkpWUvIzokdnuzUpGz3ZgpJbPeRoUnuz1MTKSWySZoyySZNMQr0AwswuJlhY4vaJxm09oSwGZVMKwDXeiTbfnTHh4eE6XpvVpR1GXgjfiwvW12l/uXTDYhXUMhBU7gjkZ10LIzSkijlBwepC0mRCAEAIAQAgGGEHjE6dIKLKAB3AWE922eKKXgqXHtJwEcM2g+qygnTfmCR5j4TbxHHeip6opqPJPsUyWSKHyXrhfh6kFSsT2jEBl6Kp93f75V33zbcTocLDrUVN92WqapagYBU+LM/K3oUT652Zh92/3R4yk6l1DguEPJb9Pwuf8Ai2eEReV5doF29r8vCcXkXuXZG/ffy7LwLZtiuzTb239VB4mRxq+ctvwjFTDlLv4XkSynJxTAZxqqnffcL/eTyMpt8Y+ESvynN8I9kiZFF+dxNB2I03KPgjs4yQVRqUBao6jk3v8A3m5j5fB6l4NjHy3W9PvFiOUPimdVq7IntEixbbYX6/2k8j0Ixbj5Z7kRx1HlDyywyoNELQDFp6empWS2epiZWe7JJibLJJmRMSZZNMkmI1EB2I2O0yRk0+xNN/A3y7GnCPvc0GO456CeonS9K6pwfGfgZNCyI7X3L/Uu9KoGAIIIO4I5EGdhGXJFC1x7CkmeBACAEAIAQAgDLNcEK1J6Z+8NvAjcHzAkoS4vZhvqVkHH8lMq5HQw9jiqpLHcJTB39/W3lN5X2WfaimliU097WTeTZ/hQFpU70xyUMDYknv3G5PWa9lNi7s3qMyjtFdiyAzXLEheJ847Cn6p+se4Ud3e3wlfn5Soh+rN3BxXfZ+i8lSybB3+sbcnlfxPP3zhcu9yk0i9yLEkoR8InESV3d+DQk2MsDQ7Sqa7eyvq0h4ctXx6Tbtmq61WvPySsmowUF5+R5jcclBbtuzcgOZ/YTXqplc9LwY6qZ3PUSvV+Kn1WDU1/hNifjcy2r6RLjy4tm6sXHj2lLuSeXcRBiFqAKe8ez8e6aOR09w8f2MN2E4rlB7ROFj3XErtd+5o6NgbyLQ0EiAgBPQasJ7s92JsskmTTEmWSRNMSYSaZNMQrUwRY8jMsJcWZIvQpwxjzSf6PUPqtc0if+2dn0bPU16cv4NbOo5r1Y/yW8TpCoMwAgBACAEAIBiAct4jLfSauu99Rtf8AD923haW+Prh2OUzeXqvZHKpJstyTsAOZPS3jMk2ku5rwTclxOt0m00wXO6qCx8QNzKOckts7GqLaS+TnuLxBxWILH2Qdh3IDt5ziepZfqTcv7HWU1rGp18snKKTnJy+TSk99xw9HUpHK+3wPP5SEJ8ZbMDlpiraUXewVR8AAJFbnP9yK3KWvlnN+L81cKHB9esxWmPwouxfzsPffun0L6d6PGz3zXZGTPzFi1quvz8lPTAg87sx+JJPzJnfcYQjpJaOWldOb3sl8ixbUqooViQjnQrMCDScmwBvuFJsCOnPvlL1TpNOTW5wWmi0wOpWUz1N7X4Om8P4pvWo1Nnp9Dzt3fCfKeo4zqs3ousuuL1ZDwyVGzeB/OV3lGqKTGeBPAEAJ6kDQiSRITYSSJJiTCSRkTEWEmiaYwzCgWW6+0vrKe4ibmLc65pozVyS7Pwy1cP5l29FW+8PVcdzDn5859DwshXVKXyUmVT6Vjj8fBKTcNcIAQAgBACAYMAjszyWjXt2i3I5MCQ3uuJkhbOHg1rsWq3vJCeX5BQonUiet+JiWPwvyid05dmzyrDqre4oj+Nsfooimp9apsfBRufPlKXquR6dfFeWX3Ssf1LeT8IhMkw2lL9W3+HScLkz29FnlWcpa/BM0hNFmjJjlBMTZhZGcRVD2a0xzqsE+f/iWPTaXZajPjLUnJ/BzjjnbHun3aFKkijoAaYcn46iZ9n6dWqsZaObzJuyx7/JQ+EuKFpZlQxOJu1Gm5JUetpBRlVgvUqSG+E0LbZTe9meNaitFt4q4lo5hXr1sOGCJpUMw0lyoPr26X8d7D4TfwZbg4mrkLUkzpFZ7JhcYP8xKfaeIZAb/AJj4CcT9Q4aluSOjwLPUqdT/AIJ7EHa/cQZwUVptEIr4FQZhfk8CeAGNp6kBnmWPWimo8+g7zNiih2S0ZaaXbLSKlVzqsW1ayPAWsPhLhY1aXHRdxwaox0yZyrPQ/q1LBjyYcj+xmnfh67xNDIw+Huh3RLMJo+OxppiTCepmVCLCZIvuTQlkOJ7HFFD7Fbl4Nvb9flOr6HlafF/JHNr9WlTXlF1BnXFCbQehACAEAIAQAgGDAOd8S1+2xekclsg+Fy3zv5TkOr37tb/B03T4eljcn8krRXacrN7ezXk9seUhMEjBIXmMxfJF4pNeLoL+HU37flOl+nq+VqNiL40TZQ/Slg+zzEsR6teihHiUGgjyUeYn1XDalS4/g5i/7tnKuNMlo4SutPD1+3U0kctp06Xa907jawNx325gyslXKL00bcZKS2mP+HsMaeHdmFu0sQD3AWB+Nz5Szwq3GLbNW+SlJJHoc4AjLaNM81oIPiqA/pKLqUPUhMtMGfC2LDK310E/lt8RtPlmQuNrLC5cbGL06pAsVNxMUop9yDS3sU123aw8JHSfgjrfgaYnGKimo+wHsjqTM9dLk9RMsKnKXGJS8zzZXqqazhA7BQbEhQT1t07zOo6d0qy72wXb5ZYzvqwa9PyXXAZXSpgaVBNvaNiT+06ejAqqXjv8nP39Qtue9kZnuEVq1IEWDBgdOx25Sj66o1NSSLLpt8/Rl86HWDWpTOh/WX7j/o37zk7fTsXKPk9m4T9y8/I6YTUIpiTiTTMiIvN1ICuOdNgw8wf0EscG3hNM2KtS3B/Je8DiBURXHJlDeYn0WmfOCZzlkOE3H8DiZSAQAgBACAEAIAjiqwRWY8lBPkLzHZLjByJQjykkc1yYF6pc89yfex3/AFnz/Nsb238nWX+ytRRY6Up5FbId0xMLMEhWRIEfRNsfT8abD9Z1f04/eZbP/Ff7oz6QeFjjaI7MgVqR1UyeTd9MnoDtv0IE+g41/pSKO2HJHE8YrU204iiyOvR1sQfDUPmJcLhZ37GnwlHwWfgThapjayVaqMuGpkN6wIFYjcIt+a95G3TrNbJyFCHGPkyVVd9s7HmS+oB42+RlNPvFo3oPUkVnhknsB1sWHzny3Pilb3LrK/zNj58SR90/Gaqr2YlBPu2NMZiAg11Tt0HU+AEz1VOT1EzVQc3qBReLuJRTQ1anIbU6YPMnkP3M6Lp/TpWPSXb5ZvTnXhV937iv8N5nhcVgsQ2Kqj6YXIo0gSLoFBAVeTD2rnpad3gL0dVw8HJ5k5XN2Sfc6hwNiWqYGgzm7AMlzzISoyC/jZRMmTFRsejDB+0Uzn7eh7nPynHfUT9qRfdO/wAmRJmcPvQQm09RkQi0miaG2Lp6lYd4MzVPUkZYPUkyY4LxGrDKOqFl+dx8iJ9D6XZzoRV9Rhxub/JPyyNEIAQAgBACAEAieKKunC1T3rb/AJiBNLPlxobNvChyviv1KZw+uzHxt8pwGYzocx+5InqcrpFcx0kxMwsUkSBG4ttGKwz9CxQ/1bD850XQLONyRmXuonH+S3T6D5KcTrYdW9pVb3gH856m0eaN1UAWHSH3PRlmjWA8LnyEjP7Wz2C3JFc4Y+wB72Y/OfLOoS3bsusv/M/gcZjQNi6MysO7cH3g7THRb34tbMdWnJJkLl2UtiQKlSoxuSLAb7G3PkPKdj07pkLYKbfY2cnOWNuuuJQeMcpRcVXoYhHYaS9AB9NtS/VktY3UEMCPCdtRhw/p0qzmb8myVnKb2U7Isjek4Z7FzZKaKbksx0j4m4HxmbHx3W+cvgxWWqftR6K4cyN8NhaNI2LIvrW/EzF2+bGaV1isnyM0YNLRHY1tWKA/00t8WJP6icP9QW7nr9C/w48Mbf5Jc8pyDMQk09RkQk0mjIhFpkj5JoW4Hq2avT7mDedx+07noc9xcTW6rH7ZfoW2X5UBACAEAIAQAgEDxq1sK3iyj/qEreqP/AZv9MW8hFZyEfVn+Y/kJweU/ci6zPvJmnNBmjIcoZiZhYrIkCOz6gWpEjmhDj+neb2Bd6dqZmx5JT0/nsWLK8YKtJHH3h5EbEed59OxrVZWpIrLq3XNxY8mwYjBgFb4mxmmm7Du0L7zt+/lNPqF3pUNmzg1epevwYy2hopIvcB5858uyJcrGzctnym2K4hbqfdMdb1I8i9NDbg/EBWq0TzB1r4qbX/Tzn0HoV6lXxHUq37bF+xIcR8M4fGqFrqbrfS6nS6X/Cf0NxOkqtlW/ayolBS8jDhzgTC4Ntah6lTpUqkMy/ygABfeBeTtybLFpnka4xLFiKwRSzGyqLk+AmpZJQg234MsIucuK+Sm5ReozVW51GLe4dBPnPU8j1LGy+tXCCgvgl2lQaqEWkkZEJtJomhF5NE0HCQti64/gB+YnYfT77v9jH1L/Ih+5cp1JSBACAEAIAQAgEBxsP8A2reDJ+creqf+Oyw6Y9ZCK1kJ+rP8x/ITg8ryi5zPvJmnNFmixwhmJmKQqDIEDJE9i2ntHngi8qxX0WsaTm1Koboeit3f78J2vROoLXCTM2RV/UV+pHyvJZquOUeP5eZnVucUttlOk29JDWpmykEAqD/MJi/q6E/uX9yfo2a8Fcrt9Irqq706R1Mfus3d8P3nLdd6hGS4xZa49foU7flk3OMb2YdBCYIXE0nSstSkLsp3HQqeYJ6S86dmvHfI21KNlbhMl3zSuT6tNVH8RuflLez6me/ajSWNV8syma1wfXpqw/hNj85Kn6l3L3o8eNW/tZFZ/mD4hhRRWVNi5IsW/hnvUOsRtr1A2sSiNSdkmt/A+wtHStuX6eE4+ybk9kbJcns3aQPEJNJomhJpJGRCTzJEkZ4TN8XW/kH5rOv+n1pv9jF1Ff4EP3LjOpKUIAQAgBACAEAh+LKerC1PABvIgzR6jHdEjbwHq+JT+H29Vh3G/wAv7TgcteDocxe5E2kr2V7F0MxsxtCymQZjZvPCIxzWirroK6ifZHIjxv0m1jTcHyXgy0ycJbQhTwYVQKjM1uQubf3m3Z1C6xaTejI5cpbgtCtJKfLQPzmo52edkZc/I8Sio3AA920wysm/LMDb8NikxAJ6DE92BnVrm8zxgjYjBNG9DEEmxkZx14Izr0tjhl3kFJmJbMEzw90JNJImhNjJImhIySJoSaZESFOCUvVrv4hfmT+07boVftcjD1SWowiW+dEUwQAgBACAEAIA1zGh2lN0/EpHmJivhzraJ1T4TTOc5E9nKnmR8x0nz7Li9dzq8r3QUkWFDKplc0LoZBoxsVUyDRjaFAZHRFgEF79895PWjwQr4e/KTjPRlhYkYpYXvnrns9laYxeY06WztY925PkJKvHnZ3R5XTOz7Ua4XNqVQ2V9+43B+cTxbId2j2ePZDu0PZrtGEIAlUoAyam0TU2gSiByhzbDm2bkyKPEaMZJHqEiZImJsZJE0JkySJoQxD2UnuBPlMta3JIyQW2kSfA1G2HLH77MfI6f0M+gdIr40b/JXdTnu7X4LHLYrggBACAEAIAQDBnjBzjOKHYYxugJ1j3Pe/zv5Tjeq0cZtfk6jDn6uNr8EshnMyXc1mLoZjZjYqpkGQYqDIkGjYGeETa88PNGHBttzkoNJ7HyMBlFLm41sebNuSZtf1Vj7R8GZXzXaL0NsXw9TYepdG6cyPKTrzZp+/wZoZs193dGmCxz0WFPEcjstTmD4Eyd1MbVzr/se2VxsXOv+UTd5XOLNILxo9MEz1IGhM90SRoTPUiSRoTJEhJjJImjRjJImiNzipZNI5sdIm7iVuUzPT2fJ/Bdsqw3Z0kT8KgfG2/zn0XGr9OpROevnzm5DybBiCAEAIAQAgBACAVLjzA3Rao+56rfysdvn+cpOsUco8/wW/SLuM3X+SOyvEa0HeNjOJyIcZG9fXwkSCmarRrsVUyDINCimRaIaNw0jojo2BklBy8HjNjIuDXk88idemGFj5jmJKE+LC7MTo0CPadm9/KTnYmvBJyT8I2xNBailXFwf93ka7JQe0eRlKL3FjEu1FSpJI+43W34T4j5za4wtfNfyZlFWPa/kQ4lz76MqKiGriK7dnQojYu/Uk9EA3Jm50vpTzLPxFeTUsnxGg4VzBlD4jMaiVDvowyUlo0yfujUupwO88521XSMOEdKH+5qOybEeGMzr9vicHiiKlTC9mVrBQgrUqylkYqNgw5G205jr3S6sbVlXZP4NrHscuzLEZzSNs0YyRJI0JkkSQmTJEhrllDt8Wo+7R9Y+8HYedvIzpOj43Oaf47nuVZ6VH6yL0J2hz5tPQEAIAQAgBACAEAb43DCojI3JgQfjMdtanFxfyTrm4SUl8HOKKth67U379JPQj7re6cLn4rhJxZ1XJZFKnEnVMpWaLFgZj0Q0bqZHRFo3Uz2C3LTIS8FK4W4bXOKLV8xr1XIqVKZwlJ+yo4co1tDqPWL7A3J69Z9Qw8OiiC9NfHkq5zk33HmM4Nq5darllSsyLu2DqvrpVUHtLSJ3Spa9tzc2kczp9OVBxmu/wCTyM3FljynMkxFJK1I3RxcX2IIJDKw6MCCCO8T5vmYs8a11z+CwhLktju81NEgJnqQKzxXxBToMqKrV8S32OGp7sx/E9vZXxMv+ldLtye79sflkJ5Hpr2j/gTheslRsbmBV8bVXSFW2jDUufZU+e9ybkHz3J7vHx66K1CtaRXyk5eSf4ozmnhaD1ah9VFuQObH7qKOrMbAe+Z/38Hn7FN4Ny+ooq4rEi2IxjipUX/TRRppUr+CW85wXXs9X28IeIlhj1cVssJM5820jQmekhNjJJEkNcdiNCFuvTxM2KK3OXEyVw5S/QnuE8tNKlqb26nrt3juX5/OfQOm43o1LfllVn3+rZ28InZZGiEAIAQAgBACAEAIBiAVD0hUKa0hXYhSrKhPQiowUXPgTz98quo4fqx5R8os+nZfpT4S8MisoxuoaWPrD5icPk0uL2i2yKtPkvDJUNNLRq6NwZEgzcGeEWit5tkdanX+mZdUFLEf5lJvsMUO6oOQfub/AMzqOk9c9LVV3j4f4NK6jfdFm4Y4kXH4ZqgQ06tJzTrUmN2pVU9pb9R3GdnGSkk13TNJr4K9lVVcPj8ThbgLV04uivL7S61kXvIdS23R5y31JhOajdFfozaxp67MkM04jw2HH11ekp6JrU1D4LTB1E/Cc3R0vJueowf9jZlZFEbhquYZgbYem2Cwx/8AkV1viKg76NE20DuZu8GdZg/T1VSUru7/AB8f9mpZe32RbuG+FMPgwTSUtVf7SvUPaV6p/jqHcjw5ToVFRWorSMGyUx2LSkjO7KqqLksQqjxJOwEkeHMaeMOaY3tdzgcI16RsdOKxA/zBf2kTpta5vKLrnUFRV6cX7n/ov+zYx6+T2y2EzgXt92WaRqZ4SNGaSSPdCbtbnJxi2SS/AlkeEOJraz9lSO3czdP38p0/RsDlLk/CI5lqor4Ly/JeAJ16RQmZ6AgBACAEAIAQAgBACAc+9OrWyir41KI//QQDlvo54ieoOxfUXpKXV+d0DAWbxGofCc91bASXqR/kvunZnNelZ/B1bAYwVB4jmJx91LizPbU4Meq01mjDo2BnmiLRsDCbXgi0QXDdqGdVqaiy43Dis3d2tByrNbxDz6B0K+VmIlJ+OxWZEdTLhm/C+ExVvpFBKhX2Sbhlvz0uCCPgZdNJrTNc0yfhHBYU3w+GpI34tOp/+drt84/QMmwJ7oGYBE51hUcFagDI6kOrbqV63v0tAKH6PKl8EFW/ZpUrJSJ60lqtoN+u3XwnBfUMUsv+CzxO8CySh8m0akz1I9SNCZJIloYBGxNTsaXIbu/QCXPTunyul/8AdjJOyNEecvPwi8Zfg0pIEQWA8yepPjO5oqjVDjE5+22VknKQ5EzGMzACAEAIAQAgBACAEAIBQvThQ1ZRX/hNNvKosA4n6FsUEzagDYiqKlIg8jqQ7HynkoqS0z1PXc7ZnmQPh27WhcpzI5lP3Wcx1DpevdBdi/w86N0fTt8muAx4qbcm7v2nL3UOL7Gaylw/YegzWMBuGnmjzRXsVV0Z1lp/1aeKpeSK87P6Zluqa/DX/JW5i7o6hOnNMIAQAgEfmKcj37eEfsDm/CVIUcTmOGT7OliFqUx0T6RT7RkHcoPKcf8AU1a5wmvlFjh99lnJnKm9o0Zrc5NJ7PUt9hlSSpiW0UdkBs79APD9pdYHTZ2y2TsshjrlLu/hFzyrLUoIEQe8nmx7yZ2uPjRojxiUV90rpcpD6bBhCAEAIAQAgBACAEAIAQAgFd9IeE7XLMalrn6PVYDvKIXA81EA8l5RmDYevSrp7VJ1qLva+lgbHwPL4wD2bhMQtWmtRDdKihlPerC4+RnjW/IK5nnCgYmph/Vbno5KT/CfumU2Z0qM/dDyW2L1Jx9tvdEBTzB6Z0VlYEd4sfLqPGcrkYMoPWtMtfShYuVTJSjXVhdSDK6dco9ma04OL00V7PEP+KZQw5CtXU/1UlP5Azq/pl9rF+3/ACVubvsdXE6orzMAIAQBlmQ2EfIOcZZT7LM8wpk6u27HFAnmA4dChPcCot4TmPqWtuMJfub+E+7RK4vMFTbm3cN5y1WNOfhFtCpvv4HOXZHVxBDVr06f4OTN+3xnS4HRt+6fg1r82FPtq7v8luwmFWmoVAFUcgP98501VMKlqK7FNOcpvche0ykDMAIAQAgBACAEAIAQAgBACAaVqYZSp3DAgjvBFjAPGfE2VnC4uvQP+VUZB7gfV+VoB6F9BHEP0jLxRY/WYVuz8TTIvTb81/pgHSZ4BtjcBTqjTUUMPHmPceYmKymFi1JGSu2db3B6Kxj+DyDqw9Qg/hYn/uH6ylyejJr/AAy1p6r8Wrf6lS4up4nDrQxFSmbYPEUq5YAH1A2moLjoVYzzpeHZjWva0mRzZ0WV8oPudZoVQ6qym6sAQR1BFwZ0JUCsAIAQCKzrHJTRmdgqUwXdjyUKLk+UA5/wjkOIxtSrmFZ+zTFaexQe2uGQns7jkCwOrn18ZoZuJ/U6T8I3MbJjTt62y/5XkNGhuq3b8bbt/b4SWPg1U/au5C/Ltt+5krNw1QE9PTMAIAQAgBACAEAIAQAgBACAEAwYB52/9QnDxpYxMWo9TEqFbwq0lC/NNPkYBUfRtxWcuxqVST2TfV1gN702+9bvU2I91usA9ZYTErURalNgyOoZWU3DKwuGB7iIAtACAI4vCrURqbqGR1KMp3DKwsQR4gwCn+j7EGg1fLKpOvBteiWvephKh1UmB66b6DblpEAu0AIA1xmK0ja1+pPIDvMA5zg2Od1iqg/4ZRca2IscbVQ6ggvv2SkKTtufkB02nTAAAAAAAAHIAdBAN4AQAgBACAEAIAQAgBACAEAIAQAgBACAVr0g8MLmGCqUDbX7dJj92qoOk/G5U+DGAeR8VhnpuyVFKuhKsrCzKwNiCOhgHUfRH6TvodsLjCThyR2dTmcOTzBHWmfl7jAPQ2GxKVEV6bK6MAyspDKwPIgjYiALQAgHLvSJnhoY+lWw9PU+BpGti2va+GquE7DluxPri/LTAOk4LGpVRalJ1dHF1ZSGUg9QRAFK1SwJgHN/ShmjjDHDUDfE4smmihgGCaS1WpzuFCgrfvaAWv0fVabZdhGooEQ0Uso6G1j797wCwwAgBACAEAIAQAgBACAEAIAQAgBACAEAIAQDjvps9Hhrg47CpeqoHbU1G9RB/mKBzcDn3gd43A4AYBZeFOO8bl9hh6x7O9zSca6Rvz9U7rvvdSDAOqZV6faRA+k4WoveaLK//S5X84BLYj06ZeFJWnima2y6EW57iS+w8YBW/R96QqWJzXEtikSkuNp06SAnUgNLZUctt6wLeF7CAdBr+jfDAlsJVxODJuSMNVZadz17JrqPgBAETwDXIIfNseR0GqmNvE6YBCZ1l2FwTPh8FrxGa4tOxV6lQ1qtJXU3q1GY2pIBfkLnbmOQHRsgytcLh6WHT2aKKgPfpFr/ABNzAJCAEAIAQAgBACAEAIAQAgBACAEAIAQAgBACAYMA5p6RfRNRx2qthrUcTuT0pVjz9cAeq38Q79wYBwHiDhbF4JtOJoPT3tqIvTPudbqfOAQ0AIBmAXbhLjTN1K0MHVrVbezTK9tYf1AkD42EA7Fk/D2c4lA2Ox7YfVzo4dKYcA9DUsQp917QC3cN8KYbBBuwQ63+0rOxetVN73eodzvv3QCcgBACAEAIBWs14iq0qzU1w5YAqA31trMFOo6UIsCTfc8oBHUuM8QQNWCcG1yPrTpOgtp+z33AX3mAKYbinEEm+GfU+jRTKuoQsG1I9TTzBAB2sN97WuBOcP5m9dC1Sl2RDEafWO1zY+soO4sfjAJaAEAIAQAgBACAEAIAQAgBAMQCC4z/AOCr/wAjfkYB46gBACAehf8A07/8HV/+w/kIB1unAN4AQAgBACAEA0/384BgwDP7QDC9fdAFIAQD/9k="/>
          <p:cNvSpPr>
            <a:spLocks noChangeAspect="1" noChangeArrowheads="1"/>
          </p:cNvSpPr>
          <p:nvPr/>
        </p:nvSpPr>
        <p:spPr bwMode="auto">
          <a:xfrm>
            <a:off x="155575" y="-1371600"/>
            <a:ext cx="2857500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http://www.polyvore.com/cgi/img-thing?.out=jpg&amp;size=l&amp;tid=4560317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928670"/>
            <a:ext cx="1857388" cy="185738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00034" y="5429264"/>
            <a:ext cx="54684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…І ЦЕ ЗДОРОВО!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418" name="Picture 10" descr="http://static.eva.ru/eva/320000-330000/326054/channel/921140681383685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4772009"/>
            <a:ext cx="2928958" cy="2085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pic>
        <p:nvPicPr>
          <p:cNvPr id="5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928670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71604" y="1071546"/>
            <a:ext cx="461106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 роботи</a:t>
            </a:r>
          </a:p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групі: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571744"/>
            <a:ext cx="4624920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914400" indent="-914400">
              <a:buAutoNum type="arabicPeriod"/>
            </a:pPr>
            <a:r>
              <a:rPr lang="uk-UA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Активність;</a:t>
            </a:r>
          </a:p>
          <a:p>
            <a:pPr marL="914400" indent="-914400">
              <a:buAutoNum type="arabicPeriod"/>
            </a:pP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Толерантність;</a:t>
            </a:r>
          </a:p>
          <a:p>
            <a:pPr marL="914400" indent="-914400">
              <a:buAutoNum type="arabicPeriod"/>
            </a:pP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Бути відвертим;</a:t>
            </a:r>
          </a:p>
          <a:p>
            <a:pPr marL="914400" indent="-914400">
              <a:buAutoNum type="arabicPeriod"/>
            </a:pP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Бути позитивним;</a:t>
            </a:r>
          </a:p>
          <a:p>
            <a:pPr marL="914400" indent="-914400">
              <a:buAutoNum type="arabicPeriod"/>
            </a:pP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 критикувати;</a:t>
            </a:r>
          </a:p>
          <a:p>
            <a:pPr marL="914400" indent="-914400">
              <a:buAutoNum type="arabicPeriod"/>
            </a:pP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ПРАВИЛО </a:t>
            </a:r>
            <a:r>
              <a:rPr lang="uk-UA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“стоп”</a:t>
            </a: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;</a:t>
            </a:r>
          </a:p>
          <a:p>
            <a:pPr marL="914400" indent="-914400">
              <a:buAutoNum type="arabicPeriod"/>
            </a:pP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Правило </a:t>
            </a:r>
            <a:r>
              <a:rPr lang="uk-UA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“Тут”</a:t>
            </a: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і </a:t>
            </a:r>
            <a:r>
              <a:rPr lang="uk-UA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“тепер”</a:t>
            </a: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;</a:t>
            </a:r>
          </a:p>
          <a:p>
            <a:pPr marL="914400" indent="-914400">
              <a:buAutoNum type="arabicPeriod"/>
            </a:pP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Правило піднятої руки;</a:t>
            </a:r>
          </a:p>
          <a:p>
            <a:pPr marL="914400" indent="-914400">
              <a:buAutoNum type="arabicPeriod"/>
            </a:pP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Гендерна чуйність.</a:t>
            </a:r>
          </a:p>
          <a:p>
            <a:pPr marL="914400" indent="-914400">
              <a:buAutoNum type="arabicPeriod"/>
            </a:pP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pic>
        <p:nvPicPr>
          <p:cNvPr id="5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928670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encrypted-tbn3.gstatic.com/images?q=tbn:ANd9GcRtHq0_JSLMl2V3iTkjWFCQU-ivxeDB4peTLQpzegSyAnCzcBL7"/>
          <p:cNvPicPr/>
          <p:nvPr/>
        </p:nvPicPr>
        <p:blipFill>
          <a:blip r:embed="rId4">
            <a:clrChange>
              <a:clrFrom>
                <a:srgbClr val="F1F2F7"/>
              </a:clrFrom>
              <a:clrTo>
                <a:srgbClr val="F1F2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214422"/>
            <a:ext cx="7429552" cy="5201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643174" y="1142984"/>
            <a:ext cx="42979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</a:t>
            </a:r>
          </a:p>
          <a:p>
            <a:pPr algn="ctr"/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“Очікування”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pic>
        <p:nvPicPr>
          <p:cNvPr id="7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857232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rc_mi" descr="http://texty.org.ua/action/file/download?file_guid=35737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143116"/>
            <a:ext cx="4201160" cy="447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85720" y="1142984"/>
            <a:ext cx="54455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 відбувається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сьогодні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2844" y="1000108"/>
            <a:ext cx="4679950" cy="5668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Науковими дослідженнями встановлено, що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uk-UA" sz="2000" b="1" i="1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насильство в тій або іншій формі здійснюється в кожній четвертій українській  сім'ї;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uk-UA" sz="2000" b="1" i="1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щорік близько 2 млн. дітей у віці до 14 років б'ють батьки;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uk-UA" sz="2000" b="1" i="1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10% цих дітей результатом стає смерть, а для 2 </a:t>
            </a:r>
            <a:r>
              <a:rPr kumimoji="0" lang="uk-UA" sz="2000" b="1" i="1" u="none" strike="noStrike" kern="1200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тис.-</a:t>
            </a:r>
            <a:r>
              <a:rPr kumimoji="0" lang="uk-UA" sz="2000" b="1" i="1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самогубством;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uk-UA" sz="2000" b="1" i="1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більше 50 тис. дітей протягом року тікають з дому, рятуючись від власних батьків, а 25 тис. неповнолітніх знаходяться в розшуку.</a:t>
            </a:r>
            <a:endParaRPr kumimoji="0" lang="uk-UA" sz="1600" b="1" i="1" u="none" strike="noStrike" kern="1200" cap="none" spc="0" normalizeH="0" baseline="0" dirty="0" smtClean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A5002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uk-UA" sz="24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uk-UA" sz="2800" b="0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 descr="41934889_bi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85794"/>
            <a:ext cx="4108450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rc_mi" descr="http://kahovka.just.ks.ua/images/stories/03.jpg"/>
          <p:cNvPicPr/>
          <p:nvPr/>
        </p:nvPicPr>
        <p:blipFill>
          <a:blip r:embed="rId4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857232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42844" y="1000108"/>
            <a:ext cx="4608512" cy="5238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A50021"/>
              </a:buClr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2010 році від жорстокого поводження з дітьми загинуло 1914 дітей, покалічено 2330 дітей;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A50021"/>
              </a:buClr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близько 10 тис. батьків позбавляються судами батьківських прав і більше 2,5 тис. дітей забираються у батьків без такого позбавлення, оскільки знаходження дитини в сім'ї представляє загрозу його життю і здоров'ю.</a:t>
            </a:r>
          </a:p>
        </p:txBody>
      </p:sp>
      <p:pic>
        <p:nvPicPr>
          <p:cNvPr id="6" name="Picture 3" descr="504_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14422"/>
            <a:ext cx="3663947" cy="5249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rc_mi" descr="http://kahovka.just.ks.ua/images/stories/03.jpg"/>
          <p:cNvPicPr/>
          <p:nvPr/>
        </p:nvPicPr>
        <p:blipFill>
          <a:blip r:embed="rId4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785794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pic>
        <p:nvPicPr>
          <p:cNvPr id="5" name="Picture 2" descr="img_157_44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142984"/>
            <a:ext cx="4249737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850" y="4581525"/>
            <a:ext cx="79930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2800" dirty="0" smtClean="0">
                <a:latin typeface="+mn-lt"/>
              </a:rPr>
              <a:t>У 80% випадків діти потрапляють в притулки і дитячі будинки через невиконання батьками своїх прямих обов'язків по вихованню, що створює реальну загрозу їх життю і здоров'ю.</a:t>
            </a:r>
            <a:r>
              <a:rPr lang="uk-UA" sz="2400" dirty="0" smtClean="0">
                <a:latin typeface="Georgia" pitchFamily="18" charset="0"/>
              </a:rPr>
              <a:t> </a:t>
            </a:r>
            <a:endParaRPr lang="uk-UA" sz="2400" dirty="0">
              <a:latin typeface="Georgia" pitchFamily="18" charset="0"/>
            </a:endParaRPr>
          </a:p>
        </p:txBody>
      </p:sp>
      <p:pic>
        <p:nvPicPr>
          <p:cNvPr id="7" name="irc_mi" descr="http://kahovka.just.ks.ua/images/stories/03.jpg"/>
          <p:cNvPicPr/>
          <p:nvPr/>
        </p:nvPicPr>
        <p:blipFill>
          <a:blip r:embed="rId4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5208" y="857232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ortfoliobib.ucoz.ru/shablon/fon_v_linejku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806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8" y="1643050"/>
            <a:ext cx="5922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</a:t>
            </a:r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“Асоціації”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irc_mi" descr="http://kahovka.just.ks.ua/images/stories/03.jpg"/>
          <p:cNvPicPr/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857232"/>
            <a:ext cx="1816735" cy="14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2357422" y="2428868"/>
            <a:ext cx="3643338" cy="3857652"/>
            <a:chOff x="1759" y="10481"/>
            <a:chExt cx="4076" cy="4142"/>
          </a:xfrm>
        </p:grpSpPr>
        <p:grpSp>
          <p:nvGrpSpPr>
            <p:cNvPr id="17411" name="Group 3"/>
            <p:cNvGrpSpPr>
              <a:grpSpLocks/>
            </p:cNvGrpSpPr>
            <p:nvPr/>
          </p:nvGrpSpPr>
          <p:grpSpPr bwMode="auto">
            <a:xfrm>
              <a:off x="1759" y="10481"/>
              <a:ext cx="4076" cy="4142"/>
              <a:chOff x="8187" y="5831"/>
              <a:chExt cx="2930" cy="2850"/>
            </a:xfrm>
          </p:grpSpPr>
          <p:sp>
            <p:nvSpPr>
              <p:cNvPr id="17412" name="AutoShape 4"/>
              <p:cNvSpPr>
                <a:spLocks noChangeArrowheads="1"/>
              </p:cNvSpPr>
              <p:nvPr/>
            </p:nvSpPr>
            <p:spPr bwMode="auto">
              <a:xfrm rot="-5085714">
                <a:off x="9133" y="6242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13" name="AutoShape 5"/>
              <p:cNvSpPr>
                <a:spLocks noChangeArrowheads="1"/>
              </p:cNvSpPr>
              <p:nvPr/>
            </p:nvSpPr>
            <p:spPr bwMode="auto">
              <a:xfrm rot="-25162650">
                <a:off x="9552" y="6392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14" name="AutoShape 6"/>
              <p:cNvSpPr>
                <a:spLocks noChangeArrowheads="1"/>
              </p:cNvSpPr>
              <p:nvPr/>
            </p:nvSpPr>
            <p:spPr bwMode="auto">
              <a:xfrm rot="-23228628">
                <a:off x="9876" y="6728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15" name="AutoShape 7"/>
              <p:cNvSpPr>
                <a:spLocks noChangeArrowheads="1"/>
              </p:cNvSpPr>
              <p:nvPr/>
            </p:nvSpPr>
            <p:spPr bwMode="auto">
              <a:xfrm>
                <a:off x="9963" y="7300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16" name="AutoShape 8"/>
              <p:cNvSpPr>
                <a:spLocks noChangeArrowheads="1"/>
              </p:cNvSpPr>
              <p:nvPr/>
            </p:nvSpPr>
            <p:spPr bwMode="auto">
              <a:xfrm rot="-6394397">
                <a:off x="8725" y="6317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17" name="AutoShape 9"/>
              <p:cNvSpPr>
                <a:spLocks noChangeArrowheads="1"/>
              </p:cNvSpPr>
              <p:nvPr/>
            </p:nvSpPr>
            <p:spPr bwMode="auto">
              <a:xfrm rot="-7716248">
                <a:off x="8318" y="6557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18" name="AutoShape 10"/>
              <p:cNvSpPr>
                <a:spLocks noChangeArrowheads="1"/>
              </p:cNvSpPr>
              <p:nvPr/>
            </p:nvSpPr>
            <p:spPr bwMode="auto">
              <a:xfrm rot="-10089207">
                <a:off x="8187" y="7060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19" name="AutoShape 11"/>
              <p:cNvSpPr>
                <a:spLocks noChangeArrowheads="1"/>
              </p:cNvSpPr>
              <p:nvPr/>
            </p:nvSpPr>
            <p:spPr bwMode="auto">
              <a:xfrm rot="-12144473">
                <a:off x="8314" y="7527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20" name="AutoShape 12"/>
              <p:cNvSpPr>
                <a:spLocks noChangeArrowheads="1"/>
              </p:cNvSpPr>
              <p:nvPr/>
            </p:nvSpPr>
            <p:spPr bwMode="auto">
              <a:xfrm rot="-14740105">
                <a:off x="8725" y="7803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21" name="AutoShape 13"/>
              <p:cNvSpPr>
                <a:spLocks noChangeArrowheads="1"/>
              </p:cNvSpPr>
              <p:nvPr/>
            </p:nvSpPr>
            <p:spPr bwMode="auto">
              <a:xfrm rot="5400000">
                <a:off x="9220" y="7938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22" name="AutoShape 14"/>
              <p:cNvSpPr>
                <a:spLocks noChangeArrowheads="1"/>
              </p:cNvSpPr>
              <p:nvPr/>
            </p:nvSpPr>
            <p:spPr bwMode="auto">
              <a:xfrm rot="-19218398">
                <a:off x="9716" y="7632"/>
                <a:ext cx="1154" cy="332"/>
              </a:xfrm>
              <a:prstGeom prst="flowChartDelay">
                <a:avLst/>
              </a:prstGeom>
              <a:solidFill>
                <a:srgbClr val="FFFFFF"/>
              </a:solidFill>
              <a:ln w="63500" cmpd="thickThin">
                <a:solidFill>
                  <a:srgbClr val="F7964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23" name="Oval 15"/>
              <p:cNvSpPr>
                <a:spLocks noChangeArrowheads="1"/>
              </p:cNvSpPr>
              <p:nvPr/>
            </p:nvSpPr>
            <p:spPr bwMode="auto">
              <a:xfrm>
                <a:off x="8853" y="6505"/>
                <a:ext cx="1605" cy="1459"/>
              </a:xfrm>
              <a:prstGeom prst="ellipse">
                <a:avLst/>
              </a:prstGeom>
              <a:solidFill>
                <a:srgbClr val="FFCC66"/>
              </a:solidFill>
              <a:ln w="63500" cmpd="thickThin">
                <a:solidFill>
                  <a:srgbClr val="F79646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7424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2806" y="11903"/>
              <a:ext cx="2112" cy="1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1800" kern="10" spc="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Для мене</a:t>
              </a:r>
            </a:p>
            <a:p>
              <a:pPr algn="ctr" rtl="0"/>
              <a:r>
                <a:rPr lang="ru-RU" sz="1800" kern="10" spc="0" dirty="0" err="1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насилля</a:t>
              </a:r>
              <a:r>
                <a:rPr lang="ru-RU" sz="1800" kern="10" spc="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 </a:t>
              </a:r>
            </a:p>
            <a:p>
              <a:pPr algn="ctr" rtl="0"/>
              <a:r>
                <a:rPr lang="ru-RU" sz="1800" kern="10" spc="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     </a:t>
              </a:r>
              <a:r>
                <a:rPr lang="ru-RU" sz="1800" kern="10" spc="0" dirty="0" err="1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це</a:t>
              </a:r>
              <a:r>
                <a:rPr lang="ru-RU" sz="1800" kern="10" spc="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. . .</a:t>
              </a:r>
              <a:endParaRPr lang="ru-RU" sz="1800" kern="10" spc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468</Words>
  <Application>Microsoft Office PowerPoint</Application>
  <PresentationFormat>Экран (4:3)</PresentationFormat>
  <Paragraphs>87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Lena</dc:creator>
  <cp:lastModifiedBy>Lena</cp:lastModifiedBy>
  <cp:revision>26</cp:revision>
  <dcterms:created xsi:type="dcterms:W3CDTF">2014-10-10T10:07:07Z</dcterms:created>
  <dcterms:modified xsi:type="dcterms:W3CDTF">2016-09-14T07:27:34Z</dcterms:modified>
</cp:coreProperties>
</file>