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8" r:id="rId4"/>
    <p:sldId id="259" r:id="rId5"/>
    <p:sldId id="260" r:id="rId6"/>
    <p:sldId id="294" r:id="rId7"/>
    <p:sldId id="261" r:id="rId8"/>
    <p:sldId id="296" r:id="rId9"/>
    <p:sldId id="297" r:id="rId10"/>
    <p:sldId id="262" r:id="rId11"/>
    <p:sldId id="263" r:id="rId12"/>
    <p:sldId id="298" r:id="rId13"/>
    <p:sldId id="264" r:id="rId14"/>
    <p:sldId id="265" r:id="rId15"/>
    <p:sldId id="266" r:id="rId16"/>
    <p:sldId id="267" r:id="rId17"/>
    <p:sldId id="268" r:id="rId18"/>
    <p:sldId id="291" r:id="rId19"/>
    <p:sldId id="269" r:id="rId20"/>
    <p:sldId id="29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300" r:id="rId30"/>
    <p:sldId id="278" r:id="rId31"/>
    <p:sldId id="279" r:id="rId32"/>
    <p:sldId id="280" r:id="rId33"/>
    <p:sldId id="281" r:id="rId34"/>
    <p:sldId id="282" r:id="rId35"/>
    <p:sldId id="283" r:id="rId36"/>
    <p:sldId id="284" r:id="rId37"/>
    <p:sldId id="285" r:id="rId38"/>
    <p:sldId id="286" r:id="rId39"/>
    <p:sldId id="287" r:id="rId40"/>
    <p:sldId id="288" r:id="rId41"/>
    <p:sldId id="292" r:id="rId42"/>
    <p:sldId id="289" r:id="rId43"/>
    <p:sldId id="293" r:id="rId44"/>
    <p:sldId id="301" r:id="rId45"/>
    <p:sldId id="302" r:id="rId46"/>
    <p:sldId id="290" r:id="rId4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43" autoAdjust="0"/>
    <p:restoredTop sz="94693" autoAdjust="0"/>
  </p:normalViewPr>
  <p:slideViewPr>
    <p:cSldViewPr>
      <p:cViewPr varScale="1">
        <p:scale>
          <a:sx n="82" d="100"/>
          <a:sy n="82" d="100"/>
        </p:scale>
        <p:origin x="-112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6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9" name="Пі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uk-UA" smtClean="0"/>
              <a:t>Зразок підзаголовка</a:t>
            </a:r>
            <a:endParaRPr kumimoji="0" lang="en-US"/>
          </a:p>
        </p:txBody>
      </p:sp>
      <p:sp>
        <p:nvSpPr>
          <p:cNvPr id="28" name="Місце для дати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pPr>
              <a:defRPr/>
            </a:pPr>
            <a:fld id="{86BD5BB0-AC6E-42B8-B7F0-1F9DBD1E2DE7}" type="datetimeFigureOut">
              <a:rPr lang="ru-RU" smtClean="0"/>
              <a:pPr>
                <a:defRPr/>
              </a:pPr>
              <a:t>03.01.2017</a:t>
            </a:fld>
            <a:endParaRPr lang="ru-RU"/>
          </a:p>
        </p:txBody>
      </p:sp>
      <p:sp>
        <p:nvSpPr>
          <p:cNvPr id="17" name="Місце для нижнього колонтитула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Прямокут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кут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кут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кут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 сполучна ліні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 сполучна ліні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 сполучна ліні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 сполучна ліні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 сполучна ліні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 сполучна ліні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кут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Місце для номера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pPr>
              <a:defRPr/>
            </a:pPr>
            <a:fld id="{28CDDFCD-FFAF-4C6F-8C9A-F54B5AC6BF0E}" type="slidenum">
              <a:rPr lang="ru-RU" smtClean="0"/>
              <a:pPr>
                <a:defRPr/>
              </a:pPr>
              <a:t>‹№›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BD5BB0-AC6E-42B8-B7F0-1F9DBD1E2DE7}" type="datetimeFigureOut">
              <a:rPr lang="ru-RU" smtClean="0"/>
              <a:pPr>
                <a:defRPr/>
              </a:pPr>
              <a:t>03.01.2017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CDDFCD-FFAF-4C6F-8C9A-F54B5AC6BF0E}" type="slidenum">
              <a:rPr lang="ru-RU" smtClean="0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BD5BB0-AC6E-42B8-B7F0-1F9DBD1E2DE7}" type="datetimeFigureOut">
              <a:rPr lang="ru-RU" smtClean="0"/>
              <a:pPr>
                <a:defRPr/>
              </a:pPr>
              <a:t>03.01.2017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CDDFCD-FFAF-4C6F-8C9A-F54B5AC6BF0E}" type="slidenum">
              <a:rPr lang="ru-RU" smtClean="0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8" name="Місце для вмісту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fld id="{86BD5BB0-AC6E-42B8-B7F0-1F9DBD1E2DE7}" type="datetimeFigureOut">
              <a:rPr lang="ru-RU" smtClean="0"/>
              <a:pPr>
                <a:defRPr/>
              </a:pPr>
              <a:t>03.01.2017</a:t>
            </a:fld>
            <a:endParaRPr lang="ru-RU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28CDDFCD-FFAF-4C6F-8C9A-F54B5AC6BF0E}" type="slidenum">
              <a:rPr lang="ru-RU" smtClean="0"/>
              <a:pPr>
                <a:defRPr/>
              </a:pPr>
              <a:t>‹№›</a:t>
            </a:fld>
            <a:endParaRPr lang="ru-RU"/>
          </a:p>
        </p:txBody>
      </p:sp>
      <p:sp>
        <p:nvSpPr>
          <p:cNvPr id="10" name="Місце для нижнього колонтитула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озділу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pPr>
              <a:defRPr/>
            </a:pPr>
            <a:fld id="{86BD5BB0-AC6E-42B8-B7F0-1F9DBD1E2DE7}" type="datetimeFigureOut">
              <a:rPr lang="ru-RU" smtClean="0"/>
              <a:pPr>
                <a:defRPr/>
              </a:pPr>
              <a:t>03.01.2017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Прямокут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кут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кут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кут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 сполучна ліні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 сполучна ліні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 сполучна ліні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 сполучна ліні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 сполучна ліні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кут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 сполучна ліні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pPr>
              <a:defRPr/>
            </a:pPr>
            <a:fld id="{28CDDFCD-FFAF-4C6F-8C9A-F54B5AC6BF0E}" type="slidenum">
              <a:rPr lang="ru-RU" smtClean="0"/>
              <a:pPr>
                <a:defRPr/>
              </a:pPr>
              <a:t>‹№›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BD5BB0-AC6E-42B8-B7F0-1F9DBD1E2DE7}" type="datetimeFigureOut">
              <a:rPr lang="ru-RU" smtClean="0"/>
              <a:pPr>
                <a:defRPr/>
              </a:pPr>
              <a:t>03.01.2017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CDDFCD-FFAF-4C6F-8C9A-F54B5AC6BF0E}" type="slidenum">
              <a:rPr lang="ru-RU" smtClean="0"/>
              <a:pPr>
                <a:defRPr/>
              </a:pPr>
              <a:t>‹№›</a:t>
            </a:fld>
            <a:endParaRPr lang="ru-RU"/>
          </a:p>
        </p:txBody>
      </p:sp>
      <p:sp>
        <p:nvSpPr>
          <p:cNvPr id="9" name="Місце для вмісту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11" name="Місце для вмісту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BD5BB0-AC6E-42B8-B7F0-1F9DBD1E2DE7}" type="datetimeFigureOut">
              <a:rPr lang="ru-RU" smtClean="0"/>
              <a:pPr>
                <a:defRPr/>
              </a:pPr>
              <a:t>03.01.2017</a:t>
            </a:fld>
            <a:endParaRPr lang="ru-RU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CDDFCD-FFAF-4C6F-8C9A-F54B5AC6BF0E}" type="slidenum">
              <a:rPr lang="ru-RU" smtClean="0"/>
              <a:pPr>
                <a:defRPr/>
              </a:pPr>
              <a:t>‹№›</a:t>
            </a:fld>
            <a:endParaRPr lang="ru-RU"/>
          </a:p>
        </p:txBody>
      </p:sp>
      <p:sp>
        <p:nvSpPr>
          <p:cNvPr id="11" name="Місце для вмісту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13" name="Місце для вмісту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12" name="Місце для тексту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14" name="Місце для тексту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6" name="Місце для дати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fld id="{86BD5BB0-AC6E-42B8-B7F0-1F9DBD1E2DE7}" type="datetimeFigureOut">
              <a:rPr lang="ru-RU" smtClean="0"/>
              <a:pPr>
                <a:defRPr/>
              </a:pPr>
              <a:t>03.01.2017</a:t>
            </a:fld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28CDDFCD-FFAF-4C6F-8C9A-F54B5AC6BF0E}" type="slidenum">
              <a:rPr lang="ru-RU" smtClean="0"/>
              <a:pPr>
                <a:defRPr/>
              </a:pPr>
              <a:t>‹№›</a:t>
            </a:fld>
            <a:endParaRPr lang="ru-RU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BD5BB0-AC6E-42B8-B7F0-1F9DBD1E2DE7}" type="datetimeFigureOut">
              <a:rPr lang="ru-RU" smtClean="0"/>
              <a:pPr>
                <a:defRPr/>
              </a:pPr>
              <a:t>03.01.2017</a:t>
            </a:fld>
            <a:endParaRPr lang="ru-RU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CDDFCD-FFAF-4C6F-8C9A-F54B5AC6BF0E}" type="slidenum">
              <a:rPr lang="ru-RU" smtClean="0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Вміст із підписом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 сполучна ліні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8" name="Пряма сполучна ліні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 сполучна ліні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 сполучна ліні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кут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 сполучна ліні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Місце для вмісту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21" name="Місце для дати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fld id="{86BD5BB0-AC6E-42B8-B7F0-1F9DBD1E2DE7}" type="datetimeFigureOut">
              <a:rPr lang="ru-RU" smtClean="0"/>
              <a:pPr>
                <a:defRPr/>
              </a:pPr>
              <a:t>03.01.2017</a:t>
            </a:fld>
            <a:endParaRPr lang="ru-RU"/>
          </a:p>
        </p:txBody>
      </p:sp>
      <p:sp>
        <p:nvSpPr>
          <p:cNvPr id="22" name="Місце для номера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28CDDFCD-FFAF-4C6F-8C9A-F54B5AC6BF0E}" type="slidenum">
              <a:rPr lang="ru-RU" smtClean="0"/>
              <a:pPr>
                <a:defRPr/>
              </a:pPr>
              <a:t>‹№›</a:t>
            </a:fld>
            <a:endParaRPr lang="ru-RU"/>
          </a:p>
        </p:txBody>
      </p:sp>
      <p:sp>
        <p:nvSpPr>
          <p:cNvPr id="23" name="Місце для нижнього колонтитула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 сполучна ліні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uk-UA" smtClean="0"/>
              <a:t>Клацніть піктограму, щоб додати зображення</a:t>
            </a:r>
            <a:endParaRPr kumimoji="0" lang="en-US" dirty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10" name="Пряма сполучна ліні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кут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 сполучна ліні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 сполучна ліні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 сполучна ліні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Місце для дати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fld id="{86BD5BB0-AC6E-42B8-B7F0-1F9DBD1E2DE7}" type="datetimeFigureOut">
              <a:rPr lang="ru-RU" smtClean="0"/>
              <a:pPr>
                <a:defRPr/>
              </a:pPr>
              <a:t>03.01.2017</a:t>
            </a:fld>
            <a:endParaRPr lang="ru-RU"/>
          </a:p>
        </p:txBody>
      </p:sp>
      <p:sp>
        <p:nvSpPr>
          <p:cNvPr id="18" name="Місце для номера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28CDDFCD-FFAF-4C6F-8C9A-F54B5AC6BF0E}" type="slidenum">
              <a:rPr lang="ru-RU" smtClean="0"/>
              <a:pPr>
                <a:defRPr/>
              </a:pPr>
              <a:t>‹№›</a:t>
            </a:fld>
            <a:endParaRPr lang="ru-RU"/>
          </a:p>
        </p:txBody>
      </p:sp>
      <p:sp>
        <p:nvSpPr>
          <p:cNvPr id="21" name="Місце для нижнього колонтитула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 сполучна ліні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Місце для заголовка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3" name="Місце для тексту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uk-UA" smtClean="0"/>
              <a:t>Зразок тексту</a:t>
            </a:r>
          </a:p>
          <a:p>
            <a:pPr lvl="1" eaLnBrk="1" latinLnBrk="0" hangingPunct="1"/>
            <a:r>
              <a:rPr kumimoji="0" lang="uk-UA" smtClean="0"/>
              <a:t>Другий рівень</a:t>
            </a:r>
          </a:p>
          <a:p>
            <a:pPr lvl="2" eaLnBrk="1" latinLnBrk="0" hangingPunct="1"/>
            <a:r>
              <a:rPr kumimoji="0" lang="uk-UA" smtClean="0"/>
              <a:t>Третій рівень</a:t>
            </a:r>
          </a:p>
          <a:p>
            <a:pPr lvl="3" eaLnBrk="1" latinLnBrk="0" hangingPunct="1"/>
            <a:r>
              <a:rPr kumimoji="0" lang="uk-UA" smtClean="0"/>
              <a:t>Четвертий рівень</a:t>
            </a:r>
          </a:p>
          <a:p>
            <a:pPr lvl="4" eaLnBrk="1" latinLnBrk="0" hangingPunct="1"/>
            <a:r>
              <a:rPr kumimoji="0" lang="uk-UA" smtClean="0"/>
              <a:t>П'ятий рівень</a:t>
            </a:r>
            <a:endParaRPr kumimoji="0" lang="en-US"/>
          </a:p>
        </p:txBody>
      </p:sp>
      <p:sp>
        <p:nvSpPr>
          <p:cNvPr id="14" name="Місце для дати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86BD5BB0-AC6E-42B8-B7F0-1F9DBD1E2DE7}" type="datetimeFigureOut">
              <a:rPr lang="ru-RU" smtClean="0"/>
              <a:pPr>
                <a:defRPr/>
              </a:pPr>
              <a:t>03.01.2017</a:t>
            </a:fld>
            <a:endParaRPr lang="ru-RU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 сполучна ліні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 сполучна ліні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кут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 сполучна ліні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Місце для номера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8CDDFCD-FFAF-4C6F-8C9A-F54B5AC6BF0E}" type="slidenum">
              <a:rPr lang="ru-RU" smtClean="0"/>
              <a:pPr>
                <a:defRPr/>
              </a:pPr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кутник 5"/>
          <p:cNvSpPr/>
          <p:nvPr/>
        </p:nvSpPr>
        <p:spPr>
          <a:xfrm>
            <a:off x="619167" y="1643050"/>
            <a:ext cx="852483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“ПРОФЕСІЙНИЙ ПЕДАГОГ”</a:t>
            </a:r>
            <a:endParaRPr lang="uk-UA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71604" y="857232"/>
            <a:ext cx="7000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Психолого-педагогічний семінар</a:t>
            </a:r>
            <a:endParaRPr lang="uk-UA" sz="2800" b="1" dirty="0"/>
          </a:p>
        </p:txBody>
      </p:sp>
      <p:pic>
        <p:nvPicPr>
          <p:cNvPr id="3080" name="Picture 8" descr="Пов’язане зображенн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3286124"/>
            <a:ext cx="3324225" cy="3333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Содержимое 2"/>
          <p:cNvSpPr>
            <a:spLocks noGrp="1"/>
          </p:cNvSpPr>
          <p:nvPr>
            <p:ph sz="quarter" idx="1"/>
          </p:nvPr>
        </p:nvSpPr>
        <p:spPr>
          <a:xfrm>
            <a:off x="2357422" y="1428736"/>
            <a:ext cx="6305577" cy="5256212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uk-UA" dirty="0" smtClean="0"/>
              <a:t>    </a:t>
            </a:r>
            <a:endParaRPr lang="ru-RU" i="1" dirty="0" smtClean="0"/>
          </a:p>
          <a:p>
            <a:pPr eaLnBrk="1" hangingPunct="1"/>
            <a:r>
              <a:rPr lang="uk-UA" i="1" dirty="0" smtClean="0"/>
              <a:t>Щоб стати справжнім вихователем дітей, треба віддати їм своє серце. </a:t>
            </a:r>
          </a:p>
          <a:p>
            <a:pPr algn="r" eaLnBrk="1" hangingPunct="1">
              <a:buFont typeface="Wingdings 2" pitchFamily="18" charset="2"/>
              <a:buNone/>
            </a:pPr>
            <a:r>
              <a:rPr lang="uk-UA" i="1" dirty="0" smtClean="0"/>
              <a:t>В. Сухомлинський</a:t>
            </a:r>
          </a:p>
          <a:p>
            <a:pPr algn="r" eaLnBrk="1" hangingPunct="1">
              <a:buFont typeface="Wingdings 2" pitchFamily="18" charset="2"/>
              <a:buNone/>
            </a:pPr>
            <a:endParaRPr lang="ru-RU" i="1" dirty="0" smtClean="0"/>
          </a:p>
          <a:p>
            <a:pPr eaLnBrk="1" hangingPunct="1"/>
            <a:r>
              <a:rPr lang="uk-UA" i="1" dirty="0" smtClean="0"/>
              <a:t>Учитель як фахівець живе доти, поки вчиться. </a:t>
            </a:r>
          </a:p>
          <a:p>
            <a:pPr algn="r" eaLnBrk="1" hangingPunct="1">
              <a:buFont typeface="Wingdings 2" pitchFamily="18" charset="2"/>
              <a:buNone/>
            </a:pPr>
            <a:r>
              <a:rPr lang="uk-UA" i="1" dirty="0" smtClean="0"/>
              <a:t>К. Ушинський</a:t>
            </a:r>
          </a:p>
          <a:p>
            <a:pPr algn="r" eaLnBrk="1" hangingPunct="1">
              <a:buFont typeface="Wingdings 2" pitchFamily="18" charset="2"/>
              <a:buNone/>
            </a:pPr>
            <a:endParaRPr lang="ru-RU" i="1" dirty="0" smtClean="0"/>
          </a:p>
          <a:p>
            <a:pPr eaLnBrk="1" hangingPunct="1"/>
            <a:r>
              <a:rPr lang="uk-UA" i="1" dirty="0" smtClean="0"/>
              <a:t>Учитель, який передає дитині лише знання – ремісник; той, хто виховує характер, - справжній митець у своїй справі. </a:t>
            </a:r>
          </a:p>
          <a:p>
            <a:pPr algn="r" eaLnBrk="1" hangingPunct="1">
              <a:buFont typeface="Wingdings 2" pitchFamily="18" charset="2"/>
              <a:buNone/>
            </a:pPr>
            <a:r>
              <a:rPr lang="uk-UA" i="1" dirty="0" smtClean="0"/>
              <a:t>С. </a:t>
            </a:r>
            <a:r>
              <a:rPr lang="uk-UA" i="1" dirty="0" err="1" smtClean="0"/>
              <a:t>Русова</a:t>
            </a:r>
            <a:endParaRPr lang="ru-RU" i="1" dirty="0" smtClean="0"/>
          </a:p>
          <a:p>
            <a:pPr eaLnBrk="1" hangingPunct="1"/>
            <a:endParaRPr lang="ru-RU" dirty="0" smtClean="0"/>
          </a:p>
        </p:txBody>
      </p:sp>
      <p:pic>
        <p:nvPicPr>
          <p:cNvPr id="9221" name="Рисунок 1" descr="Василий Александрович Сухомлинский. Портрет в Павлышской школ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071546"/>
            <a:ext cx="1727200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Рисунок 13" descr="София Русов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5072074"/>
            <a:ext cx="1909763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Рисунок 16" descr="http://upload.wikimedia.org/wikipedia/commons/0/09/Konstantin_Dmitrievich_Ushinski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928934"/>
            <a:ext cx="1776413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714348" y="285728"/>
            <a:ext cx="55007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а) Хто автор цих слів?</a:t>
            </a:r>
            <a:endParaRPr lang="uk-UA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9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85918" y="1214422"/>
            <a:ext cx="6923087" cy="4679950"/>
          </a:xfrm>
        </p:spPr>
        <p:txBody>
          <a:bodyPr>
            <a:normAutofit fontScale="925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dirty="0" smtClean="0"/>
              <a:t>   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i="1" dirty="0" smtClean="0"/>
              <a:t>Усі перемоги починаються… </a:t>
            </a:r>
          </a:p>
          <a:p>
            <a:pPr marL="274320" indent="-274320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uk-UA" i="1" dirty="0" smtClean="0"/>
              <a:t>(з перемоги над собою).</a:t>
            </a:r>
            <a:endParaRPr lang="ru-RU" i="1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i="1" dirty="0" smtClean="0"/>
              <a:t>Хто не дивиться вперед… </a:t>
            </a:r>
          </a:p>
          <a:p>
            <a:pPr marL="274320" indent="-274320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uk-UA" i="1" dirty="0" smtClean="0"/>
              <a:t>(той залишається позаду).</a:t>
            </a:r>
            <a:endParaRPr lang="ru-RU" i="1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i="1" dirty="0" smtClean="0"/>
              <a:t>Істина народжується в суперечках, та коли пристрасті вирують, істина… </a:t>
            </a:r>
          </a:p>
          <a:p>
            <a:pPr marL="274320" indent="-274320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uk-UA" i="1" dirty="0" smtClean="0"/>
              <a:t>(зникає).</a:t>
            </a:r>
            <a:endParaRPr lang="ru-RU" i="1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i="1" dirty="0" smtClean="0"/>
              <a:t>Щоб вести людей за собою… </a:t>
            </a:r>
          </a:p>
          <a:p>
            <a:pPr marL="274320" indent="-274320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uk-UA" i="1" dirty="0" smtClean="0"/>
              <a:t>(йди за ними).</a:t>
            </a:r>
            <a:endParaRPr lang="ru-RU" i="1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i="1" dirty="0" smtClean="0"/>
              <a:t>Якщо можеш виправити наслідки помилки… </a:t>
            </a:r>
          </a:p>
          <a:p>
            <a:pPr marL="274320" indent="-274320" algn="r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uk-UA" i="1" dirty="0" smtClean="0"/>
              <a:t>(ти не помилився)</a:t>
            </a:r>
            <a:endParaRPr lang="ru-RU" i="1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  <p:pic>
        <p:nvPicPr>
          <p:cNvPr id="10243" name="Picture 6" descr="0_a4efb_a2a96310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33600"/>
            <a:ext cx="1749425" cy="310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14348" y="571480"/>
            <a:ext cx="50006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latin typeface="+mn-lt"/>
              </a:rPr>
              <a:t>б) </a:t>
            </a:r>
            <a:r>
              <a:rPr lang="uk-UA" sz="2400" b="1" dirty="0" err="1" smtClean="0">
                <a:latin typeface="+mn-lt"/>
              </a:rPr>
              <a:t>Продовжіть</a:t>
            </a:r>
            <a:r>
              <a:rPr lang="uk-UA" sz="2400" b="1" dirty="0" smtClean="0">
                <a:latin typeface="+mn-lt"/>
              </a:rPr>
              <a:t> фразу</a:t>
            </a:r>
            <a:endParaRPr lang="uk-UA" sz="24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кутник 6"/>
          <p:cNvSpPr/>
          <p:nvPr/>
        </p:nvSpPr>
        <p:spPr>
          <a:xfrm>
            <a:off x="785754" y="1357298"/>
            <a:ext cx="835824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6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«Інформаційне повідомлення»</a:t>
            </a:r>
            <a:endParaRPr lang="uk-UA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500042"/>
            <a:ext cx="8072494" cy="5127625"/>
          </a:xfrm>
        </p:spPr>
        <p:txBody>
          <a:bodyPr>
            <a:normAutofit/>
          </a:bodyPr>
          <a:lstStyle/>
          <a:p>
            <a:pPr marL="0" indent="358775" eaLnBrk="1" hangingPunct="1">
              <a:buFont typeface="Wingdings 2" pitchFamily="18" charset="2"/>
              <a:buNone/>
            </a:pPr>
            <a:r>
              <a:rPr lang="uk-UA" dirty="0" smtClean="0"/>
              <a:t>   Головні нормативно-правові документи МОН України свідчать: «Педагогічні та науково-педагогічні працівники зобов’язані постійно підвищувати професійний рівень, педагогічну майстерність, загальну культуру» (Закон України «Про освіту»);</a:t>
            </a:r>
          </a:p>
          <a:p>
            <a:pPr marL="0" indent="358775" eaLnBrk="1" hangingPunct="1">
              <a:buFont typeface="Wingdings 2" pitchFamily="18" charset="2"/>
              <a:buNone/>
            </a:pPr>
            <a:r>
              <a:rPr lang="uk-UA" dirty="0" smtClean="0"/>
              <a:t> «Підготовка педагогічних і науково-педагогічних працівників та професійне самовдосконалення – необхідна умова модернізації освіти» («Національна доктрина розвитку освіти»).</a:t>
            </a:r>
            <a:endParaRPr lang="ru-RU" dirty="0" smtClean="0"/>
          </a:p>
          <a:p>
            <a:pPr eaLnBrk="1" hangingPunct="1"/>
            <a:endParaRPr lang="ru-RU" dirty="0" smtClean="0"/>
          </a:p>
        </p:txBody>
      </p:sp>
      <p:pic>
        <p:nvPicPr>
          <p:cNvPr id="11268" name="Picture 5" descr="molodye-uchitel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4071942"/>
            <a:ext cx="2200271" cy="2515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Содержимое 2"/>
          <p:cNvSpPr>
            <a:spLocks noGrp="1"/>
          </p:cNvSpPr>
          <p:nvPr>
            <p:ph sz="quarter" idx="1"/>
          </p:nvPr>
        </p:nvSpPr>
        <p:spPr>
          <a:xfrm>
            <a:off x="642910" y="500043"/>
            <a:ext cx="7643866" cy="3500462"/>
          </a:xfrm>
        </p:spPr>
        <p:txBody>
          <a:bodyPr/>
          <a:lstStyle/>
          <a:p>
            <a:pPr marL="0" indent="358775" eaLnBrk="1" hangingPunct="1">
              <a:buFont typeface="Wingdings 2" pitchFamily="18" charset="2"/>
              <a:buNone/>
            </a:pPr>
            <a:r>
              <a:rPr lang="uk-UA" dirty="0" smtClean="0"/>
              <a:t>   Здатність до самоосвіти незрівнянно важливіша за своїми результатами та впливом на людину, ніж сама освіта в навчальному закладі. </a:t>
            </a:r>
            <a:r>
              <a:rPr lang="uk-UA" b="1" dirty="0" smtClean="0"/>
              <a:t>«Вчити самого </a:t>
            </a:r>
            <a:r>
              <a:rPr lang="uk-UA" b="1" dirty="0" err="1" smtClean="0"/>
              <a:t>себе”</a:t>
            </a:r>
            <a:r>
              <a:rPr lang="uk-UA" dirty="0" smtClean="0"/>
              <a:t> – девіз кожної особистості, але найактуальнішим він стає для педагогів, бо внаслідок їхньої наближеності до молодого покоління вони здійснюють безпосередній вплив на розвиток особистості дитини.</a:t>
            </a:r>
            <a:endParaRPr lang="ru-RU" dirty="0" smtClean="0"/>
          </a:p>
          <a:p>
            <a:pPr eaLnBrk="1" hangingPunct="1"/>
            <a:endParaRPr lang="ru-RU" dirty="0" smtClean="0"/>
          </a:p>
        </p:txBody>
      </p:sp>
      <p:pic>
        <p:nvPicPr>
          <p:cNvPr id="2" name="Picture 5" descr="shkola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3857628"/>
            <a:ext cx="2481263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Содержимое 2"/>
          <p:cNvSpPr>
            <a:spLocks noGrp="1"/>
          </p:cNvSpPr>
          <p:nvPr>
            <p:ph sz="quarter" idx="1"/>
          </p:nvPr>
        </p:nvSpPr>
        <p:spPr>
          <a:xfrm>
            <a:off x="3298825" y="476250"/>
            <a:ext cx="5845175" cy="6121400"/>
          </a:xfrm>
        </p:spPr>
        <p:txBody>
          <a:bodyPr>
            <a:normAutofit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uk-UA" dirty="0" smtClean="0"/>
              <a:t>    </a:t>
            </a:r>
          </a:p>
          <a:p>
            <a:pPr marL="0" indent="358775" eaLnBrk="1" hangingPunct="1">
              <a:buFont typeface="Wingdings 2" pitchFamily="18" charset="2"/>
              <a:buNone/>
            </a:pPr>
            <a:r>
              <a:rPr lang="uk-UA" dirty="0" smtClean="0"/>
              <a:t>   </a:t>
            </a:r>
            <a:r>
              <a:rPr lang="uk-UA" b="1" dirty="0" smtClean="0"/>
              <a:t>В. Сухомлинський </a:t>
            </a:r>
            <a:r>
              <a:rPr lang="uk-UA" dirty="0" smtClean="0"/>
              <a:t>вважав, що джерелом і рушійною силою самоосвітньої діяльності вчителя є потреба в знаннях: </a:t>
            </a:r>
            <a:r>
              <a:rPr lang="uk-UA" b="1" i="1" dirty="0" err="1" smtClean="0"/>
              <a:t>“Знати</a:t>
            </a:r>
            <a:r>
              <a:rPr lang="uk-UA" b="1" i="1" dirty="0" smtClean="0"/>
              <a:t> більше, ніж я знаю </a:t>
            </a:r>
            <a:r>
              <a:rPr lang="uk-UA" b="1" i="1" dirty="0" err="1" smtClean="0"/>
              <a:t>сьогодні”</a:t>
            </a:r>
            <a:r>
              <a:rPr lang="uk-UA" b="1" i="1" dirty="0" smtClean="0"/>
              <a:t>. </a:t>
            </a:r>
            <a:r>
              <a:rPr lang="uk-UA" dirty="0" smtClean="0"/>
              <a:t>Неодноразово він наголошував: «Учень має бачити в учителеві розумну, знаючу, думаючу, закохану в знання людину. Чим глибші знання, чим ширший кругозір, ширша всебічна наукова освіченість учителя, тим більшою мірою він не тільки вчитель, а й вихователь».</a:t>
            </a:r>
            <a:endParaRPr lang="ru-RU" dirty="0" smtClean="0"/>
          </a:p>
          <a:p>
            <a:pPr eaLnBrk="1" hangingPunct="1"/>
            <a:endParaRPr lang="ru-RU" dirty="0" smtClean="0"/>
          </a:p>
        </p:txBody>
      </p:sp>
      <p:pic>
        <p:nvPicPr>
          <p:cNvPr id="2" name="Рисунок 1" descr="Василий Александрович Сухомлинский. Портрет в Павлышской школ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276475"/>
            <a:ext cx="3024188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786050" y="1000108"/>
            <a:ext cx="5900750" cy="4824413"/>
          </a:xfrm>
        </p:spPr>
        <p:txBody>
          <a:bodyPr>
            <a:normAutofit fontScale="92500"/>
          </a:bodyPr>
          <a:lstStyle/>
          <a:p>
            <a:pPr marL="0" indent="358775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dirty="0" smtClean="0"/>
              <a:t>   Видатний педагог був переконаний, що самоосвітню діяльність учителя слід починати із самопізнання. Учитель мусить вивчити себе як особистість, порівняти себе з іншими, поспостерігати за собою ніби збоку. Він стверджував, що девіз самопізнання добре виражений у словах </a:t>
            </a:r>
            <a:r>
              <a:rPr lang="uk-UA" b="1" dirty="0" smtClean="0"/>
              <a:t>Ф. Достоєвського: </a:t>
            </a:r>
            <a:r>
              <a:rPr lang="uk-UA" b="1" i="1" dirty="0" smtClean="0"/>
              <a:t>«Знайди себе в собі, підкори себе собі, оволодій собою!»</a:t>
            </a:r>
            <a:r>
              <a:rPr lang="uk-UA" b="1" dirty="0" smtClean="0"/>
              <a:t> </a:t>
            </a:r>
            <a:r>
              <a:rPr lang="uk-UA" dirty="0" smtClean="0"/>
              <a:t>Виховання почуттів, </a:t>
            </a:r>
            <a:r>
              <a:rPr lang="uk-UA" dirty="0" err="1" smtClean="0"/>
              <a:t>дисциплінування</a:t>
            </a:r>
            <a:r>
              <a:rPr lang="uk-UA" dirty="0" smtClean="0"/>
              <a:t> думки й волі, вироблення й урівноваження характеру – усе це людина має робити сама, пізнаючи себе й оволодіваючи собою.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  <p:pic>
        <p:nvPicPr>
          <p:cNvPr id="14339" name="Рисунок 4" descr="http://ru-an.info/2013/2013_01_04_aeaf9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2349500"/>
            <a:ext cx="2592387" cy="291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813"/>
            <a:ext cx="8229600" cy="809609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3600" b="1" dirty="0" smtClean="0"/>
              <a:t>Самоосвітня діяльність вчителя включає:</a:t>
            </a:r>
            <a:endParaRPr lang="ru-RU" dirty="0"/>
          </a:p>
        </p:txBody>
      </p:sp>
      <p:sp>
        <p:nvSpPr>
          <p:cNvPr id="1536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1214422"/>
            <a:ext cx="8286808" cy="3373447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uk-UA" dirty="0" smtClean="0"/>
              <a:t>науково-дослідницьку роботу щодо реалізації індивідуальної методичної проблемної теми;</a:t>
            </a:r>
            <a:endParaRPr lang="ru-RU" dirty="0" smtClean="0"/>
          </a:p>
          <a:p>
            <a:pPr eaLnBrk="1" hangingPunct="1"/>
            <a:r>
              <a:rPr lang="uk-UA" dirty="0" smtClean="0"/>
              <a:t>вивчення наукової, методичної та навчальної літератури;</a:t>
            </a:r>
            <a:endParaRPr lang="ru-RU" dirty="0" smtClean="0"/>
          </a:p>
          <a:p>
            <a:pPr eaLnBrk="1" hangingPunct="1"/>
            <a:r>
              <a:rPr lang="uk-UA" dirty="0" smtClean="0"/>
              <a:t>участь у групових і колективних формах методичної роботи;</a:t>
            </a:r>
            <a:endParaRPr lang="ru-RU" dirty="0" smtClean="0"/>
          </a:p>
          <a:p>
            <a:pPr eaLnBrk="1" hangingPunct="1"/>
            <a:r>
              <a:rPr lang="uk-UA" dirty="0" smtClean="0"/>
              <a:t>вивчення досвіду своїх колег;</a:t>
            </a:r>
            <a:endParaRPr lang="ru-RU" dirty="0" smtClean="0"/>
          </a:p>
          <a:p>
            <a:pPr eaLnBrk="1" hangingPunct="1"/>
            <a:r>
              <a:rPr lang="uk-UA" dirty="0" smtClean="0"/>
              <a:t>теоретичне обґрунтування та практичну апробацію власного досвіду.</a:t>
            </a:r>
            <a:endParaRPr lang="ru-RU" dirty="0" smtClean="0"/>
          </a:p>
          <a:p>
            <a:pPr eaLnBrk="1" hangingPunct="1">
              <a:buFont typeface="Wingdings 2" pitchFamily="18" charset="2"/>
              <a:buNone/>
            </a:pPr>
            <a:endParaRPr lang="ru-RU" dirty="0" smtClean="0"/>
          </a:p>
        </p:txBody>
      </p:sp>
      <p:pic>
        <p:nvPicPr>
          <p:cNvPr id="15364" name="Picture 6" descr="2010080910524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4286256"/>
            <a:ext cx="2500330" cy="2304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71472" y="714356"/>
            <a:ext cx="8320116" cy="3671887"/>
          </a:xfrm>
        </p:spPr>
        <p:txBody>
          <a:bodyPr>
            <a:normAutofit lnSpcReduction="10000"/>
          </a:bodyPr>
          <a:lstStyle/>
          <a:p>
            <a:pPr marL="0" indent="358775">
              <a:buFont typeface="Wingdings 2" pitchFamily="18" charset="2"/>
              <a:buNone/>
            </a:pPr>
            <a:r>
              <a:rPr lang="uk-UA" dirty="0" smtClean="0"/>
              <a:t>   </a:t>
            </a:r>
            <a:r>
              <a:rPr lang="uk-UA" b="1" i="1" dirty="0" smtClean="0"/>
              <a:t>Показником ефективності самоосвіти </a:t>
            </a:r>
            <a:r>
              <a:rPr lang="uk-UA" dirty="0" smtClean="0"/>
              <a:t>є якість організованого вчителем навчально-виховного процесу й особисте самовдосконалення. Етапи саморозвитку й самовдосконалення педагога можна представити у вигляді спіралі. Не існує меж саморозвитку особистості. Виток спіралі представляє рівень саморозвитку на кожному етапі, що призводить до </a:t>
            </a:r>
            <a:r>
              <a:rPr lang="uk-UA" dirty="0" err="1" smtClean="0"/>
              <a:t>самокорекції</a:t>
            </a:r>
            <a:r>
              <a:rPr lang="uk-UA" dirty="0" smtClean="0"/>
              <a:t> та стрімкого стрибка на новий, ще вищий виток. Стрижнем цієї спіралі є системна </a:t>
            </a:r>
            <a:r>
              <a:rPr lang="uk-UA" dirty="0" err="1" smtClean="0"/>
              <a:t>особистісно</a:t>
            </a:r>
            <a:r>
              <a:rPr lang="uk-UA" dirty="0" smtClean="0"/>
              <a:t> зорієнтована самоосвіта педагога.</a:t>
            </a:r>
            <a:endParaRPr lang="ru-RU" dirty="0" smtClean="0"/>
          </a:p>
        </p:txBody>
      </p:sp>
      <p:pic>
        <p:nvPicPr>
          <p:cNvPr id="16387" name="Picture 2" descr="2954144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4500570"/>
            <a:ext cx="3328988" cy="164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785818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3600" b="1" dirty="0" smtClean="0"/>
              <a:t/>
            </a:r>
            <a:br>
              <a:rPr lang="uk-UA" sz="3600" b="1" dirty="0" smtClean="0"/>
            </a:br>
            <a:r>
              <a:rPr lang="uk-UA" sz="3600" b="1" dirty="0" smtClean="0"/>
              <a:t/>
            </a:r>
            <a:br>
              <a:rPr lang="uk-UA" sz="3600" b="1" dirty="0" smtClean="0"/>
            </a:br>
            <a:r>
              <a:rPr lang="uk-UA" sz="3600" b="1" dirty="0" smtClean="0"/>
              <a:t/>
            </a:r>
            <a:br>
              <a:rPr lang="uk-UA" sz="3600" b="1" dirty="0" smtClean="0"/>
            </a:br>
            <a:r>
              <a:rPr lang="uk-UA" sz="3600" b="1" dirty="0" smtClean="0"/>
              <a:t>Результати самоосвітньої діяльності вчителя </a:t>
            </a:r>
            <a:endParaRPr lang="ru-RU" b="1" dirty="0"/>
          </a:p>
        </p:txBody>
      </p:sp>
      <p:sp>
        <p:nvSpPr>
          <p:cNvPr id="16387" name="Содержимое 2"/>
          <p:cNvSpPr>
            <a:spLocks noGrp="1"/>
          </p:cNvSpPr>
          <p:nvPr>
            <p:ph sz="quarter" idx="1"/>
          </p:nvPr>
        </p:nvSpPr>
        <p:spPr>
          <a:xfrm>
            <a:off x="2928926" y="1285860"/>
            <a:ext cx="5843588" cy="4537075"/>
          </a:xfrm>
        </p:spPr>
        <p:txBody>
          <a:bodyPr>
            <a:normAutofit/>
          </a:bodyPr>
          <a:lstStyle/>
          <a:p>
            <a:pPr eaLnBrk="1" hangingPunct="1"/>
            <a:r>
              <a:rPr lang="uk-UA" dirty="0" smtClean="0"/>
              <a:t>результати вступу учнів до вишів;</a:t>
            </a:r>
            <a:endParaRPr lang="ru-RU" dirty="0" smtClean="0"/>
          </a:p>
          <a:p>
            <a:pPr eaLnBrk="1" hangingPunct="1"/>
            <a:r>
              <a:rPr lang="uk-UA" dirty="0" smtClean="0"/>
              <a:t>результативність участі учнів в олімпіадах і конкурсах;</a:t>
            </a:r>
            <a:endParaRPr lang="ru-RU" dirty="0" smtClean="0"/>
          </a:p>
          <a:p>
            <a:pPr eaLnBrk="1" hangingPunct="1"/>
            <a:r>
              <a:rPr lang="uk-UA" dirty="0" smtClean="0"/>
              <a:t>відкриті уроки, позакласні та позаурочні заходи на шкільному та районному   рівнях;</a:t>
            </a:r>
            <a:endParaRPr lang="ru-RU" dirty="0" smtClean="0"/>
          </a:p>
          <a:p>
            <a:pPr eaLnBrk="1" hangingPunct="1"/>
            <a:r>
              <a:rPr lang="uk-UA" dirty="0" smtClean="0"/>
              <a:t>апробація підручників, навчально-методичних посібників;</a:t>
            </a:r>
            <a:endParaRPr lang="ru-RU" dirty="0" smtClean="0"/>
          </a:p>
          <a:p>
            <a:pPr eaLnBrk="1" hangingPunct="1"/>
            <a:r>
              <a:rPr lang="uk-UA" dirty="0" smtClean="0"/>
              <a:t>підготовка рефератів для курсової перепідготовки.</a:t>
            </a:r>
            <a:endParaRPr lang="ru-RU" dirty="0" smtClean="0"/>
          </a:p>
          <a:p>
            <a:pPr eaLnBrk="1" hangingPunct="1"/>
            <a:endParaRPr lang="ru-RU" dirty="0" smtClean="0"/>
          </a:p>
        </p:txBody>
      </p:sp>
      <p:pic>
        <p:nvPicPr>
          <p:cNvPr id="17412" name="Picture 5" descr="%D0%B0%D1%82%D0%B5%D1%81%D1%82%20%D0%B2%D1%87%D0%B8%D1%82%20%D0%BA%D0%B0%D1%8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214554"/>
            <a:ext cx="2554288" cy="367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457200" y="704851"/>
            <a:ext cx="8229600" cy="1009638"/>
          </a:xfrm>
        </p:spPr>
        <p:txBody>
          <a:bodyPr>
            <a:normAutofit/>
          </a:bodyPr>
          <a:lstStyle/>
          <a:p>
            <a:pPr eaLnBrk="1" hangingPunct="1"/>
            <a:r>
              <a:rPr lang="uk-UA" u="sng" dirty="0" smtClean="0"/>
              <a:t>Мета: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4099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1571612"/>
            <a:ext cx="8229600" cy="3357586"/>
          </a:xfrm>
        </p:spPr>
        <p:txBody>
          <a:bodyPr>
            <a:normAutofit/>
          </a:bodyPr>
          <a:lstStyle/>
          <a:p>
            <a:pPr eaLnBrk="1" hangingPunct="1"/>
            <a:endParaRPr lang="uk-UA" dirty="0" smtClean="0"/>
          </a:p>
          <a:p>
            <a:pPr eaLnBrk="1" hangingPunct="1"/>
            <a:r>
              <a:rPr lang="uk-UA" dirty="0" smtClean="0"/>
              <a:t>сприяти активізації творчого потенціалу вчителів;</a:t>
            </a:r>
            <a:endParaRPr lang="ru-RU" dirty="0" smtClean="0"/>
          </a:p>
          <a:p>
            <a:pPr eaLnBrk="1" hangingPunct="1"/>
            <a:r>
              <a:rPr lang="uk-UA" dirty="0" smtClean="0"/>
              <a:t>стимулювати бажання підвищувати свій професійний рівень;</a:t>
            </a:r>
            <a:endParaRPr lang="ru-RU" dirty="0" smtClean="0"/>
          </a:p>
          <a:p>
            <a:pPr eaLnBrk="1" hangingPunct="1"/>
            <a:r>
              <a:rPr lang="uk-UA" dirty="0" smtClean="0"/>
              <a:t>сприяти формуванню комунікативних умінь і навичок методичної діяльності.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кутник 6"/>
          <p:cNvSpPr/>
          <p:nvPr/>
        </p:nvSpPr>
        <p:spPr>
          <a:xfrm>
            <a:off x="785754" y="1071546"/>
            <a:ext cx="835824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Вправа </a:t>
            </a:r>
          </a:p>
          <a:p>
            <a:pPr algn="ctr"/>
            <a:r>
              <a:rPr lang="uk-UA" sz="36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«Джерело знань»</a:t>
            </a:r>
            <a:endParaRPr lang="uk-UA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71438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sz="3600" b="1" dirty="0" smtClean="0"/>
              <a:t>Робота в групах </a:t>
            </a:r>
            <a:endParaRPr lang="ru-RU" sz="3600" b="1" dirty="0"/>
          </a:p>
        </p:txBody>
      </p:sp>
      <p:sp>
        <p:nvSpPr>
          <p:cNvPr id="17411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1142984"/>
            <a:ext cx="7400948" cy="3903662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uk-UA" dirty="0" smtClean="0"/>
              <a:t> </a:t>
            </a:r>
            <a:endParaRPr lang="ru-RU" dirty="0" smtClean="0"/>
          </a:p>
          <a:p>
            <a:pPr eaLnBrk="1" hangingPunct="1"/>
            <a:endParaRPr lang="uk-UA" i="1" dirty="0" smtClean="0"/>
          </a:p>
          <a:p>
            <a:pPr eaLnBrk="1" hangingPunct="1"/>
            <a:r>
              <a:rPr lang="uk-UA" i="1" dirty="0" smtClean="0"/>
              <a:t>Перша група</a:t>
            </a:r>
            <a:r>
              <a:rPr lang="uk-UA" dirty="0" smtClean="0"/>
              <a:t> – «Компетентність – це…»</a:t>
            </a:r>
          </a:p>
          <a:p>
            <a:pPr eaLnBrk="1" hangingPunct="1"/>
            <a:endParaRPr lang="ru-RU" dirty="0" smtClean="0"/>
          </a:p>
          <a:p>
            <a:pPr eaLnBrk="1" hangingPunct="1"/>
            <a:r>
              <a:rPr lang="uk-UA" i="1" dirty="0" smtClean="0"/>
              <a:t>Друга група</a:t>
            </a:r>
            <a:r>
              <a:rPr lang="uk-UA" dirty="0" smtClean="0"/>
              <a:t> – «Компетенція – це…»</a:t>
            </a:r>
          </a:p>
          <a:p>
            <a:pPr eaLnBrk="1" hangingPunct="1"/>
            <a:endParaRPr lang="ru-RU" dirty="0" smtClean="0"/>
          </a:p>
          <a:p>
            <a:pPr eaLnBrk="1" hangingPunct="1"/>
            <a:r>
              <a:rPr lang="uk-UA" i="1" dirty="0" smtClean="0"/>
              <a:t>Третя група</a:t>
            </a:r>
            <a:r>
              <a:rPr lang="uk-UA" dirty="0" smtClean="0"/>
              <a:t> – «Компетентний учитель – це…»</a:t>
            </a:r>
            <a:endParaRPr lang="ru-RU" dirty="0" smtClean="0"/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1214414" y="285728"/>
            <a:ext cx="6491287" cy="1023923"/>
          </a:xfrm>
        </p:spPr>
        <p:txBody>
          <a:bodyPr/>
          <a:lstStyle/>
          <a:p>
            <a:pPr algn="ctr" eaLnBrk="1" hangingPunct="1"/>
            <a:r>
              <a:rPr lang="uk-UA" b="1" i="1" dirty="0" smtClean="0"/>
              <a:t>Компетентність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00298" y="1428736"/>
            <a:ext cx="6202362" cy="4537075"/>
          </a:xfrm>
        </p:spPr>
        <p:txBody>
          <a:bodyPr>
            <a:normAutofit fontScale="850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dirty="0" smtClean="0"/>
              <a:t>походить від латинського «</a:t>
            </a:r>
            <a:r>
              <a:rPr lang="en-US" dirty="0" err="1" smtClean="0"/>
              <a:t>competens</a:t>
            </a:r>
            <a:r>
              <a:rPr lang="uk-UA" dirty="0" smtClean="0"/>
              <a:t>», що в перекладі означає «належний», «здібний»;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dirty="0" smtClean="0"/>
              <a:t>спроможність кваліфіковано здійснювати діяльність, виконувати завдання або роботу;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dirty="0" smtClean="0"/>
              <a:t>набір знань, умінь, навичок і відносин, що дають змогу особистості здійснювати діяльність або виконувати певні функції, що підлягають досягненню певних стандартів у галузі професії чи виду діяльності;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dirty="0" smtClean="0"/>
              <a:t>певна база знань особистості, яка дозволяє їй судити про що-небудь, висловлювати переконливу, авторитетну думку. 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/>
          </a:p>
        </p:txBody>
      </p:sp>
      <p:pic>
        <p:nvPicPr>
          <p:cNvPr id="19460" name="Picture 7" descr="s5010_1271228732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05038"/>
            <a:ext cx="2546350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57200" y="333375"/>
            <a:ext cx="8229600" cy="809609"/>
          </a:xfrm>
        </p:spPr>
        <p:txBody>
          <a:bodyPr>
            <a:normAutofit/>
          </a:bodyPr>
          <a:lstStyle/>
          <a:p>
            <a:pPr algn="ctr" eaLnBrk="1" hangingPunct="1"/>
            <a:r>
              <a:rPr lang="uk-UA" sz="3200" b="1" i="1" dirty="0" smtClean="0"/>
              <a:t>Компетенція</a:t>
            </a:r>
            <a:r>
              <a:rPr lang="uk-UA" sz="3200" dirty="0" smtClean="0"/>
              <a:t> </a:t>
            </a:r>
            <a:endParaRPr lang="ru-RU" sz="3200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55875" y="1412875"/>
            <a:ext cx="6130925" cy="4392613"/>
          </a:xfrm>
        </p:spPr>
        <p:txBody>
          <a:bodyPr>
            <a:normAutofit fontScale="850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dirty="0" smtClean="0"/>
              <a:t>це коло повноважень будь-якої установи чи особи; коло питань, у яких ця особа має знання, досвід.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dirty="0" smtClean="0"/>
              <a:t>Компетенція є складовою компетентності. Компетенції є двох видів: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dirty="0" smtClean="0"/>
              <a:t> базові (фізичні, моральні);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dirty="0" smtClean="0"/>
              <a:t>похідні (трудові, технологічні, політико-правові), які розвиваються на основі базових.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dirty="0" smtClean="0"/>
              <a:t>Поняття «компетенція» вживають, як правило, у значенні «коло повноважень». Компетентність пов’язують з обізнаністю, авторитетністю, кваліфікованістю. Тому в педагогічному сенсі рекомендують користуватися терміном «компетентність».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  <p:pic>
        <p:nvPicPr>
          <p:cNvPr id="20484" name="Picture 5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205038"/>
            <a:ext cx="2339975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539750" y="704850"/>
            <a:ext cx="8147050" cy="1139825"/>
          </a:xfrm>
        </p:spPr>
        <p:txBody>
          <a:bodyPr/>
          <a:lstStyle/>
          <a:p>
            <a:pPr eaLnBrk="1" hangingPunct="1"/>
            <a:r>
              <a:rPr lang="uk-UA" b="1" i="1" dirty="0" smtClean="0"/>
              <a:t>Компетентний учитель</a:t>
            </a:r>
            <a:r>
              <a:rPr lang="uk-UA" dirty="0" smtClean="0"/>
              <a:t> – </a:t>
            </a:r>
            <a:endParaRPr lang="ru-RU" dirty="0" smtClean="0"/>
          </a:p>
        </p:txBody>
      </p:sp>
      <p:sp>
        <p:nvSpPr>
          <p:cNvPr id="20483" name="Содержимое 2"/>
          <p:cNvSpPr>
            <a:spLocks noGrp="1"/>
          </p:cNvSpPr>
          <p:nvPr>
            <p:ph sz="quarter" idx="1"/>
          </p:nvPr>
        </p:nvSpPr>
        <p:spPr>
          <a:xfrm>
            <a:off x="3059113" y="1928802"/>
            <a:ext cx="5772150" cy="4192598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uk-UA" dirty="0" smtClean="0"/>
              <a:t>   </a:t>
            </a:r>
          </a:p>
          <a:p>
            <a:pPr eaLnBrk="1" hangingPunct="1">
              <a:buFont typeface="Wingdings 2" pitchFamily="18" charset="2"/>
              <a:buNone/>
            </a:pPr>
            <a:r>
              <a:rPr lang="uk-UA" dirty="0" smtClean="0"/>
              <a:t>   той, хто володіє необхідною сумою знань, умінь, навичок, які виражають сформованість педагогічної діяльності, педагогічного спілкування й особистості вчителя як носія визначальних цінностей, ідеалів і педагогічної свідомості.</a:t>
            </a:r>
            <a:endParaRPr lang="ru-RU" dirty="0" smtClean="0"/>
          </a:p>
          <a:p>
            <a:pPr eaLnBrk="1" hangingPunct="1"/>
            <a:endParaRPr lang="ru-RU" dirty="0" smtClean="0"/>
          </a:p>
        </p:txBody>
      </p:sp>
      <p:pic>
        <p:nvPicPr>
          <p:cNvPr id="21508" name="Picture 5" descr="130821166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276475"/>
            <a:ext cx="2725738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Содержимое 2"/>
          <p:cNvSpPr>
            <a:spLocks noGrp="1"/>
          </p:cNvSpPr>
          <p:nvPr>
            <p:ph sz="quarter" idx="1"/>
          </p:nvPr>
        </p:nvSpPr>
        <p:spPr>
          <a:xfrm>
            <a:off x="3132138" y="692150"/>
            <a:ext cx="5843587" cy="54737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uk-UA" i="1" dirty="0" smtClean="0"/>
              <a:t>   </a:t>
            </a:r>
            <a:r>
              <a:rPr lang="uk-UA" b="1" i="1" dirty="0" smtClean="0"/>
              <a:t>К. Ушинський</a:t>
            </a:r>
            <a:r>
              <a:rPr lang="uk-UA" b="1" dirty="0" smtClean="0"/>
              <a:t> зазначав:</a:t>
            </a:r>
          </a:p>
          <a:p>
            <a:pPr eaLnBrk="1" hangingPunct="1">
              <a:buFont typeface="Wingdings 2" pitchFamily="18" charset="2"/>
              <a:buNone/>
            </a:pPr>
            <a:endParaRPr lang="ru-RU" dirty="0" smtClean="0"/>
          </a:p>
          <a:p>
            <a:pPr marL="266700" indent="-266700" eaLnBrk="1" hangingPunct="1"/>
            <a:r>
              <a:rPr lang="uk-UA" dirty="0" smtClean="0"/>
              <a:t>«учитель має бути зразком для поліпшення розумового і морального виховання населення»;</a:t>
            </a:r>
            <a:endParaRPr lang="ru-RU" dirty="0" smtClean="0"/>
          </a:p>
          <a:p>
            <a:pPr marL="266700" indent="-266700" eaLnBrk="1" hangingPunct="1"/>
            <a:r>
              <a:rPr lang="uk-UA" dirty="0" smtClean="0"/>
              <a:t>«обов’язково потрібно володіти спеціальними знаннями в галузі теорії педагогіки, виховання, загальної та конкретної дидактики, учитель має бути обізнаний із зарубіжною історією та практикою навчально-виховної роботи»</a:t>
            </a:r>
            <a:endParaRPr lang="ru-RU" dirty="0" smtClean="0"/>
          </a:p>
          <a:p>
            <a:pPr eaLnBrk="1" hangingPunct="1"/>
            <a:endParaRPr lang="ru-RU" dirty="0" smtClean="0"/>
          </a:p>
        </p:txBody>
      </p:sp>
      <p:pic>
        <p:nvPicPr>
          <p:cNvPr id="22531" name="Рисунок 16" descr="http://upload.wikimedia.org/wikipedia/commons/0/09/Konstantin_Dmitrievich_Ushinski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557338"/>
            <a:ext cx="2970212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Содержимое 2"/>
          <p:cNvSpPr>
            <a:spLocks noGrp="1"/>
          </p:cNvSpPr>
          <p:nvPr>
            <p:ph sz="quarter" idx="1"/>
          </p:nvPr>
        </p:nvSpPr>
        <p:spPr>
          <a:xfrm>
            <a:off x="3228975" y="692150"/>
            <a:ext cx="5915025" cy="616585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uk-UA" i="1" smtClean="0"/>
              <a:t>   </a:t>
            </a:r>
            <a:r>
              <a:rPr lang="uk-UA" b="1" i="1" smtClean="0"/>
              <a:t>С. Русова</a:t>
            </a:r>
            <a:r>
              <a:rPr lang="uk-UA" b="1" smtClean="0"/>
              <a:t> </a:t>
            </a:r>
            <a:r>
              <a:rPr lang="uk-UA" smtClean="0"/>
              <a:t>звертала увагу працівників освіти на необхідність знання психології, фізіології, педагогіки, дефектології, на вміння застосовувати методи дослідження дітей, спостереження, експеримент. </a:t>
            </a:r>
          </a:p>
          <a:p>
            <a:pPr eaLnBrk="1" hangingPunct="1">
              <a:buFont typeface="Wingdings 2" pitchFamily="18" charset="2"/>
              <a:buNone/>
            </a:pPr>
            <a:r>
              <a:rPr lang="uk-UA" smtClean="0"/>
              <a:t>   Наголошувала на необхідності ерудованості, начитаності педагога, його вмінні співвідносити інформацію теоретичну з інформацією спостережень, на вмінні аналізувати одержану інформацію для прийняття педагогічно доцільного рішення.</a:t>
            </a:r>
            <a:endParaRPr lang="ru-RU" smtClean="0"/>
          </a:p>
          <a:p>
            <a:pPr eaLnBrk="1" hangingPunct="1"/>
            <a:endParaRPr lang="ru-RU" smtClean="0"/>
          </a:p>
        </p:txBody>
      </p:sp>
      <p:pic>
        <p:nvPicPr>
          <p:cNvPr id="23555" name="Рисунок 13" descr="София Русов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133600"/>
            <a:ext cx="3097213" cy="295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Содержимое 2"/>
          <p:cNvSpPr>
            <a:spLocks noGrp="1"/>
          </p:cNvSpPr>
          <p:nvPr>
            <p:ph sz="quarter" idx="1"/>
          </p:nvPr>
        </p:nvSpPr>
        <p:spPr>
          <a:xfrm>
            <a:off x="3000364" y="765175"/>
            <a:ext cx="5656291" cy="6092825"/>
          </a:xfrm>
        </p:spPr>
        <p:txBody>
          <a:bodyPr>
            <a:normAutofit lnSpcReduction="10000"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uk-UA" i="1" dirty="0" smtClean="0"/>
              <a:t>   </a:t>
            </a:r>
            <a:r>
              <a:rPr lang="uk-UA" b="1" i="1" dirty="0" smtClean="0"/>
              <a:t>К. Мелешко</a:t>
            </a:r>
            <a:r>
              <a:rPr lang="uk-UA" b="1" dirty="0" smtClean="0"/>
              <a:t> </a:t>
            </a:r>
            <a:r>
              <a:rPr lang="uk-UA" dirty="0" smtClean="0"/>
              <a:t>досліджував проблеми професійної компетентності </a:t>
            </a:r>
            <a:r>
              <a:rPr lang="uk-UA" i="1" dirty="0" smtClean="0"/>
              <a:t>сільського вчителя. </a:t>
            </a:r>
            <a:r>
              <a:rPr lang="uk-UA" dirty="0" smtClean="0"/>
              <a:t>Він зазначав, що професійні якості вчителя розглядають через його особисті здібності й уміння, зокрема, такі як уміння адаптуватись у соціальному середовищі, ефективно використовувати набуті знання в практичній діяльності, здатність генерувати нові перспективні й реальні ідеї, володіти педагогічним тактом, визначати напрями власної діяльності, шляхи та способи самовдосконалення.</a:t>
            </a:r>
            <a:endParaRPr lang="ru-RU" dirty="0" smtClean="0"/>
          </a:p>
          <a:p>
            <a:pPr eaLnBrk="1" hangingPunct="1"/>
            <a:endParaRPr lang="ru-RU" dirty="0" smtClean="0"/>
          </a:p>
        </p:txBody>
      </p:sp>
      <p:pic>
        <p:nvPicPr>
          <p:cNvPr id="24579" name="Picture 6" descr="bibliotekar_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700213"/>
            <a:ext cx="2735262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Содержимое 2"/>
          <p:cNvSpPr>
            <a:spLocks noGrp="1"/>
          </p:cNvSpPr>
          <p:nvPr>
            <p:ph sz="quarter" idx="1"/>
          </p:nvPr>
        </p:nvSpPr>
        <p:spPr>
          <a:xfrm>
            <a:off x="3276600" y="765175"/>
            <a:ext cx="5627688" cy="5976938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uk-UA" b="1" i="1" smtClean="0"/>
              <a:t>   Є. Павлютенков</a:t>
            </a:r>
            <a:r>
              <a:rPr lang="uk-UA" b="1" smtClean="0"/>
              <a:t> </a:t>
            </a:r>
            <a:r>
              <a:rPr lang="uk-UA" smtClean="0"/>
              <a:t>виокремлював такі види педагогічної компетентності:</a:t>
            </a:r>
            <a:endParaRPr lang="ru-RU" smtClean="0"/>
          </a:p>
          <a:p>
            <a:pPr eaLnBrk="1" hangingPunct="1"/>
            <a:r>
              <a:rPr lang="uk-UA" smtClean="0"/>
              <a:t>мотиваційна (внутрішня професійна мотивація, здатність мотивувати та стимулювати пізнавальну активність учнів);</a:t>
            </a:r>
            <a:endParaRPr lang="ru-RU" smtClean="0"/>
          </a:p>
          <a:p>
            <a:pPr eaLnBrk="1" hangingPunct="1"/>
            <a:r>
              <a:rPr lang="uk-UA" smtClean="0"/>
              <a:t>організаційно-технологічна (володіння необхідними навичками організації дитячого колективу, навчального процесу);</a:t>
            </a:r>
            <a:endParaRPr lang="ru-RU" smtClean="0"/>
          </a:p>
          <a:p>
            <a:pPr eaLnBrk="1" hangingPunct="1"/>
            <a:r>
              <a:rPr lang="uk-UA" smtClean="0"/>
              <a:t>рефлексивна (здатність до аналізу та самоаналізу процесів й результатів).</a:t>
            </a:r>
            <a:endParaRPr lang="ru-RU" smtClean="0"/>
          </a:p>
          <a:p>
            <a:pPr eaLnBrk="1" hangingPunct="1"/>
            <a:endParaRPr lang="ru-RU" smtClean="0"/>
          </a:p>
        </p:txBody>
      </p:sp>
      <p:pic>
        <p:nvPicPr>
          <p:cNvPr id="25603" name="Рисунок 25" descr="Павлютенков Євгеній Михайлович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268413"/>
            <a:ext cx="3024187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кутник 6"/>
          <p:cNvSpPr/>
          <p:nvPr/>
        </p:nvSpPr>
        <p:spPr>
          <a:xfrm>
            <a:off x="785754" y="1071546"/>
            <a:ext cx="835824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Вправа </a:t>
            </a:r>
          </a:p>
          <a:p>
            <a:pPr algn="ctr"/>
            <a:r>
              <a:rPr lang="uk-UA" sz="36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«Портрет професіонала»</a:t>
            </a:r>
            <a:endParaRPr lang="uk-UA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9382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uk-UA" u="sng" dirty="0" smtClean="0"/>
              <a:t>Завдання: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512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28775"/>
            <a:ext cx="8229600" cy="2800357"/>
          </a:xfrm>
        </p:spPr>
        <p:txBody>
          <a:bodyPr/>
          <a:lstStyle/>
          <a:p>
            <a:pPr eaLnBrk="1" hangingPunct="1"/>
            <a:endParaRPr lang="uk-UA" dirty="0" smtClean="0"/>
          </a:p>
          <a:p>
            <a:pPr eaLnBrk="1" hangingPunct="1"/>
            <a:r>
              <a:rPr lang="uk-UA" dirty="0" smtClean="0"/>
              <a:t>забезпечити учасників заняття знаннями про професійні компетентності вчителів;</a:t>
            </a:r>
            <a:endParaRPr lang="ru-RU" dirty="0" smtClean="0"/>
          </a:p>
          <a:p>
            <a:pPr eaLnBrk="1" hangingPunct="1"/>
            <a:r>
              <a:rPr lang="uk-UA" dirty="0" smtClean="0"/>
              <a:t>формувати вміння командної взаємодії;</a:t>
            </a:r>
            <a:endParaRPr lang="ru-RU" dirty="0" smtClean="0"/>
          </a:p>
          <a:p>
            <a:pPr eaLnBrk="1" hangingPunct="1"/>
            <a:r>
              <a:rPr lang="uk-UA" dirty="0" smtClean="0"/>
              <a:t>допомогти в організації професійного самовдосконалення й самоосвіти.</a:t>
            </a:r>
            <a:endParaRPr lang="ru-RU" dirty="0" smtClean="0"/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852488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b="1" dirty="0" smtClean="0"/>
              <a:t>Робота в групах </a:t>
            </a: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928670"/>
            <a:ext cx="8186766" cy="3943364"/>
          </a:xfrm>
        </p:spPr>
        <p:txBody>
          <a:bodyPr>
            <a:normAutofit fontScale="85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sz="2800" i="1" dirty="0" smtClean="0"/>
              <a:t>перша група</a:t>
            </a:r>
            <a:r>
              <a:rPr lang="uk-UA" sz="2800" dirty="0" smtClean="0"/>
              <a:t> – «Проаналізуйте </a:t>
            </a:r>
            <a:r>
              <a:rPr lang="uk-UA" sz="2800" dirty="0" err="1" smtClean="0"/>
              <a:t>професіограму</a:t>
            </a:r>
            <a:r>
              <a:rPr lang="uk-UA" sz="2800" dirty="0" smtClean="0"/>
              <a:t> вчителя «Професійна спрямованість учителя», розроблену науковцями-педагогами та психологами. Ознайомте з нею присутніх;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sz="2800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sz="2800" i="1" dirty="0" smtClean="0"/>
              <a:t>друга група</a:t>
            </a:r>
            <a:r>
              <a:rPr lang="uk-UA" sz="2800" dirty="0" smtClean="0"/>
              <a:t> – «Проаналізуйте «Види ключових </a:t>
            </a:r>
            <a:r>
              <a:rPr lang="uk-UA" sz="2800" dirty="0" err="1" smtClean="0"/>
              <a:t>компетентностей</a:t>
            </a:r>
            <a:r>
              <a:rPr lang="uk-UA" sz="2800" dirty="0" smtClean="0"/>
              <a:t> сучасного вчителя». Ознайомте з ними присутніх;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sz="2800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sz="2800" i="1" dirty="0" smtClean="0"/>
              <a:t>третя група</a:t>
            </a:r>
            <a:r>
              <a:rPr lang="uk-UA" sz="2800" dirty="0" smtClean="0"/>
              <a:t> – «Визначте, які форми методичної роботи сприяють становленню ключових </a:t>
            </a:r>
            <a:r>
              <a:rPr lang="uk-UA" sz="2800" dirty="0" err="1" smtClean="0"/>
              <a:t>компетентностей</a:t>
            </a:r>
            <a:r>
              <a:rPr lang="uk-UA" sz="2800" dirty="0" smtClean="0"/>
              <a:t> учителя»</a:t>
            </a:r>
            <a:endParaRPr lang="ru-RU" sz="2800" dirty="0" smtClean="0"/>
          </a:p>
        </p:txBody>
      </p:sp>
      <p:pic>
        <p:nvPicPr>
          <p:cNvPr id="26628" name="Picture 6" descr="132078135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4500570"/>
            <a:ext cx="1604944" cy="1943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995363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uk-UA" sz="3600" b="1" dirty="0" smtClean="0"/>
              <a:t>ПРОФЕСІЙНА </a:t>
            </a:r>
            <a:br>
              <a:rPr lang="uk-UA" sz="3600" b="1" dirty="0" smtClean="0"/>
            </a:br>
            <a:r>
              <a:rPr lang="uk-UA" sz="3600" b="1" dirty="0" smtClean="0"/>
              <a:t>СПРЯМОВАНІСТЬ УЧИТЕЛЯ</a:t>
            </a:r>
            <a:endParaRPr lang="ru-RU" sz="3600" dirty="0" smtClean="0"/>
          </a:p>
        </p:txBody>
      </p:sp>
      <p:sp>
        <p:nvSpPr>
          <p:cNvPr id="26627" name="Содержимое 4"/>
          <p:cNvSpPr>
            <a:spLocks noGrp="1"/>
          </p:cNvSpPr>
          <p:nvPr>
            <p:ph sz="quarter" idx="1"/>
          </p:nvPr>
        </p:nvSpPr>
        <p:spPr>
          <a:xfrm>
            <a:off x="2627313" y="1700213"/>
            <a:ext cx="6059487" cy="4681537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uk-UA" dirty="0" smtClean="0"/>
              <a:t>   </a:t>
            </a:r>
            <a:r>
              <a:rPr lang="uk-UA" b="1" dirty="0" err="1" smtClean="0"/>
              <a:t>Комунікатор</a:t>
            </a:r>
            <a:endParaRPr lang="ru-RU" dirty="0" smtClean="0"/>
          </a:p>
          <a:p>
            <a:pPr eaLnBrk="1" hangingPunct="1"/>
            <a:r>
              <a:rPr lang="uk-UA" dirty="0" smtClean="0"/>
              <a:t>Реалізується через пошук механізмів сумісності з учнем, через неформальне спілкування</a:t>
            </a:r>
            <a:endParaRPr lang="ru-RU" dirty="0" smtClean="0"/>
          </a:p>
          <a:p>
            <a:pPr eaLnBrk="1" hangingPunct="1"/>
            <a:r>
              <a:rPr lang="uk-UA" dirty="0" smtClean="0"/>
              <a:t>Сильні сторони – комунікативна функція</a:t>
            </a:r>
            <a:endParaRPr lang="ru-RU" dirty="0" smtClean="0"/>
          </a:p>
          <a:p>
            <a:pPr eaLnBrk="1" hangingPunct="1"/>
            <a:r>
              <a:rPr lang="uk-UA" dirty="0" smtClean="0"/>
              <a:t>Головні риси – товариськість, доброта, зовнішня привабливість, емоційність, висока моральність, низька конфліктність, спрямованість на взаємодію</a:t>
            </a:r>
            <a:endParaRPr lang="ru-RU" dirty="0" smtClean="0"/>
          </a:p>
          <a:p>
            <a:pPr eaLnBrk="1" hangingPunct="1"/>
            <a:endParaRPr lang="ru-RU" dirty="0" smtClean="0"/>
          </a:p>
        </p:txBody>
      </p:sp>
      <p:pic>
        <p:nvPicPr>
          <p:cNvPr id="27652" name="Picture 5" descr="Uchitel_det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349500"/>
            <a:ext cx="2303463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987675" y="836613"/>
            <a:ext cx="5699125" cy="5256212"/>
          </a:xfrm>
        </p:spPr>
        <p:txBody>
          <a:bodyPr>
            <a:normAutofit fontScale="92500"/>
          </a:bodyPr>
          <a:lstStyle/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b="1" dirty="0" err="1" smtClean="0"/>
              <a:t>Предметник</a:t>
            </a:r>
            <a:endParaRPr lang="ru-RU" b="1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dirty="0" smtClean="0"/>
              <a:t>Реалізується в навчальній місії, виховує засобами досліджуваного предмета шляхом зміни сприйняття учнем наукової картини світу, поглиблення знань з предмету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dirty="0" smtClean="0"/>
              <a:t>Сильні сторони – конструктивна, методична, навчальна функції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dirty="0" smtClean="0"/>
              <a:t>Головні риси – спостережливість, раціоналізм, переконаність у необхідності та значимості знань, прагнення до творчості, самореалізація, спрямованість на себе, на завдання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  <p:pic>
        <p:nvPicPr>
          <p:cNvPr id="28675" name="Picture 5" descr="8631656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28775"/>
            <a:ext cx="3049588" cy="374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Содержимое 2"/>
          <p:cNvSpPr>
            <a:spLocks noGrp="1"/>
          </p:cNvSpPr>
          <p:nvPr>
            <p:ph sz="quarter" idx="1"/>
          </p:nvPr>
        </p:nvSpPr>
        <p:spPr>
          <a:xfrm>
            <a:off x="3348038" y="1052513"/>
            <a:ext cx="5795962" cy="5472112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uk-UA" b="1" smtClean="0"/>
              <a:t>Організатор</a:t>
            </a:r>
            <a:endParaRPr lang="ru-RU" b="1" smtClean="0"/>
          </a:p>
          <a:p>
            <a:pPr eaLnBrk="1" hangingPunct="1"/>
            <a:r>
              <a:rPr lang="uk-UA" smtClean="0"/>
              <a:t>Реалізується в позакласній діяльності, у сфері ділового співробітництва, колективної зацікавленості, дисципліни</a:t>
            </a:r>
            <a:endParaRPr lang="ru-RU" smtClean="0"/>
          </a:p>
          <a:p>
            <a:pPr eaLnBrk="1" hangingPunct="1"/>
            <a:r>
              <a:rPr lang="uk-UA" smtClean="0"/>
              <a:t>Сильні сторони – виконавча, мобілізаційна, організаторська функції</a:t>
            </a:r>
            <a:endParaRPr lang="ru-RU" smtClean="0"/>
          </a:p>
          <a:p>
            <a:pPr eaLnBrk="1" hangingPunct="1"/>
            <a:r>
              <a:rPr lang="uk-UA" smtClean="0"/>
              <a:t>Головні риси – вимогливість, сильна воля, енергійність, самодисципліна, лідерство, авторитетність, спрямованість на взаємодію</a:t>
            </a:r>
            <a:endParaRPr lang="ru-RU" smtClean="0"/>
          </a:p>
          <a:p>
            <a:pPr eaLnBrk="1" hangingPunct="1"/>
            <a:endParaRPr lang="ru-RU" smtClean="0"/>
          </a:p>
        </p:txBody>
      </p:sp>
      <p:pic>
        <p:nvPicPr>
          <p:cNvPr id="29699" name="Picture 5" descr="%D0%A8%D0%BA%D1%96%D0%BB%D1%8C%D0%BD%D1%96%20%D0%B7%D0%B0%D1%85%D0%BE%D0%B4%D0%B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205038"/>
            <a:ext cx="3097213" cy="367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Содержимое 2"/>
          <p:cNvSpPr>
            <a:spLocks noGrp="1"/>
          </p:cNvSpPr>
          <p:nvPr>
            <p:ph sz="quarter" idx="1"/>
          </p:nvPr>
        </p:nvSpPr>
        <p:spPr>
          <a:xfrm>
            <a:off x="3059113" y="333375"/>
            <a:ext cx="5656291" cy="6119813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uk-UA" b="1" dirty="0" smtClean="0"/>
              <a:t>Інтелігент</a:t>
            </a:r>
            <a:endParaRPr lang="ru-RU" b="1" dirty="0" smtClean="0"/>
          </a:p>
          <a:p>
            <a:pPr eaLnBrk="1" hangingPunct="1"/>
            <a:r>
              <a:rPr lang="uk-UA" dirty="0" smtClean="0"/>
              <a:t>Реалізується у високоінтелектуальній просвітницькій діяльності, що розвиває місію популяризації науки, мистецтва, культури</a:t>
            </a:r>
          </a:p>
          <a:p>
            <a:pPr eaLnBrk="1" hangingPunct="1"/>
            <a:r>
              <a:rPr lang="uk-UA" dirty="0" smtClean="0"/>
              <a:t> Сильні сторони – виховна, інформаційна, розвивальна, дослідницька, пропагандистська функції </a:t>
            </a:r>
            <a:endParaRPr lang="ru-RU" dirty="0" smtClean="0"/>
          </a:p>
          <a:p>
            <a:pPr eaLnBrk="1" hangingPunct="1"/>
            <a:r>
              <a:rPr lang="uk-UA" dirty="0" smtClean="0"/>
              <a:t>Головні риси – високий інтелект, висока загальна культура, висока моральність, принциповість, духовність, пріоритети волі й саморозвитку</a:t>
            </a:r>
            <a:endParaRPr lang="ru-RU" dirty="0" smtClean="0"/>
          </a:p>
          <a:p>
            <a:pPr eaLnBrk="1" hangingPunct="1"/>
            <a:endParaRPr lang="ru-RU" dirty="0" smtClean="0"/>
          </a:p>
        </p:txBody>
      </p:sp>
      <p:pic>
        <p:nvPicPr>
          <p:cNvPr id="30723" name="Picture 5" descr="130_shablon_medal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73238"/>
            <a:ext cx="3024188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355737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b="1" dirty="0" smtClean="0"/>
              <a:t>ВИДИ </a:t>
            </a:r>
            <a:br>
              <a:rPr lang="uk-UA" b="1" dirty="0" smtClean="0"/>
            </a:br>
            <a:r>
              <a:rPr lang="uk-UA" b="1" dirty="0" smtClean="0"/>
              <a:t>КЛЮЧОВИХ КОМПЕТЕНТНОСТЕЙ </a:t>
            </a:r>
            <a:br>
              <a:rPr lang="uk-UA" b="1" dirty="0" smtClean="0"/>
            </a:br>
            <a:r>
              <a:rPr lang="uk-UA" b="1" dirty="0" smtClean="0"/>
              <a:t>СУЧАСНОГО ВЧИТЕЛЯ</a:t>
            </a:r>
            <a:endParaRPr lang="ru-RU" dirty="0"/>
          </a:p>
        </p:txBody>
      </p:sp>
      <p:sp>
        <p:nvSpPr>
          <p:cNvPr id="30723" name="Содержимое 2"/>
          <p:cNvSpPr>
            <a:spLocks noGrp="1"/>
          </p:cNvSpPr>
          <p:nvPr>
            <p:ph sz="quarter" idx="1"/>
          </p:nvPr>
        </p:nvSpPr>
        <p:spPr>
          <a:xfrm>
            <a:off x="2916238" y="1916113"/>
            <a:ext cx="5770562" cy="4465637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uk-UA" b="1" dirty="0" smtClean="0"/>
              <a:t>Соціальна</a:t>
            </a:r>
            <a:endParaRPr lang="ru-RU" b="1" dirty="0" smtClean="0"/>
          </a:p>
          <a:p>
            <a:pPr eaLnBrk="1" hangingPunct="1">
              <a:buFont typeface="Wingdings 2" pitchFamily="18" charset="2"/>
              <a:buNone/>
            </a:pPr>
            <a:r>
              <a:rPr lang="uk-UA" dirty="0" smtClean="0"/>
              <a:t>   Здібності вчителя визначати своє місце в суспільстві, проектувати стратегії власної діяльності, продуктивно працювати з адміністрацією, колегами, учнями, батьками, проявляти самостійність та ініціативу, уміння емоційно налаштуватися на спілкування тощо</a:t>
            </a:r>
            <a:endParaRPr lang="ru-RU" dirty="0" smtClean="0"/>
          </a:p>
          <a:p>
            <a:pPr eaLnBrk="1" hangingPunct="1"/>
            <a:endParaRPr lang="ru-RU" dirty="0" smtClean="0"/>
          </a:p>
        </p:txBody>
      </p:sp>
      <p:pic>
        <p:nvPicPr>
          <p:cNvPr id="31748" name="Picture 5" descr="cs-f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924175"/>
            <a:ext cx="2881313" cy="309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Содержимое 2"/>
          <p:cNvSpPr>
            <a:spLocks noGrp="1"/>
          </p:cNvSpPr>
          <p:nvPr>
            <p:ph sz="quarter" idx="1"/>
          </p:nvPr>
        </p:nvSpPr>
        <p:spPr>
          <a:xfrm>
            <a:off x="3708400" y="1125538"/>
            <a:ext cx="5219700" cy="4751387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uk-UA" b="1" dirty="0" smtClean="0"/>
              <a:t>Професійна</a:t>
            </a:r>
          </a:p>
          <a:p>
            <a:pPr algn="ctr" eaLnBrk="1" hangingPunct="1">
              <a:buFont typeface="Wingdings 2" pitchFamily="18" charset="2"/>
              <a:buNone/>
            </a:pPr>
            <a:endParaRPr lang="ru-RU" b="1" dirty="0" smtClean="0"/>
          </a:p>
          <a:p>
            <a:pPr eaLnBrk="1" hangingPunct="1">
              <a:buFont typeface="Wingdings 2" pitchFamily="18" charset="2"/>
              <a:buNone/>
            </a:pPr>
            <a:r>
              <a:rPr lang="uk-UA" dirty="0" smtClean="0"/>
              <a:t>   Особливості, навички щодо визначення й постановки педагогічних цілей навчання та виховання, способів операційного контролю, оцінювання результатів, розуміння й упровадження інноваційних технологій тощо</a:t>
            </a:r>
            <a:endParaRPr lang="ru-RU" dirty="0" smtClean="0"/>
          </a:p>
          <a:p>
            <a:pPr eaLnBrk="1" hangingPunct="1"/>
            <a:endParaRPr lang="ru-RU" dirty="0" smtClean="0"/>
          </a:p>
        </p:txBody>
      </p:sp>
      <p:pic>
        <p:nvPicPr>
          <p:cNvPr id="32771" name="Picture 5" descr="ger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2205038"/>
            <a:ext cx="3671888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Содержимое 2"/>
          <p:cNvSpPr>
            <a:spLocks noGrp="1"/>
          </p:cNvSpPr>
          <p:nvPr>
            <p:ph sz="quarter" idx="1"/>
          </p:nvPr>
        </p:nvSpPr>
        <p:spPr>
          <a:xfrm>
            <a:off x="3492500" y="1412875"/>
            <a:ext cx="5265738" cy="3975100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uk-UA" b="1" smtClean="0"/>
              <a:t>Здоров</a:t>
            </a:r>
            <a:r>
              <a:rPr lang="en-US" b="1" smtClean="0"/>
              <a:t>’</a:t>
            </a:r>
            <a:r>
              <a:rPr lang="uk-UA" b="1" smtClean="0"/>
              <a:t>язбережувальна</a:t>
            </a:r>
          </a:p>
          <a:p>
            <a:pPr algn="ctr" eaLnBrk="1" hangingPunct="1">
              <a:buFont typeface="Wingdings 2" pitchFamily="18" charset="2"/>
              <a:buNone/>
            </a:pPr>
            <a:endParaRPr lang="ru-RU" b="1" smtClean="0"/>
          </a:p>
          <a:p>
            <a:pPr eaLnBrk="1" hangingPunct="1">
              <a:buFont typeface="Wingdings 2" pitchFamily="18" charset="2"/>
              <a:buNone/>
            </a:pPr>
            <a:r>
              <a:rPr lang="uk-UA" smtClean="0"/>
              <a:t>   Особливості, які спрямовані на збереження фізичного, соціального, психічного та духовного здоров</a:t>
            </a:r>
            <a:r>
              <a:rPr lang="ru-RU" smtClean="0"/>
              <a:t>’</a:t>
            </a:r>
            <a:r>
              <a:rPr lang="uk-UA" smtClean="0"/>
              <a:t>я – свого й оточуючих; сприяння збереженню, укріпленню здоров</a:t>
            </a:r>
            <a:r>
              <a:rPr lang="ru-RU" smtClean="0"/>
              <a:t>’</a:t>
            </a:r>
            <a:r>
              <a:rPr lang="uk-UA" smtClean="0"/>
              <a:t>я учнів</a:t>
            </a:r>
            <a:endParaRPr lang="ru-RU" smtClean="0"/>
          </a:p>
          <a:p>
            <a:pPr eaLnBrk="1" hangingPunct="1"/>
            <a:endParaRPr lang="ru-RU" smtClean="0"/>
          </a:p>
        </p:txBody>
      </p:sp>
      <p:pic>
        <p:nvPicPr>
          <p:cNvPr id="33795" name="Picture 4" descr="24808_html_md7cdd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2492375"/>
            <a:ext cx="3024188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Содержимое 2"/>
          <p:cNvSpPr>
            <a:spLocks noGrp="1"/>
          </p:cNvSpPr>
          <p:nvPr>
            <p:ph sz="quarter" idx="1"/>
          </p:nvPr>
        </p:nvSpPr>
        <p:spPr>
          <a:xfrm>
            <a:off x="3924300" y="1557338"/>
            <a:ext cx="4762500" cy="4319587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uk-UA" b="1" smtClean="0"/>
              <a:t>Загальнокультурна</a:t>
            </a:r>
          </a:p>
          <a:p>
            <a:pPr algn="ctr" eaLnBrk="1" hangingPunct="1">
              <a:buFont typeface="Wingdings 2" pitchFamily="18" charset="2"/>
              <a:buNone/>
            </a:pPr>
            <a:endParaRPr lang="ru-RU" b="1" smtClean="0"/>
          </a:p>
          <a:p>
            <a:pPr eaLnBrk="1" hangingPunct="1">
              <a:buFont typeface="Wingdings 2" pitchFamily="18" charset="2"/>
              <a:buNone/>
            </a:pPr>
            <a:r>
              <a:rPr lang="uk-UA" smtClean="0"/>
              <a:t>   Культура міжособистісних взаємин учителя й учня, рівень володіння вчителем національною та світовою культурною спадщиною, уміння дотримуватись принципів толерантності, норм мовної культури тощо</a:t>
            </a:r>
            <a:endParaRPr lang="ru-RU" smtClean="0"/>
          </a:p>
          <a:p>
            <a:pPr eaLnBrk="1" hangingPunct="1"/>
            <a:endParaRPr lang="ru-RU" smtClean="0"/>
          </a:p>
        </p:txBody>
      </p:sp>
      <p:pic>
        <p:nvPicPr>
          <p:cNvPr id="34819" name="Picture 5" descr="moinost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2636838"/>
            <a:ext cx="4032250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Содержимое 2"/>
          <p:cNvSpPr>
            <a:spLocks noGrp="1"/>
          </p:cNvSpPr>
          <p:nvPr>
            <p:ph sz="quarter" idx="1"/>
          </p:nvPr>
        </p:nvSpPr>
        <p:spPr>
          <a:xfrm>
            <a:off x="323850" y="836613"/>
            <a:ext cx="8578850" cy="3455987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uk-UA" b="1" smtClean="0"/>
              <a:t>Громадянська</a:t>
            </a:r>
          </a:p>
          <a:p>
            <a:pPr algn="ctr" eaLnBrk="1" hangingPunct="1">
              <a:buFont typeface="Wingdings 2" pitchFamily="18" charset="2"/>
              <a:buNone/>
            </a:pPr>
            <a:endParaRPr lang="ru-RU" b="1" smtClean="0"/>
          </a:p>
          <a:p>
            <a:pPr eaLnBrk="1" hangingPunct="1">
              <a:buFont typeface="Wingdings 2" pitchFamily="18" charset="2"/>
              <a:buNone/>
            </a:pPr>
            <a:r>
              <a:rPr lang="uk-UA" smtClean="0"/>
              <a:t>    Здібності орієнтуватися в проблемах сучасного суспільно-політичного життя, виконувати громадянські обов’язки, використовувати засоби й моделі поведінки, які відповідають законодавству України</a:t>
            </a:r>
            <a:endParaRPr lang="ru-RU" smtClean="0"/>
          </a:p>
          <a:p>
            <a:pPr eaLnBrk="1" hangingPunct="1"/>
            <a:endParaRPr lang="ru-RU" smtClean="0"/>
          </a:p>
        </p:txBody>
      </p:sp>
      <p:pic>
        <p:nvPicPr>
          <p:cNvPr id="35843" name="Picture 6" descr="%D0%BF%D1%80%D0%B0%D0%BF%D0%BE%D1%8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413" y="3789363"/>
            <a:ext cx="4473575" cy="273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1075"/>
            <a:ext cx="8229600" cy="876289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u="sng" dirty="0" smtClean="0"/>
              <a:t>Очікувані результати: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147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785926"/>
            <a:ext cx="8229600" cy="4221365"/>
          </a:xfrm>
        </p:spPr>
        <p:txBody>
          <a:bodyPr/>
          <a:lstStyle/>
          <a:p>
            <a:pPr eaLnBrk="1" hangingPunct="1"/>
            <a:r>
              <a:rPr lang="uk-UA" dirty="0" smtClean="0"/>
              <a:t>поглиблення знань, запровадження інноваційних методик в практику методичної роботи;</a:t>
            </a:r>
            <a:endParaRPr lang="ru-RU" dirty="0" smtClean="0"/>
          </a:p>
          <a:p>
            <a:pPr eaLnBrk="1" hangingPunct="1"/>
            <a:r>
              <a:rPr lang="uk-UA" dirty="0" smtClean="0"/>
              <a:t>формування конкурентоспроможного вчителя;</a:t>
            </a:r>
            <a:endParaRPr lang="ru-RU" dirty="0" smtClean="0"/>
          </a:p>
          <a:p>
            <a:pPr eaLnBrk="1" hangingPunct="1"/>
            <a:r>
              <a:rPr lang="uk-UA" dirty="0" smtClean="0"/>
              <a:t>створення відкритого інформаційного простору в освітній системі школи.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Содержимое 2"/>
          <p:cNvSpPr>
            <a:spLocks noGrp="1"/>
          </p:cNvSpPr>
          <p:nvPr>
            <p:ph sz="quarter" idx="1"/>
          </p:nvPr>
        </p:nvSpPr>
        <p:spPr>
          <a:xfrm>
            <a:off x="3492500" y="1412875"/>
            <a:ext cx="5338763" cy="4679950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uk-UA" smtClean="0"/>
              <a:t>І</a:t>
            </a:r>
            <a:r>
              <a:rPr lang="uk-UA" b="1" smtClean="0"/>
              <a:t>нформаційна</a:t>
            </a:r>
          </a:p>
          <a:p>
            <a:pPr algn="ctr" eaLnBrk="1" hangingPunct="1">
              <a:buFont typeface="Wingdings 2" pitchFamily="18" charset="2"/>
              <a:buNone/>
            </a:pPr>
            <a:endParaRPr lang="ru-RU" b="1" smtClean="0"/>
          </a:p>
          <a:p>
            <a:pPr eaLnBrk="1" hangingPunct="1">
              <a:buFont typeface="Wingdings 2" pitchFamily="18" charset="2"/>
              <a:buNone/>
            </a:pPr>
            <a:r>
              <a:rPr lang="uk-UA" smtClean="0"/>
              <a:t>   Здібність учителя орієнтуватися в інформаційному просторі, володіти й оперувати інформацією відповідно до своєї професійної підготовки</a:t>
            </a:r>
            <a:endParaRPr lang="ru-RU" smtClean="0"/>
          </a:p>
          <a:p>
            <a:pPr eaLnBrk="1" hangingPunct="1"/>
            <a:endParaRPr lang="ru-RU" smtClean="0"/>
          </a:p>
        </p:txBody>
      </p:sp>
      <p:pic>
        <p:nvPicPr>
          <p:cNvPr id="36867" name="Picture 5" descr="149_cover_colo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2060575"/>
            <a:ext cx="3240087" cy="288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955658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/>
              <a:t>Оволодіння інноваційними технологіями</a:t>
            </a:r>
            <a:endParaRPr lang="ru-RU" b="1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411413" y="1341438"/>
            <a:ext cx="6275387" cy="5040312"/>
          </a:xfrm>
        </p:spPr>
        <p:txBody>
          <a:bodyPr>
            <a:normAutofit lnSpcReduction="10000"/>
          </a:bodyPr>
          <a:lstStyle/>
          <a:p>
            <a:pPr marL="0" indent="358775">
              <a:buFont typeface="Wingdings 2" pitchFamily="18" charset="2"/>
              <a:buNone/>
            </a:pPr>
            <a:r>
              <a:rPr lang="uk-UA" dirty="0" smtClean="0"/>
              <a:t>   </a:t>
            </a:r>
            <a:r>
              <a:rPr lang="uk-UA" sz="2000" b="1" i="1" dirty="0" smtClean="0"/>
              <a:t>Зараз актуальним є пошук нових технологій,  форм методичної роботи, які максимально сприятимуть становленню й розвитку професійних </a:t>
            </a:r>
            <a:r>
              <a:rPr lang="uk-UA" sz="2000" b="1" i="1" dirty="0" err="1" smtClean="0"/>
              <a:t>компетентностей</a:t>
            </a:r>
            <a:r>
              <a:rPr lang="uk-UA" sz="2000" b="1" i="1" dirty="0" smtClean="0"/>
              <a:t> учителів,  а саме оволодінню:</a:t>
            </a:r>
          </a:p>
          <a:p>
            <a:r>
              <a:rPr lang="uk-UA" sz="2000" dirty="0" smtClean="0"/>
              <a:t>основами педагогічної та творчої діяльності;</a:t>
            </a:r>
          </a:p>
          <a:p>
            <a:r>
              <a:rPr lang="uk-UA" sz="2000" dirty="0" smtClean="0"/>
              <a:t>здібностями із </a:t>
            </a:r>
            <a:r>
              <a:rPr lang="uk-UA" sz="2000" dirty="0" err="1" smtClean="0"/>
              <a:t>самопроектування</a:t>
            </a:r>
            <a:r>
              <a:rPr lang="uk-UA" sz="2000" dirty="0" smtClean="0"/>
              <a:t>, самореалізації та рефлексії;</a:t>
            </a:r>
          </a:p>
          <a:p>
            <a:r>
              <a:rPr lang="uk-UA" sz="2000" dirty="0" smtClean="0"/>
              <a:t>комунікативною діяльністю;</a:t>
            </a:r>
          </a:p>
          <a:p>
            <a:r>
              <a:rPr lang="uk-UA" sz="2000" dirty="0" smtClean="0"/>
              <a:t>навичками дослідницької діяльності;</a:t>
            </a:r>
          </a:p>
          <a:p>
            <a:r>
              <a:rPr lang="uk-UA" sz="2000" dirty="0" smtClean="0"/>
              <a:t>способами складання проектів;</a:t>
            </a:r>
          </a:p>
          <a:p>
            <a:r>
              <a:rPr lang="uk-UA" sz="2000" dirty="0" smtClean="0"/>
              <a:t>інформаційними технологіями;</a:t>
            </a:r>
          </a:p>
          <a:p>
            <a:r>
              <a:rPr lang="uk-UA" sz="2000" dirty="0" smtClean="0"/>
              <a:t>умінням використання прогресивних ідей психолого-педагогічної науки, передового педагогічного досвіду</a:t>
            </a:r>
          </a:p>
          <a:p>
            <a:pPr>
              <a:buFont typeface="Wingdings 2" pitchFamily="18" charset="2"/>
              <a:buNone/>
            </a:pPr>
            <a:endParaRPr lang="ru-RU" dirty="0" smtClean="0"/>
          </a:p>
        </p:txBody>
      </p:sp>
      <p:pic>
        <p:nvPicPr>
          <p:cNvPr id="37892" name="Picture 2" descr="020312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33600"/>
            <a:ext cx="2468563" cy="273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714396"/>
          </a:xfrm>
        </p:spPr>
        <p:txBody>
          <a:bodyPr/>
          <a:lstStyle/>
          <a:p>
            <a:pPr algn="ctr" eaLnBrk="1" hangingPunct="1"/>
            <a:r>
              <a:rPr lang="uk-UA" b="1" dirty="0" smtClean="0"/>
              <a:t>Форми методичної роботи</a:t>
            </a:r>
            <a:endParaRPr lang="ru-RU" b="1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627313" y="1196975"/>
            <a:ext cx="6059487" cy="4752975"/>
          </a:xfrm>
        </p:spPr>
        <p:txBody>
          <a:bodyPr>
            <a:normAutofit fontScale="55000" lnSpcReduction="20000"/>
          </a:bodyPr>
          <a:lstStyle/>
          <a:p>
            <a:pPr marL="0" indent="358775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b="1" i="1" dirty="0" smtClean="0"/>
              <a:t>   </a:t>
            </a:r>
            <a:r>
              <a:rPr lang="uk-UA" sz="3500" b="1" i="1" dirty="0" smtClean="0"/>
              <a:t>Формуванню якісних професійних </a:t>
            </a:r>
            <a:r>
              <a:rPr lang="uk-UA" sz="3500" b="1" i="1" dirty="0" err="1" smtClean="0"/>
              <a:t>компетентностей</a:t>
            </a:r>
            <a:r>
              <a:rPr lang="uk-UA" sz="3500" b="1" i="1" dirty="0" smtClean="0"/>
              <a:t> учителів сприяють такі форми методичної роботи: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3500" b="1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sz="3500" dirty="0" smtClean="0"/>
              <a:t>систематичне консультування з питань організації самоосвіти;</a:t>
            </a:r>
            <a:endParaRPr lang="ru-RU" sz="3500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sz="3500" dirty="0" smtClean="0"/>
              <a:t>моніторингові дослідження (з метою визначення сильних і слабких позицій учителя та визначення шляхів подолання труднощів);</a:t>
            </a:r>
            <a:endParaRPr lang="ru-RU" sz="3500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sz="3500" dirty="0" smtClean="0"/>
              <a:t>постійне вивчення ППД;</a:t>
            </a:r>
            <a:endParaRPr lang="ru-RU" sz="3500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sz="3500" dirty="0" smtClean="0"/>
              <a:t>надання методичних рекомендацій щодо актуальних проблем теорії та практики;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sz="3500" dirty="0" smtClean="0"/>
              <a:t>нестандартні колективні та групові форми методичної роботи;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sz="3500" dirty="0" err="1" smtClean="0"/>
              <a:t>взаємовідвідування</a:t>
            </a:r>
            <a:r>
              <a:rPr lang="uk-UA" sz="3500" dirty="0" smtClean="0"/>
              <a:t> уроків та позакласних заходів;</a:t>
            </a:r>
            <a:endParaRPr lang="ru-RU" sz="3500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sz="3500" dirty="0" smtClean="0"/>
              <a:t>курсова перепідготовка</a:t>
            </a:r>
            <a:endParaRPr lang="ru-RU" sz="3500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  <p:pic>
        <p:nvPicPr>
          <p:cNvPr id="38916" name="Picture 5" descr="pre49-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420938"/>
            <a:ext cx="2700338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1188" y="765175"/>
            <a:ext cx="8075612" cy="3816350"/>
          </a:xfrm>
        </p:spPr>
        <p:txBody>
          <a:bodyPr>
            <a:normAutofit/>
          </a:bodyPr>
          <a:lstStyle/>
          <a:p>
            <a:pPr marL="0" indent="358775">
              <a:buFont typeface="Wingdings 2" pitchFamily="18" charset="2"/>
              <a:buNone/>
            </a:pPr>
            <a:r>
              <a:rPr lang="uk-UA" dirty="0" smtClean="0"/>
              <a:t>  </a:t>
            </a:r>
            <a:r>
              <a:rPr lang="uk-UA" b="1" dirty="0" smtClean="0"/>
              <a:t>“Я знаю представників багатьох спеціальностей, але немає – я в цьому переконаний – людей більш допитливих і невгамовних, більш одержимих думками про творчість, як учитель. Педагогічна діяльність, яка є сплавом науки та мистецтва, за своїми компонентами завжди передбачає </a:t>
            </a:r>
            <a:r>
              <a:rPr lang="uk-UA" b="1" dirty="0" err="1" smtClean="0"/>
              <a:t>творчість”</a:t>
            </a:r>
            <a:r>
              <a:rPr lang="uk-UA" b="1" dirty="0" smtClean="0"/>
              <a:t> </a:t>
            </a:r>
          </a:p>
          <a:p>
            <a:pPr marL="0" indent="358775" algn="r">
              <a:buFont typeface="Wingdings 2" pitchFamily="18" charset="2"/>
              <a:buNone/>
            </a:pPr>
            <a:r>
              <a:rPr lang="uk-UA" b="1" i="1" dirty="0" smtClean="0"/>
              <a:t>                                                                                          В. Сухомлинський </a:t>
            </a:r>
            <a:endParaRPr lang="ru-RU" b="1" i="1" dirty="0" smtClean="0"/>
          </a:p>
        </p:txBody>
      </p:sp>
      <p:pic>
        <p:nvPicPr>
          <p:cNvPr id="39939" name="Picture 2" descr="nachalnaja_shkol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150" y="3860800"/>
            <a:ext cx="4608513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кутник 6"/>
          <p:cNvSpPr/>
          <p:nvPr/>
        </p:nvSpPr>
        <p:spPr>
          <a:xfrm>
            <a:off x="785754" y="1071546"/>
            <a:ext cx="835824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Вправа  </a:t>
            </a:r>
          </a:p>
          <a:p>
            <a:pPr algn="ctr"/>
            <a:r>
              <a:rPr lang="uk-UA" sz="3600" b="1" i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“Професійна</a:t>
            </a:r>
            <a:r>
              <a:rPr lang="uk-UA" sz="36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3600" b="1" i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піраміда”</a:t>
            </a:r>
            <a:endParaRPr lang="uk-UA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57422" y="2714620"/>
            <a:ext cx="6215106" cy="221599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400" i="1" dirty="0">
                <a:latin typeface="+mn-lt"/>
              </a:rPr>
              <a:t>Хід вправи</a:t>
            </a:r>
            <a:r>
              <a:rPr lang="uk-UA" sz="2400" dirty="0">
                <a:latin typeface="+mn-lt"/>
              </a:rPr>
              <a:t>: </a:t>
            </a:r>
            <a:r>
              <a:rPr lang="uk-UA" sz="2400" i="1" dirty="0" smtClean="0">
                <a:latin typeface="+mn-lt"/>
              </a:rPr>
              <a:t>по</a:t>
            </a:r>
            <a:r>
              <a:rPr lang="uk-UA" sz="2400" dirty="0" smtClean="0">
                <a:latin typeface="+mn-lt"/>
              </a:rPr>
              <a:t>будувати </a:t>
            </a:r>
            <a:r>
              <a:rPr lang="uk-UA" sz="2400" dirty="0">
                <a:latin typeface="+mn-lt"/>
              </a:rPr>
              <a:t>піраміду вражень від заняття. Всі присутні говорять, поклавши свою руку на руки інших, про те, що вони винесли для себе з цієї зустрічі.</a:t>
            </a:r>
          </a:p>
          <a:p>
            <a:endParaRPr lang="uk-UA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кутник 6"/>
          <p:cNvSpPr/>
          <p:nvPr/>
        </p:nvSpPr>
        <p:spPr>
          <a:xfrm>
            <a:off x="785754" y="1357298"/>
            <a:ext cx="835824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Рефлексія  </a:t>
            </a:r>
          </a:p>
        </p:txBody>
      </p:sp>
      <p:pic>
        <p:nvPicPr>
          <p:cNvPr id="3" name="Рисунок 2" descr="1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7554" y="2571744"/>
            <a:ext cx="3786214" cy="2834372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4" name="Picture 5" descr="loli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3357562"/>
            <a:ext cx="2892414" cy="3304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642918"/>
            <a:ext cx="7759724" cy="4392612"/>
          </a:xfrm>
        </p:spPr>
        <p:txBody>
          <a:bodyPr>
            <a:normAutofit/>
          </a:bodyPr>
          <a:lstStyle/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b="1" dirty="0" smtClean="0"/>
              <a:t>    Дайте відповіді на запитання:</a:t>
            </a:r>
            <a:endParaRPr lang="ru-RU" b="1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dirty="0" smtClean="0"/>
              <a:t>Що дало вам заняття?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dirty="0" smtClean="0"/>
              <a:t>    а) збагатило цінним досвідом;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dirty="0" smtClean="0"/>
              <a:t>    б) поглибило знання;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dirty="0" smtClean="0"/>
              <a:t>    в) викликало творче натхнення;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dirty="0" smtClean="0"/>
              <a:t>    г) принесло розчарування.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u="sng" dirty="0" smtClean="0"/>
              <a:t>Девіз заняття: </a:t>
            </a:r>
            <a:endParaRPr lang="ru-RU" u="sng" dirty="0" smtClean="0"/>
          </a:p>
        </p:txBody>
      </p:sp>
      <p:sp>
        <p:nvSpPr>
          <p:cNvPr id="7171" name="Содержимое 2"/>
          <p:cNvSpPr>
            <a:spLocks noGrp="1"/>
          </p:cNvSpPr>
          <p:nvPr>
            <p:ph sz="quarter" idx="1"/>
          </p:nvPr>
        </p:nvSpPr>
        <p:spPr>
          <a:xfrm>
            <a:off x="2357422" y="1357298"/>
            <a:ext cx="6329378" cy="2786083"/>
          </a:xfrm>
        </p:spPr>
        <p:txBody>
          <a:bodyPr>
            <a:normAutofit fontScale="55000" lnSpcReduction="20000"/>
          </a:bodyPr>
          <a:lstStyle/>
          <a:p>
            <a:pPr eaLnBrk="1" hangingPunct="1">
              <a:buFont typeface="Wingdings 2" pitchFamily="18" charset="2"/>
              <a:buNone/>
            </a:pPr>
            <a:endParaRPr lang="uk-UA" b="1" dirty="0" smtClean="0"/>
          </a:p>
          <a:p>
            <a:pPr marL="0" indent="109538" eaLnBrk="1" hangingPunct="1">
              <a:buFont typeface="Wingdings 2" pitchFamily="18" charset="2"/>
              <a:buNone/>
            </a:pPr>
            <a:r>
              <a:rPr lang="uk-UA" sz="4600" b="1" i="1" dirty="0" smtClean="0"/>
              <a:t>«Неможливо жити краще, ніж проводячи життя в прагненні стати досконалішим. Хто хоче зрушити світ, нехай зрушить </a:t>
            </a:r>
            <a:r>
              <a:rPr lang="uk-UA" sz="4600" b="1" dirty="0" smtClean="0"/>
              <a:t>себе»</a:t>
            </a:r>
          </a:p>
          <a:p>
            <a:pPr marL="0" indent="109538" algn="r" eaLnBrk="1" hangingPunct="1">
              <a:buFont typeface="Wingdings 2" pitchFamily="18" charset="2"/>
              <a:buNone/>
            </a:pPr>
            <a:r>
              <a:rPr lang="uk-UA" sz="3800" b="1" dirty="0" smtClean="0"/>
              <a:t>                                                                      </a:t>
            </a:r>
            <a:r>
              <a:rPr lang="uk-UA" sz="3800" dirty="0" smtClean="0"/>
              <a:t>                                           </a:t>
            </a:r>
            <a:r>
              <a:rPr lang="uk-UA" sz="3800" i="1" dirty="0" smtClean="0"/>
              <a:t>Сократ</a:t>
            </a:r>
            <a:endParaRPr lang="ru-RU" sz="3800" dirty="0" smtClean="0"/>
          </a:p>
        </p:txBody>
      </p:sp>
      <p:pic>
        <p:nvPicPr>
          <p:cNvPr id="7172" name="Рисунок 31" descr="http://ic.pics.livejournal.com/znay_vce/49735500/189620/189620_6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714752"/>
            <a:ext cx="2339975" cy="249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кутник 6"/>
          <p:cNvSpPr/>
          <p:nvPr/>
        </p:nvSpPr>
        <p:spPr>
          <a:xfrm>
            <a:off x="642910" y="500042"/>
            <a:ext cx="835824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Вправа </a:t>
            </a:r>
          </a:p>
          <a:p>
            <a:pPr algn="ctr"/>
            <a:r>
              <a:rPr lang="uk-UA" sz="36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uk-UA" sz="3600" b="1" i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 сьогодні </a:t>
            </a:r>
            <a:endParaRPr lang="uk-UA" sz="3600" b="1" i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uk-UA" sz="36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та </a:t>
            </a:r>
            <a:r>
              <a:rPr lang="uk-UA" sz="3600" b="1" i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через десять років»</a:t>
            </a:r>
            <a:endParaRPr lang="uk-UA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71670" y="2643182"/>
            <a:ext cx="6572296" cy="184665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400" u="sng" dirty="0"/>
              <a:t>Хід вправи</a:t>
            </a:r>
            <a:r>
              <a:rPr lang="uk-UA" sz="2400" dirty="0"/>
              <a:t>: всі присутні по черзі називають своє ім`я презентують свою </a:t>
            </a:r>
            <a:r>
              <a:rPr lang="uk-UA" sz="2400" dirty="0" err="1"/>
              <a:t>дільність</a:t>
            </a:r>
            <a:r>
              <a:rPr lang="uk-UA" sz="2400" dirty="0"/>
              <a:t>, захоплення на сьогодні і… через 10 років.</a:t>
            </a:r>
          </a:p>
          <a:p>
            <a:endParaRPr lang="uk-UA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6" descr="batkivski_zbor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4000504"/>
            <a:ext cx="3314706" cy="2667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u="sng" dirty="0" smtClean="0"/>
              <a:t>Правила учасників тренінгу:</a:t>
            </a:r>
            <a:r>
              <a:rPr lang="ru-RU" u="sng" dirty="0" smtClean="0"/>
              <a:t/>
            </a:r>
            <a:br>
              <a:rPr lang="ru-RU" u="sng" dirty="0" smtClean="0"/>
            </a:br>
            <a:endParaRPr lang="ru-RU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1000108"/>
            <a:ext cx="7929618" cy="3887788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dirty="0" smtClean="0"/>
              <a:t>будьмо позитивними;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dirty="0" smtClean="0"/>
              <a:t>толерантність – це повага, у першу чергу, до самого себе;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dirty="0" smtClean="0"/>
              <a:t>точність – ввічливість королів;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dirty="0" smtClean="0"/>
              <a:t>світ навколо вирує, а ми – на занятті ТУТ і ЗАРАЗ– вчимося;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uk-UA" dirty="0" smtClean="0"/>
              <a:t>найдорогоцінніше, що в нас є, це – час, використаймо його для себе найефективніше.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кутник 6"/>
          <p:cNvSpPr/>
          <p:nvPr/>
        </p:nvSpPr>
        <p:spPr>
          <a:xfrm>
            <a:off x="642910" y="500042"/>
            <a:ext cx="835824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Вправа </a:t>
            </a:r>
          </a:p>
          <a:p>
            <a:pPr algn="ctr"/>
            <a:r>
              <a:rPr lang="uk-UA" sz="36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«Святковий віночок очікувань»</a:t>
            </a:r>
            <a:endParaRPr lang="uk-UA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57290" y="1714488"/>
            <a:ext cx="7358114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400" u="sng" dirty="0"/>
              <a:t>Хід вправи:</a:t>
            </a:r>
            <a:r>
              <a:rPr lang="uk-UA" sz="2400" dirty="0"/>
              <a:t> написати свої очікування щодо сьогоднішнього заняття і прикріпити до </a:t>
            </a:r>
            <a:r>
              <a:rPr lang="uk-UA" sz="2400" dirty="0" smtClean="0"/>
              <a:t>віночка. </a:t>
            </a:r>
            <a:endParaRPr lang="uk-UA" sz="2400" dirty="0"/>
          </a:p>
          <a:p>
            <a:endParaRPr lang="uk-UA" sz="2400" dirty="0"/>
          </a:p>
        </p:txBody>
      </p:sp>
      <p:pic>
        <p:nvPicPr>
          <p:cNvPr id="4" name="Рисунок 3" descr="1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8" y="3357562"/>
            <a:ext cx="3409524" cy="2552381"/>
          </a:xfrm>
          <a:prstGeom prst="rect">
            <a:avLst/>
          </a:prstGeom>
        </p:spPr>
      </p:pic>
      <p:pic>
        <p:nvPicPr>
          <p:cNvPr id="5" name="Рисунок 4" descr="2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36" y="3143248"/>
            <a:ext cx="1790773" cy="28762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кутник 6"/>
          <p:cNvSpPr/>
          <p:nvPr/>
        </p:nvSpPr>
        <p:spPr>
          <a:xfrm>
            <a:off x="785754" y="1071546"/>
            <a:ext cx="835824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Вправа </a:t>
            </a:r>
          </a:p>
          <a:p>
            <a:pPr algn="ctr"/>
            <a:r>
              <a:rPr lang="uk-UA" sz="36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«Інтелектуально розминка»</a:t>
            </a:r>
            <a:endParaRPr lang="uk-UA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льков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льков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льков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715</TotalTime>
  <Words>1877</Words>
  <Application>Microsoft Office PowerPoint</Application>
  <PresentationFormat>Екран (4:3)</PresentationFormat>
  <Paragraphs>187</Paragraphs>
  <Slides>46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46</vt:i4>
      </vt:variant>
    </vt:vector>
  </HeadingPairs>
  <TitlesOfParts>
    <vt:vector size="47" baseType="lpstr">
      <vt:lpstr>Альков</vt:lpstr>
      <vt:lpstr>Слайд 1</vt:lpstr>
      <vt:lpstr>Мета: </vt:lpstr>
      <vt:lpstr>Завдання: </vt:lpstr>
      <vt:lpstr>Очікувані результати: </vt:lpstr>
      <vt:lpstr>Девіз заняття: </vt:lpstr>
      <vt:lpstr>Слайд 6</vt:lpstr>
      <vt:lpstr>Правила учасників тренінгу: 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Самоосвітня діяльність вчителя включає:</vt:lpstr>
      <vt:lpstr>Слайд 18</vt:lpstr>
      <vt:lpstr>   Результати самоосвітньої діяльності вчителя </vt:lpstr>
      <vt:lpstr>Слайд 20</vt:lpstr>
      <vt:lpstr>  Робота в групах </vt:lpstr>
      <vt:lpstr>Компетентність </vt:lpstr>
      <vt:lpstr>Компетенція </vt:lpstr>
      <vt:lpstr>Компетентний учитель – </vt:lpstr>
      <vt:lpstr>Слайд 25</vt:lpstr>
      <vt:lpstr>Слайд 26</vt:lpstr>
      <vt:lpstr>Слайд 27</vt:lpstr>
      <vt:lpstr>Слайд 28</vt:lpstr>
      <vt:lpstr>Слайд 29</vt:lpstr>
      <vt:lpstr>Робота в групах  </vt:lpstr>
      <vt:lpstr>ПРОФЕСІЙНА  СПРЯМОВАНІСТЬ УЧИТЕЛЯ</vt:lpstr>
      <vt:lpstr>Слайд 32</vt:lpstr>
      <vt:lpstr>Слайд 33</vt:lpstr>
      <vt:lpstr>Слайд 34</vt:lpstr>
      <vt:lpstr>  ВИДИ  КЛЮЧОВИХ КОМПЕТЕНТНОСТЕЙ  СУЧАСНОГО ВЧИТЕЛЯ</vt:lpstr>
      <vt:lpstr>Слайд 36</vt:lpstr>
      <vt:lpstr>Слайд 37</vt:lpstr>
      <vt:lpstr>Слайд 38</vt:lpstr>
      <vt:lpstr>Слайд 39</vt:lpstr>
      <vt:lpstr>Слайд 40</vt:lpstr>
      <vt:lpstr>Оволодіння інноваційними технологіями</vt:lpstr>
      <vt:lpstr>Форми методичної роботи</vt:lpstr>
      <vt:lpstr>Слайд 43</vt:lpstr>
      <vt:lpstr>Слайд 44</vt:lpstr>
      <vt:lpstr>Слайд 45</vt:lpstr>
      <vt:lpstr>Слайд 46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УДОСКОНАЛЕННЯ  САМООСВІТНЬОЇ ДІЯЛЬНОСТІ</dc:title>
  <dc:creator>User</dc:creator>
  <cp:lastModifiedBy>Lidok</cp:lastModifiedBy>
  <cp:revision>67</cp:revision>
  <dcterms:created xsi:type="dcterms:W3CDTF">2014-02-10T19:19:57Z</dcterms:created>
  <dcterms:modified xsi:type="dcterms:W3CDTF">2017-01-03T07:38:29Z</dcterms:modified>
</cp:coreProperties>
</file>