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7"/>
  </p:handoutMasterIdLst>
  <p:sldIdLst>
    <p:sldId id="256" r:id="rId2"/>
    <p:sldId id="260" r:id="rId3"/>
    <p:sldId id="275" r:id="rId4"/>
    <p:sldId id="261" r:id="rId5"/>
    <p:sldId id="262" r:id="rId6"/>
    <p:sldId id="263" r:id="rId7"/>
    <p:sldId id="264" r:id="rId8"/>
    <p:sldId id="265" r:id="rId9"/>
    <p:sldId id="274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3C7A"/>
    <a:srgbClr val="385592"/>
    <a:srgbClr val="332319"/>
    <a:srgbClr val="173A8D"/>
    <a:srgbClr val="003374"/>
    <a:srgbClr val="C9A093"/>
    <a:srgbClr val="F1F1F1"/>
    <a:srgbClr val="3A5896"/>
    <a:srgbClr val="21396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6" d="100"/>
          <a:sy n="66" d="100"/>
        </p:scale>
        <p:origin x="-120" y="-2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pPr/>
              <a:t>12/12/2019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0845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0094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12/12/2019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12/12/2019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12/12/2019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12/12/2019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12/12/2019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12/12/2019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465729"/>
            <a:ext cx="7869891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pPr/>
              <a:t>12/12/2019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8906" y="1"/>
            <a:ext cx="7839635" cy="1337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lum bright="-3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522514" y="757646"/>
            <a:ext cx="6557555" cy="3605348"/>
          </a:xfrm>
        </p:spPr>
        <p:txBody>
          <a:bodyPr>
            <a:noAutofit/>
          </a:bodyPr>
          <a:lstStyle/>
          <a:p>
            <a:r>
              <a:rPr lang="uk-UA" sz="44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Семінар – практикум:</a:t>
            </a:r>
            <a:br>
              <a:rPr lang="uk-UA" sz="44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</a:br>
            <a:r>
              <a:rPr lang="uk-UA" sz="44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“ Прояви агресивності підлітків. </a:t>
            </a:r>
            <a:br>
              <a:rPr lang="uk-UA" sz="44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</a:br>
            <a:r>
              <a:rPr lang="uk-UA" sz="44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Вплив віртуального  світу ”</a:t>
            </a:r>
            <a:endParaRPr lang="en-US" sz="4400" b="1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Копютери\images (1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4217" y="0"/>
            <a:ext cx="8059783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67989" y="3879669"/>
            <a:ext cx="4114801" cy="1214845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uk-UA" dirty="0" smtClean="0">
                <a:solidFill>
                  <a:schemeClr val="bg1"/>
                </a:solidFill>
              </a:rPr>
              <a:t>       </a:t>
            </a:r>
            <a:r>
              <a:rPr lang="uk-UA" sz="6600" b="1" dirty="0" smtClean="0">
                <a:solidFill>
                  <a:schemeClr val="bg1"/>
                </a:solidFill>
              </a:rPr>
              <a:t>Практичний блок</a:t>
            </a:r>
            <a:endParaRPr lang="ru-RU" sz="6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b="1" i="1" dirty="0" smtClean="0"/>
              <a:t>       </a:t>
            </a:r>
            <a:r>
              <a:rPr lang="ru-RU" sz="4800" b="1" i="1" dirty="0" err="1" smtClean="0">
                <a:solidFill>
                  <a:schemeClr val="bg1"/>
                </a:solidFill>
              </a:rPr>
              <a:t>Вправа</a:t>
            </a:r>
            <a:endParaRPr lang="en-US" sz="4800" b="1" i="1" dirty="0" smtClean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ru-RU" sz="4800" b="1" i="1" dirty="0" smtClean="0">
                <a:solidFill>
                  <a:schemeClr val="bg1"/>
                </a:solidFill>
              </a:rPr>
              <a:t> « </a:t>
            </a:r>
            <a:r>
              <a:rPr lang="ru-RU" sz="4800" b="1" i="1" dirty="0" err="1" smtClean="0">
                <a:solidFill>
                  <a:schemeClr val="bg1"/>
                </a:solidFill>
              </a:rPr>
              <a:t>Соцмережі</a:t>
            </a:r>
            <a:r>
              <a:rPr lang="ru-RU" sz="4800" b="1" i="1" dirty="0" smtClean="0">
                <a:solidFill>
                  <a:schemeClr val="bg1"/>
                </a:solidFill>
              </a:rPr>
              <a:t>»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102" name="Picture 6" descr="C:\Users\User\Desktop\images (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346484">
            <a:off x="1518182" y="661438"/>
            <a:ext cx="2027397" cy="1216438"/>
          </a:xfrm>
          <a:prstGeom prst="rect">
            <a:avLst/>
          </a:prstGeom>
          <a:noFill/>
        </p:spPr>
      </p:pic>
      <p:pic>
        <p:nvPicPr>
          <p:cNvPr id="4103" name="Picture 7" descr="C:\Users\User\Desktop\images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316604">
            <a:off x="6395416" y="713884"/>
            <a:ext cx="1996718" cy="1370441"/>
          </a:xfrm>
          <a:prstGeom prst="rect">
            <a:avLst/>
          </a:prstGeom>
          <a:noFill/>
        </p:spPr>
      </p:pic>
      <p:pic>
        <p:nvPicPr>
          <p:cNvPr id="4104" name="Picture 8" descr="C:\Users\User\Desktop\images (3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389295">
            <a:off x="1380072" y="3898372"/>
            <a:ext cx="2297795" cy="1315236"/>
          </a:xfrm>
          <a:prstGeom prst="rect">
            <a:avLst/>
          </a:prstGeom>
          <a:noFill/>
        </p:spPr>
      </p:pic>
      <p:pic>
        <p:nvPicPr>
          <p:cNvPr id="4105" name="Picture 9" descr="C:\Users\User\Desktop\images (4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06192" y="5031105"/>
            <a:ext cx="2176599" cy="1435294"/>
          </a:xfrm>
          <a:prstGeom prst="rect">
            <a:avLst/>
          </a:prstGeom>
          <a:noFill/>
        </p:spPr>
      </p:pic>
      <p:pic>
        <p:nvPicPr>
          <p:cNvPr id="4106" name="Picture 10" descr="C:\Users\User\Desktop\images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9873846">
            <a:off x="6269158" y="4010297"/>
            <a:ext cx="2637805" cy="12541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5459" y="1465729"/>
            <a:ext cx="7869891" cy="131666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6600" dirty="0" smtClean="0">
                <a:solidFill>
                  <a:schemeClr val="bg1"/>
                </a:solidFill>
              </a:rPr>
              <a:t>Вправа </a:t>
            </a:r>
            <a:r>
              <a:rPr lang="uk-UA" sz="6600" dirty="0" err="1" smtClean="0">
                <a:solidFill>
                  <a:schemeClr val="bg1"/>
                </a:solidFill>
              </a:rPr>
              <a:t>“Смайлики”</a:t>
            </a:r>
            <a:endParaRPr lang="ru-RU" sz="6600" dirty="0">
              <a:solidFill>
                <a:schemeClr val="bg1"/>
              </a:solidFill>
            </a:endParaRPr>
          </a:p>
        </p:txBody>
      </p:sp>
      <p:pic>
        <p:nvPicPr>
          <p:cNvPr id="5122" name="Picture 2" descr="C:\Users\User\Desktop\depositphotos_11570432-stock-photo-clapping-smile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203855">
            <a:off x="1153798" y="3997234"/>
            <a:ext cx="1771586" cy="1423851"/>
          </a:xfrm>
          <a:prstGeom prst="rect">
            <a:avLst/>
          </a:prstGeom>
          <a:noFill/>
        </p:spPr>
      </p:pic>
      <p:pic>
        <p:nvPicPr>
          <p:cNvPr id="5123" name="Picture 3" descr="C:\Users\User\Desktop\images (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01087">
            <a:off x="6679475" y="4120924"/>
            <a:ext cx="1801570" cy="1809613"/>
          </a:xfrm>
          <a:prstGeom prst="rect">
            <a:avLst/>
          </a:prstGeom>
          <a:noFill/>
        </p:spPr>
      </p:pic>
      <p:pic>
        <p:nvPicPr>
          <p:cNvPr id="5124" name="Picture 4" descr="C:\Users\User\Desktop\angry-emoticon-squar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589081">
            <a:off x="6470374" y="382187"/>
            <a:ext cx="1232751" cy="1232751"/>
          </a:xfrm>
          <a:prstGeom prst="rect">
            <a:avLst/>
          </a:prstGeom>
          <a:noFill/>
        </p:spPr>
      </p:pic>
      <p:pic>
        <p:nvPicPr>
          <p:cNvPr id="5125" name="Picture 5" descr="C:\Users\User\Desktop\711NDQNFq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5270" y="3000647"/>
            <a:ext cx="1560513" cy="1560513"/>
          </a:xfrm>
          <a:prstGeom prst="rect">
            <a:avLst/>
          </a:prstGeom>
          <a:noFill/>
        </p:spPr>
      </p:pic>
      <p:pic>
        <p:nvPicPr>
          <p:cNvPr id="5126" name="Picture 6" descr="C:\Users\User\Desktop\images (7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467339">
            <a:off x="2035039" y="352422"/>
            <a:ext cx="1269687" cy="1333385"/>
          </a:xfrm>
          <a:prstGeom prst="rect">
            <a:avLst/>
          </a:prstGeom>
          <a:noFill/>
        </p:spPr>
      </p:pic>
      <p:pic>
        <p:nvPicPr>
          <p:cNvPr id="5127" name="Picture 7" descr="C:\Users\User\Desktop\Depositphotos_59799265_m-201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88228" y="4641560"/>
            <a:ext cx="1854926" cy="17853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ob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8617" y="1909808"/>
            <a:ext cx="4948192" cy="494819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uk-UA" sz="6000" b="1" dirty="0" smtClean="0">
                <a:solidFill>
                  <a:schemeClr val="bg1"/>
                </a:solidFill>
              </a:rPr>
              <a:t>Вправа “ Кульки ”</a:t>
            </a:r>
            <a:endParaRPr lang="ru-RU" sz="6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hqdefault.jpg"/>
          <p:cNvPicPr>
            <a:picLocks noChangeAspect="1" noChangeArrowheads="1"/>
          </p:cNvPicPr>
          <p:nvPr/>
        </p:nvPicPr>
        <p:blipFill>
          <a:blip r:embed="rId2" cstate="print"/>
          <a:srcRect l="212" t="8762" b="9143"/>
          <a:stretch>
            <a:fillRect/>
          </a:stretch>
        </p:blipFill>
        <p:spPr bwMode="auto">
          <a:xfrm>
            <a:off x="834447" y="0"/>
            <a:ext cx="8309553" cy="6662057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24281" y="3020209"/>
            <a:ext cx="7869891" cy="471123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600" dirty="0" smtClean="0">
                <a:solidFill>
                  <a:srgbClr val="002060"/>
                </a:solidFill>
              </a:rPr>
              <a:t>     </a:t>
            </a:r>
            <a:r>
              <a:rPr lang="uk-UA" sz="6600" b="1" dirty="0" smtClean="0">
                <a:solidFill>
                  <a:srgbClr val="002060"/>
                </a:solidFill>
              </a:rPr>
              <a:t>Вправа </a:t>
            </a:r>
          </a:p>
          <a:p>
            <a:pPr algn="ctr">
              <a:buNone/>
            </a:pPr>
            <a:r>
              <a:rPr lang="uk-UA" sz="6600" b="1" dirty="0" smtClean="0">
                <a:solidFill>
                  <a:srgbClr val="002060"/>
                </a:solidFill>
              </a:rPr>
              <a:t>“ Одного разу…”</a:t>
            </a:r>
            <a:endParaRPr lang="ru-RU" sz="6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84217" y="250884"/>
            <a:ext cx="8059783" cy="4711234"/>
          </a:xfrm>
        </p:spPr>
        <p:txBody>
          <a:bodyPr/>
          <a:lstStyle/>
          <a:p>
            <a:pPr>
              <a:buNone/>
            </a:pPr>
            <a:r>
              <a:rPr lang="ru-RU" sz="4000" dirty="0" smtClean="0"/>
              <a:t>  </a:t>
            </a:r>
            <a:r>
              <a:rPr lang="uk-UA" sz="4000" dirty="0" smtClean="0">
                <a:solidFill>
                  <a:schemeClr val="bg1"/>
                </a:solidFill>
              </a:rPr>
              <a:t>Інтернет, він не зближує. </a:t>
            </a:r>
          </a:p>
          <a:p>
            <a:pPr>
              <a:buNone/>
            </a:pPr>
            <a:r>
              <a:rPr lang="uk-UA" sz="4000" dirty="0" smtClean="0">
                <a:solidFill>
                  <a:schemeClr val="bg1"/>
                </a:solidFill>
              </a:rPr>
              <a:t> Це скупчення самотності.</a:t>
            </a:r>
          </a:p>
          <a:p>
            <a:pPr>
              <a:buNone/>
            </a:pPr>
            <a:r>
              <a:rPr lang="uk-UA" sz="4000" dirty="0" smtClean="0">
                <a:solidFill>
                  <a:schemeClr val="bg1"/>
                </a:solidFill>
              </a:rPr>
              <a:t> Ми начебто разом, але кожен один. Ілюзія спілкування, ілюзія дружби, ілюзія життя.  </a:t>
            </a:r>
            <a:endParaRPr lang="ru-RU" sz="4000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  <p:pic>
        <p:nvPicPr>
          <p:cNvPr id="3075" name="Picture 3" descr="C:\Users\User\Desktop\image.jpg"/>
          <p:cNvPicPr>
            <a:picLocks noChangeAspect="1" noChangeArrowheads="1"/>
          </p:cNvPicPr>
          <p:nvPr/>
        </p:nvPicPr>
        <p:blipFill>
          <a:blip r:embed="rId2" cstate="print"/>
          <a:srcRect l="4876" t="-276"/>
          <a:stretch>
            <a:fillRect/>
          </a:stretch>
        </p:blipFill>
        <p:spPr bwMode="auto">
          <a:xfrm>
            <a:off x="1828800" y="3304903"/>
            <a:ext cx="5617573" cy="35530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2593" y="2690950"/>
            <a:ext cx="7471955" cy="1337732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dirty="0" smtClean="0">
                <a:solidFill>
                  <a:schemeClr val="bg1"/>
                </a:solidFill>
              </a:rPr>
              <a:t>   </a:t>
            </a:r>
            <a:r>
              <a:rPr lang="uk-UA" sz="3600" dirty="0" smtClean="0">
                <a:solidFill>
                  <a:schemeClr val="bg1"/>
                </a:solidFill>
              </a:rPr>
              <a:t>Агресивність саме тому і виникає, що люди втрачають відчуття реального життя як такого, втрачають зв'язок з найпростішими його цінностями.</a:t>
            </a:r>
            <a:r>
              <a:rPr lang="ru-RU" sz="3600" dirty="0" smtClean="0">
                <a:solidFill>
                  <a:schemeClr val="bg1"/>
                </a:solidFill>
              </a:rPr>
              <a:t/>
            </a:r>
            <a:br>
              <a:rPr lang="ru-RU" sz="3600" dirty="0" smtClean="0">
                <a:solidFill>
                  <a:schemeClr val="bg1"/>
                </a:solidFill>
              </a:rPr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uk-UA" sz="3600" i="1" dirty="0" smtClean="0"/>
              <a:t>Бьолль Генріх Теодор, німецький письменник.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>
                <a:solidFill>
                  <a:schemeClr val="bg1"/>
                </a:solidFill>
              </a:rPr>
              <a:t> 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546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61571" y="3604306"/>
            <a:ext cx="7772400" cy="2387600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uk-UA" sz="3200" b="1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Мета:</a:t>
            </a:r>
            <a:r>
              <a:rPr lang="uk-UA" sz="2800" dirty="0">
                <a:latin typeface="Times New Roman"/>
                <a:ea typeface="Calibri"/>
                <a:cs typeface="Times New Roman"/>
              </a:rPr>
              <a:t>  </a:t>
            </a:r>
            <a:r>
              <a:rPr lang="uk-UA" sz="28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проаналізувати причини виникнення агресивної поведінки,  визначити </a:t>
            </a:r>
            <a:r>
              <a:rPr lang="uk-UA" sz="280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rPr>
              <a:t>загальні риси</a:t>
            </a:r>
            <a:r>
              <a:rPr lang="uk-UA" sz="28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 агресивних підлітків та основні проблеми комп’ютерної та інтернет-залежності у молодіжному середовищі; проаналізувати зв'язок  між комп’ютерною залежністю та проявами агресивної поведінки, способи профілактики агресивності  та  комп’ютерної залежності.</a:t>
            </a:r>
            <a:r>
              <a:rPr lang="ru-RU" sz="2800" dirty="0">
                <a:solidFill>
                  <a:schemeClr val="bg1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2800" dirty="0">
                <a:solidFill>
                  <a:schemeClr val="bg1"/>
                </a:solidFill>
                <a:latin typeface="Calibri"/>
                <a:ea typeface="Calibri"/>
                <a:cs typeface="Times New Roman"/>
              </a:rPr>
            </a:b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0443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7097" y="1"/>
            <a:ext cx="7231444" cy="133773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/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Причини </a:t>
            </a:r>
            <a:r>
              <a:rPr lang="ru-RU" b="1" dirty="0" err="1" smtClean="0">
                <a:solidFill>
                  <a:schemeClr val="bg1"/>
                </a:solidFill>
              </a:rPr>
              <a:t>виникнення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агресивної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поведінки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10789" y="2317932"/>
            <a:ext cx="7733211" cy="5120640"/>
          </a:xfrm>
        </p:spPr>
        <p:txBody>
          <a:bodyPr>
            <a:normAutofit/>
          </a:bodyPr>
          <a:lstStyle/>
          <a:p>
            <a:pPr lvl="0"/>
            <a:r>
              <a:rPr lang="ru-RU" sz="3600" b="1" dirty="0" err="1" smtClean="0">
                <a:solidFill>
                  <a:schemeClr val="bg1"/>
                </a:solidFill>
              </a:rPr>
              <a:t>агресія</a:t>
            </a:r>
            <a:r>
              <a:rPr lang="ru-RU" sz="3600" b="1" dirty="0" smtClean="0">
                <a:solidFill>
                  <a:schemeClr val="bg1"/>
                </a:solidFill>
              </a:rPr>
              <a:t> як </a:t>
            </a:r>
            <a:r>
              <a:rPr lang="ru-RU" sz="3600" b="1" dirty="0" err="1" smtClean="0">
                <a:solidFill>
                  <a:schemeClr val="bg1"/>
                </a:solidFill>
              </a:rPr>
              <a:t>інстинкт</a:t>
            </a:r>
            <a:r>
              <a:rPr lang="uk-UA" sz="3600" b="1" dirty="0" smtClean="0">
                <a:solidFill>
                  <a:schemeClr val="bg1"/>
                </a:solidFill>
              </a:rPr>
              <a:t>;</a:t>
            </a:r>
            <a:endParaRPr lang="en-US" sz="3600" b="1" dirty="0" smtClean="0">
              <a:solidFill>
                <a:schemeClr val="bg1"/>
              </a:solidFill>
            </a:endParaRPr>
          </a:p>
          <a:p>
            <a:pPr lvl="0"/>
            <a:r>
              <a:rPr lang="ru-RU" sz="3600" b="1" dirty="0" err="1" smtClean="0">
                <a:solidFill>
                  <a:schemeClr val="bg1"/>
                </a:solidFill>
              </a:rPr>
              <a:t>агресія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bg1"/>
                </a:solidFill>
              </a:rPr>
              <a:t>як </a:t>
            </a:r>
            <a:r>
              <a:rPr lang="ru-RU" sz="3600" b="1" dirty="0" err="1" smtClean="0">
                <a:solidFill>
                  <a:schemeClr val="bg1"/>
                </a:solidFill>
              </a:rPr>
              <a:t>реакція</a:t>
            </a:r>
            <a:r>
              <a:rPr lang="ru-RU" sz="3600" b="1" dirty="0" smtClean="0">
                <a:solidFill>
                  <a:schemeClr val="bg1"/>
                </a:solidFill>
              </a:rPr>
              <a:t> на </a:t>
            </a:r>
            <a:r>
              <a:rPr lang="ru-RU" sz="3600" b="1" dirty="0" err="1" smtClean="0">
                <a:solidFill>
                  <a:schemeClr val="bg1"/>
                </a:solidFill>
              </a:rPr>
              <a:t>фрустрацію</a:t>
            </a:r>
            <a:r>
              <a:rPr lang="ru-RU" sz="3600" b="1" dirty="0">
                <a:solidFill>
                  <a:schemeClr val="bg1"/>
                </a:solidFill>
              </a:rPr>
              <a:t>;</a:t>
            </a:r>
            <a:endParaRPr lang="en-US" sz="3600" b="1" dirty="0" smtClean="0">
              <a:solidFill>
                <a:schemeClr val="bg1"/>
              </a:solidFill>
            </a:endParaRPr>
          </a:p>
          <a:p>
            <a:pPr lvl="0"/>
            <a:r>
              <a:rPr lang="ru-RU" sz="3600" b="1" dirty="0" err="1" smtClean="0">
                <a:solidFill>
                  <a:schemeClr val="bg1"/>
                </a:solidFill>
              </a:rPr>
              <a:t>агресія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bg1"/>
                </a:solidFill>
              </a:rPr>
              <a:t>як </a:t>
            </a:r>
            <a:r>
              <a:rPr lang="ru-RU" sz="3600" b="1" dirty="0" err="1" smtClean="0">
                <a:solidFill>
                  <a:schemeClr val="bg1"/>
                </a:solidFill>
              </a:rPr>
              <a:t>звичка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bg1"/>
                </a:solidFill>
              </a:rPr>
              <a:t>;</a:t>
            </a:r>
            <a:endParaRPr lang="en-US" sz="3600" b="1" dirty="0" smtClean="0">
              <a:solidFill>
                <a:schemeClr val="bg1"/>
              </a:solidFill>
            </a:endParaRPr>
          </a:p>
          <a:p>
            <a:pPr lvl="0"/>
            <a:r>
              <a:rPr lang="ru-RU" sz="3600" b="1" dirty="0" err="1" smtClean="0">
                <a:solidFill>
                  <a:schemeClr val="bg1"/>
                </a:solidFill>
              </a:rPr>
              <a:t>агресія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bg1"/>
                </a:solidFill>
              </a:rPr>
              <a:t>як </a:t>
            </a:r>
            <a:r>
              <a:rPr lang="ru-RU" sz="3600" b="1" dirty="0" err="1" smtClean="0">
                <a:solidFill>
                  <a:schemeClr val="bg1"/>
                </a:solidFill>
              </a:rPr>
              <a:t>бажання</a:t>
            </a:r>
            <a:r>
              <a:rPr lang="ru-RU" sz="3600" b="1" dirty="0" smtClean="0">
                <a:solidFill>
                  <a:schemeClr val="bg1"/>
                </a:solidFill>
              </a:rPr>
              <a:t>.</a:t>
            </a:r>
            <a:endParaRPr lang="ru-RU" sz="3600" b="1" dirty="0"/>
          </a:p>
        </p:txBody>
      </p:sp>
      <p:pic>
        <p:nvPicPr>
          <p:cNvPr id="6146" name="Picture 2" descr="C:\Users\User\Desktop\Копютери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881051" cy="18232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2777" y="1"/>
            <a:ext cx="7505764" cy="1337732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Загальні риси агресивності підлітків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315" y="1277043"/>
            <a:ext cx="8316686" cy="4711234"/>
          </a:xfrm>
        </p:spPr>
        <p:txBody>
          <a:bodyPr>
            <a:noAutofit/>
          </a:bodyPr>
          <a:lstStyle/>
          <a:p>
            <a:pPr lvl="0"/>
            <a:r>
              <a:rPr lang="ru-RU" sz="2400" b="1" dirty="0" err="1" smtClean="0">
                <a:solidFill>
                  <a:schemeClr val="bg1"/>
                </a:solidFill>
              </a:rPr>
              <a:t>примітивність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</a:rPr>
              <a:t>почуттів</a:t>
            </a:r>
            <a:r>
              <a:rPr lang="ru-RU" sz="2400" b="1" dirty="0" smtClean="0">
                <a:solidFill>
                  <a:schemeClr val="bg1"/>
                </a:solidFill>
              </a:rPr>
              <a:t>;</a:t>
            </a:r>
          </a:p>
          <a:p>
            <a:pPr lvl="0"/>
            <a:r>
              <a:rPr lang="ru-RU" sz="2400" b="1" dirty="0" smtClean="0">
                <a:solidFill>
                  <a:schemeClr val="bg1"/>
                </a:solidFill>
              </a:rPr>
              <a:t>брак </a:t>
            </a:r>
            <a:r>
              <a:rPr lang="ru-RU" sz="2400" b="1" dirty="0" err="1" smtClean="0">
                <a:solidFill>
                  <a:schemeClr val="bg1"/>
                </a:solidFill>
              </a:rPr>
              <a:t>захоплень</a:t>
            </a:r>
            <a:r>
              <a:rPr lang="ru-RU" sz="2400" b="1" dirty="0" smtClean="0">
                <a:solidFill>
                  <a:schemeClr val="bg1"/>
                </a:solidFill>
              </a:rPr>
              <a:t>, </a:t>
            </a:r>
          </a:p>
          <a:p>
            <a:pPr lvl="0"/>
            <a:r>
              <a:rPr lang="ru-RU" sz="2400" b="1" dirty="0" err="1" smtClean="0">
                <a:solidFill>
                  <a:schemeClr val="bg1"/>
                </a:solidFill>
              </a:rPr>
              <a:t>вузькість</a:t>
            </a:r>
            <a:r>
              <a:rPr lang="ru-RU" sz="2400" b="1" dirty="0" smtClean="0">
                <a:solidFill>
                  <a:schemeClr val="bg1"/>
                </a:solidFill>
              </a:rPr>
              <a:t> та </a:t>
            </a:r>
            <a:r>
              <a:rPr lang="ru-RU" sz="2400" b="1" dirty="0" err="1" smtClean="0">
                <a:solidFill>
                  <a:schemeClr val="bg1"/>
                </a:solidFill>
              </a:rPr>
              <a:t>нестійкість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</a:rPr>
              <a:t>інтересів</a:t>
            </a:r>
            <a:endParaRPr lang="ru-RU" sz="2400" b="1" dirty="0" smtClean="0">
              <a:solidFill>
                <a:schemeClr val="bg1"/>
              </a:solidFill>
            </a:endParaRPr>
          </a:p>
          <a:p>
            <a:pPr lvl="0"/>
            <a:r>
              <a:rPr lang="ru-RU" sz="2400" b="1" dirty="0" err="1" smtClean="0">
                <a:solidFill>
                  <a:schemeClr val="bg1"/>
                </a:solidFill>
              </a:rPr>
              <a:t>емоційна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</a:rPr>
              <a:t>брутальність</a:t>
            </a:r>
            <a:endParaRPr lang="ru-RU" sz="2400" b="1" dirty="0" smtClean="0">
              <a:solidFill>
                <a:schemeClr val="bg1"/>
              </a:solidFill>
            </a:endParaRPr>
          </a:p>
          <a:p>
            <a:pPr lvl="0"/>
            <a:r>
              <a:rPr lang="ru-RU" sz="2400" b="1" dirty="0" err="1" smtClean="0">
                <a:solidFill>
                  <a:schemeClr val="bg1"/>
                </a:solidFill>
              </a:rPr>
              <a:t>озлобленість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</a:rPr>
              <a:t>проти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</a:rPr>
              <a:t>дорослих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</a:rPr>
              <a:t>і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</a:rPr>
              <a:t>однолітків</a:t>
            </a:r>
            <a:endParaRPr lang="ru-RU" sz="2400" b="1" dirty="0" smtClean="0">
              <a:solidFill>
                <a:schemeClr val="bg1"/>
              </a:solidFill>
            </a:endParaRPr>
          </a:p>
          <a:p>
            <a:pPr lvl="0"/>
            <a:r>
              <a:rPr lang="ru-RU" sz="2400" b="1" dirty="0" err="1" smtClean="0">
                <a:solidFill>
                  <a:schemeClr val="bg1"/>
                </a:solidFill>
              </a:rPr>
              <a:t>підвищена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</a:rPr>
              <a:t>тривожність</a:t>
            </a:r>
            <a:endParaRPr lang="ru-RU" sz="2400" b="1" dirty="0" smtClean="0">
              <a:solidFill>
                <a:schemeClr val="bg1"/>
              </a:solidFill>
            </a:endParaRPr>
          </a:p>
          <a:p>
            <a:pPr lvl="0"/>
            <a:r>
              <a:rPr lang="ru-RU" sz="2400" b="1" dirty="0" smtClean="0">
                <a:solidFill>
                  <a:schemeClr val="bg1"/>
                </a:solidFill>
              </a:rPr>
              <a:t>страх перед широкими </a:t>
            </a:r>
            <a:r>
              <a:rPr lang="ru-RU" sz="2400" b="1" dirty="0" err="1" smtClean="0">
                <a:solidFill>
                  <a:schemeClr val="bg1"/>
                </a:solidFill>
              </a:rPr>
              <a:t>соціальними</a:t>
            </a:r>
            <a:r>
              <a:rPr lang="ru-RU" sz="2400" b="1" dirty="0" smtClean="0">
                <a:solidFill>
                  <a:schemeClr val="bg1"/>
                </a:solidFill>
              </a:rPr>
              <a:t> контактами</a:t>
            </a:r>
          </a:p>
          <a:p>
            <a:pPr lvl="0"/>
            <a:r>
              <a:rPr lang="ru-RU" sz="2400" b="1" dirty="0" err="1" smtClean="0">
                <a:solidFill>
                  <a:schemeClr val="bg1"/>
                </a:solidFill>
              </a:rPr>
              <a:t>егоцентризм</a:t>
            </a:r>
            <a:endParaRPr lang="ru-RU" sz="2400" b="1" dirty="0" smtClean="0">
              <a:solidFill>
                <a:schemeClr val="bg1"/>
              </a:solidFill>
            </a:endParaRPr>
          </a:p>
          <a:p>
            <a:pPr lvl="0"/>
            <a:r>
              <a:rPr lang="ru-RU" sz="2400" b="1" dirty="0" err="1" smtClean="0">
                <a:solidFill>
                  <a:schemeClr val="bg1"/>
                </a:solidFill>
              </a:rPr>
              <a:t>невміння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</a:rPr>
              <a:t>знаходити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</a:rPr>
              <a:t>вихід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</a:rPr>
              <a:t>із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</a:rPr>
              <a:t>складних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</a:rPr>
              <a:t>ситуацій</a:t>
            </a:r>
            <a:endParaRPr lang="ru-RU" sz="2400" b="1" dirty="0" smtClean="0">
              <a:solidFill>
                <a:schemeClr val="bg1"/>
              </a:solidFill>
            </a:endParaRPr>
          </a:p>
          <a:p>
            <a:pPr lvl="0"/>
            <a:r>
              <a:rPr lang="ru-RU" sz="2400" b="1" dirty="0" err="1" smtClean="0">
                <a:solidFill>
                  <a:schemeClr val="bg1"/>
                </a:solidFill>
              </a:rPr>
              <a:t>перевага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</a:rPr>
              <a:t>захисних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</a:rPr>
              <a:t>механізмів</a:t>
            </a:r>
            <a:r>
              <a:rPr lang="ru-RU" sz="2400" b="1" dirty="0" smtClean="0">
                <a:solidFill>
                  <a:schemeClr val="bg1"/>
                </a:solidFill>
              </a:rPr>
              <a:t> над </a:t>
            </a:r>
            <a:r>
              <a:rPr lang="ru-RU" sz="2400" b="1" dirty="0" err="1" smtClean="0">
                <a:solidFill>
                  <a:schemeClr val="bg1"/>
                </a:solidFill>
              </a:rPr>
              <a:t>іншими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</a:rPr>
              <a:t>механізмами</a:t>
            </a:r>
            <a:r>
              <a:rPr lang="ru-RU" sz="2400" b="1" dirty="0" smtClean="0">
                <a:solidFill>
                  <a:schemeClr val="bg1"/>
                </a:solidFill>
              </a:rPr>
              <a:t>, </a:t>
            </a:r>
            <a:r>
              <a:rPr lang="ru-RU" sz="2400" b="1" dirty="0" err="1" smtClean="0">
                <a:solidFill>
                  <a:schemeClr val="bg1"/>
                </a:solidFill>
              </a:rPr>
              <a:t>що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</a:rPr>
              <a:t>регулюють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</a:rPr>
              <a:t>поведінку</a:t>
            </a:r>
            <a:r>
              <a:rPr lang="ru-RU" sz="2400" b="1" dirty="0" smtClean="0">
                <a:solidFill>
                  <a:schemeClr val="bg1"/>
                </a:solidFill>
              </a:rPr>
              <a:t>.</a:t>
            </a:r>
          </a:p>
          <a:p>
            <a:pPr lvl="0"/>
            <a:r>
              <a:rPr lang="ru-RU" sz="2400" b="1" dirty="0" err="1" smtClean="0">
                <a:solidFill>
                  <a:schemeClr val="bg1"/>
                </a:solidFill>
              </a:rPr>
              <a:t>відсутність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</a:rPr>
              <a:t>індивідуальних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</a:rPr>
              <a:t>захоплень</a:t>
            </a:r>
            <a:r>
              <a:rPr lang="ru-RU" sz="2400" b="1" dirty="0" smtClean="0">
                <a:solidFill>
                  <a:schemeClr val="bg1"/>
                </a:solidFill>
              </a:rPr>
              <a:t> (</a:t>
            </a:r>
            <a:r>
              <a:rPr lang="ru-RU" sz="2400" b="1" dirty="0" err="1" smtClean="0">
                <a:solidFill>
                  <a:schemeClr val="bg1"/>
                </a:solidFill>
              </a:rPr>
              <a:t>читання</a:t>
            </a:r>
            <a:r>
              <a:rPr lang="ru-RU" sz="2400" b="1" dirty="0" smtClean="0">
                <a:solidFill>
                  <a:schemeClr val="bg1"/>
                </a:solidFill>
              </a:rPr>
              <a:t>, </a:t>
            </a:r>
            <a:r>
              <a:rPr lang="ru-RU" sz="2400" b="1" dirty="0" err="1" smtClean="0">
                <a:solidFill>
                  <a:schemeClr val="bg1"/>
                </a:solidFill>
              </a:rPr>
              <a:t>гуртки</a:t>
            </a:r>
            <a:r>
              <a:rPr lang="ru-RU" sz="2400" b="1" dirty="0" smtClean="0">
                <a:solidFill>
                  <a:schemeClr val="bg1"/>
                </a:solidFill>
              </a:rPr>
              <a:t>, </a:t>
            </a:r>
            <a:r>
              <a:rPr lang="ru-RU" sz="2400" b="1" dirty="0" err="1" smtClean="0">
                <a:solidFill>
                  <a:schemeClr val="bg1"/>
                </a:solidFill>
              </a:rPr>
              <a:t>секції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</a:rPr>
              <a:t>тощо</a:t>
            </a:r>
            <a:r>
              <a:rPr lang="ru-RU" sz="2400" b="1" dirty="0" smtClean="0">
                <a:solidFill>
                  <a:schemeClr val="bg1"/>
                </a:solidFill>
              </a:rPr>
              <a:t>.)</a:t>
            </a:r>
          </a:p>
          <a:p>
            <a:endParaRPr lang="ru-RU" dirty="0"/>
          </a:p>
        </p:txBody>
      </p:sp>
      <p:pic>
        <p:nvPicPr>
          <p:cNvPr id="1028" name="Picture 4" descr="C:\Users\User\Desktop\Копютери\Без названия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64975" y="1083673"/>
            <a:ext cx="2552700" cy="1790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/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err="1" smtClean="0">
                <a:solidFill>
                  <a:schemeClr val="bg1"/>
                </a:solidFill>
              </a:rPr>
              <a:t>Інтернет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нині</a:t>
            </a:r>
            <a:r>
              <a:rPr lang="ru-RU" b="1" dirty="0" smtClean="0">
                <a:solidFill>
                  <a:schemeClr val="bg1"/>
                </a:solidFill>
              </a:rPr>
              <a:t> є </a:t>
            </a:r>
            <a:r>
              <a:rPr lang="ru-RU" b="1" dirty="0" err="1" smtClean="0">
                <a:solidFill>
                  <a:schemeClr val="bg1"/>
                </a:solidFill>
              </a:rPr>
              <a:t>новим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культурним</a:t>
            </a:r>
            <a:r>
              <a:rPr lang="ru-RU" b="1" dirty="0" smtClean="0">
                <a:solidFill>
                  <a:schemeClr val="bg1"/>
                </a:solidFill>
              </a:rPr>
              <a:t> простором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29211" y="2146766"/>
            <a:ext cx="7444196" cy="4711234"/>
          </a:xfrm>
        </p:spPr>
        <p:txBody>
          <a:bodyPr>
            <a:normAutofit/>
          </a:bodyPr>
          <a:lstStyle/>
          <a:p>
            <a:pPr lvl="0"/>
            <a:r>
              <a:rPr lang="ru-RU" sz="3200" dirty="0" err="1" smtClean="0">
                <a:solidFill>
                  <a:schemeClr val="bg1"/>
                </a:solidFill>
              </a:rPr>
              <a:t>із</a:t>
            </a:r>
            <a:r>
              <a:rPr lang="ru-RU" sz="3200" dirty="0" smtClean="0">
                <a:solidFill>
                  <a:schemeClr val="bg1"/>
                </a:solidFill>
              </a:rPr>
              <a:t> </a:t>
            </a:r>
            <a:r>
              <a:rPr lang="ru-RU" sz="3200" dirty="0" err="1" smtClean="0">
                <a:solidFill>
                  <a:schemeClr val="bg1"/>
                </a:solidFill>
              </a:rPr>
              <a:t>своєю</a:t>
            </a:r>
            <a:r>
              <a:rPr lang="ru-RU" sz="3200" dirty="0" smtClean="0">
                <a:solidFill>
                  <a:schemeClr val="bg1"/>
                </a:solidFill>
              </a:rPr>
              <a:t> особливою </a:t>
            </a:r>
            <a:r>
              <a:rPr lang="ru-RU" sz="3200" dirty="0" err="1" smtClean="0">
                <a:solidFill>
                  <a:schemeClr val="bg1"/>
                </a:solidFill>
              </a:rPr>
              <a:t>мовою</a:t>
            </a:r>
            <a:r>
              <a:rPr lang="ru-RU" sz="3200" dirty="0" smtClean="0">
                <a:solidFill>
                  <a:schemeClr val="bg1"/>
                </a:solidFill>
              </a:rPr>
              <a:t>;</a:t>
            </a:r>
            <a:endParaRPr lang="ru-RU" sz="3200" dirty="0" smtClean="0">
              <a:solidFill>
                <a:schemeClr val="bg1"/>
              </a:solidFill>
            </a:endParaRPr>
          </a:p>
          <a:p>
            <a:pPr lvl="0"/>
            <a:r>
              <a:rPr lang="ru-RU" sz="3200" dirty="0" err="1" smtClean="0">
                <a:solidFill>
                  <a:schemeClr val="bg1"/>
                </a:solidFill>
              </a:rPr>
              <a:t>із</a:t>
            </a:r>
            <a:r>
              <a:rPr lang="ru-RU" sz="3200" dirty="0" smtClean="0">
                <a:solidFill>
                  <a:schemeClr val="bg1"/>
                </a:solidFill>
              </a:rPr>
              <a:t> </a:t>
            </a:r>
            <a:r>
              <a:rPr lang="ru-RU" sz="3200" dirty="0" err="1" smtClean="0">
                <a:solidFill>
                  <a:schemeClr val="bg1"/>
                </a:solidFill>
              </a:rPr>
              <a:t>своїм</a:t>
            </a:r>
            <a:r>
              <a:rPr lang="ru-RU" sz="3200" dirty="0" smtClean="0">
                <a:solidFill>
                  <a:schemeClr val="bg1"/>
                </a:solidFill>
              </a:rPr>
              <a:t> </a:t>
            </a:r>
            <a:r>
              <a:rPr lang="ru-RU" sz="3200" dirty="0" err="1" smtClean="0">
                <a:solidFill>
                  <a:schemeClr val="bg1"/>
                </a:solidFill>
              </a:rPr>
              <a:t>змістом</a:t>
            </a:r>
            <a:r>
              <a:rPr lang="ru-RU" sz="3200" dirty="0" smtClean="0">
                <a:solidFill>
                  <a:schemeClr val="bg1"/>
                </a:solidFill>
              </a:rPr>
              <a:t>, </a:t>
            </a:r>
            <a:r>
              <a:rPr lang="ru-RU" sz="3200" dirty="0" err="1" smtClean="0">
                <a:solidFill>
                  <a:schemeClr val="bg1"/>
                </a:solidFill>
              </a:rPr>
              <a:t>який</a:t>
            </a:r>
            <a:r>
              <a:rPr lang="ru-RU" sz="3200" dirty="0" smtClean="0">
                <a:solidFill>
                  <a:schemeClr val="bg1"/>
                </a:solidFill>
              </a:rPr>
              <a:t> </a:t>
            </a:r>
            <a:r>
              <a:rPr lang="ru-RU" sz="3200" dirty="0" err="1" smtClean="0">
                <a:solidFill>
                  <a:schemeClr val="bg1"/>
                </a:solidFill>
              </a:rPr>
              <a:t>дорослі</a:t>
            </a:r>
            <a:r>
              <a:rPr lang="ru-RU" sz="3200" dirty="0" smtClean="0">
                <a:solidFill>
                  <a:schemeClr val="bg1"/>
                </a:solidFill>
              </a:rPr>
              <a:t> не в </a:t>
            </a:r>
            <a:r>
              <a:rPr lang="ru-RU" sz="3200" dirty="0" err="1" smtClean="0">
                <a:solidFill>
                  <a:schemeClr val="bg1"/>
                </a:solidFill>
              </a:rPr>
              <a:t>змозі</a:t>
            </a:r>
            <a:r>
              <a:rPr lang="ru-RU" sz="3200" dirty="0" smtClean="0">
                <a:solidFill>
                  <a:schemeClr val="bg1"/>
                </a:solidFill>
              </a:rPr>
              <a:t> </a:t>
            </a:r>
            <a:r>
              <a:rPr lang="ru-RU" sz="3200" dirty="0" err="1" smtClean="0">
                <a:solidFill>
                  <a:schemeClr val="bg1"/>
                </a:solidFill>
              </a:rPr>
              <a:t>проконтролювати</a:t>
            </a:r>
            <a:r>
              <a:rPr lang="ru-RU" sz="3200" dirty="0" smtClean="0">
                <a:solidFill>
                  <a:schemeClr val="bg1"/>
                </a:solidFill>
              </a:rPr>
              <a:t>;</a:t>
            </a:r>
            <a:endParaRPr lang="ru-RU" sz="3200" dirty="0" smtClean="0">
              <a:solidFill>
                <a:schemeClr val="bg1"/>
              </a:solidFill>
            </a:endParaRPr>
          </a:p>
          <a:p>
            <a:pPr lvl="0"/>
            <a:r>
              <a:rPr lang="ru-RU" sz="3200" dirty="0" err="1" smtClean="0">
                <a:solidFill>
                  <a:schemeClr val="bg1"/>
                </a:solidFill>
              </a:rPr>
              <a:t>із</a:t>
            </a:r>
            <a:r>
              <a:rPr lang="ru-RU" sz="3200" dirty="0" smtClean="0">
                <a:solidFill>
                  <a:schemeClr val="bg1"/>
                </a:solidFill>
              </a:rPr>
              <a:t> </a:t>
            </a:r>
            <a:r>
              <a:rPr lang="ru-RU" sz="3200" dirty="0" err="1" smtClean="0">
                <a:solidFill>
                  <a:schemeClr val="bg1"/>
                </a:solidFill>
              </a:rPr>
              <a:t>своїми</a:t>
            </a:r>
            <a:r>
              <a:rPr lang="ru-RU" sz="3200" dirty="0" smtClean="0">
                <a:solidFill>
                  <a:schemeClr val="bg1"/>
                </a:solidFill>
              </a:rPr>
              <a:t> </a:t>
            </a:r>
            <a:r>
              <a:rPr lang="ru-RU" sz="3200" dirty="0" err="1" smtClean="0">
                <a:solidFill>
                  <a:schemeClr val="bg1"/>
                </a:solidFill>
              </a:rPr>
              <a:t>почуттями</a:t>
            </a:r>
            <a:r>
              <a:rPr lang="ru-RU" sz="3200" dirty="0" smtClean="0">
                <a:solidFill>
                  <a:schemeClr val="bg1"/>
                </a:solidFill>
              </a:rPr>
              <a:t> і способами </a:t>
            </a:r>
            <a:r>
              <a:rPr lang="ru-RU" sz="3200" dirty="0" err="1" smtClean="0">
                <a:solidFill>
                  <a:schemeClr val="bg1"/>
                </a:solidFill>
              </a:rPr>
              <a:t>їх</a:t>
            </a:r>
            <a:r>
              <a:rPr lang="ru-RU" sz="3200" dirty="0" smtClean="0">
                <a:solidFill>
                  <a:schemeClr val="bg1"/>
                </a:solidFill>
              </a:rPr>
              <a:t> </a:t>
            </a:r>
            <a:r>
              <a:rPr lang="ru-RU" sz="3200" dirty="0" err="1" smtClean="0">
                <a:solidFill>
                  <a:schemeClr val="bg1"/>
                </a:solidFill>
              </a:rPr>
              <a:t>вираження</a:t>
            </a:r>
            <a:r>
              <a:rPr lang="ru-RU" sz="3200" dirty="0" smtClean="0">
                <a:solidFill>
                  <a:schemeClr val="bg1"/>
                </a:solidFill>
              </a:rPr>
              <a:t> </a:t>
            </a:r>
            <a:r>
              <a:rPr lang="ru-RU" sz="3200" dirty="0" smtClean="0">
                <a:solidFill>
                  <a:schemeClr val="bg1"/>
                </a:solidFill>
              </a:rPr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8906" y="300446"/>
            <a:ext cx="7839635" cy="146303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err="1" smtClean="0">
                <a:solidFill>
                  <a:schemeClr val="bg1"/>
                </a:solidFill>
              </a:rPr>
              <a:t>Надмірне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захоплення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спілкуванням</a:t>
            </a:r>
            <a:r>
              <a:rPr lang="ru-RU" b="1" dirty="0" smtClean="0">
                <a:solidFill>
                  <a:schemeClr val="bg1"/>
                </a:solidFill>
              </a:rPr>
              <a:t> у </a:t>
            </a:r>
            <a:r>
              <a:rPr lang="ru-RU" b="1" dirty="0" err="1" smtClean="0">
                <a:solidFill>
                  <a:schemeClr val="bg1"/>
                </a:solidFill>
              </a:rPr>
              <a:t>Інтернеті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спричиняє</a:t>
            </a:r>
            <a:r>
              <a:rPr lang="ru-RU" b="1" dirty="0" smtClean="0">
                <a:solidFill>
                  <a:schemeClr val="bg1"/>
                </a:solidFill>
              </a:rPr>
              <a:t>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7463" y="1476103"/>
            <a:ext cx="7587887" cy="4911634"/>
          </a:xfrm>
        </p:spPr>
        <p:txBody>
          <a:bodyPr>
            <a:normAutofit fontScale="92500"/>
          </a:bodyPr>
          <a:lstStyle/>
          <a:p>
            <a:r>
              <a:rPr lang="ru-RU" dirty="0" err="1" smtClean="0">
                <a:solidFill>
                  <a:schemeClr val="bg1"/>
                </a:solidFill>
              </a:rPr>
              <a:t>згортанню</a:t>
            </a:r>
            <a:r>
              <a:rPr lang="ru-RU" dirty="0" smtClean="0">
                <a:solidFill>
                  <a:schemeClr val="bg1"/>
                </a:solidFill>
              </a:rPr>
              <a:t> « </a:t>
            </a:r>
            <a:r>
              <a:rPr lang="ru-RU" dirty="0" err="1" smtClean="0">
                <a:solidFill>
                  <a:schemeClr val="bg1"/>
                </a:solidFill>
              </a:rPr>
              <a:t>живих»соціальних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контактів</a:t>
            </a:r>
            <a:r>
              <a:rPr lang="ru-RU" dirty="0" smtClean="0">
                <a:solidFill>
                  <a:schemeClr val="bg1"/>
                </a:solidFill>
              </a:rPr>
              <a:t>;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err="1" smtClean="0">
                <a:solidFill>
                  <a:schemeClr val="bg1"/>
                </a:solidFill>
              </a:rPr>
              <a:t>звуження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інтересів</a:t>
            </a:r>
            <a:r>
              <a:rPr lang="ru-RU" dirty="0">
                <a:solidFill>
                  <a:schemeClr val="bg1"/>
                </a:solidFill>
              </a:rPr>
              <a:t>;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</a:p>
          <a:p>
            <a:r>
              <a:rPr lang="ru-RU" dirty="0" err="1" smtClean="0">
                <a:solidFill>
                  <a:schemeClr val="bg1"/>
                </a:solidFill>
              </a:rPr>
              <a:t>шкільну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неуспішність</a:t>
            </a:r>
            <a:r>
              <a:rPr lang="ru-RU" dirty="0" smtClean="0">
                <a:solidFill>
                  <a:schemeClr val="bg1"/>
                </a:solidFill>
              </a:rPr>
              <a:t>;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err="1" smtClean="0">
                <a:solidFill>
                  <a:schemeClr val="bg1"/>
                </a:solidFill>
              </a:rPr>
              <a:t>непорозуміння</a:t>
            </a:r>
            <a:r>
              <a:rPr lang="ru-RU" dirty="0" smtClean="0">
                <a:solidFill>
                  <a:schemeClr val="bg1"/>
                </a:solidFill>
              </a:rPr>
              <a:t> з </a:t>
            </a:r>
            <a:r>
              <a:rPr lang="ru-RU" dirty="0" err="1" smtClean="0">
                <a:solidFill>
                  <a:schemeClr val="bg1"/>
                </a:solidFill>
              </a:rPr>
              <a:t>дорослими</a:t>
            </a:r>
            <a:r>
              <a:rPr lang="ru-RU" dirty="0" smtClean="0">
                <a:solidFill>
                  <a:schemeClr val="bg1"/>
                </a:solidFill>
              </a:rPr>
              <a:t>;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err="1" smtClean="0">
                <a:solidFill>
                  <a:schemeClr val="bg1"/>
                </a:solidFill>
              </a:rPr>
              <a:t>формування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неадекватних</a:t>
            </a:r>
            <a:r>
              <a:rPr lang="ru-RU" dirty="0" smtClean="0">
                <a:solidFill>
                  <a:schemeClr val="bg1"/>
                </a:solidFill>
              </a:rPr>
              <a:t>, </a:t>
            </a:r>
            <a:r>
              <a:rPr lang="ru-RU" dirty="0" err="1" smtClean="0">
                <a:solidFill>
                  <a:schemeClr val="bg1"/>
                </a:solidFill>
              </a:rPr>
              <a:t>викривлених</a:t>
            </a:r>
            <a:r>
              <a:rPr lang="ru-RU" dirty="0" smtClean="0">
                <a:solidFill>
                  <a:schemeClr val="bg1"/>
                </a:solidFill>
              </a:rPr>
              <a:t> моделей </a:t>
            </a:r>
            <a:r>
              <a:rPr lang="ru-RU" dirty="0" err="1" smtClean="0">
                <a:solidFill>
                  <a:schemeClr val="bg1"/>
                </a:solidFill>
              </a:rPr>
              <a:t>світу</a:t>
            </a:r>
            <a:r>
              <a:rPr lang="ru-RU" dirty="0" smtClean="0">
                <a:solidFill>
                  <a:schemeClr val="bg1"/>
                </a:solidFill>
              </a:rPr>
              <a:t>, </a:t>
            </a:r>
            <a:r>
              <a:rPr lang="ru-RU" dirty="0" err="1" smtClean="0">
                <a:solidFill>
                  <a:schemeClr val="bg1"/>
                </a:solidFill>
              </a:rPr>
              <a:t>хибних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моральних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уявлень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і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цінностей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dirty="0" err="1" smtClean="0">
                <a:solidFill>
                  <a:schemeClr val="bg1"/>
                </a:solidFill>
              </a:rPr>
              <a:t>особистісні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втрати</a:t>
            </a:r>
            <a:r>
              <a:rPr lang="ru-RU" dirty="0" smtClean="0">
                <a:solidFill>
                  <a:schemeClr val="bg1"/>
                </a:solidFill>
              </a:rPr>
              <a:t>(</a:t>
            </a:r>
            <a:r>
              <a:rPr lang="ru-RU" dirty="0" err="1" smtClean="0">
                <a:solidFill>
                  <a:schemeClr val="bg1"/>
                </a:solidFill>
              </a:rPr>
              <a:t>збіднення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емоцій,егоїзм</a:t>
            </a:r>
            <a:r>
              <a:rPr lang="ru-RU" dirty="0" smtClean="0">
                <a:solidFill>
                  <a:schemeClr val="bg1"/>
                </a:solidFill>
              </a:rPr>
              <a:t>, </a:t>
            </a:r>
            <a:r>
              <a:rPr lang="ru-RU" dirty="0" err="1" smtClean="0">
                <a:solidFill>
                  <a:schemeClr val="bg1"/>
                </a:solidFill>
              </a:rPr>
              <a:t>дратівливість</a:t>
            </a:r>
            <a:r>
              <a:rPr lang="ru-RU" dirty="0" smtClean="0">
                <a:solidFill>
                  <a:schemeClr val="bg1"/>
                </a:solidFill>
              </a:rPr>
              <a:t>, </a:t>
            </a:r>
            <a:r>
              <a:rPr lang="ru-RU" dirty="0" err="1" smtClean="0">
                <a:solidFill>
                  <a:schemeClr val="bg1"/>
                </a:solidFill>
              </a:rPr>
              <a:t>ігнорування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своїх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обов</a:t>
            </a:r>
            <a:r>
              <a:rPr lang="en-US" dirty="0" smtClean="0">
                <a:solidFill>
                  <a:schemeClr val="bg1"/>
                </a:solidFill>
              </a:rPr>
              <a:t>’</a:t>
            </a:r>
            <a:r>
              <a:rPr lang="ru-RU" dirty="0" err="1" smtClean="0">
                <a:solidFill>
                  <a:schemeClr val="bg1"/>
                </a:solidFill>
              </a:rPr>
              <a:t>язків</a:t>
            </a:r>
            <a:r>
              <a:rPr lang="ru-RU" dirty="0" smtClean="0">
                <a:solidFill>
                  <a:schemeClr val="bg1"/>
                </a:solidFill>
              </a:rPr>
              <a:t> та </a:t>
            </a:r>
            <a:r>
              <a:rPr lang="ru-RU" dirty="0" err="1" smtClean="0">
                <a:solidFill>
                  <a:schemeClr val="bg1"/>
                </a:solidFill>
              </a:rPr>
              <a:t>інші</a:t>
            </a:r>
            <a:r>
              <a:rPr lang="ru-RU" dirty="0" smtClean="0">
                <a:solidFill>
                  <a:schemeClr val="bg1"/>
                </a:solidFill>
              </a:rPr>
              <a:t> не </a:t>
            </a:r>
            <a:r>
              <a:rPr lang="ru-RU" dirty="0" err="1" smtClean="0">
                <a:solidFill>
                  <a:schemeClr val="bg1"/>
                </a:solidFill>
              </a:rPr>
              <a:t>бажані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зміни</a:t>
            </a:r>
            <a:r>
              <a:rPr lang="ru-RU" dirty="0" smtClean="0">
                <a:solidFill>
                  <a:schemeClr val="bg1"/>
                </a:solidFill>
              </a:rPr>
              <a:t> характеру</a:t>
            </a:r>
            <a:r>
              <a:rPr lang="ru-RU" dirty="0" smtClean="0">
                <a:solidFill>
                  <a:schemeClr val="bg1"/>
                </a:solidFill>
              </a:rPr>
              <a:t>);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err="1" smtClean="0">
                <a:solidFill>
                  <a:schemeClr val="bg1"/>
                </a:solidFill>
              </a:rPr>
              <a:t>зростання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агресивності</a:t>
            </a:r>
            <a:r>
              <a:rPr lang="ru-RU" dirty="0" smtClean="0">
                <a:solidFill>
                  <a:schemeClr val="bg1"/>
                </a:solidFill>
              </a:rPr>
              <a:t>;</a:t>
            </a:r>
          </a:p>
          <a:p>
            <a:r>
              <a:rPr lang="ru-RU" dirty="0" err="1" smtClean="0">
                <a:solidFill>
                  <a:schemeClr val="bg1"/>
                </a:solidFill>
              </a:rPr>
              <a:t>інтернет</a:t>
            </a:r>
            <a:r>
              <a:rPr lang="ru-RU" dirty="0" smtClean="0">
                <a:solidFill>
                  <a:schemeClr val="bg1"/>
                </a:solidFill>
              </a:rPr>
              <a:t> – </a:t>
            </a:r>
            <a:r>
              <a:rPr lang="ru-RU" dirty="0" err="1" smtClean="0">
                <a:solidFill>
                  <a:schemeClr val="bg1"/>
                </a:solidFill>
              </a:rPr>
              <a:t>залежність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</a:p>
          <a:p>
            <a:endParaRPr lang="ru-RU" dirty="0"/>
          </a:p>
        </p:txBody>
      </p:sp>
      <p:pic>
        <p:nvPicPr>
          <p:cNvPr id="2051" name="Picture 3" descr="C:\Users\User\Desktop\Копютери\images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35931" y="5082625"/>
            <a:ext cx="2508070" cy="1775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1783" y="261257"/>
            <a:ext cx="7296758" cy="139772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err="1" smtClean="0">
                <a:solidFill>
                  <a:schemeClr val="bg1"/>
                </a:solidFill>
              </a:rPr>
              <a:t>Сцени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насильства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викликають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такі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негативні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зміни</a:t>
            </a:r>
            <a:r>
              <a:rPr lang="ru-RU" b="1" dirty="0" smtClean="0">
                <a:solidFill>
                  <a:schemeClr val="bg1"/>
                </a:solidFill>
              </a:rPr>
              <a:t> в </a:t>
            </a:r>
            <a:r>
              <a:rPr lang="ru-RU" b="1" dirty="0" err="1" smtClean="0">
                <a:solidFill>
                  <a:schemeClr val="bg1"/>
                </a:solidFill>
              </a:rPr>
              <a:t>особистості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дитини</a:t>
            </a:r>
            <a:r>
              <a:rPr lang="ru-RU" b="1" dirty="0" smtClean="0">
                <a:solidFill>
                  <a:schemeClr val="bg1"/>
                </a:solidFill>
              </a:rPr>
              <a:t>: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7280" y="1854925"/>
            <a:ext cx="7418070" cy="4754881"/>
          </a:xfrm>
        </p:spPr>
        <p:txBody>
          <a:bodyPr>
            <a:normAutofit/>
          </a:bodyPr>
          <a:lstStyle/>
          <a:p>
            <a:pPr lvl="0"/>
            <a:r>
              <a:rPr lang="ru-RU" dirty="0" err="1" smtClean="0">
                <a:solidFill>
                  <a:schemeClr val="bg1"/>
                </a:solidFill>
              </a:rPr>
              <a:t>сприяють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формуванню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агресивної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поведінки</a:t>
            </a:r>
            <a:r>
              <a:rPr lang="ru-RU" dirty="0" smtClean="0">
                <a:solidFill>
                  <a:schemeClr val="bg1"/>
                </a:solidFill>
              </a:rPr>
              <a:t> та </a:t>
            </a:r>
            <a:r>
              <a:rPr lang="ru-RU" dirty="0" err="1" smtClean="0">
                <a:solidFill>
                  <a:schemeClr val="bg1"/>
                </a:solidFill>
              </a:rPr>
              <a:t>підвищують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рівень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агресії</a:t>
            </a:r>
            <a:r>
              <a:rPr lang="ru-RU" dirty="0" smtClean="0">
                <a:solidFill>
                  <a:schemeClr val="bg1"/>
                </a:solidFill>
              </a:rPr>
              <a:t> по </a:t>
            </a:r>
            <a:r>
              <a:rPr lang="ru-RU" dirty="0" err="1" smtClean="0">
                <a:solidFill>
                  <a:schemeClr val="bg1"/>
                </a:solidFill>
              </a:rPr>
              <a:t>відношенню</a:t>
            </a:r>
            <a:r>
              <a:rPr lang="ru-RU" dirty="0" smtClean="0">
                <a:solidFill>
                  <a:schemeClr val="bg1"/>
                </a:solidFill>
              </a:rPr>
              <a:t> до </a:t>
            </a:r>
            <a:r>
              <a:rPr lang="ru-RU" dirty="0" err="1" smtClean="0">
                <a:solidFill>
                  <a:schemeClr val="bg1"/>
                </a:solidFill>
              </a:rPr>
              <a:t>однолітків</a:t>
            </a:r>
            <a:r>
              <a:rPr lang="ru-RU" dirty="0" smtClean="0">
                <a:solidFill>
                  <a:schemeClr val="bg1"/>
                </a:solidFill>
              </a:rPr>
              <a:t>;</a:t>
            </a:r>
          </a:p>
          <a:p>
            <a:pPr lvl="0"/>
            <a:r>
              <a:rPr lang="ru-RU" dirty="0" err="1" smtClean="0">
                <a:solidFill>
                  <a:schemeClr val="bg1"/>
                </a:solidFill>
              </a:rPr>
              <a:t>провокують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агресивні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фантазії</a:t>
            </a:r>
            <a:r>
              <a:rPr lang="ru-RU" dirty="0" smtClean="0">
                <a:solidFill>
                  <a:schemeClr val="bg1"/>
                </a:solidFill>
              </a:rPr>
              <a:t>;</a:t>
            </a:r>
          </a:p>
          <a:p>
            <a:pPr lvl="0"/>
            <a:r>
              <a:rPr lang="ru-RU" dirty="0" err="1" smtClean="0">
                <a:solidFill>
                  <a:schemeClr val="bg1"/>
                </a:solidFill>
              </a:rPr>
              <a:t>притупляють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нормальну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емоційну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реакцію</a:t>
            </a:r>
            <a:r>
              <a:rPr lang="ru-RU" dirty="0" smtClean="0">
                <a:solidFill>
                  <a:schemeClr val="bg1"/>
                </a:solidFill>
              </a:rPr>
              <a:t>;</a:t>
            </a:r>
            <a:endParaRPr lang="ru-RU" dirty="0" smtClean="0">
              <a:solidFill>
                <a:schemeClr val="bg1"/>
              </a:solidFill>
            </a:endParaRPr>
          </a:p>
          <a:p>
            <a:pPr lvl="0"/>
            <a:r>
              <a:rPr lang="ru-RU" dirty="0" err="1" smtClean="0">
                <a:solidFill>
                  <a:schemeClr val="bg1"/>
                </a:solidFill>
              </a:rPr>
              <a:t>руйнують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сприйняття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справжньої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ролі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насильства</a:t>
            </a:r>
            <a:r>
              <a:rPr lang="ru-RU" dirty="0" smtClean="0">
                <a:solidFill>
                  <a:schemeClr val="bg1"/>
                </a:solidFill>
              </a:rPr>
              <a:t> в </a:t>
            </a:r>
            <a:r>
              <a:rPr lang="ru-RU" dirty="0" err="1" smtClean="0">
                <a:solidFill>
                  <a:schemeClr val="bg1"/>
                </a:solidFill>
              </a:rPr>
              <a:t>суспільстві</a:t>
            </a:r>
            <a:r>
              <a:rPr lang="ru-RU" dirty="0" smtClean="0">
                <a:solidFill>
                  <a:schemeClr val="bg1"/>
                </a:solidFill>
              </a:rPr>
              <a:t>;</a:t>
            </a:r>
            <a:endParaRPr lang="ru-RU" dirty="0" smtClean="0">
              <a:solidFill>
                <a:schemeClr val="bg1"/>
              </a:solidFill>
            </a:endParaRPr>
          </a:p>
          <a:p>
            <a:pPr lvl="0"/>
            <a:r>
              <a:rPr lang="ru-RU" dirty="0" err="1" smtClean="0">
                <a:solidFill>
                  <a:schemeClr val="bg1"/>
                </a:solidFill>
              </a:rPr>
              <a:t>заохочують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дітей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придумувати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нові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форми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агресивної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поведінки</a:t>
            </a:r>
            <a:r>
              <a:rPr lang="ru-RU" dirty="0" smtClean="0">
                <a:solidFill>
                  <a:schemeClr val="bg1"/>
                </a:solidFill>
              </a:rPr>
              <a:t>, </a:t>
            </a:r>
            <a:r>
              <a:rPr lang="ru-RU" dirty="0" err="1" smtClean="0">
                <a:solidFill>
                  <a:schemeClr val="bg1"/>
                </a:solidFill>
              </a:rPr>
              <a:t>які</a:t>
            </a:r>
            <a:r>
              <a:rPr lang="ru-RU" dirty="0" smtClean="0">
                <a:solidFill>
                  <a:schemeClr val="bg1"/>
                </a:solidFill>
              </a:rPr>
              <a:t> не </a:t>
            </a:r>
            <a:r>
              <a:rPr lang="ru-RU" dirty="0" err="1" smtClean="0">
                <a:solidFill>
                  <a:schemeClr val="bg1"/>
                </a:solidFill>
              </a:rPr>
              <a:t>були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показані</a:t>
            </a:r>
            <a:r>
              <a:rPr lang="ru-RU" dirty="0" smtClean="0">
                <a:solidFill>
                  <a:schemeClr val="bg1"/>
                </a:solidFill>
              </a:rPr>
              <a:t> на </a:t>
            </a:r>
            <a:r>
              <a:rPr lang="ru-RU" dirty="0" err="1" smtClean="0">
                <a:solidFill>
                  <a:schemeClr val="bg1"/>
                </a:solidFill>
              </a:rPr>
              <a:t>екрані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flash_developmen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647</TotalTime>
  <Words>331</Words>
  <Application>Microsoft Office PowerPoint</Application>
  <PresentationFormat>Экран (4:3)</PresentationFormat>
  <Paragraphs>49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Office Theme</vt:lpstr>
      <vt:lpstr>Семінар – практикум: “ Прояви агресивності підлітків.  Вплив віртуального  світу ”</vt:lpstr>
      <vt:lpstr>   Агресивність саме тому і виникає, що люди втрачають відчуття реального життя як такого, втрачають зв'язок з найпростішими його цінностями.  Бьолль Генріх Теодор, німецький письменник.  </vt:lpstr>
      <vt:lpstr>Мета:  проаналізувати причини виникнення агресивної поведінки,  визначити загальні риси  агресивних підлітків та основні проблеми комп’ютерної та інтернет-залежності у молодіжному середовищі; проаналізувати зв'язок  між комп’ютерною залежністю та проявами агресивної поведінки, способи профілактики агресивності  та  комп’ютерної залежності. </vt:lpstr>
      <vt:lpstr> Причини виникнення агресивної поведінки</vt:lpstr>
      <vt:lpstr>Загальні риси агресивності підлітків</vt:lpstr>
      <vt:lpstr> Інтернет нині є новим культурним простором </vt:lpstr>
      <vt:lpstr>Надмірне захоплення спілкуванням у Інтернеті спричиняє: </vt:lpstr>
      <vt:lpstr>Сцени насильства викликають такі негативні зміни в особистості дитини: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PJSC "New Engineering Technologies"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RePack by Diakov</cp:lastModifiedBy>
  <cp:revision>75</cp:revision>
  <dcterms:created xsi:type="dcterms:W3CDTF">2016-11-18T14:12:19Z</dcterms:created>
  <dcterms:modified xsi:type="dcterms:W3CDTF">2019-12-12T13:59:09Z</dcterms:modified>
</cp:coreProperties>
</file>