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notesMasterIdLst>
    <p:notesMasterId r:id="rId16"/>
  </p:notesMasterIdLst>
  <p:sldIdLst>
    <p:sldId id="256" r:id="rId2"/>
    <p:sldId id="257" r:id="rId3"/>
    <p:sldId id="281" r:id="rId4"/>
    <p:sldId id="272" r:id="rId5"/>
    <p:sldId id="269" r:id="rId6"/>
    <p:sldId id="275" r:id="rId7"/>
    <p:sldId id="277" r:id="rId8"/>
    <p:sldId id="286" r:id="rId9"/>
    <p:sldId id="288" r:id="rId10"/>
    <p:sldId id="280" r:id="rId11"/>
    <p:sldId id="266" r:id="rId12"/>
    <p:sldId id="282" r:id="rId13"/>
    <p:sldId id="284" r:id="rId14"/>
    <p:sldId id="28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2" autoAdjust="0"/>
    <p:restoredTop sz="94660"/>
  </p:normalViewPr>
  <p:slideViewPr>
    <p:cSldViewPr snapToGrid="0">
      <p:cViewPr>
        <p:scale>
          <a:sx n="52" d="100"/>
          <a:sy n="52" d="100"/>
        </p:scale>
        <p:origin x="418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E7A786-93C3-4642-B5D2-E045F11B8F1E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BF5F54-0E82-4E95-986E-5C65A77096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BF5F54-0E82-4E95-986E-5C65A77096F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9373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017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695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583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359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123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520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7811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416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370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12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9B68941-C9DA-4C2E-9821-9FB0052D1A3F}" type="datetimeFigureOut">
              <a:rPr lang="en-US" smtClean="0"/>
              <a:t>11/27/2024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4C65C88-4E15-47BF-8FB8-49E93FD14186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5827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h-cards-institute.org/wp-content/uploads/2013/06/OH-Cards-Quick-Start-Guide.pdf" TargetMode="External"/><Relationship Id="rId2" Type="http://schemas.openxmlformats.org/officeDocument/2006/relationships/hyperlink" Target="http://psychologis.com.ua/test_rorshaha.htm#google_vignette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wopc.co.uk/tarot/perspectives-on-the-history-of-taro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C41965-A5A4-86B3-62F8-3077868F2E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280219"/>
            <a:ext cx="10175558" cy="3731341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chemeClr val="accent4">
                    <a:lumMod val="50000"/>
                  </a:schemeClr>
                </a:solidFill>
              </a:rPr>
              <a:t>М</a:t>
            </a:r>
            <a:r>
              <a:rPr lang="uk-UA" dirty="0">
                <a:solidFill>
                  <a:srgbClr val="C00000"/>
                </a:solidFill>
              </a:rPr>
              <a:t>ЕТАФОРИЧНІ </a:t>
            </a:r>
            <a:r>
              <a:rPr lang="uk-UA" dirty="0">
                <a:solidFill>
                  <a:schemeClr val="accent4">
                    <a:lumMod val="50000"/>
                  </a:schemeClr>
                </a:solidFill>
              </a:rPr>
              <a:t>А</a:t>
            </a:r>
            <a:r>
              <a:rPr lang="uk-UA" dirty="0">
                <a:solidFill>
                  <a:srgbClr val="C00000"/>
                </a:solidFill>
              </a:rPr>
              <a:t>СОЦІАТИВНІ </a:t>
            </a:r>
            <a:br>
              <a:rPr lang="uk-UA" dirty="0">
                <a:solidFill>
                  <a:srgbClr val="C00000"/>
                </a:solidFill>
              </a:rPr>
            </a:br>
            <a:r>
              <a:rPr lang="uk-UA" dirty="0">
                <a:solidFill>
                  <a:schemeClr val="accent4">
                    <a:lumMod val="50000"/>
                  </a:schemeClr>
                </a:solidFill>
              </a:rPr>
              <a:t>К</a:t>
            </a:r>
            <a:r>
              <a:rPr lang="uk-UA" dirty="0">
                <a:solidFill>
                  <a:srgbClr val="C00000"/>
                </a:solidFill>
              </a:rPr>
              <a:t>АРТИ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2F8A027-56D4-5E39-1FFF-1AFF54212E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7279" y="4483510"/>
            <a:ext cx="10893159" cy="1622322"/>
          </a:xfrm>
        </p:spPr>
        <p:txBody>
          <a:bodyPr>
            <a:noAutofit/>
          </a:bodyPr>
          <a:lstStyle/>
          <a:p>
            <a:r>
              <a:rPr lang="uk-UA" sz="3000" dirty="0"/>
              <a:t>Історія створення </a:t>
            </a:r>
          </a:p>
          <a:p>
            <a:r>
              <a:rPr lang="uk-UA" sz="3000" dirty="0"/>
              <a:t>та особливості застосування </a:t>
            </a:r>
          </a:p>
          <a:p>
            <a:r>
              <a:rPr lang="ru-RU" sz="3000" dirty="0"/>
              <a:t>на </a:t>
            </a:r>
            <a:r>
              <a:rPr lang="ru-RU" sz="3000" dirty="0" err="1"/>
              <a:t>прикладі</a:t>
            </a:r>
            <a:r>
              <a:rPr lang="ru-RU" sz="3000" dirty="0"/>
              <a:t> </a:t>
            </a:r>
            <a:r>
              <a:rPr lang="ru-RU" sz="3000" dirty="0" err="1"/>
              <a:t>першої</a:t>
            </a:r>
            <a:r>
              <a:rPr lang="ru-RU" sz="3000" dirty="0"/>
              <a:t> </a:t>
            </a:r>
            <a:r>
              <a:rPr lang="ru-RU" sz="3000" dirty="0" err="1"/>
              <a:t>колоди</a:t>
            </a:r>
            <a:r>
              <a:rPr lang="ru-RU" sz="3000" dirty="0"/>
              <a:t> OH </a:t>
            </a:r>
            <a:r>
              <a:rPr lang="ru-RU" sz="3000" dirty="0" err="1"/>
              <a:t>cards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128006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BDE414-3CB6-330A-BA3E-BC06AE9FC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42358"/>
            <a:ext cx="10058400" cy="1143991"/>
          </a:xfrm>
        </p:spPr>
        <p:txBody>
          <a:bodyPr>
            <a:normAutofit/>
          </a:bodyPr>
          <a:lstStyle/>
          <a:p>
            <a:pPr algn="ctr"/>
            <a:r>
              <a:rPr lang="ru-RU" sz="5400" dirty="0">
                <a:solidFill>
                  <a:srgbClr val="C00000"/>
                </a:solidFill>
              </a:rPr>
              <a:t>МАК </a:t>
            </a:r>
            <a:r>
              <a:rPr lang="ru-RU" sz="5400" dirty="0" err="1">
                <a:solidFill>
                  <a:srgbClr val="C00000"/>
                </a:solidFill>
              </a:rPr>
              <a:t>карти</a:t>
            </a:r>
            <a:r>
              <a:rPr lang="ru-RU" sz="5400" dirty="0">
                <a:solidFill>
                  <a:srgbClr val="C00000"/>
                </a:solidFill>
              </a:rPr>
              <a:t> (англ. OH </a:t>
            </a:r>
            <a:r>
              <a:rPr lang="ru-RU" sz="5400" dirty="0" err="1">
                <a:solidFill>
                  <a:srgbClr val="C00000"/>
                </a:solidFill>
              </a:rPr>
              <a:t>cards</a:t>
            </a:r>
            <a:r>
              <a:rPr lang="ru-RU" sz="5400" dirty="0">
                <a:solidFill>
                  <a:srgbClr val="C00000"/>
                </a:solidFill>
              </a:rPr>
              <a:t>) </a:t>
            </a:r>
            <a:endParaRPr lang="en-US" sz="5400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AFA364-3944-C282-D349-7230B6BB1B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28800"/>
            <a:ext cx="10303223" cy="4365523"/>
          </a:xfrm>
        </p:spPr>
        <p:txBody>
          <a:bodyPr>
            <a:normAutofit fontScale="92500"/>
          </a:bodyPr>
          <a:lstStyle/>
          <a:p>
            <a:r>
              <a:rPr lang="uk-UA" sz="4000" dirty="0">
                <a:latin typeface="+mj-lt"/>
              </a:rPr>
              <a:t>МАК карти (</a:t>
            </a:r>
            <a:r>
              <a:rPr lang="uk-UA" sz="4000" dirty="0" err="1">
                <a:latin typeface="+mj-lt"/>
              </a:rPr>
              <a:t>англ</a:t>
            </a:r>
            <a:r>
              <a:rPr lang="uk-UA" sz="4000" dirty="0">
                <a:latin typeface="+mj-lt"/>
              </a:rPr>
              <a:t>. </a:t>
            </a:r>
            <a:r>
              <a:rPr lang="en-US" sz="4000" dirty="0">
                <a:latin typeface="+mj-lt"/>
              </a:rPr>
              <a:t>OH cards) - </a:t>
            </a:r>
            <a:r>
              <a:rPr lang="uk-UA" sz="4000" dirty="0">
                <a:latin typeface="+mj-lt"/>
              </a:rPr>
              <a:t>це набір, своєрідна колода, що складається з карток зі зображеннями, які використовують як інструмент в: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4000" dirty="0">
                <a:latin typeface="+mj-lt"/>
              </a:rPr>
              <a:t> психотерапії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4000" dirty="0">
                <a:latin typeface="+mj-lt"/>
              </a:rPr>
              <a:t> </a:t>
            </a:r>
            <a:r>
              <a:rPr lang="uk-UA" sz="4000" dirty="0" err="1">
                <a:latin typeface="+mj-lt"/>
              </a:rPr>
              <a:t>коучінгу</a:t>
            </a:r>
            <a:endParaRPr lang="uk-UA" sz="4000" dirty="0">
              <a:latin typeface="+mj-lt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4000" dirty="0">
                <a:latin typeface="+mj-lt"/>
              </a:rPr>
              <a:t> </a:t>
            </a:r>
            <a:r>
              <a:rPr lang="uk-UA" sz="4000" dirty="0" err="1">
                <a:latin typeface="+mj-lt"/>
              </a:rPr>
              <a:t>арттерапії</a:t>
            </a:r>
            <a:endParaRPr lang="uk-UA" sz="4000" dirty="0">
              <a:latin typeface="+mj-lt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uk-UA" sz="4000" dirty="0">
                <a:latin typeface="+mj-lt"/>
              </a:rPr>
              <a:t> комунікативних практиках тощо. </a:t>
            </a:r>
            <a:endParaRPr lang="en-US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94164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AE3DE8-C413-4E48-B8D9-1339F9DB8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291474"/>
          </a:xfrm>
        </p:spPr>
        <p:txBody>
          <a:bodyPr>
            <a:normAutofit/>
          </a:bodyPr>
          <a:lstStyle/>
          <a:p>
            <a:pPr algn="ctr"/>
            <a:r>
              <a:rPr lang="ru-RU" sz="5400" dirty="0">
                <a:solidFill>
                  <a:srgbClr val="C00000"/>
                </a:solidFill>
              </a:rPr>
              <a:t>МАК </a:t>
            </a:r>
            <a:r>
              <a:rPr lang="ru-RU" sz="5400" dirty="0" err="1">
                <a:solidFill>
                  <a:srgbClr val="C00000"/>
                </a:solidFill>
              </a:rPr>
              <a:t>карти</a:t>
            </a:r>
            <a:r>
              <a:rPr lang="ru-RU" sz="5400" dirty="0">
                <a:solidFill>
                  <a:srgbClr val="C00000"/>
                </a:solidFill>
              </a:rPr>
              <a:t> (англ. OH </a:t>
            </a:r>
            <a:r>
              <a:rPr lang="ru-RU" sz="5400" dirty="0" err="1">
                <a:solidFill>
                  <a:srgbClr val="C00000"/>
                </a:solidFill>
              </a:rPr>
              <a:t>cards</a:t>
            </a:r>
            <a:r>
              <a:rPr lang="ru-RU" sz="5400" dirty="0">
                <a:solidFill>
                  <a:srgbClr val="C00000"/>
                </a:solidFill>
              </a:rPr>
              <a:t>) </a:t>
            </a:r>
            <a:endParaRPr lang="en-US" sz="5400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B5ABF6-EBAD-87A0-EE3F-F611406BE7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uk-UA" sz="3700" dirty="0">
                <a:latin typeface="+mj-lt"/>
              </a:rPr>
              <a:t>У психології та </a:t>
            </a:r>
            <a:r>
              <a:rPr lang="uk-UA" sz="3700" dirty="0" err="1">
                <a:latin typeface="+mj-lt"/>
              </a:rPr>
              <a:t>арттерапії</a:t>
            </a:r>
            <a:r>
              <a:rPr lang="uk-UA" sz="3700" dirty="0">
                <a:latin typeface="+mj-lt"/>
              </a:rPr>
              <a:t> МАК карти відносять до </a:t>
            </a:r>
            <a:r>
              <a:rPr lang="uk-UA" sz="3700" dirty="0" err="1">
                <a:latin typeface="+mj-lt"/>
              </a:rPr>
              <a:t>проєктивних</a:t>
            </a:r>
            <a:r>
              <a:rPr lang="uk-UA" sz="3700" dirty="0">
                <a:latin typeface="+mj-lt"/>
              </a:rPr>
              <a:t> </a:t>
            </a:r>
            <a:r>
              <a:rPr lang="uk-UA" sz="3700" dirty="0" err="1">
                <a:latin typeface="+mj-lt"/>
              </a:rPr>
              <a:t>методик</a:t>
            </a:r>
            <a:r>
              <a:rPr lang="uk-UA" sz="3700" dirty="0">
                <a:latin typeface="+mj-lt"/>
              </a:rPr>
              <a:t>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700" dirty="0">
                <a:latin typeface="+mj-lt"/>
              </a:rPr>
              <a:t>Однією з головних рис ОН </a:t>
            </a:r>
            <a:r>
              <a:rPr lang="en-US" sz="3700" dirty="0">
                <a:latin typeface="+mj-lt"/>
              </a:rPr>
              <a:t>cards </a:t>
            </a:r>
            <a:r>
              <a:rPr lang="uk-UA" sz="3700" dirty="0">
                <a:latin typeface="+mj-lt"/>
              </a:rPr>
              <a:t>є відсутність офіційної інтерпретації зображень.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uk-UA" sz="3700" dirty="0">
                <a:latin typeface="+mj-lt"/>
              </a:rPr>
              <a:t> Мета роботи з МАК картами - стимулювати уяву та спонукати до особистих інтерпретацій зображень клієнтом.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2519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417BF7C-087E-F9B8-F9EE-A49491E50A22}"/>
              </a:ext>
            </a:extLst>
          </p:cNvPr>
          <p:cNvSpPr txBox="1"/>
          <p:nvPr/>
        </p:nvSpPr>
        <p:spPr>
          <a:xfrm>
            <a:off x="3569110" y="390264"/>
            <a:ext cx="7801895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На відміну від Тесту </a:t>
            </a:r>
            <a:r>
              <a:rPr lang="uk-UA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Ро́ршаха</a:t>
            </a:r>
            <a:r>
              <a:rPr lang="en-US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– </a:t>
            </a:r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МАК не являються </a:t>
            </a:r>
            <a:r>
              <a:rPr lang="uk-UA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психодіагностичним</a:t>
            </a:r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тестом.</a:t>
            </a:r>
          </a:p>
          <a:p>
            <a:r>
              <a:rPr lang="uk-UA" sz="3700" dirty="0">
                <a:latin typeface="+mj-lt"/>
              </a:rPr>
              <a:t>Тест </a:t>
            </a:r>
            <a:r>
              <a:rPr lang="uk-UA" sz="3700" dirty="0" err="1">
                <a:latin typeface="+mj-lt"/>
              </a:rPr>
              <a:t>Роршаха</a:t>
            </a:r>
            <a:r>
              <a:rPr lang="uk-UA" sz="3700" dirty="0">
                <a:latin typeface="+mj-lt"/>
              </a:rPr>
              <a:t> - </a:t>
            </a:r>
            <a:r>
              <a:rPr lang="uk-UA" sz="3700" dirty="0" err="1">
                <a:latin typeface="+mj-lt"/>
              </a:rPr>
              <a:t>психодіагностичний</a:t>
            </a:r>
            <a:r>
              <a:rPr lang="uk-UA" sz="3700" dirty="0">
                <a:latin typeface="+mj-lt"/>
              </a:rPr>
              <a:t> тест для дослідження особистості, створений 1921 року швейцарським психіатром і психологом Германом </a:t>
            </a:r>
            <a:r>
              <a:rPr lang="uk-UA" sz="3700" dirty="0" err="1">
                <a:latin typeface="+mj-lt"/>
              </a:rPr>
              <a:t>Роршахом</a:t>
            </a:r>
            <a:r>
              <a:rPr lang="uk-UA" sz="3700" dirty="0">
                <a:latin typeface="+mj-lt"/>
              </a:rPr>
              <a:t> (нім. </a:t>
            </a:r>
            <a:r>
              <a:rPr lang="en-US" sz="3700" dirty="0">
                <a:latin typeface="+mj-lt"/>
              </a:rPr>
              <a:t>Hermann Rorschach). </a:t>
            </a:r>
            <a:r>
              <a:rPr lang="uk-UA" sz="3700" dirty="0">
                <a:latin typeface="+mj-lt"/>
              </a:rPr>
              <a:t>Відомий також під назвою «</a:t>
            </a:r>
            <a:r>
              <a:rPr lang="uk-UA" sz="3700" dirty="0" err="1">
                <a:latin typeface="+mj-lt"/>
              </a:rPr>
              <a:t>Пля́ми</a:t>
            </a:r>
            <a:r>
              <a:rPr lang="uk-UA" sz="3700" dirty="0">
                <a:latin typeface="+mj-lt"/>
              </a:rPr>
              <a:t> </a:t>
            </a:r>
            <a:r>
              <a:rPr lang="uk-UA" sz="3700" dirty="0" err="1">
                <a:latin typeface="+mj-lt"/>
              </a:rPr>
              <a:t>Ро́ршаха</a:t>
            </a:r>
            <a:r>
              <a:rPr lang="uk-UA" sz="3700" dirty="0">
                <a:latin typeface="+mj-lt"/>
              </a:rPr>
              <a:t>» [1].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1FD5D0D-0B2C-3E79-F5AC-CDADCD7DAA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174" y="516194"/>
            <a:ext cx="2492478" cy="566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7883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387C7AA-3FE8-CFA3-D16A-046E9055E3CC}"/>
              </a:ext>
            </a:extLst>
          </p:cNvPr>
          <p:cNvSpPr txBox="1"/>
          <p:nvPr/>
        </p:nvSpPr>
        <p:spPr>
          <a:xfrm>
            <a:off x="4100052" y="383457"/>
            <a:ext cx="7713406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Також окремо слід розглядати </a:t>
            </a:r>
            <a:endParaRPr lang="en-US" sz="3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МАК карт та карти ТАРО.</a:t>
            </a:r>
          </a:p>
          <a:p>
            <a:r>
              <a:rPr lang="uk-UA" sz="3700" dirty="0">
                <a:latin typeface="+mj-lt"/>
              </a:rPr>
              <a:t> Відмінність в роботі з якими полягає в тому, що символьні зображення карт ТАРО мають власну інтерпретацію карток, їх зображень і символіки.</a:t>
            </a:r>
          </a:p>
          <a:p>
            <a:r>
              <a:rPr lang="uk-UA" sz="3700" dirty="0">
                <a:latin typeface="+mj-lt"/>
              </a:rPr>
              <a:t> На думку істориків гральних карт, Таро спочатку було картковою грою, винайденою в </a:t>
            </a:r>
            <a:r>
              <a:rPr lang="en-US" sz="3700" dirty="0">
                <a:latin typeface="+mj-lt"/>
              </a:rPr>
              <a:t>XV </a:t>
            </a:r>
            <a:r>
              <a:rPr lang="uk-UA" sz="3700" dirty="0">
                <a:latin typeface="+mj-lt"/>
              </a:rPr>
              <a:t>столітті [</a:t>
            </a:r>
            <a:r>
              <a:rPr lang="en-US" sz="3700" dirty="0">
                <a:latin typeface="+mj-lt"/>
              </a:rPr>
              <a:t>3</a:t>
            </a:r>
            <a:r>
              <a:rPr lang="uk-UA" sz="3700" dirty="0">
                <a:latin typeface="+mj-lt"/>
              </a:rPr>
              <a:t>]</a:t>
            </a:r>
            <a:r>
              <a:rPr lang="en-US" sz="3700" dirty="0">
                <a:latin typeface="+mj-lt"/>
              </a:rPr>
              <a:t>.</a:t>
            </a:r>
            <a:endParaRPr lang="uk-UA" sz="3700" dirty="0">
              <a:latin typeface="+mj-lt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7C68F78-7B8C-D530-A7BA-D36C380DAF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173" y="530642"/>
            <a:ext cx="2852777" cy="274591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6270D06-82DC-C7BF-7044-61A265753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219" y="3429000"/>
            <a:ext cx="2787731" cy="274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925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6AA80C-0CE0-F986-2AD2-DDB6FC8365D3}"/>
              </a:ext>
            </a:extLst>
          </p:cNvPr>
          <p:cNvSpPr txBox="1"/>
          <p:nvPr/>
        </p:nvSpPr>
        <p:spPr>
          <a:xfrm>
            <a:off x="800100" y="128589"/>
            <a:ext cx="10644649" cy="71750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Перша колода </a:t>
            </a:r>
            <a:r>
              <a:rPr lang="ru-RU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метафоричних</a:t>
            </a:r>
            <a:r>
              <a:rPr lang="ru-RU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асоціативних</a:t>
            </a:r>
            <a:r>
              <a:rPr lang="ru-RU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карт </a:t>
            </a:r>
            <a:r>
              <a:rPr lang="ru-RU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була</a:t>
            </a:r>
            <a:r>
              <a:rPr lang="ru-RU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створена </a:t>
            </a:r>
            <a:r>
              <a:rPr lang="ru-RU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Элі</a:t>
            </a:r>
            <a:r>
              <a:rPr lang="ru-RU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Раманом</a:t>
            </a:r>
            <a:r>
              <a:rPr lang="ru-RU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, </a:t>
            </a:r>
            <a:r>
              <a:rPr lang="ru-RU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канадським</a:t>
            </a:r>
            <a:r>
              <a:rPr lang="ru-RU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професором</a:t>
            </a:r>
            <a:r>
              <a:rPr lang="ru-RU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r>
              <a:rPr lang="ru-RU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мистецтвознавства</a:t>
            </a:r>
            <a:r>
              <a:rPr lang="ru-RU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. </a:t>
            </a:r>
          </a:p>
          <a:p>
            <a:r>
              <a:rPr lang="ru-RU" sz="3700" dirty="0" err="1">
                <a:latin typeface="+mj-lt"/>
              </a:rPr>
              <a:t>Протягом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років</a:t>
            </a:r>
            <a:r>
              <a:rPr lang="ru-RU" sz="3700" dirty="0">
                <a:latin typeface="+mj-lt"/>
              </a:rPr>
              <a:t>, </a:t>
            </a:r>
            <a:r>
              <a:rPr lang="ru-RU" sz="3700" dirty="0" err="1">
                <a:latin typeface="+mj-lt"/>
              </a:rPr>
              <a:t>він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викладав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мистецтво</a:t>
            </a:r>
            <a:r>
              <a:rPr lang="ru-RU" sz="3700" dirty="0">
                <a:latin typeface="+mj-lt"/>
              </a:rPr>
              <a:t> в </a:t>
            </a:r>
            <a:r>
              <a:rPr lang="ru-RU" sz="3700" dirty="0" err="1">
                <a:latin typeface="+mj-lt"/>
              </a:rPr>
              <a:t>Університеті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Рутгерса</a:t>
            </a:r>
            <a:r>
              <a:rPr lang="ru-RU" sz="3700" dirty="0">
                <a:latin typeface="+mj-lt"/>
              </a:rPr>
              <a:t> в Нью-</a:t>
            </a:r>
            <a:r>
              <a:rPr lang="ru-RU" sz="3700" dirty="0" err="1">
                <a:latin typeface="+mj-lt"/>
              </a:rPr>
              <a:t>Джерсі</a:t>
            </a:r>
            <a:r>
              <a:rPr lang="ru-RU" sz="3700" dirty="0">
                <a:latin typeface="+mj-lt"/>
              </a:rPr>
              <a:t>, </a:t>
            </a:r>
            <a:r>
              <a:rPr lang="ru-RU" sz="3700" dirty="0" err="1">
                <a:latin typeface="+mj-lt"/>
              </a:rPr>
              <a:t>однією</a:t>
            </a:r>
            <a:r>
              <a:rPr lang="ru-RU" sz="3700" dirty="0">
                <a:latin typeface="+mj-lt"/>
              </a:rPr>
              <a:t> з </a:t>
            </a:r>
            <a:r>
              <a:rPr lang="ru-RU" sz="3700" dirty="0" err="1">
                <a:latin typeface="+mj-lt"/>
              </a:rPr>
              <a:t>улюблених</a:t>
            </a:r>
            <a:r>
              <a:rPr lang="ru-RU" sz="3700" dirty="0">
                <a:latin typeface="+mj-lt"/>
              </a:rPr>
              <a:t> форм </a:t>
            </a:r>
            <a:r>
              <a:rPr lang="ru-RU" sz="3700" dirty="0" err="1">
                <a:latin typeface="+mj-lt"/>
              </a:rPr>
              <a:t>вираження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Елі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було</a:t>
            </a:r>
            <a:r>
              <a:rPr lang="ru-RU" sz="3700" dirty="0">
                <a:latin typeface="+mj-lt"/>
              </a:rPr>
              <a:t> те, </a:t>
            </a:r>
            <a:r>
              <a:rPr lang="ru-RU" sz="3700" dirty="0" err="1">
                <a:latin typeface="+mj-lt"/>
              </a:rPr>
              <a:t>що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він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називав</a:t>
            </a:r>
            <a:r>
              <a:rPr lang="ru-RU" sz="3700" dirty="0">
                <a:latin typeface="+mj-lt"/>
              </a:rPr>
              <a:t> «</a:t>
            </a:r>
            <a:r>
              <a:rPr lang="ru-RU" sz="3700" dirty="0" err="1">
                <a:latin typeface="+mj-lt"/>
              </a:rPr>
              <a:t>змінними</a:t>
            </a:r>
            <a:r>
              <a:rPr lang="ru-RU" sz="3700" dirty="0">
                <a:latin typeface="+mj-lt"/>
              </a:rPr>
              <a:t> структурами»</a:t>
            </a:r>
            <a:r>
              <a:rPr lang="en-US" sz="3700" dirty="0">
                <a:latin typeface="+mj-lt"/>
              </a:rPr>
              <a:t> </a:t>
            </a:r>
            <a:r>
              <a:rPr lang="uk-UA" sz="3700" dirty="0">
                <a:latin typeface="+mj-lt"/>
              </a:rPr>
              <a:t>сприйняття мистецтва</a:t>
            </a:r>
            <a:r>
              <a:rPr lang="ru-RU" sz="3700" dirty="0">
                <a:latin typeface="+mj-lt"/>
              </a:rPr>
              <a:t>.</a:t>
            </a:r>
          </a:p>
          <a:p>
            <a:r>
              <a:rPr lang="ru-RU" sz="3700" dirty="0">
                <a:latin typeface="+mj-lt"/>
              </a:rPr>
              <a:t>До 1975 року, ц</a:t>
            </a:r>
            <a:r>
              <a:rPr lang="uk-UA" sz="3700" dirty="0">
                <a:latin typeface="+mj-lt"/>
              </a:rPr>
              <a:t>я концепція,</a:t>
            </a:r>
            <a:r>
              <a:rPr lang="ru-RU" sz="3700" dirty="0">
                <a:latin typeface="+mj-lt"/>
              </a:rPr>
              <a:t> разом з </a:t>
            </a:r>
            <a:r>
              <a:rPr lang="ru-RU" sz="3700" dirty="0" err="1">
                <a:latin typeface="+mj-lt"/>
              </a:rPr>
              <a:t>пристрастю</a:t>
            </a:r>
            <a:r>
              <a:rPr lang="ru-RU" sz="3700" dirty="0">
                <a:latin typeface="+mj-lt"/>
              </a:rPr>
              <a:t> до </a:t>
            </a:r>
            <a:r>
              <a:rPr lang="ru-RU" sz="3700" dirty="0" err="1">
                <a:latin typeface="+mj-lt"/>
              </a:rPr>
              <a:t>вивчення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гральних</a:t>
            </a:r>
            <a:r>
              <a:rPr lang="ru-RU" sz="3700" dirty="0">
                <a:latin typeface="+mj-lt"/>
              </a:rPr>
              <a:t> карт заклали основу для </a:t>
            </a:r>
            <a:r>
              <a:rPr lang="ru-RU" sz="3700" dirty="0" err="1">
                <a:latin typeface="+mj-lt"/>
              </a:rPr>
              <a:t>створення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першої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колоди</a:t>
            </a:r>
            <a:r>
              <a:rPr lang="ru-RU" sz="3700" dirty="0">
                <a:latin typeface="+mj-lt"/>
              </a:rPr>
              <a:t> OH </a:t>
            </a:r>
            <a:r>
              <a:rPr lang="en-US" sz="3700" dirty="0">
                <a:latin typeface="+mj-lt"/>
              </a:rPr>
              <a:t>cards</a:t>
            </a:r>
            <a:r>
              <a:rPr lang="ru-RU" sz="3700" dirty="0">
                <a:latin typeface="+mj-lt"/>
              </a:rPr>
              <a:t>. 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6002178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9DDDC7-2E85-0A9A-CD87-2FAE501C3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188235"/>
          </a:xfrm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rgbClr val="C00000"/>
                </a:solidFill>
              </a:rPr>
              <a:t>OH cards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7FD3796-76A4-8506-8E44-7C1EAE6592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0190" y="1843549"/>
            <a:ext cx="10692580" cy="4727848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4000" dirty="0">
                <a:latin typeface="+mj-lt"/>
              </a:rPr>
              <a:t>Колода, </a:t>
            </a:r>
            <a:r>
              <a:rPr lang="ru-RU" sz="4000" dirty="0" err="1">
                <a:latin typeface="+mj-lt"/>
              </a:rPr>
              <a:t>що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складалась</a:t>
            </a:r>
            <a:r>
              <a:rPr lang="ru-RU" sz="4000" dirty="0">
                <a:latin typeface="+mj-lt"/>
              </a:rPr>
              <a:t> з </a:t>
            </a:r>
            <a:r>
              <a:rPr lang="ru-RU" sz="4000" dirty="0" err="1">
                <a:latin typeface="+mj-lt"/>
              </a:rPr>
              <a:t>зображень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розміром</a:t>
            </a:r>
            <a:r>
              <a:rPr lang="ru-RU" sz="4000" dirty="0">
                <a:latin typeface="+mj-lt"/>
              </a:rPr>
              <a:t> з карту, в </a:t>
            </a:r>
            <a:r>
              <a:rPr lang="ru-RU" sz="4000" dirty="0" err="1">
                <a:latin typeface="+mj-lt"/>
              </a:rPr>
              <a:t>поєднанні</a:t>
            </a:r>
            <a:r>
              <a:rPr lang="ru-RU" sz="4000" dirty="0">
                <a:latin typeface="+mj-lt"/>
              </a:rPr>
              <a:t> з </a:t>
            </a:r>
            <a:r>
              <a:rPr lang="ru-RU" sz="4000" dirty="0" err="1">
                <a:latin typeface="+mj-lt"/>
              </a:rPr>
              <a:t>картками</a:t>
            </a:r>
            <a:r>
              <a:rPr lang="ru-RU" sz="4000" dirty="0">
                <a:latin typeface="+mj-lt"/>
              </a:rPr>
              <a:t>-словами, </a:t>
            </a:r>
            <a:r>
              <a:rPr lang="ru-RU" sz="4000" dirty="0" err="1">
                <a:latin typeface="+mj-lt"/>
              </a:rPr>
              <a:t>перетворили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його</a:t>
            </a:r>
            <a:r>
              <a:rPr lang="ru-RU" sz="4000" dirty="0">
                <a:latin typeface="+mj-lt"/>
              </a:rPr>
              <a:t> колоду </a:t>
            </a:r>
            <a:r>
              <a:rPr lang="ru-RU" sz="4000" dirty="0" err="1">
                <a:latin typeface="+mj-lt"/>
              </a:rPr>
              <a:t>зображень</a:t>
            </a:r>
            <a:r>
              <a:rPr lang="ru-RU" sz="4000" dirty="0">
                <a:latin typeface="+mj-lt"/>
              </a:rPr>
              <a:t> на </a:t>
            </a:r>
            <a:r>
              <a:rPr lang="ru-RU" sz="4000" dirty="0" err="1">
                <a:latin typeface="+mj-lt"/>
              </a:rPr>
              <a:t>справжню</a:t>
            </a:r>
            <a:r>
              <a:rPr lang="ru-RU" sz="4000" dirty="0">
                <a:latin typeface="+mj-lt"/>
              </a:rPr>
              <a:t> «</a:t>
            </a:r>
            <a:r>
              <a:rPr lang="ru-RU" sz="4000" dirty="0" err="1">
                <a:latin typeface="+mj-lt"/>
              </a:rPr>
              <a:t>змінну</a:t>
            </a:r>
            <a:r>
              <a:rPr lang="ru-RU" sz="4000" dirty="0">
                <a:latin typeface="+mj-lt"/>
              </a:rPr>
              <a:t> структуру», яку </a:t>
            </a:r>
            <a:r>
              <a:rPr lang="ru-RU" sz="4000" dirty="0" err="1">
                <a:latin typeface="+mj-lt"/>
              </a:rPr>
              <a:t>він</a:t>
            </a:r>
            <a:r>
              <a:rPr lang="ru-RU" sz="4000" dirty="0">
                <a:latin typeface="+mj-lt"/>
              </a:rPr>
              <a:t> задумав, як метафорично </a:t>
            </a:r>
            <a:r>
              <a:rPr lang="ru-RU" sz="4000" dirty="0" err="1">
                <a:latin typeface="+mj-lt"/>
              </a:rPr>
              <a:t>образну</a:t>
            </a:r>
            <a:r>
              <a:rPr lang="ru-RU" sz="4000" dirty="0">
                <a:latin typeface="+mj-lt"/>
              </a:rPr>
              <a:t> форму </a:t>
            </a:r>
            <a:r>
              <a:rPr lang="ru-RU" sz="4000" dirty="0" err="1">
                <a:latin typeface="+mj-lt"/>
              </a:rPr>
              <a:t>здатну</a:t>
            </a:r>
            <a:r>
              <a:rPr lang="ru-RU" sz="4000" dirty="0">
                <a:latin typeface="+mj-lt"/>
              </a:rPr>
              <a:t> до </a:t>
            </a:r>
            <a:r>
              <a:rPr lang="ru-RU" sz="4000" dirty="0" err="1">
                <a:latin typeface="+mj-lt"/>
              </a:rPr>
              <a:t>перевтілень</a:t>
            </a:r>
            <a:r>
              <a:rPr lang="ru-RU" sz="4000" dirty="0">
                <a:latin typeface="+mj-lt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4000" dirty="0" err="1">
                <a:latin typeface="+mj-lt"/>
              </a:rPr>
              <a:t>Після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публікації</a:t>
            </a:r>
            <a:r>
              <a:rPr lang="ru-RU" sz="4000" dirty="0">
                <a:latin typeface="+mj-lt"/>
              </a:rPr>
              <a:t> в 1982 </a:t>
            </a:r>
            <a:r>
              <a:rPr lang="ru-RU" sz="4000" dirty="0" err="1">
                <a:latin typeface="+mj-lt"/>
              </a:rPr>
              <a:t>році</a:t>
            </a:r>
            <a:r>
              <a:rPr lang="ru-RU" sz="4000" dirty="0">
                <a:latin typeface="+mj-lt"/>
              </a:rPr>
              <a:t> набору </a:t>
            </a:r>
            <a:r>
              <a:rPr lang="en-US" sz="4000" dirty="0">
                <a:latin typeface="+mj-lt"/>
              </a:rPr>
              <a:t>The OH Cards, </a:t>
            </a:r>
            <a:r>
              <a:rPr lang="ru-RU" sz="4000" dirty="0" err="1">
                <a:latin typeface="+mj-lt"/>
              </a:rPr>
              <a:t>що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складається</a:t>
            </a:r>
            <a:r>
              <a:rPr lang="ru-RU" sz="4000" dirty="0">
                <a:latin typeface="+mj-lt"/>
              </a:rPr>
              <a:t> з 88 </a:t>
            </a:r>
            <a:r>
              <a:rPr lang="ru-RU" sz="4000" dirty="0" err="1">
                <a:latin typeface="+mj-lt"/>
              </a:rPr>
              <a:t>карток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із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зображеннями</a:t>
            </a:r>
            <a:r>
              <a:rPr lang="ru-RU" sz="4000" dirty="0">
                <a:latin typeface="+mj-lt"/>
              </a:rPr>
              <a:t>, </a:t>
            </a:r>
            <a:r>
              <a:rPr lang="ru-RU" sz="4000" dirty="0" err="1">
                <a:latin typeface="+mj-lt"/>
              </a:rPr>
              <a:t>доповнених</a:t>
            </a:r>
            <a:r>
              <a:rPr lang="ru-RU" sz="4000" dirty="0">
                <a:latin typeface="+mj-lt"/>
              </a:rPr>
              <a:t> 88 </a:t>
            </a:r>
            <a:r>
              <a:rPr lang="ru-RU" sz="4000" dirty="0" err="1">
                <a:latin typeface="+mj-lt"/>
              </a:rPr>
              <a:t>картками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зі</a:t>
            </a:r>
            <a:r>
              <a:rPr lang="ru-RU" sz="4000" dirty="0">
                <a:latin typeface="+mj-lt"/>
              </a:rPr>
              <a:t> словами. </a:t>
            </a:r>
            <a:r>
              <a:rPr lang="ru-RU" sz="4000" dirty="0" err="1">
                <a:latin typeface="+mj-lt"/>
              </a:rPr>
              <a:t>Був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розроблений</a:t>
            </a:r>
            <a:r>
              <a:rPr lang="ru-RU" sz="4000" dirty="0">
                <a:latin typeface="+mj-lt"/>
              </a:rPr>
              <a:t> метод, як </a:t>
            </a:r>
            <a:r>
              <a:rPr lang="ru-RU" sz="4000" dirty="0" err="1">
                <a:latin typeface="+mj-lt"/>
              </a:rPr>
              <a:t>індивідуальної</a:t>
            </a:r>
            <a:r>
              <a:rPr lang="ru-RU" sz="4000" dirty="0">
                <a:latin typeface="+mj-lt"/>
              </a:rPr>
              <a:t>, так і </a:t>
            </a:r>
            <a:r>
              <a:rPr lang="ru-RU" sz="4000" dirty="0" err="1">
                <a:latin typeface="+mj-lt"/>
              </a:rPr>
              <a:t>групової</a:t>
            </a:r>
            <a:r>
              <a:rPr lang="ru-RU" sz="4000" dirty="0">
                <a:latin typeface="+mj-lt"/>
              </a:rPr>
              <a:t> та </a:t>
            </a:r>
            <a:r>
              <a:rPr lang="ru-RU" sz="4000" dirty="0" err="1">
                <a:latin typeface="+mj-lt"/>
              </a:rPr>
              <a:t>консультативної</a:t>
            </a:r>
            <a:r>
              <a:rPr lang="ru-RU" sz="4000" dirty="0">
                <a:latin typeface="+mj-lt"/>
              </a:rPr>
              <a:t>  </a:t>
            </a:r>
            <a:r>
              <a:rPr lang="ru-RU" sz="4000" dirty="0" err="1">
                <a:latin typeface="+mj-lt"/>
              </a:rPr>
              <a:t>роботи</a:t>
            </a:r>
            <a:r>
              <a:rPr lang="ru-RU" sz="4000" dirty="0">
                <a:latin typeface="+mj-lt"/>
              </a:rPr>
              <a:t> з ними.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8174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F1FC18-2FA1-D411-BB7F-5E22265D0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403123"/>
            <a:ext cx="10058400" cy="1189703"/>
          </a:xfrm>
        </p:spPr>
        <p:txBody>
          <a:bodyPr>
            <a:noAutofit/>
          </a:bodyPr>
          <a:lstStyle/>
          <a:p>
            <a:pPr algn="ctr"/>
            <a:r>
              <a:rPr lang="uk-UA" sz="5400" dirty="0">
                <a:solidFill>
                  <a:srgbClr val="C00000"/>
                </a:solidFill>
              </a:rPr>
              <a:t>Використання </a:t>
            </a:r>
            <a:r>
              <a:rPr lang="en-US" sz="5400" dirty="0">
                <a:solidFill>
                  <a:srgbClr val="C00000"/>
                </a:solidFill>
              </a:rPr>
              <a:t>OH cards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82EDD8E-870C-F2C3-FF0E-3C17B806EE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746" y="2144729"/>
            <a:ext cx="1433031" cy="18229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2FDAE47-63C8-4FB8-36F3-45F75A34536A}"/>
              </a:ext>
            </a:extLst>
          </p:cNvPr>
          <p:cNvSpPr txBox="1"/>
          <p:nvPr/>
        </p:nvSpPr>
        <p:spPr>
          <a:xfrm>
            <a:off x="3844412" y="1737360"/>
            <a:ext cx="7954297" cy="4647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700" dirty="0">
                <a:latin typeface="+mj-lt"/>
              </a:rPr>
              <a:t>Картка з малюнком поміщається всередину картки зі словами. </a:t>
            </a:r>
          </a:p>
          <a:p>
            <a:r>
              <a:rPr lang="uk-UA" sz="3700" dirty="0">
                <a:latin typeface="+mj-lt"/>
              </a:rPr>
              <a:t>Такі слова, як «гра», «кохання», «горе» або «відпусти», допомагають формулювати та утворюють основу вербальної та візуальної інтерпретації зображення. Всього можливі 7744 комбінації" [2].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2596EB-8282-FFD7-B0B3-28652419C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544" y="2144729"/>
            <a:ext cx="1429210" cy="182297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4433452-B4EF-6096-1C87-F57C1797B8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981" y="4229479"/>
            <a:ext cx="1433743" cy="182297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C17720E-158A-1B7E-36AD-BFD6476239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8350" y="4229479"/>
            <a:ext cx="1410404" cy="182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6985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0547368-7568-72D5-E012-2090A9A76E53}"/>
              </a:ext>
            </a:extLst>
          </p:cNvPr>
          <p:cNvSpPr txBox="1"/>
          <p:nvPr/>
        </p:nvSpPr>
        <p:spPr>
          <a:xfrm>
            <a:off x="491613" y="363794"/>
            <a:ext cx="11444748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700" dirty="0">
                <a:latin typeface="+mj-lt"/>
              </a:rPr>
              <a:t>Перше видання </a:t>
            </a:r>
            <a:r>
              <a:rPr lang="en-US" sz="3700" dirty="0">
                <a:latin typeface="+mj-lt"/>
              </a:rPr>
              <a:t>OH Cards</a:t>
            </a:r>
            <a:r>
              <a:rPr lang="uk-UA" sz="3700" dirty="0">
                <a:latin typeface="+mj-lt"/>
              </a:rPr>
              <a:t> англійською мовою мало успіх та за кілька років колоду переклали німецькою, голландською та французькою. На цей час (2024р.) </a:t>
            </a:r>
            <a:r>
              <a:rPr lang="en-US" sz="3700" dirty="0">
                <a:latin typeface="+mj-lt"/>
              </a:rPr>
              <a:t>OH Cards, </a:t>
            </a:r>
            <a:r>
              <a:rPr lang="uk-UA" sz="3700" dirty="0">
                <a:latin typeface="+mj-lt"/>
              </a:rPr>
              <a:t>видані в Німеччині видавництвом </a:t>
            </a:r>
            <a:r>
              <a:rPr lang="en-US" sz="3700" dirty="0">
                <a:latin typeface="+mj-lt"/>
              </a:rPr>
              <a:t>OH Publishing, </a:t>
            </a:r>
            <a:r>
              <a:rPr lang="uk-UA" sz="3700" dirty="0">
                <a:latin typeface="+mj-lt"/>
              </a:rPr>
              <a:t>доступні 28 мовами та використовуються в усьому світі.</a:t>
            </a:r>
          </a:p>
          <a:p>
            <a:r>
              <a:rPr lang="uk-UA" sz="3700" dirty="0">
                <a:latin typeface="+mj-lt"/>
              </a:rPr>
              <a:t>Існує офіційне видавництво </a:t>
            </a:r>
            <a:r>
              <a:rPr lang="en-US" sz="3700" dirty="0">
                <a:latin typeface="+mj-lt"/>
              </a:rPr>
              <a:t>OH cards - OH Publishing, </a:t>
            </a:r>
            <a:r>
              <a:rPr lang="uk-UA" sz="3700" dirty="0">
                <a:latin typeface="+mj-lt"/>
              </a:rPr>
              <a:t>та веб сайт </a:t>
            </a:r>
            <a:r>
              <a:rPr lang="en-US" sz="3700" dirty="0">
                <a:latin typeface="+mj-lt"/>
              </a:rPr>
              <a:t>OH-Cards-Institute.org.</a:t>
            </a:r>
            <a:endParaRPr lang="uk-UA" sz="3700" dirty="0">
              <a:latin typeface="+mj-lt"/>
            </a:endParaRPr>
          </a:p>
          <a:p>
            <a:r>
              <a:rPr lang="ru-RU" sz="3700" dirty="0">
                <a:latin typeface="+mj-lt"/>
              </a:rPr>
              <a:t>Також </a:t>
            </a:r>
            <a:r>
              <a:rPr lang="ru-RU" sz="3700" dirty="0" err="1">
                <a:latin typeface="+mj-lt"/>
              </a:rPr>
              <a:t>існує</a:t>
            </a:r>
            <a:r>
              <a:rPr lang="ru-RU" sz="3700" dirty="0">
                <a:latin typeface="+mj-lt"/>
              </a:rPr>
              <a:t> велика </a:t>
            </a:r>
            <a:r>
              <a:rPr lang="ru-RU" sz="3700" dirty="0" err="1">
                <a:latin typeface="+mj-lt"/>
              </a:rPr>
              <a:t>кількість</a:t>
            </a:r>
            <a:r>
              <a:rPr lang="ru-RU" sz="3700" dirty="0">
                <a:latin typeface="+mj-lt"/>
              </a:rPr>
              <a:t> колод </a:t>
            </a:r>
            <a:r>
              <a:rPr lang="ru-RU" sz="3700" dirty="0" err="1">
                <a:latin typeface="+mj-lt"/>
              </a:rPr>
              <a:t>від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інших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видавництв</a:t>
            </a:r>
            <a:r>
              <a:rPr lang="ru-RU" sz="3700" dirty="0">
                <a:latin typeface="+mj-lt"/>
              </a:rPr>
              <a:t> та </a:t>
            </a:r>
            <a:r>
              <a:rPr lang="ru-RU" sz="3700" dirty="0" err="1">
                <a:latin typeface="+mj-lt"/>
              </a:rPr>
              <a:t>авторів</a:t>
            </a:r>
            <a:r>
              <a:rPr lang="ru-RU" sz="3700" dirty="0">
                <a:latin typeface="+mj-lt"/>
              </a:rPr>
              <a:t> по </a:t>
            </a:r>
            <a:r>
              <a:rPr lang="ru-RU" sz="3700" dirty="0" err="1">
                <a:latin typeface="+mj-lt"/>
              </a:rPr>
              <a:t>всьому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світу</a:t>
            </a:r>
            <a:r>
              <a:rPr lang="ru-RU" sz="3700" dirty="0">
                <a:latin typeface="+mj-lt"/>
              </a:rPr>
              <a:t>.</a:t>
            </a:r>
            <a:endParaRPr lang="en-US" sz="37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65522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355FAE-3FC3-2B1A-B710-7EF16D6917EB}"/>
              </a:ext>
            </a:extLst>
          </p:cNvPr>
          <p:cNvSpPr txBox="1"/>
          <p:nvPr/>
        </p:nvSpPr>
        <p:spPr>
          <a:xfrm>
            <a:off x="757083" y="157316"/>
            <a:ext cx="10953135" cy="7123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700" dirty="0">
                <a:latin typeface="+mj-lt"/>
              </a:rPr>
              <a:t>Карти </a:t>
            </a:r>
            <a:r>
              <a:rPr lang="en-US" sz="3700" dirty="0">
                <a:latin typeface="+mj-lt"/>
              </a:rPr>
              <a:t>OH </a:t>
            </a:r>
            <a:r>
              <a:rPr lang="uk-UA" sz="3700" dirty="0">
                <a:latin typeface="+mj-lt"/>
              </a:rPr>
              <a:t>призначені для того, щоб спонукати</a:t>
            </a:r>
            <a:r>
              <a:rPr lang="en-US" sz="3700" dirty="0">
                <a:latin typeface="+mj-lt"/>
              </a:rPr>
              <a:t> </a:t>
            </a:r>
            <a:r>
              <a:rPr lang="uk-UA" sz="3700" dirty="0">
                <a:latin typeface="+mj-lt"/>
              </a:rPr>
              <a:t>до </a:t>
            </a:r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інтерпретацій власних емоцій та почуттів а також допомагають формулювати та розуміти їхнє значення. </a:t>
            </a:r>
          </a:p>
          <a:p>
            <a:r>
              <a:rPr lang="uk-UA" sz="3700" dirty="0">
                <a:latin typeface="+mj-lt"/>
              </a:rPr>
              <a:t>Цей процес робить можливим дослідження таких феноменів, як:</a:t>
            </a:r>
          </a:p>
          <a:p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Відмінності у сприйнятті, </a:t>
            </a:r>
            <a:r>
              <a:rPr lang="uk-UA" sz="3700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проєкція</a:t>
            </a:r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, перенесення, стимуляція, пізнання, інтуїція та значення тощо.</a:t>
            </a:r>
          </a:p>
          <a:p>
            <a:r>
              <a:rPr lang="uk-UA" sz="3700" dirty="0">
                <a:latin typeface="+mj-lt"/>
              </a:rPr>
              <a:t>Використовують </a:t>
            </a:r>
            <a:r>
              <a:rPr lang="en-US" sz="3700" dirty="0">
                <a:latin typeface="+mj-lt"/>
              </a:rPr>
              <a:t>OH card </a:t>
            </a:r>
            <a:r>
              <a:rPr lang="uk-UA" sz="3700" dirty="0">
                <a:latin typeface="+mj-lt"/>
              </a:rPr>
              <a:t>в різних методах та практиках: розповідь, складання римованого тексту, різні техніки малювання, колаж тощо. </a:t>
            </a:r>
          </a:p>
          <a:p>
            <a:endParaRPr lang="uk-UA" sz="4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41032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7034AE-0066-667B-F6B7-01EA40917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5400" dirty="0">
                <a:solidFill>
                  <a:srgbClr val="C00000"/>
                </a:solidFill>
              </a:rPr>
              <a:t>Правила та </a:t>
            </a:r>
            <a:r>
              <a:rPr lang="ru-RU" sz="5400" dirty="0" err="1">
                <a:solidFill>
                  <a:srgbClr val="C00000"/>
                </a:solidFill>
              </a:rPr>
              <a:t>принципи</a:t>
            </a:r>
            <a:r>
              <a:rPr lang="ru-RU" sz="5400" dirty="0">
                <a:solidFill>
                  <a:srgbClr val="C00000"/>
                </a:solidFill>
              </a:rPr>
              <a:t> </a:t>
            </a:r>
            <a:r>
              <a:rPr lang="ru-RU" sz="5400" dirty="0" err="1">
                <a:solidFill>
                  <a:srgbClr val="C00000"/>
                </a:solidFill>
              </a:rPr>
              <a:t>роботи</a:t>
            </a:r>
            <a:r>
              <a:rPr lang="ru-RU" sz="5400" dirty="0">
                <a:solidFill>
                  <a:srgbClr val="C00000"/>
                </a:solidFill>
              </a:rPr>
              <a:t> з OH </a:t>
            </a:r>
            <a:r>
              <a:rPr lang="ru-RU" sz="5400" dirty="0" err="1">
                <a:solidFill>
                  <a:srgbClr val="C00000"/>
                </a:solidFill>
              </a:rPr>
              <a:t>card</a:t>
            </a:r>
            <a:endParaRPr lang="en-US" sz="5400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398523-CC69-69AB-FE98-E24B2818B7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168" y="1845733"/>
            <a:ext cx="10869561" cy="4422332"/>
          </a:xfrm>
        </p:spPr>
        <p:txBody>
          <a:bodyPr>
            <a:normAutofit lnSpcReduction="10000"/>
          </a:bodyPr>
          <a:lstStyle/>
          <a:p>
            <a:r>
              <a:rPr lang="ru-RU" sz="3700" dirty="0">
                <a:latin typeface="+mj-lt"/>
              </a:rPr>
              <a:t>Психотерапевтом Джо </a:t>
            </a:r>
            <a:r>
              <a:rPr lang="ru-RU" sz="3700" dirty="0" err="1">
                <a:latin typeface="+mj-lt"/>
              </a:rPr>
              <a:t>Шлихтером</a:t>
            </a:r>
            <a:r>
              <a:rPr lang="ru-RU" sz="3700" dirty="0">
                <a:latin typeface="+mj-lt"/>
              </a:rPr>
              <a:t> були </a:t>
            </a:r>
            <a:r>
              <a:rPr lang="ru-RU" sz="3700" dirty="0" err="1">
                <a:latin typeface="+mj-lt"/>
              </a:rPr>
              <a:t>розроблені</a:t>
            </a:r>
            <a:r>
              <a:rPr lang="ru-RU" sz="3700" dirty="0">
                <a:latin typeface="+mj-lt"/>
              </a:rPr>
              <a:t> правила та </a:t>
            </a:r>
            <a:r>
              <a:rPr lang="ru-RU" sz="3700" dirty="0" err="1">
                <a:latin typeface="+mj-lt"/>
              </a:rPr>
              <a:t>принципи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роботи</a:t>
            </a:r>
            <a:r>
              <a:rPr lang="ru-RU" sz="3700" dirty="0">
                <a:latin typeface="+mj-lt"/>
              </a:rPr>
              <a:t> з OH </a:t>
            </a:r>
            <a:r>
              <a:rPr lang="ru-RU" sz="3700" dirty="0" err="1">
                <a:latin typeface="+mj-lt"/>
              </a:rPr>
              <a:t>card</a:t>
            </a:r>
            <a:r>
              <a:rPr lang="ru-RU" sz="3700" dirty="0">
                <a:latin typeface="+mj-lt"/>
              </a:rPr>
              <a:t>, як з </a:t>
            </a:r>
            <a:r>
              <a:rPr lang="ru-RU" sz="3700" dirty="0" err="1">
                <a:latin typeface="+mj-lt"/>
              </a:rPr>
              <a:t>психологічним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інструментом</a:t>
            </a:r>
            <a:r>
              <a:rPr lang="ru-RU" sz="3700" dirty="0">
                <a:latin typeface="+mj-lt"/>
              </a:rPr>
              <a:t>. </a:t>
            </a:r>
          </a:p>
          <a:p>
            <a:r>
              <a:rPr lang="ru-RU" sz="3700" dirty="0">
                <a:latin typeface="+mj-lt"/>
              </a:rPr>
              <a:t>Вони </a:t>
            </a:r>
            <a:r>
              <a:rPr lang="ru-RU" sz="3700" dirty="0" err="1">
                <a:latin typeface="+mj-lt"/>
              </a:rPr>
              <a:t>утворюють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етикет</a:t>
            </a:r>
            <a:r>
              <a:rPr lang="ru-RU" sz="3700" dirty="0">
                <a:latin typeface="+mj-lt"/>
              </a:rPr>
              <a:t> ОН, </a:t>
            </a:r>
            <a:r>
              <a:rPr lang="ru-RU" sz="3700" dirty="0" err="1">
                <a:latin typeface="+mj-lt"/>
              </a:rPr>
              <a:t>що</a:t>
            </a:r>
            <a:r>
              <a:rPr lang="ru-RU" sz="3700" dirty="0">
                <a:latin typeface="+mj-lt"/>
              </a:rPr>
              <a:t> є в</a:t>
            </a:r>
            <a:r>
              <a:rPr lang="uk-UA" sz="3700" dirty="0" err="1">
                <a:latin typeface="+mj-lt"/>
              </a:rPr>
              <a:t>ажливою</a:t>
            </a:r>
            <a:r>
              <a:rPr lang="uk-UA" sz="3700" dirty="0">
                <a:latin typeface="+mj-lt"/>
              </a:rPr>
              <a:t> складовою в роботі з </a:t>
            </a:r>
            <a:r>
              <a:rPr lang="en-US" sz="3700" dirty="0">
                <a:latin typeface="+mj-lt"/>
              </a:rPr>
              <a:t>OH card</a:t>
            </a:r>
            <a:r>
              <a:rPr lang="uk-UA" sz="3700" dirty="0">
                <a:latin typeface="+mj-lt"/>
              </a:rPr>
              <a:t>.</a:t>
            </a:r>
          </a:p>
          <a:p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Етикетом </a:t>
            </a:r>
            <a:r>
              <a:rPr lang="en-US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OH </a:t>
            </a:r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називають набір «правил», які стосуються поведінки, ставлення та комунікаційних особливостей, під час роботи з МАК картами.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98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5537A02-517B-42D5-0CAA-BFDD196C36A2}"/>
              </a:ext>
            </a:extLst>
          </p:cNvPr>
          <p:cNvSpPr txBox="1"/>
          <p:nvPr/>
        </p:nvSpPr>
        <p:spPr>
          <a:xfrm>
            <a:off x="2079522" y="294968"/>
            <a:ext cx="700917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5400" dirty="0">
                <a:solidFill>
                  <a:srgbClr val="C00000"/>
                </a:solidFill>
                <a:latin typeface="+mj-lt"/>
              </a:rPr>
              <a:t>О</a:t>
            </a:r>
            <a:r>
              <a:rPr lang="en-US" sz="5400" dirty="0">
                <a:solidFill>
                  <a:srgbClr val="C00000"/>
                </a:solidFill>
                <a:latin typeface="+mj-lt"/>
              </a:rPr>
              <a:t>H</a:t>
            </a:r>
            <a:r>
              <a:rPr lang="uk-UA" sz="5400" dirty="0">
                <a:solidFill>
                  <a:srgbClr val="C00000"/>
                </a:solidFill>
                <a:latin typeface="+mj-lt"/>
              </a:rPr>
              <a:t> етикет</a:t>
            </a:r>
            <a:endParaRPr lang="en-US" sz="5400" dirty="0">
              <a:solidFill>
                <a:srgbClr val="C00000"/>
              </a:solidFill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3FF025-0F8D-DD2B-B340-5A12F517BA58}"/>
              </a:ext>
            </a:extLst>
          </p:cNvPr>
          <p:cNvSpPr txBox="1"/>
          <p:nvPr/>
        </p:nvSpPr>
        <p:spPr>
          <a:xfrm>
            <a:off x="1106128" y="1017639"/>
            <a:ext cx="10707330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700" dirty="0">
                <a:latin typeface="+mj-lt"/>
              </a:rPr>
              <a:t>OH </a:t>
            </a:r>
            <a:r>
              <a:rPr lang="uk-UA" sz="3700" dirty="0">
                <a:latin typeface="+mj-lt"/>
              </a:rPr>
              <a:t>етикет сприяє </a:t>
            </a:r>
            <a:r>
              <a:rPr lang="ru-RU" sz="3700" dirty="0" err="1">
                <a:latin typeface="+mj-lt"/>
              </a:rPr>
              <a:t>підтримці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довіри</a:t>
            </a:r>
            <a:r>
              <a:rPr lang="ru-RU" sz="3700" dirty="0">
                <a:latin typeface="+mj-lt"/>
              </a:rPr>
              <a:t> та </a:t>
            </a:r>
            <a:r>
              <a:rPr lang="ru-RU" sz="3700" dirty="0" err="1">
                <a:latin typeface="+mj-lt"/>
              </a:rPr>
              <a:t>доброзичливості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під</a:t>
            </a:r>
            <a:r>
              <a:rPr lang="ru-RU" sz="3700" dirty="0">
                <a:latin typeface="+mj-lt"/>
              </a:rPr>
              <a:t> час </a:t>
            </a:r>
            <a:r>
              <a:rPr lang="ru-RU" sz="3700" dirty="0" err="1">
                <a:latin typeface="+mj-lt"/>
              </a:rPr>
              <a:t>роботи</a:t>
            </a:r>
            <a:r>
              <a:rPr lang="ru-RU" sz="3700" dirty="0">
                <a:latin typeface="+mj-lt"/>
              </a:rPr>
              <a:t> з ОН </a:t>
            </a:r>
            <a:r>
              <a:rPr lang="en-US" sz="3700" dirty="0">
                <a:latin typeface="+mj-lt"/>
              </a:rPr>
              <a:t>cards.</a:t>
            </a:r>
            <a:r>
              <a:rPr lang="uk-UA" sz="3700" dirty="0">
                <a:latin typeface="+mj-lt"/>
              </a:rPr>
              <a:t> </a:t>
            </a:r>
            <a:r>
              <a:rPr lang="uk-UA" sz="37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Передбачає:</a:t>
            </a:r>
            <a:endParaRPr lang="en-US" sz="3700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r>
              <a:rPr lang="ru-RU" sz="3700" dirty="0" err="1">
                <a:latin typeface="+mj-lt"/>
              </a:rPr>
              <a:t>Пова</a:t>
            </a:r>
            <a:r>
              <a:rPr lang="uk-UA" sz="3700" dirty="0">
                <a:latin typeface="+mj-lt"/>
              </a:rPr>
              <a:t>гу та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конфіденційність</a:t>
            </a:r>
            <a:r>
              <a:rPr lang="ru-RU" sz="3700" dirty="0">
                <a:latin typeface="+mj-lt"/>
              </a:rPr>
              <a:t> один одного.</a:t>
            </a:r>
          </a:p>
          <a:p>
            <a:r>
              <a:rPr lang="ru-RU" sz="3700" dirty="0" err="1">
                <a:latin typeface="+mj-lt"/>
              </a:rPr>
              <a:t>Можливість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відмовитись</a:t>
            </a:r>
            <a:r>
              <a:rPr lang="ru-RU" sz="3700" dirty="0">
                <a:latin typeface="+mj-lt"/>
              </a:rPr>
              <a:t>, </a:t>
            </a:r>
            <a:r>
              <a:rPr lang="ru-RU" sz="3700" dirty="0" err="1">
                <a:latin typeface="+mj-lt"/>
              </a:rPr>
              <a:t>від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інтерпретації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карти</a:t>
            </a:r>
            <a:r>
              <a:rPr lang="ru-RU" sz="3700" dirty="0">
                <a:latin typeface="+mj-lt"/>
              </a:rPr>
              <a:t>. </a:t>
            </a:r>
          </a:p>
          <a:p>
            <a:r>
              <a:rPr lang="uk-UA" sz="3700" dirty="0">
                <a:latin typeface="+mj-lt"/>
              </a:rPr>
              <a:t>П</a:t>
            </a:r>
            <a:r>
              <a:rPr lang="ru-RU" sz="3700" dirty="0" err="1">
                <a:latin typeface="+mj-lt"/>
              </a:rPr>
              <a:t>овагу</a:t>
            </a:r>
            <a:r>
              <a:rPr lang="ru-RU" sz="3700" dirty="0">
                <a:latin typeface="+mj-lt"/>
              </a:rPr>
              <a:t> до </a:t>
            </a:r>
            <a:r>
              <a:rPr lang="ru-RU" sz="3700" dirty="0" err="1">
                <a:latin typeface="+mj-lt"/>
              </a:rPr>
              <a:t>сприйняття</a:t>
            </a:r>
            <a:r>
              <a:rPr lang="ru-RU" sz="3700" dirty="0">
                <a:latin typeface="+mj-lt"/>
              </a:rPr>
              <a:t> й </a:t>
            </a:r>
            <a:r>
              <a:rPr lang="ru-RU" sz="3700" dirty="0" err="1">
                <a:latin typeface="+mj-lt"/>
              </a:rPr>
              <a:t>уяви</a:t>
            </a:r>
            <a:r>
              <a:rPr lang="ru-RU" sz="3700" dirty="0">
                <a:latin typeface="+mj-lt"/>
              </a:rPr>
              <a:t> один одного.</a:t>
            </a:r>
          </a:p>
          <a:p>
            <a:r>
              <a:rPr lang="ru-RU" sz="3700" dirty="0" err="1">
                <a:latin typeface="+mj-lt"/>
              </a:rPr>
              <a:t>Відсутність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інтерпретації</a:t>
            </a:r>
            <a:r>
              <a:rPr lang="ru-RU" sz="3700" dirty="0">
                <a:latin typeface="+mj-lt"/>
              </a:rPr>
              <a:t> з боку </a:t>
            </a:r>
            <a:r>
              <a:rPr lang="ru-RU" sz="3700" dirty="0" err="1">
                <a:latin typeface="+mj-lt"/>
              </a:rPr>
              <a:t>інших</a:t>
            </a:r>
            <a:r>
              <a:rPr lang="ru-RU" sz="3700" dirty="0">
                <a:latin typeface="+mj-lt"/>
              </a:rPr>
              <a:t> </a:t>
            </a:r>
            <a:r>
              <a:rPr lang="ru-RU" sz="3700" dirty="0" err="1">
                <a:latin typeface="+mj-lt"/>
              </a:rPr>
              <a:t>осіб</a:t>
            </a:r>
            <a:r>
              <a:rPr lang="ru-RU" sz="3700" dirty="0">
                <a:latin typeface="+mj-lt"/>
              </a:rPr>
              <a:t>.</a:t>
            </a:r>
          </a:p>
          <a:p>
            <a:r>
              <a:rPr lang="ru-RU" sz="3700" dirty="0">
                <a:latin typeface="+mj-lt"/>
              </a:rPr>
              <a:t>Не </a:t>
            </a:r>
            <a:r>
              <a:rPr lang="ru-RU" sz="3700" dirty="0" err="1">
                <a:latin typeface="+mj-lt"/>
              </a:rPr>
              <a:t>суперечити</a:t>
            </a:r>
            <a:r>
              <a:rPr lang="ru-RU" sz="3700" dirty="0">
                <a:latin typeface="+mj-lt"/>
              </a:rPr>
              <a:t> вам і не </a:t>
            </a:r>
            <a:r>
              <a:rPr lang="ru-RU" sz="3700" dirty="0" err="1">
                <a:latin typeface="+mj-lt"/>
              </a:rPr>
              <a:t>сперечатися</a:t>
            </a:r>
            <a:r>
              <a:rPr lang="ru-RU" sz="3700" dirty="0">
                <a:latin typeface="+mj-lt"/>
              </a:rPr>
              <a:t>.</a:t>
            </a:r>
          </a:p>
          <a:p>
            <a:r>
              <a:rPr lang="ru-RU" sz="3700" dirty="0" err="1">
                <a:latin typeface="+mj-lt"/>
              </a:rPr>
              <a:t>Немає</a:t>
            </a:r>
            <a:r>
              <a:rPr lang="ru-RU" sz="3700" dirty="0">
                <a:latin typeface="+mj-lt"/>
              </a:rPr>
              <a:t> "</a:t>
            </a:r>
            <a:r>
              <a:rPr lang="ru-RU" sz="3700" dirty="0" err="1">
                <a:latin typeface="+mj-lt"/>
              </a:rPr>
              <a:t>правильних</a:t>
            </a:r>
            <a:r>
              <a:rPr lang="ru-RU" sz="3700" dirty="0">
                <a:latin typeface="+mj-lt"/>
              </a:rPr>
              <a:t>" </a:t>
            </a:r>
            <a:r>
              <a:rPr lang="ru-RU" sz="3700" dirty="0" err="1">
                <a:latin typeface="+mj-lt"/>
              </a:rPr>
              <a:t>інтерпретацій</a:t>
            </a:r>
            <a:r>
              <a:rPr lang="ru-RU" sz="3700" dirty="0">
                <a:latin typeface="+mj-lt"/>
              </a:rPr>
              <a:t> картинок.</a:t>
            </a:r>
          </a:p>
          <a:p>
            <a:endParaRPr lang="ru-RU" sz="37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994396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275FC5-A38F-16F1-14E0-F67304603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276726"/>
          </a:xfrm>
        </p:spPr>
        <p:txBody>
          <a:bodyPr>
            <a:normAutofit/>
          </a:bodyPr>
          <a:lstStyle/>
          <a:p>
            <a:pPr algn="ctr"/>
            <a:r>
              <a:rPr lang="uk-UA" sz="5400" dirty="0">
                <a:solidFill>
                  <a:srgbClr val="C00000"/>
                </a:solidFill>
              </a:rPr>
              <a:t>Застосування МАК карт </a:t>
            </a:r>
            <a:endParaRPr lang="en-US" sz="5400" dirty="0">
              <a:solidFill>
                <a:srgbClr val="C0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4BDC43-1E8C-3A75-623F-7D0E07E335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799303"/>
            <a:ext cx="10583444" cy="4645741"/>
          </a:xfrm>
        </p:spPr>
        <p:txBody>
          <a:bodyPr>
            <a:normAutofit fontScale="85000" lnSpcReduction="10000"/>
          </a:bodyPr>
          <a:lstStyle/>
          <a:p>
            <a:r>
              <a:rPr lang="uk-UA" sz="4000" dirty="0">
                <a:latin typeface="+mj-lt"/>
              </a:rPr>
              <a:t>Застосування МАК карт різноманітне: </a:t>
            </a:r>
          </a:p>
          <a:p>
            <a:r>
              <a:rPr lang="uk-UA" sz="4000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Самоаналіз, поліпшення взаємодії, як один із засобів психотерапії, навчанні, побудові цілей тощо</a:t>
            </a:r>
            <a:r>
              <a:rPr lang="uk-UA" sz="4000" dirty="0">
                <a:latin typeface="+mj-lt"/>
              </a:rPr>
              <a:t>.</a:t>
            </a:r>
          </a:p>
          <a:p>
            <a:r>
              <a:rPr lang="ru-RU" sz="4000" dirty="0">
                <a:latin typeface="+mj-lt"/>
              </a:rPr>
              <a:t>МАК </a:t>
            </a:r>
            <a:r>
              <a:rPr lang="ru-RU" sz="4000" dirty="0" err="1">
                <a:latin typeface="+mj-lt"/>
              </a:rPr>
              <a:t>карти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можливо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використовувати</a:t>
            </a:r>
            <a:r>
              <a:rPr lang="ru-RU" sz="4000" dirty="0">
                <a:latin typeface="+mj-lt"/>
              </a:rPr>
              <a:t> в </a:t>
            </a:r>
            <a:r>
              <a:rPr lang="ru-RU" sz="4000" dirty="0" err="1">
                <a:latin typeface="+mj-lt"/>
              </a:rPr>
              <a:t>арттерапевтичній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сесії</a:t>
            </a:r>
            <a:r>
              <a:rPr lang="ru-RU" sz="4000" dirty="0">
                <a:latin typeface="+mj-lt"/>
              </a:rPr>
              <a:t>, як </a:t>
            </a:r>
            <a:r>
              <a:rPr lang="ru-RU" sz="4000" dirty="0" err="1">
                <a:latin typeface="+mj-lt"/>
              </a:rPr>
              <a:t>самостійний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інстумент</a:t>
            </a:r>
            <a:r>
              <a:rPr lang="ru-RU" sz="4000" dirty="0">
                <a:latin typeface="+mj-lt"/>
              </a:rPr>
              <a:t> так і в </a:t>
            </a:r>
            <a:r>
              <a:rPr lang="ru-RU" sz="4000" dirty="0" err="1">
                <a:latin typeface="+mj-lt"/>
              </a:rPr>
              <a:t>поєднанні</a:t>
            </a:r>
            <a:r>
              <a:rPr lang="ru-RU" sz="4000" dirty="0">
                <a:latin typeface="+mj-lt"/>
              </a:rPr>
              <a:t> з </a:t>
            </a:r>
            <a:r>
              <a:rPr lang="ru-RU" sz="4000" dirty="0" err="1">
                <a:latin typeface="+mj-lt"/>
              </a:rPr>
              <a:t>іншими</a:t>
            </a:r>
            <a:r>
              <a:rPr lang="ru-RU" sz="4000" dirty="0">
                <a:latin typeface="+mj-lt"/>
              </a:rPr>
              <a:t>. </a:t>
            </a:r>
          </a:p>
          <a:p>
            <a:r>
              <a:rPr lang="ru-RU" sz="4000" dirty="0">
                <a:latin typeface="+mj-lt"/>
              </a:rPr>
              <a:t>В </a:t>
            </a:r>
            <a:r>
              <a:rPr lang="ru-RU" sz="4000" dirty="0" err="1">
                <a:latin typeface="+mj-lt"/>
              </a:rPr>
              <a:t>групових</a:t>
            </a:r>
            <a:r>
              <a:rPr lang="ru-RU" sz="4000" dirty="0">
                <a:latin typeface="+mj-lt"/>
              </a:rPr>
              <a:t> та </a:t>
            </a:r>
            <a:r>
              <a:rPr lang="ru-RU" sz="4000" dirty="0" err="1">
                <a:latin typeface="+mj-lt"/>
              </a:rPr>
              <a:t>індивідуальних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сесіях</a:t>
            </a:r>
            <a:r>
              <a:rPr lang="ru-RU" sz="4000" dirty="0">
                <a:latin typeface="+mj-lt"/>
              </a:rPr>
              <a:t>. </a:t>
            </a:r>
          </a:p>
          <a:p>
            <a:r>
              <a:rPr lang="ru-RU" sz="4000" dirty="0" err="1">
                <a:latin typeface="+mj-lt"/>
              </a:rPr>
              <a:t>Вибір</a:t>
            </a:r>
            <a:r>
              <a:rPr lang="ru-RU" sz="4000" dirty="0">
                <a:latin typeface="+mj-lt"/>
              </a:rPr>
              <a:t> карт </a:t>
            </a:r>
            <a:r>
              <a:rPr lang="ru-RU" sz="4000" dirty="0" err="1">
                <a:latin typeface="+mj-lt"/>
              </a:rPr>
              <a:t>можна</a:t>
            </a:r>
            <a:r>
              <a:rPr lang="ru-RU" sz="4000" dirty="0">
                <a:latin typeface="+mj-lt"/>
              </a:rPr>
              <a:t> </a:t>
            </a:r>
            <a:r>
              <a:rPr lang="ru-RU" sz="4000" dirty="0" err="1">
                <a:latin typeface="+mj-lt"/>
              </a:rPr>
              <a:t>використовувати</a:t>
            </a:r>
            <a:r>
              <a:rPr lang="ru-RU" sz="4000" dirty="0">
                <a:latin typeface="+mj-lt"/>
              </a:rPr>
              <a:t> як </a:t>
            </a:r>
            <a:r>
              <a:rPr lang="ru-RU" sz="4000" dirty="0" err="1">
                <a:latin typeface="+mj-lt"/>
              </a:rPr>
              <a:t>довільний</a:t>
            </a:r>
            <a:r>
              <a:rPr lang="ru-RU" sz="4000" dirty="0">
                <a:latin typeface="+mj-lt"/>
              </a:rPr>
              <a:t> (</a:t>
            </a:r>
            <a:r>
              <a:rPr lang="ru-RU" sz="4000" dirty="0" err="1">
                <a:latin typeface="+mj-lt"/>
              </a:rPr>
              <a:t>закритий</a:t>
            </a:r>
            <a:r>
              <a:rPr lang="ru-RU" sz="4000" dirty="0">
                <a:latin typeface="+mj-lt"/>
              </a:rPr>
              <a:t>), так і </a:t>
            </a:r>
            <a:r>
              <a:rPr lang="ru-RU" sz="4000" dirty="0" err="1">
                <a:latin typeface="+mj-lt"/>
              </a:rPr>
              <a:t>свідомий</a:t>
            </a:r>
            <a:r>
              <a:rPr lang="ru-RU" sz="4000" dirty="0">
                <a:latin typeface="+mj-lt"/>
              </a:rPr>
              <a:t> (</a:t>
            </a:r>
            <a:r>
              <a:rPr lang="ru-RU" sz="4000" dirty="0" err="1">
                <a:latin typeface="+mj-lt"/>
              </a:rPr>
              <a:t>відкритий</a:t>
            </a:r>
            <a:r>
              <a:rPr lang="ru-RU" sz="4000" dirty="0">
                <a:latin typeface="+mj-lt"/>
              </a:rPr>
              <a:t>). </a:t>
            </a:r>
            <a:endParaRPr lang="uk-UA" sz="4000" dirty="0">
              <a:latin typeface="+mj-lt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398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8E352B-582F-3B41-B03B-AFCDFFFD5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17987"/>
            <a:ext cx="10058400" cy="2094271"/>
          </a:xfrm>
        </p:spPr>
        <p:txBody>
          <a:bodyPr/>
          <a:lstStyle/>
          <a:p>
            <a:pPr algn="ctr"/>
            <a:r>
              <a:rPr lang="uk-UA" sz="5400" dirty="0">
                <a:solidFill>
                  <a:srgbClr val="C00000"/>
                </a:solidFill>
              </a:rPr>
              <a:t>Список використаних джерел:</a:t>
            </a:r>
            <a:br>
              <a:rPr lang="uk-UA" dirty="0"/>
            </a:b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28465C-E25A-ECF4-C2C3-144BBFCBDD2D}"/>
              </a:ext>
            </a:extLst>
          </p:cNvPr>
          <p:cNvSpPr txBox="1"/>
          <p:nvPr/>
        </p:nvSpPr>
        <p:spPr>
          <a:xfrm>
            <a:off x="1158241" y="1799305"/>
            <a:ext cx="9997439" cy="51090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uk-UA" sz="2800" dirty="0">
                <a:latin typeface="+mj-lt"/>
              </a:rPr>
              <a:t>Енциклопедія практичної психології: веб-сайт. </a:t>
            </a:r>
            <a:r>
              <a:rPr lang="en-US" sz="2800" dirty="0">
                <a:latin typeface="+mj-lt"/>
              </a:rPr>
              <a:t>URL</a:t>
            </a:r>
            <a:r>
              <a:rPr lang="uk-UA" sz="2800" dirty="0">
                <a:latin typeface="+mj-lt"/>
              </a:rPr>
              <a:t>: </a:t>
            </a:r>
            <a:r>
              <a:rPr lang="en-US" sz="2800" dirty="0">
                <a:latin typeface="+mj-lt"/>
                <a:hlinkClick r:id="rId2"/>
              </a:rPr>
              <a:t>http://psychologis.com.ua/test_rorshaha.htm#google_vignette</a:t>
            </a:r>
            <a:r>
              <a:rPr lang="uk-UA" sz="2800" dirty="0">
                <a:latin typeface="+mj-lt"/>
              </a:rPr>
              <a:t> </a:t>
            </a:r>
            <a:r>
              <a:rPr lang="en-US" sz="2800" dirty="0">
                <a:latin typeface="+mj-lt"/>
              </a:rPr>
              <a:t> </a:t>
            </a:r>
            <a:r>
              <a:rPr lang="uk-UA" sz="2800" dirty="0">
                <a:latin typeface="+mj-lt"/>
              </a:rPr>
              <a:t> (дата звернення: 30.06.2024).</a:t>
            </a:r>
            <a:endParaRPr lang="en-US" sz="2800" dirty="0">
              <a:latin typeface="+mj-lt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+mj-lt"/>
              </a:rPr>
              <a:t>OH</a:t>
            </a:r>
            <a:r>
              <a:rPr lang="uk-UA" sz="2800" dirty="0">
                <a:latin typeface="+mj-lt"/>
              </a:rPr>
              <a:t> </a:t>
            </a:r>
            <a:r>
              <a:rPr lang="en-US" sz="2800" dirty="0">
                <a:latin typeface="+mj-lt"/>
              </a:rPr>
              <a:t>Cards Quick Start Guide</a:t>
            </a:r>
            <a:r>
              <a:rPr lang="uk-UA" sz="2800" dirty="0">
                <a:latin typeface="+mj-lt"/>
              </a:rPr>
              <a:t>: веб-сайт. </a:t>
            </a:r>
            <a:r>
              <a:rPr lang="en-US" sz="2800" dirty="0">
                <a:latin typeface="+mj-lt"/>
              </a:rPr>
              <a:t>URL: </a:t>
            </a:r>
            <a:r>
              <a:rPr lang="uk-UA" sz="2800" dirty="0">
                <a:latin typeface="+mj-lt"/>
              </a:rPr>
              <a:t> </a:t>
            </a:r>
            <a:r>
              <a:rPr lang="en-US" sz="2800" dirty="0">
                <a:latin typeface="+mj-lt"/>
                <a:hlinkClick r:id="rId3"/>
              </a:rPr>
              <a:t>https://www.oh-cards-institute.org/wp-content/uploads/2013/06/OH-Cards-Quick-Start-Guide.pdf</a:t>
            </a:r>
            <a:r>
              <a:rPr lang="uk-UA" sz="2800" dirty="0">
                <a:latin typeface="+mj-lt"/>
              </a:rPr>
              <a:t> </a:t>
            </a:r>
            <a:r>
              <a:rPr lang="en-US" sz="2800" dirty="0">
                <a:latin typeface="+mj-lt"/>
              </a:rPr>
              <a:t> </a:t>
            </a:r>
            <a:r>
              <a:rPr lang="uk-UA" sz="2800" dirty="0">
                <a:latin typeface="+mj-lt"/>
              </a:rPr>
              <a:t> (дата звернення: 30.06.2024).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>
                <a:latin typeface="+mj-lt"/>
              </a:rPr>
              <a:t>Perspectives on the History of Tarot</a:t>
            </a:r>
            <a:r>
              <a:rPr lang="uk-UA" sz="2800" dirty="0">
                <a:latin typeface="+mj-lt"/>
              </a:rPr>
              <a:t>. </a:t>
            </a:r>
            <a:r>
              <a:rPr lang="en-US" sz="2800" dirty="0">
                <a:latin typeface="+mj-lt"/>
              </a:rPr>
              <a:t>Published March 21, 2017 • Updated May 29, 2024 </a:t>
            </a:r>
            <a:r>
              <a:rPr lang="uk-UA" sz="2800" dirty="0">
                <a:latin typeface="+mj-lt"/>
              </a:rPr>
              <a:t> веб-сайт. </a:t>
            </a:r>
            <a:r>
              <a:rPr lang="en-US" sz="2800" dirty="0">
                <a:latin typeface="+mj-lt"/>
              </a:rPr>
              <a:t>URL:</a:t>
            </a:r>
            <a:r>
              <a:rPr lang="uk-UA" sz="2800" dirty="0">
                <a:latin typeface="+mj-lt"/>
              </a:rPr>
              <a:t> </a:t>
            </a:r>
            <a:r>
              <a:rPr lang="en-US" sz="2800" dirty="0">
                <a:latin typeface="+mj-lt"/>
                <a:hlinkClick r:id="rId4"/>
              </a:rPr>
              <a:t>https://www.wopc.co.uk/tarot/perspectives-on-the-history-of-tarot</a:t>
            </a:r>
            <a:r>
              <a:rPr lang="uk-UA" sz="2800" dirty="0">
                <a:latin typeface="+mj-lt"/>
              </a:rPr>
              <a:t>            (дата звернення: 30.06.2024).</a:t>
            </a:r>
          </a:p>
          <a:p>
            <a:endParaRPr lang="en-US" sz="2800" dirty="0">
              <a:latin typeface="+mj-lt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48833948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Times New Roman/Arial">
      <a:majorFont>
        <a:latin typeface="Times New Roman" panose="02020603050405020304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BAB94BD4-5D6D-4148-AB57-A4CCF1FD4E0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1382</TotalTime>
  <Words>858</Words>
  <Application>Microsoft Office PowerPoint</Application>
  <PresentationFormat>Широкоэкранный</PresentationFormat>
  <Paragraphs>59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Aptos</vt:lpstr>
      <vt:lpstr>Arial</vt:lpstr>
      <vt:lpstr>Calibri</vt:lpstr>
      <vt:lpstr>Times New Roman</vt:lpstr>
      <vt:lpstr>Wingdings</vt:lpstr>
      <vt:lpstr>Ретро</vt:lpstr>
      <vt:lpstr>МЕТАФОРИЧНІ АСОЦІАТИВНІ  КАРТИ</vt:lpstr>
      <vt:lpstr>МАК карти (англ. OH cards) </vt:lpstr>
      <vt:lpstr>МАК карти (англ. OH cards) </vt:lpstr>
      <vt:lpstr>Презентация PowerPoint</vt:lpstr>
      <vt:lpstr>Презентация PowerPoint</vt:lpstr>
      <vt:lpstr>Презентация PowerPoint</vt:lpstr>
      <vt:lpstr>OH cards</vt:lpstr>
      <vt:lpstr>Використання OH cards</vt:lpstr>
      <vt:lpstr>Презентация PowerPoint</vt:lpstr>
      <vt:lpstr>Презентация PowerPoint</vt:lpstr>
      <vt:lpstr>Правила та принципи роботи з OH card</vt:lpstr>
      <vt:lpstr>Презентация PowerPoint</vt:lpstr>
      <vt:lpstr>Застосування МАК карт </vt:lpstr>
      <vt:lpstr>Список використаних джерел: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Natalia Petrinich</dc:creator>
  <cp:lastModifiedBy>Natalia Petrinich</cp:lastModifiedBy>
  <cp:revision>9</cp:revision>
  <dcterms:created xsi:type="dcterms:W3CDTF">2024-06-30T11:11:15Z</dcterms:created>
  <dcterms:modified xsi:type="dcterms:W3CDTF">2024-11-27T09:13:49Z</dcterms:modified>
</cp:coreProperties>
</file>