
<file path=[Content_Types].xml><?xml version="1.0" encoding="utf-8"?>
<Types xmlns="http://schemas.openxmlformats.org/package/2006/content-types">
  <Default Extension="jpeg" ContentType="image/jpeg"/>
  <Default Extension="webp" ContentType="image/png"/>
  <Default Extension="rels" ContentType="application/vnd.openxmlformats-package.relationships+xml"/>
  <Default Extension="xml" ContentType="application/xml"/>
  <Default Extension="jpg" ContentType="image/jpeg"/>
  <Default Extension="crdownload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4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1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1/24/2025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1/24/2025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1/24/2025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1/24/2025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1/24/2025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1/24/2025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1/24/2025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1/24/2025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1/24/2025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1/24/2025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1/24/2025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1/24/2025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1/24/2025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1/24/2025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1/24/2025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1/24/2025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1/24/2025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eb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eb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eb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eb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alabukha.com.ua/games121/" TargetMode="External"/><Relationship Id="rId2" Type="http://schemas.openxmlformats.org/officeDocument/2006/relationships/image" Target="../media/image9.webp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kalabukha.com.ua/pravyla-dilovoho-spilkuvannya/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crdownload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alabukha.com.ua/tajm-menedzhment-na-paltsyah/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crdownload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eb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sz="4000" dirty="0" smtClean="0"/>
              <a:t>Як навчитися казати «НІ»</a:t>
            </a:r>
            <a:endParaRPr lang="uk-UA" sz="4000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 smtClean="0"/>
              <a:t>Вміння відмовляти – це теж межа наших особистісних кордонів</a:t>
            </a:r>
            <a:endParaRPr lang="uk-UA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1030" y="1093291"/>
            <a:ext cx="506603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500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4954" y="902970"/>
            <a:ext cx="8761413" cy="571500"/>
          </a:xfrm>
        </p:spPr>
        <p:txBody>
          <a:bodyPr/>
          <a:lstStyle/>
          <a:p>
            <a:r>
              <a:rPr lang="uk-UA" b="1" dirty="0"/>
              <a:t>Любіть мене чорненького...</a:t>
            </a:r>
            <a:br>
              <a:rPr lang="uk-UA" b="1" dirty="0"/>
            </a:b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b="1" dirty="0" smtClean="0"/>
              <a:t>Відмовити - і мучитися почуттям провини? Чи мимохіть зробити щось потрібне не вам - і гніватися на себе, що вкотре піддалися чужій волі? Подумки ми завжди обираємо перше, на ділі частіше робимо друге.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6470" y="3703320"/>
            <a:ext cx="5680710" cy="2971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1500" y="4727555"/>
            <a:ext cx="547497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err="1">
                <a:solidFill>
                  <a:schemeClr val="accent5"/>
                </a:solidFill>
              </a:rPr>
              <a:t>Чому</a:t>
            </a:r>
            <a:r>
              <a:rPr lang="ru-RU" sz="2000" b="1" i="1" dirty="0">
                <a:solidFill>
                  <a:schemeClr val="accent5"/>
                </a:solidFill>
              </a:rPr>
              <a:t> ж так </a:t>
            </a:r>
            <a:r>
              <a:rPr lang="ru-RU" sz="2000" b="1" i="1" dirty="0" err="1">
                <a:solidFill>
                  <a:schemeClr val="accent5"/>
                </a:solidFill>
              </a:rPr>
              <a:t>важко</a:t>
            </a:r>
            <a:r>
              <a:rPr lang="ru-RU" sz="2000" b="1" i="1" dirty="0">
                <a:solidFill>
                  <a:schemeClr val="accent5"/>
                </a:solidFill>
              </a:rPr>
              <a:t> </a:t>
            </a:r>
            <a:r>
              <a:rPr lang="ru-RU" sz="2000" b="1" i="1" dirty="0" err="1">
                <a:solidFill>
                  <a:schemeClr val="accent5"/>
                </a:solidFill>
              </a:rPr>
              <a:t>дається</a:t>
            </a:r>
            <a:r>
              <a:rPr lang="ru-RU" sz="2000" b="1" i="1" dirty="0">
                <a:solidFill>
                  <a:schemeClr val="accent5"/>
                </a:solidFill>
              </a:rPr>
              <a:t> </a:t>
            </a:r>
            <a:r>
              <a:rPr lang="ru-RU" sz="2000" b="1" i="1" dirty="0" err="1">
                <a:solidFill>
                  <a:schemeClr val="accent5"/>
                </a:solidFill>
              </a:rPr>
              <a:t>просте</a:t>
            </a:r>
            <a:r>
              <a:rPr lang="ru-RU" sz="2000" b="1" i="1" dirty="0">
                <a:solidFill>
                  <a:schemeClr val="accent5"/>
                </a:solidFill>
              </a:rPr>
              <a:t> "</a:t>
            </a:r>
            <a:r>
              <a:rPr lang="ru-RU" sz="2000" b="1" i="1" dirty="0" err="1">
                <a:solidFill>
                  <a:schemeClr val="accent5"/>
                </a:solidFill>
              </a:rPr>
              <a:t>ні</a:t>
            </a:r>
            <a:r>
              <a:rPr lang="ru-RU" sz="2000" b="1" i="1" dirty="0">
                <a:solidFill>
                  <a:schemeClr val="accent5"/>
                </a:solidFill>
              </a:rPr>
              <a:t>"? Причин </a:t>
            </a:r>
            <a:r>
              <a:rPr lang="ru-RU" sz="2000" b="1" i="1" dirty="0" err="1">
                <a:solidFill>
                  <a:schemeClr val="accent5"/>
                </a:solidFill>
              </a:rPr>
              <a:t>багато</a:t>
            </a:r>
            <a:r>
              <a:rPr lang="ru-RU" sz="2000" b="1" i="1" dirty="0">
                <a:solidFill>
                  <a:schemeClr val="accent5"/>
                </a:solidFill>
              </a:rPr>
              <a:t>.</a:t>
            </a:r>
          </a:p>
          <a:p>
            <a:r>
              <a:rPr lang="ru-RU" sz="2000" b="1" i="1" dirty="0" err="1">
                <a:solidFill>
                  <a:schemeClr val="accent5"/>
                </a:solidFill>
              </a:rPr>
              <a:t>Найпоширеніша</a:t>
            </a:r>
            <a:r>
              <a:rPr lang="ru-RU" sz="2000" b="1" i="1" dirty="0">
                <a:solidFill>
                  <a:schemeClr val="accent5"/>
                </a:solidFill>
              </a:rPr>
              <a:t> - страх бути </a:t>
            </a:r>
            <a:r>
              <a:rPr lang="ru-RU" sz="2000" b="1" i="1" dirty="0" err="1">
                <a:solidFill>
                  <a:schemeClr val="accent5"/>
                </a:solidFill>
              </a:rPr>
              <a:t>знехтуваним</a:t>
            </a:r>
            <a:r>
              <a:rPr lang="ru-RU" sz="2000" b="1" i="1" dirty="0">
                <a:solidFill>
                  <a:schemeClr val="accent5"/>
                </a:solidFill>
              </a:rPr>
              <a:t>, </a:t>
            </a:r>
            <a:r>
              <a:rPr lang="ru-RU" sz="2000" b="1" i="1" dirty="0" err="1">
                <a:solidFill>
                  <a:schemeClr val="accent5"/>
                </a:solidFill>
              </a:rPr>
              <a:t>неприйнятим</a:t>
            </a:r>
            <a:r>
              <a:rPr lang="ru-RU" sz="2000" b="1" i="1" dirty="0">
                <a:solidFill>
                  <a:schemeClr val="accent5"/>
                </a:solidFill>
              </a:rPr>
              <a:t>. І </a:t>
            </a:r>
            <a:r>
              <a:rPr lang="ru-RU" sz="2000" b="1" i="1" dirty="0" err="1">
                <a:solidFill>
                  <a:schemeClr val="accent5"/>
                </a:solidFill>
              </a:rPr>
              <a:t>зворотній</a:t>
            </a:r>
            <a:r>
              <a:rPr lang="ru-RU" sz="2000" b="1" i="1" dirty="0">
                <a:solidFill>
                  <a:schemeClr val="accent5"/>
                </a:solidFill>
              </a:rPr>
              <a:t> </a:t>
            </a:r>
            <a:r>
              <a:rPr lang="ru-RU" sz="2000" b="1" i="1" dirty="0" err="1">
                <a:solidFill>
                  <a:schemeClr val="accent5"/>
                </a:solidFill>
              </a:rPr>
              <a:t>бік</a:t>
            </a:r>
            <a:r>
              <a:rPr lang="ru-RU" sz="2000" b="1" i="1" dirty="0">
                <a:solidFill>
                  <a:schemeClr val="accent5"/>
                </a:solidFill>
              </a:rPr>
              <a:t> - </a:t>
            </a:r>
            <a:r>
              <a:rPr lang="ru-RU" sz="2000" b="1" i="1" dirty="0" err="1">
                <a:solidFill>
                  <a:schemeClr val="accent5"/>
                </a:solidFill>
              </a:rPr>
              <a:t>бажання</a:t>
            </a:r>
            <a:r>
              <a:rPr lang="ru-RU" sz="2000" b="1" i="1" dirty="0">
                <a:solidFill>
                  <a:schemeClr val="accent5"/>
                </a:solidFill>
              </a:rPr>
              <a:t> бути </a:t>
            </a:r>
            <a:r>
              <a:rPr lang="ru-RU" sz="2000" b="1" i="1" dirty="0" err="1">
                <a:solidFill>
                  <a:schemeClr val="accent5"/>
                </a:solidFill>
              </a:rPr>
              <a:t>корисним</a:t>
            </a:r>
            <a:r>
              <a:rPr lang="ru-RU" sz="2000" b="1" i="1" dirty="0">
                <a:solidFill>
                  <a:schemeClr val="accent5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47992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Комплекс «хорошої дівчинки»</a:t>
            </a:r>
            <a:endParaRPr lang="uk-UA" dirty="0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399" y="1860535"/>
            <a:ext cx="4852878" cy="2945130"/>
          </a:xfrm>
        </p:spPr>
      </p:pic>
      <p:sp>
        <p:nvSpPr>
          <p:cNvPr id="6" name="Прямокутник 5"/>
          <p:cNvSpPr/>
          <p:nvPr/>
        </p:nvSpPr>
        <p:spPr>
          <a:xfrm>
            <a:off x="636269" y="3333100"/>
            <a:ext cx="609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dirty="0">
                <a:solidFill>
                  <a:srgbClr val="141414"/>
                </a:solidFill>
                <a:latin typeface="Helmet"/>
              </a:rPr>
              <a:t> </a:t>
            </a:r>
            <a:r>
              <a:rPr lang="uk-UA" dirty="0" smtClean="0">
                <a:solidFill>
                  <a:srgbClr val="141414"/>
                </a:solidFill>
                <a:latin typeface="Helmet"/>
              </a:rPr>
              <a:t>«Хороша </a:t>
            </a:r>
            <a:r>
              <a:rPr lang="uk-UA" dirty="0">
                <a:solidFill>
                  <a:srgbClr val="141414"/>
                </a:solidFill>
                <a:latin typeface="Helmet"/>
              </a:rPr>
              <a:t>дівчинка" або "надійний хлопець" роблять добрі справи здебільшого не від надміру любові до ближнього, а під тиском страху неприйняття.</a:t>
            </a:r>
          </a:p>
          <a:p>
            <a:r>
              <a:rPr lang="uk-UA" dirty="0">
                <a:solidFill>
                  <a:srgbClr val="141414"/>
                </a:solidFill>
                <a:latin typeface="Helmet"/>
              </a:rPr>
              <a:t>Таким чином, свідомо дають себе використовувати тим, в кого вони хочуть заслужити визнання. В </a:t>
            </a:r>
            <a:r>
              <a:rPr lang="uk-UA" dirty="0" smtClean="0">
                <a:solidFill>
                  <a:srgbClr val="141414"/>
                </a:solidFill>
                <a:latin typeface="Helmet"/>
              </a:rPr>
              <a:t>оточенні </a:t>
            </a:r>
            <a:r>
              <a:rPr lang="uk-UA" dirty="0">
                <a:solidFill>
                  <a:srgbClr val="141414"/>
                </a:solidFill>
                <a:latin typeface="Helmet"/>
              </a:rPr>
              <a:t>дуже швидко, ще з дитячих колективів, вирізняють осіб без внутрішнього стрижня. І </a:t>
            </a:r>
            <a:r>
              <a:rPr lang="uk-UA" dirty="0" smtClean="0">
                <a:solidFill>
                  <a:srgbClr val="141414"/>
                </a:solidFill>
                <a:latin typeface="Helmet"/>
              </a:rPr>
              <a:t>завжди, </a:t>
            </a:r>
            <a:r>
              <a:rPr lang="uk-UA" dirty="0">
                <a:solidFill>
                  <a:srgbClr val="141414"/>
                </a:solidFill>
                <a:latin typeface="Helmet"/>
              </a:rPr>
              <a:t>безпомильно намацуючи їхні слабкі місця, маніпулюють ними у власних інтересах.</a:t>
            </a:r>
            <a:endParaRPr lang="uk-UA" b="0" i="0" dirty="0">
              <a:solidFill>
                <a:srgbClr val="141414"/>
              </a:solidFill>
              <a:effectLst/>
              <a:latin typeface="Helmet"/>
            </a:endParaRPr>
          </a:p>
        </p:txBody>
      </p:sp>
    </p:spTree>
    <p:extLst>
      <p:ext uri="{BB962C8B-B14F-4D97-AF65-F5344CB8AC3E}">
        <p14:creationId xmlns:p14="http://schemas.microsoft.com/office/powerpoint/2010/main" val="2210475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1246828">
            <a:off x="1154954" y="973668"/>
            <a:ext cx="8761413" cy="706964"/>
          </a:xfrm>
        </p:spPr>
        <p:txBody>
          <a:bodyPr/>
          <a:lstStyle/>
          <a:p>
            <a:r>
              <a:rPr lang="uk-UA" b="1" dirty="0"/>
              <a:t>На гачку чужих бажань</a:t>
            </a:r>
            <a:br>
              <a:rPr lang="uk-UA" b="1" dirty="0"/>
            </a:br>
            <a:endParaRPr lang="uk-UA" dirty="0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824" y="1517650"/>
            <a:ext cx="5286344" cy="3416300"/>
          </a:xfrm>
        </p:spPr>
      </p:pic>
      <p:sp>
        <p:nvSpPr>
          <p:cNvPr id="5" name="Прямокутник 4"/>
          <p:cNvSpPr/>
          <p:nvPr/>
        </p:nvSpPr>
        <p:spPr>
          <a:xfrm>
            <a:off x="236220" y="2210621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>
              <a:solidFill>
                <a:srgbClr val="141414"/>
              </a:solidFill>
              <a:latin typeface="Helmet"/>
            </a:endParaRPr>
          </a:p>
          <a:p>
            <a:r>
              <a:rPr lang="ru-RU" dirty="0" err="1">
                <a:solidFill>
                  <a:srgbClr val="141414"/>
                </a:solidFill>
                <a:latin typeface="Helmet"/>
              </a:rPr>
              <a:t>Щоб</a:t>
            </a:r>
            <a:r>
              <a:rPr lang="ru-RU" dirty="0">
                <a:solidFill>
                  <a:srgbClr val="141414"/>
                </a:solidFill>
                <a:latin typeface="Helmet"/>
              </a:rPr>
              <a:t> </a:t>
            </a:r>
            <a:r>
              <a:rPr lang="ru-RU" dirty="0" err="1">
                <a:solidFill>
                  <a:srgbClr val="141414"/>
                </a:solidFill>
                <a:latin typeface="Helmet"/>
              </a:rPr>
              <a:t>уникнути</a:t>
            </a:r>
            <a:r>
              <a:rPr lang="ru-RU" dirty="0">
                <a:solidFill>
                  <a:srgbClr val="141414"/>
                </a:solidFill>
                <a:latin typeface="Helmet"/>
              </a:rPr>
              <a:t> </a:t>
            </a:r>
            <a:r>
              <a:rPr lang="ru-RU" dirty="0" err="1">
                <a:solidFill>
                  <a:srgbClr val="141414"/>
                </a:solidFill>
                <a:latin typeface="Helmet"/>
              </a:rPr>
              <a:t>зайвих</a:t>
            </a:r>
            <a:r>
              <a:rPr lang="ru-RU" dirty="0">
                <a:solidFill>
                  <a:srgbClr val="141414"/>
                </a:solidFill>
                <a:latin typeface="Helmet"/>
              </a:rPr>
              <a:t> </a:t>
            </a:r>
            <a:r>
              <a:rPr lang="ru-RU" dirty="0" err="1">
                <a:solidFill>
                  <a:srgbClr val="141414"/>
                </a:solidFill>
                <a:latin typeface="Helmet"/>
              </a:rPr>
              <a:t>уражень</a:t>
            </a:r>
            <a:r>
              <a:rPr lang="ru-RU" dirty="0">
                <a:solidFill>
                  <a:srgbClr val="141414"/>
                </a:solidFill>
                <a:latin typeface="Helmet"/>
              </a:rPr>
              <a:t> </a:t>
            </a:r>
            <a:r>
              <a:rPr lang="ru-RU" dirty="0" err="1">
                <a:solidFill>
                  <a:srgbClr val="141414"/>
                </a:solidFill>
                <a:latin typeface="Helmet"/>
              </a:rPr>
              <a:t>самолюбства</a:t>
            </a:r>
            <a:r>
              <a:rPr lang="ru-RU" dirty="0">
                <a:solidFill>
                  <a:srgbClr val="141414"/>
                </a:solidFill>
                <a:latin typeface="Helmet"/>
              </a:rPr>
              <a:t>, коли </a:t>
            </a:r>
            <a:r>
              <a:rPr lang="ru-RU" dirty="0" err="1">
                <a:solidFill>
                  <a:srgbClr val="141414"/>
                </a:solidFill>
                <a:latin typeface="Helmet"/>
              </a:rPr>
              <a:t>відмовляють</a:t>
            </a:r>
            <a:r>
              <a:rPr lang="ru-RU" dirty="0">
                <a:solidFill>
                  <a:srgbClr val="141414"/>
                </a:solidFill>
                <a:latin typeface="Helmet"/>
              </a:rPr>
              <a:t> вам, треба </a:t>
            </a:r>
            <a:r>
              <a:rPr lang="ru-RU" dirty="0" err="1">
                <a:solidFill>
                  <a:srgbClr val="141414"/>
                </a:solidFill>
                <a:latin typeface="Helmet"/>
              </a:rPr>
              <a:t>спробувати</a:t>
            </a:r>
            <a:r>
              <a:rPr lang="ru-RU" dirty="0">
                <a:solidFill>
                  <a:srgbClr val="141414"/>
                </a:solidFill>
                <a:latin typeface="Helmet"/>
              </a:rPr>
              <a:t> перенести центр </a:t>
            </a:r>
            <a:r>
              <a:rPr lang="ru-RU" dirty="0" err="1">
                <a:solidFill>
                  <a:srgbClr val="141414"/>
                </a:solidFill>
                <a:latin typeface="Helmet"/>
              </a:rPr>
              <a:t>тяжіння</a:t>
            </a:r>
            <a:r>
              <a:rPr lang="ru-RU" dirty="0">
                <a:solidFill>
                  <a:srgbClr val="141414"/>
                </a:solidFill>
                <a:latin typeface="Helmet"/>
              </a:rPr>
              <a:t> з </a:t>
            </a:r>
            <a:r>
              <a:rPr lang="ru-RU" dirty="0" err="1">
                <a:solidFill>
                  <a:srgbClr val="141414"/>
                </a:solidFill>
                <a:latin typeface="Helmet"/>
              </a:rPr>
              <a:t>власної</a:t>
            </a:r>
            <a:r>
              <a:rPr lang="ru-RU" dirty="0">
                <a:solidFill>
                  <a:srgbClr val="141414"/>
                </a:solidFill>
                <a:latin typeface="Helmet"/>
              </a:rPr>
              <a:t> особи на </a:t>
            </a:r>
            <a:r>
              <a:rPr lang="ru-RU" dirty="0" err="1">
                <a:solidFill>
                  <a:srgbClr val="141414"/>
                </a:solidFill>
                <a:latin typeface="Helmet"/>
              </a:rPr>
              <a:t>ситуацію</a:t>
            </a:r>
            <a:r>
              <a:rPr lang="ru-RU" dirty="0">
                <a:solidFill>
                  <a:srgbClr val="141414"/>
                </a:solidFill>
                <a:latin typeface="Helmet"/>
              </a:rPr>
              <a:t>, про яку </a:t>
            </a:r>
            <a:r>
              <a:rPr lang="ru-RU" dirty="0" err="1">
                <a:solidFill>
                  <a:srgbClr val="141414"/>
                </a:solidFill>
                <a:latin typeface="Helmet"/>
              </a:rPr>
              <a:t>йдеться</a:t>
            </a:r>
            <a:r>
              <a:rPr lang="ru-RU" dirty="0">
                <a:solidFill>
                  <a:srgbClr val="141414"/>
                </a:solidFill>
                <a:latin typeface="Helmet"/>
              </a:rPr>
              <a:t>.</a:t>
            </a:r>
            <a:endParaRPr lang="ru-RU" b="0" i="0" dirty="0">
              <a:solidFill>
                <a:srgbClr val="141414"/>
              </a:solidFill>
              <a:effectLst/>
              <a:latin typeface="Helmet"/>
            </a:endParaRPr>
          </a:p>
        </p:txBody>
      </p:sp>
      <p:sp>
        <p:nvSpPr>
          <p:cNvPr id="6" name="Прямокутник 5"/>
          <p:cNvSpPr/>
          <p:nvPr/>
        </p:nvSpPr>
        <p:spPr>
          <a:xfrm>
            <a:off x="236220" y="3733621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Неупереджене</a:t>
            </a:r>
            <a:r>
              <a:rPr lang="ru-RU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 </a:t>
            </a:r>
            <a:r>
              <a:rPr lang="ru-RU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сприйняття</a:t>
            </a:r>
            <a:r>
              <a:rPr lang="ru-RU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 чужого "</a:t>
            </a:r>
            <a:r>
              <a:rPr lang="ru-RU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ні</a:t>
            </a:r>
            <a:r>
              <a:rPr lang="ru-RU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" </a:t>
            </a:r>
            <a:r>
              <a:rPr lang="ru-RU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допоможе</a:t>
            </a:r>
            <a:r>
              <a:rPr lang="ru-RU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 </a:t>
            </a:r>
            <a:r>
              <a:rPr lang="ru-RU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більш</a:t>
            </a:r>
            <a:r>
              <a:rPr lang="ru-RU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 нейтрально </a:t>
            </a:r>
            <a:r>
              <a:rPr lang="ru-RU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ставитися</a:t>
            </a:r>
            <a:r>
              <a:rPr lang="ru-RU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 до </a:t>
            </a:r>
            <a:r>
              <a:rPr lang="ru-RU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можливості</a:t>
            </a:r>
            <a:r>
              <a:rPr lang="ru-RU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 самим </a:t>
            </a:r>
            <a:r>
              <a:rPr lang="ru-RU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спокійно</a:t>
            </a:r>
            <a:r>
              <a:rPr lang="ru-RU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 </a:t>
            </a:r>
            <a:r>
              <a:rPr lang="ru-RU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відмовлятися</a:t>
            </a:r>
            <a:r>
              <a:rPr lang="ru-RU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 </a:t>
            </a:r>
            <a:r>
              <a:rPr lang="ru-RU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від</a:t>
            </a:r>
            <a:r>
              <a:rPr lang="ru-RU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 </a:t>
            </a:r>
            <a:r>
              <a:rPr lang="ru-RU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чогось</a:t>
            </a:r>
            <a:r>
              <a:rPr lang="ru-RU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, </a:t>
            </a:r>
            <a:r>
              <a:rPr lang="ru-RU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що</a:t>
            </a:r>
            <a:r>
              <a:rPr lang="ru-RU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 </a:t>
            </a:r>
            <a:r>
              <a:rPr lang="ru-RU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суперечить</a:t>
            </a:r>
            <a:r>
              <a:rPr lang="ru-RU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 вашим планам і </a:t>
            </a:r>
            <a:r>
              <a:rPr lang="ru-RU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інтересам</a:t>
            </a:r>
            <a:r>
              <a:rPr lang="ru-RU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.</a:t>
            </a:r>
            <a:endParaRPr lang="uk-UA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" name="Прямокутник 6"/>
          <p:cNvSpPr/>
          <p:nvPr/>
        </p:nvSpPr>
        <p:spPr>
          <a:xfrm>
            <a:off x="361950" y="525662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>
                <a:solidFill>
                  <a:srgbClr val="141414"/>
                </a:solidFill>
                <a:latin typeface="Helmet"/>
              </a:rPr>
              <a:t>Вирізняйте</a:t>
            </a:r>
            <a:r>
              <a:rPr lang="ru-RU" dirty="0">
                <a:solidFill>
                  <a:srgbClr val="141414"/>
                </a:solidFill>
                <a:latin typeface="Helmet"/>
              </a:rPr>
              <a:t> в </a:t>
            </a:r>
            <a:r>
              <a:rPr lang="ru-RU" dirty="0" err="1">
                <a:solidFill>
                  <a:srgbClr val="141414"/>
                </a:solidFill>
                <a:latin typeface="Helmet"/>
              </a:rPr>
              <a:t>мові</a:t>
            </a:r>
            <a:r>
              <a:rPr lang="ru-RU" dirty="0">
                <a:solidFill>
                  <a:srgbClr val="141414"/>
                </a:solidFill>
                <a:latin typeface="Helmet"/>
              </a:rPr>
              <a:t> ваших </a:t>
            </a:r>
            <a:r>
              <a:rPr lang="ru-RU" dirty="0" err="1">
                <a:solidFill>
                  <a:srgbClr val="141414"/>
                </a:solidFill>
                <a:latin typeface="Helmet"/>
              </a:rPr>
              <a:t>колег</a:t>
            </a:r>
            <a:r>
              <a:rPr lang="ru-RU" dirty="0">
                <a:solidFill>
                  <a:srgbClr val="141414"/>
                </a:solidFill>
                <a:latin typeface="Helmet"/>
              </a:rPr>
              <a:t> і </a:t>
            </a:r>
            <a:r>
              <a:rPr lang="ru-RU" dirty="0" err="1">
                <a:solidFill>
                  <a:srgbClr val="141414"/>
                </a:solidFill>
                <a:latin typeface="Helmet"/>
              </a:rPr>
              <a:t>приятелів</a:t>
            </a:r>
            <a:r>
              <a:rPr lang="ru-RU" dirty="0">
                <a:solidFill>
                  <a:srgbClr val="141414"/>
                </a:solidFill>
                <a:latin typeface="Helmet"/>
              </a:rPr>
              <a:t> "</a:t>
            </a:r>
            <a:r>
              <a:rPr lang="ru-RU" dirty="0" err="1">
                <a:solidFill>
                  <a:srgbClr val="141414"/>
                </a:solidFill>
                <a:latin typeface="Helmet"/>
              </a:rPr>
              <a:t>гачки</a:t>
            </a:r>
            <a:r>
              <a:rPr lang="ru-RU" dirty="0">
                <a:solidFill>
                  <a:srgbClr val="141414"/>
                </a:solidFill>
                <a:latin typeface="Helmet"/>
              </a:rPr>
              <a:t>" на </a:t>
            </a:r>
            <a:r>
              <a:rPr lang="ru-RU" dirty="0" err="1">
                <a:solidFill>
                  <a:srgbClr val="141414"/>
                </a:solidFill>
                <a:latin typeface="Helmet"/>
              </a:rPr>
              <a:t>кшталт</a:t>
            </a:r>
            <a:r>
              <a:rPr lang="ru-RU" dirty="0">
                <a:solidFill>
                  <a:srgbClr val="141414"/>
                </a:solidFill>
                <a:latin typeface="Helmet"/>
              </a:rPr>
              <a:t> "</a:t>
            </a:r>
            <a:r>
              <a:rPr lang="ru-RU" dirty="0" err="1">
                <a:solidFill>
                  <a:srgbClr val="141414"/>
                </a:solidFill>
                <a:latin typeface="Helmet"/>
              </a:rPr>
              <a:t>потрібно</a:t>
            </a:r>
            <a:r>
              <a:rPr lang="ru-RU" dirty="0">
                <a:solidFill>
                  <a:srgbClr val="141414"/>
                </a:solidFill>
                <a:latin typeface="Helmet"/>
              </a:rPr>
              <a:t>", "</a:t>
            </a:r>
            <a:r>
              <a:rPr lang="ru-RU" dirty="0" err="1">
                <a:solidFill>
                  <a:srgbClr val="141414"/>
                </a:solidFill>
                <a:latin typeface="Helmet"/>
              </a:rPr>
              <a:t>необхідно</a:t>
            </a:r>
            <a:r>
              <a:rPr lang="ru-RU" dirty="0">
                <a:solidFill>
                  <a:srgbClr val="141414"/>
                </a:solidFill>
                <a:latin typeface="Helmet"/>
              </a:rPr>
              <a:t>" </a:t>
            </a:r>
            <a:r>
              <a:rPr lang="ru-RU" dirty="0" err="1">
                <a:solidFill>
                  <a:srgbClr val="141414"/>
                </a:solidFill>
                <a:latin typeface="Helmet"/>
              </a:rPr>
              <a:t>тощо</a:t>
            </a:r>
            <a:r>
              <a:rPr lang="ru-RU" dirty="0">
                <a:solidFill>
                  <a:srgbClr val="141414"/>
                </a:solidFill>
                <a:latin typeface="Helmet"/>
              </a:rPr>
              <a:t>.</a:t>
            </a:r>
            <a:endParaRPr lang="uk-UA" dirty="0"/>
          </a:p>
        </p:txBody>
      </p:sp>
      <p:sp>
        <p:nvSpPr>
          <p:cNvPr id="8" name="Прямокутник 7"/>
          <p:cNvSpPr/>
          <p:nvPr/>
        </p:nvSpPr>
        <p:spPr>
          <a:xfrm>
            <a:off x="5162550" y="5702396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Якщо</a:t>
            </a:r>
            <a:r>
              <a:rPr lang="ru-RU" sz="1600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 вам </a:t>
            </a:r>
            <a:r>
              <a:rPr lang="ru-RU" sz="1600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або</a:t>
            </a:r>
            <a:r>
              <a:rPr lang="ru-RU" sz="1600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 вашим </a:t>
            </a:r>
            <a:r>
              <a:rPr lang="ru-RU" sz="1600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близьким</a:t>
            </a:r>
            <a:r>
              <a:rPr lang="ru-RU" sz="1600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, і </a:t>
            </a:r>
            <a:r>
              <a:rPr lang="ru-RU" sz="1600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ви</a:t>
            </a:r>
            <a:r>
              <a:rPr lang="ru-RU" sz="1600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 </a:t>
            </a:r>
            <a:r>
              <a:rPr lang="ru-RU" sz="1600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дійсно</a:t>
            </a:r>
            <a:r>
              <a:rPr lang="ru-RU" sz="1600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 </a:t>
            </a:r>
            <a:r>
              <a:rPr lang="ru-RU" sz="1600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хочете</a:t>
            </a:r>
            <a:r>
              <a:rPr lang="ru-RU" sz="1600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 </a:t>
            </a:r>
            <a:r>
              <a:rPr lang="ru-RU" sz="1600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зробити</a:t>
            </a:r>
            <a:r>
              <a:rPr lang="ru-RU" sz="1600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 </a:t>
            </a:r>
            <a:r>
              <a:rPr lang="ru-RU" sz="1600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собі</a:t>
            </a:r>
            <a:r>
              <a:rPr lang="ru-RU" sz="1600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 </a:t>
            </a:r>
            <a:r>
              <a:rPr lang="ru-RU" sz="1600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або</a:t>
            </a:r>
            <a:r>
              <a:rPr lang="ru-RU" sz="1600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 </a:t>
            </a:r>
            <a:r>
              <a:rPr lang="ru-RU" sz="1600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їм</a:t>
            </a:r>
            <a:r>
              <a:rPr lang="ru-RU" sz="1600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 </a:t>
            </a:r>
            <a:r>
              <a:rPr lang="ru-RU" sz="1600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приємне</a:t>
            </a:r>
            <a:r>
              <a:rPr lang="ru-RU" sz="1600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, </a:t>
            </a:r>
            <a:r>
              <a:rPr lang="ru-RU" sz="1600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погоджуйтеся</a:t>
            </a:r>
            <a:r>
              <a:rPr lang="ru-RU" sz="1600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. </a:t>
            </a:r>
            <a:r>
              <a:rPr lang="ru-RU" sz="1600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Якщо</a:t>
            </a:r>
            <a:r>
              <a:rPr lang="ru-RU" sz="1600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 ж </a:t>
            </a:r>
            <a:r>
              <a:rPr lang="ru-RU" sz="1600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це</a:t>
            </a:r>
            <a:r>
              <a:rPr lang="ru-RU" sz="1600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 </a:t>
            </a:r>
            <a:r>
              <a:rPr lang="ru-RU" sz="1600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чергове</a:t>
            </a:r>
            <a:r>
              <a:rPr lang="ru-RU" sz="1600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 </a:t>
            </a:r>
            <a:r>
              <a:rPr lang="ru-RU" sz="1600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намагання</a:t>
            </a:r>
            <a:r>
              <a:rPr lang="ru-RU" sz="1600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 </a:t>
            </a:r>
            <a:r>
              <a:rPr lang="ru-RU" sz="1600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пограти</a:t>
            </a:r>
            <a:r>
              <a:rPr lang="ru-RU" sz="1600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 на ваших </a:t>
            </a:r>
            <a:r>
              <a:rPr lang="ru-RU" sz="1600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почуттях</a:t>
            </a:r>
            <a:r>
              <a:rPr lang="ru-RU" sz="1600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, </a:t>
            </a:r>
            <a:r>
              <a:rPr lang="ru-RU" sz="1600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спокійно</a:t>
            </a:r>
            <a:r>
              <a:rPr lang="ru-RU" sz="1600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 </a:t>
            </a:r>
            <a:r>
              <a:rPr lang="ru-RU" sz="1600" i="1" dirty="0" err="1">
                <a:solidFill>
                  <a:schemeClr val="accent5">
                    <a:lumMod val="75000"/>
                  </a:schemeClr>
                </a:solidFill>
                <a:latin typeface="Helmet"/>
              </a:rPr>
              <a:t>відмовте</a:t>
            </a:r>
            <a:r>
              <a:rPr lang="ru-RU" sz="1600" i="1" dirty="0">
                <a:solidFill>
                  <a:schemeClr val="accent5">
                    <a:lumMod val="75000"/>
                  </a:schemeClr>
                </a:solidFill>
                <a:latin typeface="Helmet"/>
              </a:rPr>
              <a:t>.</a:t>
            </a:r>
            <a:endParaRPr lang="uk-UA" sz="1600" i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694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10 способів, як сказати «ні»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ru-RU" dirty="0"/>
              <a:t>Не </a:t>
            </a:r>
            <a:r>
              <a:rPr lang="ru-RU" dirty="0" err="1"/>
              <a:t>потрібно</a:t>
            </a:r>
            <a:r>
              <a:rPr lang="ru-RU" dirty="0"/>
              <a:t> </a:t>
            </a:r>
            <a:r>
              <a:rPr lang="ru-RU" dirty="0" err="1"/>
              <a:t>довгих</a:t>
            </a:r>
            <a:r>
              <a:rPr lang="ru-RU" dirty="0"/>
              <a:t> </a:t>
            </a:r>
            <a:r>
              <a:rPr lang="ru-RU" dirty="0" err="1"/>
              <a:t>промов</a:t>
            </a:r>
            <a:r>
              <a:rPr lang="ru-RU" dirty="0"/>
              <a:t>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виправдань</a:t>
            </a:r>
            <a:r>
              <a:rPr lang="ru-RU" dirty="0"/>
              <a:t>.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послаблює</a:t>
            </a:r>
            <a:r>
              <a:rPr lang="ru-RU" dirty="0"/>
              <a:t> вашу </a:t>
            </a:r>
            <a:r>
              <a:rPr lang="ru-RU" dirty="0" err="1"/>
              <a:t>позицію</a:t>
            </a:r>
            <a:r>
              <a:rPr lang="ru-RU" dirty="0"/>
              <a:t>. </a:t>
            </a:r>
          </a:p>
          <a:p>
            <a:pPr fontAlgn="base"/>
            <a:r>
              <a:rPr lang="ru-RU" dirty="0" smtClean="0"/>
              <a:t> </a:t>
            </a:r>
            <a:r>
              <a:rPr lang="ru-RU" dirty="0" err="1"/>
              <a:t>Ч</a:t>
            </a:r>
            <a:r>
              <a:rPr lang="ru-RU" dirty="0" err="1" smtClean="0"/>
              <a:t>ому</a:t>
            </a:r>
            <a:r>
              <a:rPr lang="ru-RU" dirty="0" smtClean="0"/>
              <a:t> </a:t>
            </a:r>
            <a:r>
              <a:rPr lang="ru-RU" dirty="0"/>
              <a:t>б нам не </a:t>
            </a:r>
            <a:r>
              <a:rPr lang="ru-RU" dirty="0" err="1"/>
              <a:t>перейняти</a:t>
            </a:r>
            <a:r>
              <a:rPr lang="ru-RU" dirty="0"/>
              <a:t> </a:t>
            </a:r>
            <a:r>
              <a:rPr lang="ru-RU" dirty="0" err="1"/>
              <a:t>цей</a:t>
            </a:r>
            <a:r>
              <a:rPr lang="ru-RU" dirty="0"/>
              <a:t> реально </a:t>
            </a:r>
            <a:r>
              <a:rPr lang="ru-RU" dirty="0" err="1"/>
              <a:t>працюючий</a:t>
            </a:r>
            <a:r>
              <a:rPr lang="ru-RU" dirty="0"/>
              <a:t> принцип, коли в нас </a:t>
            </a:r>
            <a:r>
              <a:rPr lang="ru-RU" dirty="0" err="1"/>
              <a:t>просять</a:t>
            </a:r>
            <a:r>
              <a:rPr lang="ru-RU" dirty="0"/>
              <a:t>, </a:t>
            </a:r>
            <a:r>
              <a:rPr lang="ru-RU" dirty="0" err="1"/>
              <a:t>наприклад</a:t>
            </a:r>
            <a:r>
              <a:rPr lang="ru-RU" dirty="0"/>
              <a:t>, </a:t>
            </a:r>
            <a:r>
              <a:rPr lang="ru-RU" dirty="0" err="1"/>
              <a:t>позичити</a:t>
            </a:r>
            <a:r>
              <a:rPr lang="ru-RU" dirty="0"/>
              <a:t> </a:t>
            </a:r>
            <a:r>
              <a:rPr lang="ru-RU" dirty="0" err="1"/>
              <a:t>гроші</a:t>
            </a:r>
            <a:r>
              <a:rPr lang="ru-RU" dirty="0"/>
              <a:t>?</a:t>
            </a:r>
          </a:p>
          <a:p>
            <a:pPr fontAlgn="base"/>
            <a:r>
              <a:rPr lang="ru-RU" dirty="0"/>
              <a:t>- </a:t>
            </a:r>
            <a:r>
              <a:rPr lang="ru-RU" dirty="0" err="1"/>
              <a:t>Вибач</a:t>
            </a:r>
            <a:r>
              <a:rPr lang="ru-RU" dirty="0"/>
              <a:t>, але я не </a:t>
            </a:r>
            <a:r>
              <a:rPr lang="ru-RU" dirty="0" err="1"/>
              <a:t>позичаю</a:t>
            </a:r>
            <a:r>
              <a:rPr lang="ru-RU" dirty="0"/>
              <a:t> </a:t>
            </a:r>
            <a:r>
              <a:rPr lang="ru-RU" dirty="0" err="1"/>
              <a:t>гроші</a:t>
            </a:r>
            <a:r>
              <a:rPr lang="ru-RU" dirty="0"/>
              <a:t>.</a:t>
            </a:r>
          </a:p>
          <a:p>
            <a:pPr fontAlgn="base"/>
            <a:r>
              <a:rPr lang="ru-RU" dirty="0"/>
              <a:t>І </a:t>
            </a:r>
            <a:r>
              <a:rPr lang="ru-RU" dirty="0" err="1"/>
              <a:t>цього</a:t>
            </a:r>
            <a:r>
              <a:rPr lang="ru-RU" dirty="0"/>
              <a:t> </a:t>
            </a:r>
            <a:r>
              <a:rPr lang="ru-RU" dirty="0" err="1"/>
              <a:t>достатньо</a:t>
            </a:r>
            <a:r>
              <a:rPr lang="ru-RU" dirty="0" smtClean="0"/>
              <a:t>.</a:t>
            </a:r>
          </a:p>
          <a:p>
            <a:pPr fontAlgn="base"/>
            <a:endParaRPr lang="ru-RU" dirty="0"/>
          </a:p>
          <a:p>
            <a:pPr fontAlgn="base"/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«НІ» без </a:t>
            </a:r>
            <a:r>
              <a:rPr lang="ru-RU" dirty="0" err="1" smtClean="0">
                <a:solidFill>
                  <a:schemeClr val="accent5">
                    <a:lumMod val="75000"/>
                  </a:schemeClr>
                </a:solidFill>
              </a:rPr>
              <a:t>пояснень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uk-UA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7300" y="3817620"/>
            <a:ext cx="4444953" cy="282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92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>“ У мене є правило”.</a:t>
            </a: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ru-RU" dirty="0"/>
              <a:t>Ваше “НІ” –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спосіб</a:t>
            </a:r>
            <a:r>
              <a:rPr lang="ru-RU" dirty="0"/>
              <a:t> </a:t>
            </a:r>
            <a:r>
              <a:rPr lang="ru-RU" dirty="0" err="1"/>
              <a:t>позначати</a:t>
            </a:r>
            <a:r>
              <a:rPr lang="ru-RU" dirty="0"/>
              <a:t> </a:t>
            </a:r>
            <a:r>
              <a:rPr lang="ru-RU" dirty="0" err="1"/>
              <a:t>межі</a:t>
            </a:r>
            <a:r>
              <a:rPr lang="ru-RU" dirty="0"/>
              <a:t> та </a:t>
            </a:r>
            <a:r>
              <a:rPr lang="ru-RU" dirty="0" err="1"/>
              <a:t>кордони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ви</a:t>
            </a:r>
            <a:r>
              <a:rPr lang="ru-RU" dirty="0"/>
              <a:t> </a:t>
            </a:r>
            <a:r>
              <a:rPr lang="ru-RU" dirty="0" err="1"/>
              <a:t>встановили</a:t>
            </a:r>
            <a:r>
              <a:rPr lang="ru-RU" dirty="0"/>
              <a:t>.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ключове</a:t>
            </a:r>
            <a:r>
              <a:rPr lang="ru-RU" dirty="0"/>
              <a:t> слово порядку, </a:t>
            </a:r>
            <a:r>
              <a:rPr lang="ru-RU" dirty="0" err="1"/>
              <a:t>структури</a:t>
            </a:r>
            <a:r>
              <a:rPr lang="ru-RU" dirty="0"/>
              <a:t> і </a:t>
            </a:r>
            <a:r>
              <a:rPr lang="ru-RU" dirty="0" err="1"/>
              <a:t>дисципліни</a:t>
            </a:r>
            <a:r>
              <a:rPr lang="ru-RU" dirty="0"/>
              <a:t> </a:t>
            </a:r>
            <a:r>
              <a:rPr lang="ru-RU" dirty="0" err="1"/>
              <a:t>вашого</a:t>
            </a:r>
            <a:r>
              <a:rPr lang="ru-RU" dirty="0"/>
              <a:t> </a:t>
            </a:r>
            <a:r>
              <a:rPr lang="ru-RU" dirty="0" err="1"/>
              <a:t>життя</a:t>
            </a:r>
            <a:r>
              <a:rPr lang="ru-RU" dirty="0"/>
              <a:t>.</a:t>
            </a:r>
          </a:p>
          <a:p>
            <a:pPr fontAlgn="base"/>
            <a:r>
              <a:rPr lang="ru-RU" dirty="0"/>
              <a:t> </a:t>
            </a:r>
          </a:p>
          <a:p>
            <a:pPr fontAlgn="base"/>
            <a:r>
              <a:rPr lang="ru-RU" dirty="0"/>
              <a:t>- У мене є правило – не </a:t>
            </a:r>
            <a:r>
              <a:rPr lang="ru-RU" dirty="0" err="1"/>
              <a:t>брати</a:t>
            </a:r>
            <a:r>
              <a:rPr lang="ru-RU" dirty="0"/>
              <a:t> на роботу </a:t>
            </a:r>
            <a:r>
              <a:rPr lang="ru-RU" dirty="0" err="1"/>
              <a:t>друзів</a:t>
            </a:r>
            <a:r>
              <a:rPr lang="ru-RU" dirty="0"/>
              <a:t>.</a:t>
            </a:r>
          </a:p>
          <a:p>
            <a:pPr fontAlgn="base"/>
            <a:r>
              <a:rPr lang="ru-RU" dirty="0"/>
              <a:t>- У мене є правило – </a:t>
            </a:r>
            <a:r>
              <a:rPr lang="ru-RU" dirty="0" err="1"/>
              <a:t>ніколи</a:t>
            </a:r>
            <a:r>
              <a:rPr lang="ru-RU" dirty="0"/>
              <a:t> </a:t>
            </a:r>
            <a:r>
              <a:rPr lang="ru-RU" dirty="0" err="1"/>
              <a:t>нікому</a:t>
            </a:r>
            <a:r>
              <a:rPr lang="ru-RU" dirty="0"/>
              <a:t> не </a:t>
            </a:r>
            <a:r>
              <a:rPr lang="ru-RU" dirty="0" err="1"/>
              <a:t>позичати</a:t>
            </a:r>
            <a:r>
              <a:rPr lang="ru-RU" dirty="0"/>
              <a:t> </a:t>
            </a:r>
            <a:r>
              <a:rPr lang="ru-RU" dirty="0" err="1"/>
              <a:t>гроші</a:t>
            </a:r>
            <a:r>
              <a:rPr lang="ru-RU" dirty="0"/>
              <a:t> і </a:t>
            </a:r>
            <a:r>
              <a:rPr lang="ru-RU" dirty="0" err="1"/>
              <a:t>ні</a:t>
            </a:r>
            <a:r>
              <a:rPr lang="ru-RU" dirty="0"/>
              <a:t> в кого </a:t>
            </a:r>
            <a:r>
              <a:rPr lang="ru-RU" dirty="0" err="1"/>
              <a:t>гроші</a:t>
            </a:r>
            <a:r>
              <a:rPr lang="ru-RU" dirty="0"/>
              <a:t> не </a:t>
            </a:r>
            <a:r>
              <a:rPr lang="ru-RU" dirty="0" err="1"/>
              <a:t>позичати</a:t>
            </a:r>
            <a:r>
              <a:rPr lang="ru-RU" dirty="0"/>
              <a:t>.</a:t>
            </a:r>
          </a:p>
          <a:p>
            <a:pPr fontAlgn="base"/>
            <a:r>
              <a:rPr lang="ru-RU" dirty="0"/>
              <a:t>- У мене є правило - не </a:t>
            </a:r>
            <a:r>
              <a:rPr lang="ru-RU" dirty="0" err="1"/>
              <a:t>брати</a:t>
            </a:r>
            <a:r>
              <a:rPr lang="ru-RU" dirty="0"/>
              <a:t> </a:t>
            </a:r>
            <a:r>
              <a:rPr lang="ru-RU" dirty="0" err="1"/>
              <a:t>ні</a:t>
            </a:r>
            <a:r>
              <a:rPr lang="ru-RU" dirty="0"/>
              <a:t> в кого </a:t>
            </a:r>
            <a:r>
              <a:rPr lang="ru-RU" dirty="0" err="1"/>
              <a:t>нічого</a:t>
            </a:r>
            <a:r>
              <a:rPr lang="ru-RU" dirty="0"/>
              <a:t> </a:t>
            </a:r>
            <a:r>
              <a:rPr lang="ru-RU" dirty="0" err="1"/>
              <a:t>безкоштовно</a:t>
            </a:r>
            <a:r>
              <a:rPr lang="ru-RU" dirty="0"/>
              <a:t>, </a:t>
            </a:r>
            <a:r>
              <a:rPr lang="ru-RU" dirty="0" err="1"/>
              <a:t>щоб</a:t>
            </a:r>
            <a:r>
              <a:rPr lang="ru-RU" dirty="0"/>
              <a:t> </a:t>
            </a:r>
            <a:r>
              <a:rPr lang="ru-RU" dirty="0" err="1"/>
              <a:t>потім</a:t>
            </a:r>
            <a:r>
              <a:rPr lang="ru-RU" dirty="0"/>
              <a:t> не бути винною. </a:t>
            </a:r>
            <a:r>
              <a:rPr lang="ru-RU" dirty="0" err="1"/>
              <a:t>Бо</a:t>
            </a:r>
            <a:r>
              <a:rPr lang="ru-RU" dirty="0"/>
              <a:t> </a:t>
            </a:r>
            <a:r>
              <a:rPr lang="ru-RU" dirty="0" err="1"/>
              <a:t>моє</a:t>
            </a:r>
            <a:r>
              <a:rPr lang="ru-RU" dirty="0"/>
              <a:t> правило – я </a:t>
            </a:r>
            <a:r>
              <a:rPr lang="ru-RU" dirty="0" err="1"/>
              <a:t>ніколи</a:t>
            </a:r>
            <a:r>
              <a:rPr lang="ru-RU" dirty="0"/>
              <a:t> </a:t>
            </a:r>
            <a:r>
              <a:rPr lang="ru-RU" dirty="0" err="1"/>
              <a:t>нікому</a:t>
            </a:r>
            <a:r>
              <a:rPr lang="ru-RU" dirty="0"/>
              <a:t> </a:t>
            </a:r>
            <a:r>
              <a:rPr lang="ru-RU" dirty="0" err="1"/>
              <a:t>нічого</a:t>
            </a:r>
            <a:r>
              <a:rPr lang="ru-RU" dirty="0"/>
              <a:t> не </a:t>
            </a:r>
            <a:r>
              <a:rPr lang="ru-RU" dirty="0" err="1"/>
              <a:t>винна</a:t>
            </a:r>
            <a:r>
              <a:rPr lang="ru-RU" dirty="0"/>
              <a:t>.</a:t>
            </a:r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6387" y="4880610"/>
            <a:ext cx="1673653" cy="148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088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/>
              <a:t>У мене </a:t>
            </a:r>
            <a:r>
              <a:rPr lang="ru-RU" sz="2800" b="1" dirty="0" err="1"/>
              <a:t>вже</a:t>
            </a:r>
            <a:r>
              <a:rPr lang="ru-RU" sz="2800" b="1" dirty="0"/>
              <a:t> є </a:t>
            </a:r>
            <a:r>
              <a:rPr lang="ru-RU" sz="2800" b="1" dirty="0" err="1"/>
              <a:t>домовленості</a:t>
            </a:r>
            <a:r>
              <a:rPr lang="ru-RU" sz="2800" b="1" dirty="0"/>
              <a:t> і </a:t>
            </a:r>
            <a:r>
              <a:rPr lang="ru-RU" sz="2800" b="1" dirty="0" err="1"/>
              <a:t>плани</a:t>
            </a:r>
            <a:r>
              <a:rPr lang="ru-RU" sz="2800" b="1" dirty="0"/>
              <a:t> на </a:t>
            </a:r>
            <a:r>
              <a:rPr lang="ru-RU" sz="2800" b="1" dirty="0" err="1"/>
              <a:t>цей</a:t>
            </a:r>
            <a:r>
              <a:rPr lang="ru-RU" sz="2800" b="1" dirty="0"/>
              <a:t> час.</a:t>
            </a:r>
            <a:r>
              <a:rPr lang="ru-RU" sz="2800" dirty="0"/>
              <a:t/>
            </a:r>
            <a:br>
              <a:rPr lang="ru-RU" sz="2800" dirty="0"/>
            </a:br>
            <a:endParaRPr lang="uk-UA" sz="2800" dirty="0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8130" y="2591714"/>
            <a:ext cx="3582670" cy="2894685"/>
          </a:xfrm>
        </p:spPr>
      </p:pic>
      <p:sp>
        <p:nvSpPr>
          <p:cNvPr id="5" name="Прямокутник 4"/>
          <p:cNvSpPr/>
          <p:nvPr/>
        </p:nvSpPr>
        <p:spPr>
          <a:xfrm>
            <a:off x="636270" y="2591715"/>
            <a:ext cx="72618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111111"/>
                </a:solidFill>
                <a:latin typeface="Open Sans"/>
              </a:rPr>
              <a:t> Я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хотів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би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тобі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допомогти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, але маю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завершити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попередні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проекти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, про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які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маю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домовленості</a:t>
            </a:r>
            <a:r>
              <a:rPr lang="ru-RU" dirty="0" smtClean="0">
                <a:solidFill>
                  <a:srgbClr val="111111"/>
                </a:solidFill>
                <a:latin typeface="Open Sans"/>
              </a:rPr>
              <a:t>.</a:t>
            </a:r>
          </a:p>
          <a:p>
            <a:pPr fontAlgn="base">
              <a:buFont typeface="Arial" panose="020B0604020202020204" pitchFamily="34" charset="0"/>
              <a:buChar char="•"/>
            </a:pPr>
            <a:endParaRPr lang="ru-RU" dirty="0">
              <a:solidFill>
                <a:srgbClr val="111111"/>
              </a:solidFill>
              <a:latin typeface="Open Sans"/>
            </a:endParaRPr>
          </a:p>
          <a:p>
            <a:pPr fontAlgn="base"/>
            <a:r>
              <a:rPr lang="ru-RU" dirty="0">
                <a:solidFill>
                  <a:srgbClr val="111111"/>
                </a:solidFill>
                <a:latin typeface="Open Sans"/>
              </a:rPr>
              <a:t>В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даному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випадку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ваше “НІ”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виглядає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як кордон для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справи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, до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якої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ви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вже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залучені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. </a:t>
            </a:r>
            <a:endParaRPr lang="ru-RU" dirty="0" smtClean="0">
              <a:solidFill>
                <a:srgbClr val="111111"/>
              </a:solidFill>
              <a:latin typeface="Open Sans"/>
            </a:endParaRPr>
          </a:p>
          <a:p>
            <a:pPr fontAlgn="base"/>
            <a:endParaRPr lang="ru-RU" dirty="0" smtClean="0">
              <a:solidFill>
                <a:srgbClr val="111111"/>
              </a:solidFill>
              <a:latin typeface="Open Sans"/>
            </a:endParaRPr>
          </a:p>
          <a:p>
            <a:pPr fontAlgn="base"/>
            <a:r>
              <a:rPr lang="ru-RU" dirty="0" err="1" smtClean="0">
                <a:solidFill>
                  <a:srgbClr val="111111"/>
                </a:solidFill>
                <a:latin typeface="Open Sans"/>
              </a:rPr>
              <a:t>Воно</a:t>
            </a:r>
            <a:r>
              <a:rPr lang="ru-RU" dirty="0" smtClean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звучить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, як “ТАК”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цінності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ваших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продуктів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,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послуг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, бренду та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зобов’язанням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,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які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ви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на себе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вже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взяли.</a:t>
            </a:r>
            <a:endParaRPr lang="ru-RU" b="0" i="0" dirty="0">
              <a:solidFill>
                <a:srgbClr val="111111"/>
              </a:solidFill>
              <a:effectLst/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731699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4954" y="1268730"/>
            <a:ext cx="8761413" cy="411902"/>
          </a:xfrm>
        </p:spPr>
        <p:txBody>
          <a:bodyPr/>
          <a:lstStyle/>
          <a:p>
            <a:pPr fontAlgn="base"/>
            <a:r>
              <a:rPr lang="ru-RU" sz="2400" b="1" dirty="0"/>
              <a:t>“</a:t>
            </a:r>
            <a:r>
              <a:rPr lang="ru-RU" sz="2400" b="1" dirty="0" err="1"/>
              <a:t>Краще</a:t>
            </a:r>
            <a:r>
              <a:rPr lang="ru-RU" sz="2400" b="1" dirty="0"/>
              <a:t> я </a:t>
            </a:r>
            <a:r>
              <a:rPr lang="ru-RU" sz="2400" b="1" dirty="0" err="1"/>
              <a:t>відмовлюся</a:t>
            </a:r>
            <a:r>
              <a:rPr lang="ru-RU" sz="2400" b="1" dirty="0"/>
              <a:t>, </a:t>
            </a:r>
            <a:r>
              <a:rPr lang="ru-RU" sz="2400" b="1" dirty="0" err="1"/>
              <a:t>ніж</a:t>
            </a:r>
            <a:r>
              <a:rPr lang="ru-RU" sz="2400" b="1" dirty="0"/>
              <a:t> погано </a:t>
            </a:r>
            <a:r>
              <a:rPr lang="ru-RU" sz="2400" b="1" dirty="0" err="1"/>
              <a:t>виконаю</a:t>
            </a:r>
            <a:r>
              <a:rPr lang="ru-RU" sz="2400" b="1" dirty="0"/>
              <a:t> свою роботу</a:t>
            </a:r>
            <a:r>
              <a:rPr lang="ru-RU" sz="2400" b="1" dirty="0" smtClean="0"/>
              <a:t>”. 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dirty="0"/>
              <a:t> </a:t>
            </a:r>
            <a:br>
              <a:rPr lang="ru-RU" dirty="0"/>
            </a:br>
            <a:endParaRPr lang="uk-UA" dirty="0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7844" y="2579581"/>
            <a:ext cx="4345771" cy="2754419"/>
          </a:xfrm>
        </p:spPr>
      </p:pic>
      <p:sp>
        <p:nvSpPr>
          <p:cNvPr id="5" name="Прямокутник 4"/>
          <p:cNvSpPr/>
          <p:nvPr/>
        </p:nvSpPr>
        <p:spPr>
          <a:xfrm>
            <a:off x="659130" y="2639259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uk-UA" dirty="0">
                <a:solidFill>
                  <a:srgbClr val="111111"/>
                </a:solidFill>
                <a:latin typeface="Open Sans"/>
              </a:rPr>
              <a:t>Метод відмови, аналогічний попередньому, який вас</a:t>
            </a:r>
            <a:r>
              <a:rPr lang="uk-UA" dirty="0">
                <a:solidFill>
                  <a:schemeClr val="accent2">
                    <a:lumMod val="75000"/>
                  </a:schemeClr>
                </a:solidFill>
                <a:latin typeface="Open Sans"/>
              </a:rPr>
              <a:t> </a:t>
            </a:r>
            <a:r>
              <a:rPr lang="uk-UA" u="sng" dirty="0">
                <a:solidFill>
                  <a:schemeClr val="accent2">
                    <a:lumMod val="75000"/>
                  </a:schemeClr>
                </a:solidFill>
                <a:latin typeface="Open Sans"/>
                <a:hlinkClick r:id="rId3"/>
              </a:rPr>
              <a:t>дорого продає</a:t>
            </a:r>
            <a:r>
              <a:rPr lang="uk-UA" dirty="0">
                <a:solidFill>
                  <a:srgbClr val="111111"/>
                </a:solidFill>
                <a:latin typeface="Open Sans"/>
              </a:rPr>
              <a:t>, як фахівця. Що відбувається</a:t>
            </a:r>
            <a:r>
              <a:rPr lang="uk-UA" dirty="0" smtClean="0">
                <a:solidFill>
                  <a:srgbClr val="111111"/>
                </a:solidFill>
                <a:latin typeface="Open Sans"/>
              </a:rPr>
              <a:t>?</a:t>
            </a:r>
          </a:p>
          <a:p>
            <a:pPr fontAlgn="base"/>
            <a:endParaRPr lang="uk-UA" dirty="0">
              <a:solidFill>
                <a:srgbClr val="111111"/>
              </a:solidFill>
              <a:latin typeface="Open Sans"/>
            </a:endParaRPr>
          </a:p>
          <a:p>
            <a:pPr fontAlgn="base"/>
            <a:r>
              <a:rPr lang="uk-UA" dirty="0">
                <a:solidFill>
                  <a:srgbClr val="111111"/>
                </a:solidFill>
                <a:latin typeface="Open Sans"/>
              </a:rPr>
              <a:t>Ви відмовляєте тому, що вам важлива якість виконання того, про що вас просять! Ви не лише декларуєте свої інтереси, ви приділяєте увагу стосункам! Висловлюєте повагу людині і справі, за яку вас просять взятися.</a:t>
            </a:r>
          </a:p>
          <a:p>
            <a:pPr fontAlgn="base"/>
            <a:r>
              <a:rPr lang="uk-UA" dirty="0">
                <a:solidFill>
                  <a:srgbClr val="111111"/>
                </a:solidFill>
                <a:latin typeface="Open Sans"/>
              </a:rPr>
              <a:t>Це важливе </a:t>
            </a:r>
            <a:r>
              <a:rPr lang="uk-UA" u="sng" dirty="0">
                <a:solidFill>
                  <a:srgbClr val="0000FF"/>
                </a:solidFill>
                <a:latin typeface="Open Sans"/>
                <a:hlinkClick r:id="rId4"/>
              </a:rPr>
              <a:t>правило ділового спілкування</a:t>
            </a:r>
            <a:r>
              <a:rPr lang="uk-UA" dirty="0">
                <a:solidFill>
                  <a:srgbClr val="111111"/>
                </a:solidFill>
                <a:latin typeface="Open Sans"/>
              </a:rPr>
              <a:t> - вміти так чітко окреслити свою </a:t>
            </a:r>
            <a:r>
              <a:rPr lang="uk-UA" dirty="0" smtClean="0">
                <a:solidFill>
                  <a:srgbClr val="111111"/>
                </a:solidFill>
                <a:latin typeface="Open Sans"/>
              </a:rPr>
              <a:t>позицію</a:t>
            </a:r>
            <a:r>
              <a:rPr lang="uk-UA" dirty="0">
                <a:solidFill>
                  <a:srgbClr val="111111"/>
                </a:solidFill>
                <a:latin typeface="Open Sans"/>
              </a:rPr>
              <a:t>.</a:t>
            </a:r>
            <a:endParaRPr lang="uk-UA" b="0" i="0" dirty="0">
              <a:solidFill>
                <a:srgbClr val="111111"/>
              </a:solidFill>
              <a:effectLst/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347987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>“Зараз це неможливо”.</a:t>
            </a: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50" y="1920240"/>
            <a:ext cx="2719277" cy="2071370"/>
          </a:xfrm>
        </p:spPr>
      </p:pic>
      <p:sp>
        <p:nvSpPr>
          <p:cNvPr id="5" name="Прямокутник 4"/>
          <p:cNvSpPr/>
          <p:nvPr/>
        </p:nvSpPr>
        <p:spPr>
          <a:xfrm>
            <a:off x="594884" y="2236887"/>
            <a:ext cx="748612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>
                <a:solidFill>
                  <a:srgbClr val="111111"/>
                </a:solidFill>
                <a:latin typeface="Open Sans"/>
              </a:rPr>
              <a:t>Плюс методу: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111111"/>
                </a:solidFill>
                <a:latin typeface="Open Sans"/>
              </a:rPr>
              <a:t>-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ви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пом’якшуєте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свою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відмову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.</a:t>
            </a:r>
          </a:p>
          <a:p>
            <a:pPr fontAlgn="base"/>
            <a:r>
              <a:rPr lang="ru-RU" dirty="0">
                <a:solidFill>
                  <a:srgbClr val="111111"/>
                </a:solidFill>
                <a:latin typeface="Open Sans"/>
              </a:rPr>
              <a:t> </a:t>
            </a:r>
          </a:p>
          <a:p>
            <a:pPr fontAlgn="base"/>
            <a:r>
              <a:rPr lang="ru-RU" dirty="0" err="1">
                <a:solidFill>
                  <a:srgbClr val="111111"/>
                </a:solidFill>
                <a:latin typeface="Open Sans"/>
              </a:rPr>
              <a:t>Мінус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методу: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111111"/>
                </a:solidFill>
                <a:latin typeface="Open Sans"/>
              </a:rPr>
              <a:t>-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створюєте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хибну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надію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на ваше “ТАК” в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майбутньому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.</a:t>
            </a:r>
          </a:p>
          <a:p>
            <a:pPr fontAlgn="base"/>
            <a:r>
              <a:rPr lang="ru-RU" dirty="0">
                <a:solidFill>
                  <a:srgbClr val="111111"/>
                </a:solidFill>
                <a:latin typeface="Open Sans"/>
              </a:rPr>
              <a:t> </a:t>
            </a:r>
          </a:p>
          <a:p>
            <a:pPr fontAlgn="base"/>
            <a:r>
              <a:rPr lang="ru-RU" dirty="0">
                <a:solidFill>
                  <a:srgbClr val="111111"/>
                </a:solidFill>
                <a:latin typeface="Open Sans"/>
              </a:rPr>
              <a:t>Є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ризик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,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що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нас вас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будуть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тиснути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і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питати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“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Якщо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не зараз, то коли</a:t>
            </a:r>
            <a:r>
              <a:rPr lang="ru-RU" dirty="0" smtClean="0">
                <a:solidFill>
                  <a:srgbClr val="111111"/>
                </a:solidFill>
                <a:latin typeface="Open Sans"/>
              </a:rPr>
              <a:t>?</a:t>
            </a:r>
            <a:endParaRPr lang="ru-RU" dirty="0">
              <a:solidFill>
                <a:srgbClr val="111111"/>
              </a:solidFill>
              <a:latin typeface="Open Sans"/>
            </a:endParaRPr>
          </a:p>
          <a:p>
            <a:pPr fontAlgn="base"/>
            <a:r>
              <a:rPr lang="ru-RU" dirty="0">
                <a:solidFill>
                  <a:srgbClr val="111111"/>
                </a:solidFill>
                <a:latin typeface="Open Sans"/>
              </a:rPr>
              <a:t> </a:t>
            </a:r>
          </a:p>
          <a:p>
            <a:pPr fontAlgn="base"/>
            <a:r>
              <a:rPr lang="ru-RU" dirty="0" err="1">
                <a:solidFill>
                  <a:srgbClr val="111111"/>
                </a:solidFill>
                <a:latin typeface="Open Sans"/>
              </a:rPr>
              <a:t>Якщо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ви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дійсно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не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хочете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робити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того, про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що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вас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просять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та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брати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на себе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зобов’язання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,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які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вам не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потрібні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, ось приклад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від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 smtClean="0">
                <a:solidFill>
                  <a:srgbClr val="111111"/>
                </a:solidFill>
                <a:latin typeface="Open Sans"/>
              </a:rPr>
              <a:t>однієї</a:t>
            </a:r>
            <a:r>
              <a:rPr lang="ru-RU" dirty="0" smtClean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моєї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подруги, яка так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закрила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непотрібне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їй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питання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:</a:t>
            </a:r>
          </a:p>
          <a:p>
            <a:pPr fontAlgn="base"/>
            <a:r>
              <a:rPr lang="ru-RU" dirty="0">
                <a:solidFill>
                  <a:srgbClr val="111111"/>
                </a:solidFill>
                <a:latin typeface="Open Sans"/>
              </a:rPr>
              <a:t> 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111111"/>
                </a:solidFill>
                <a:latin typeface="Open Sans"/>
              </a:rPr>
              <a:t>- </a:t>
            </a:r>
            <a:r>
              <a:rPr lang="ru-RU" dirty="0" smtClean="0">
                <a:solidFill>
                  <a:srgbClr val="111111"/>
                </a:solidFill>
                <a:latin typeface="Open Sans"/>
              </a:rPr>
              <a:t>«</a:t>
            </a:r>
            <a:r>
              <a:rPr lang="ru-RU" dirty="0" err="1" smtClean="0">
                <a:solidFill>
                  <a:srgbClr val="111111"/>
                </a:solidFill>
                <a:latin typeface="Open Sans"/>
              </a:rPr>
              <a:t>Якщо</a:t>
            </a:r>
            <a:r>
              <a:rPr lang="ru-RU" dirty="0" smtClean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вам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потрібна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відповідь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одразу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, то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тоді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, на жаль, НІ</a:t>
            </a:r>
            <a:r>
              <a:rPr lang="ru-RU" dirty="0" smtClean="0">
                <a:solidFill>
                  <a:srgbClr val="111111"/>
                </a:solidFill>
                <a:latin typeface="Open Sans"/>
              </a:rPr>
              <a:t>.»</a:t>
            </a:r>
            <a:endParaRPr lang="ru-RU" b="0" i="0" dirty="0">
              <a:solidFill>
                <a:srgbClr val="111111"/>
              </a:solidFill>
              <a:effectLst/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45568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 smtClean="0"/>
              <a:t>Переведнення</a:t>
            </a:r>
            <a:r>
              <a:rPr lang="uk-UA" dirty="0" smtClean="0"/>
              <a:t> стрілок</a:t>
            </a:r>
            <a:endParaRPr lang="uk-UA" dirty="0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1747" y="1345168"/>
            <a:ext cx="2674620" cy="2143125"/>
          </a:xfrm>
        </p:spPr>
      </p:pic>
      <p:sp>
        <p:nvSpPr>
          <p:cNvPr id="5" name="Прямокутник 4"/>
          <p:cNvSpPr/>
          <p:nvPr/>
        </p:nvSpPr>
        <p:spPr>
          <a:xfrm>
            <a:off x="773430" y="2416731"/>
            <a:ext cx="6096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ru-RU" b="1" dirty="0">
                <a:solidFill>
                  <a:srgbClr val="111111"/>
                </a:solidFill>
                <a:latin typeface="Open Sans"/>
              </a:rPr>
              <a:t> “</a:t>
            </a:r>
            <a:r>
              <a:rPr lang="ru-RU" b="1" dirty="0" err="1">
                <a:solidFill>
                  <a:srgbClr val="111111"/>
                </a:solidFill>
                <a:latin typeface="Open Sans"/>
              </a:rPr>
              <a:t>Ти</a:t>
            </a:r>
            <a:r>
              <a:rPr lang="ru-RU" b="1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b="1" dirty="0" err="1">
                <a:solidFill>
                  <a:srgbClr val="111111"/>
                </a:solidFill>
                <a:latin typeface="Open Sans"/>
              </a:rPr>
              <a:t>зробиш</a:t>
            </a:r>
            <a:r>
              <a:rPr lang="ru-RU" b="1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b="1" dirty="0" err="1">
                <a:solidFill>
                  <a:srgbClr val="111111"/>
                </a:solidFill>
                <a:latin typeface="Open Sans"/>
              </a:rPr>
              <a:t>це</a:t>
            </a:r>
            <a:r>
              <a:rPr lang="ru-RU" b="1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b="1" dirty="0" err="1">
                <a:solidFill>
                  <a:srgbClr val="111111"/>
                </a:solidFill>
                <a:latin typeface="Open Sans"/>
              </a:rPr>
              <a:t>значно</a:t>
            </a:r>
            <a:r>
              <a:rPr lang="ru-RU" b="1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b="1" dirty="0" err="1">
                <a:solidFill>
                  <a:srgbClr val="111111"/>
                </a:solidFill>
                <a:latin typeface="Open Sans"/>
              </a:rPr>
              <a:t>краще</a:t>
            </a:r>
            <a:r>
              <a:rPr lang="ru-RU" b="1" dirty="0">
                <a:solidFill>
                  <a:srgbClr val="111111"/>
                </a:solidFill>
                <a:latin typeface="Open Sans"/>
              </a:rPr>
              <a:t>, </a:t>
            </a:r>
            <a:r>
              <a:rPr lang="ru-RU" b="1" dirty="0" err="1">
                <a:solidFill>
                  <a:srgbClr val="111111"/>
                </a:solidFill>
                <a:latin typeface="Open Sans"/>
              </a:rPr>
              <a:t>ніж</a:t>
            </a:r>
            <a:r>
              <a:rPr lang="ru-RU" b="1" dirty="0">
                <a:solidFill>
                  <a:srgbClr val="111111"/>
                </a:solidFill>
                <a:latin typeface="Open Sans"/>
              </a:rPr>
              <a:t> я!”</a:t>
            </a:r>
            <a:endParaRPr lang="ru-RU" dirty="0">
              <a:solidFill>
                <a:srgbClr val="111111"/>
              </a:solidFill>
              <a:latin typeface="Open Sans"/>
            </a:endParaRPr>
          </a:p>
          <a:p>
            <a:pPr fontAlgn="base"/>
            <a:r>
              <a:rPr lang="ru-RU" dirty="0">
                <a:solidFill>
                  <a:srgbClr val="111111"/>
                </a:solidFill>
                <a:latin typeface="Open Sans"/>
              </a:rPr>
              <a:t>Часом вас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просять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допомогти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в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чомусь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або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зробити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щось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замість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когось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через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невпевненість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у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власних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силах. </a:t>
            </a:r>
            <a:endParaRPr lang="ru-RU" dirty="0" smtClean="0">
              <a:solidFill>
                <a:srgbClr val="111111"/>
              </a:solidFill>
              <a:latin typeface="Open Sans"/>
            </a:endParaRPr>
          </a:p>
          <a:p>
            <a:pPr fontAlgn="base"/>
            <a:r>
              <a:rPr lang="ru-RU" dirty="0" smtClean="0">
                <a:solidFill>
                  <a:srgbClr val="111111"/>
                </a:solidFill>
                <a:latin typeface="Open Sans"/>
              </a:rPr>
              <a:t>Тут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достатньо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надихнути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людину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і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запевнити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,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що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в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неї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все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вийде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. Можете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ще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додати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,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що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вірите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в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неї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.</a:t>
            </a:r>
          </a:p>
          <a:p>
            <a:pPr fontAlgn="base"/>
            <a:r>
              <a:rPr lang="ru-RU" dirty="0">
                <a:solidFill>
                  <a:srgbClr val="111111"/>
                </a:solidFill>
                <a:latin typeface="Open Sans"/>
              </a:rPr>
              <a:t> </a:t>
            </a:r>
          </a:p>
          <a:p>
            <a:pPr fontAlgn="base"/>
            <a:r>
              <a:rPr lang="ru-RU" dirty="0">
                <a:solidFill>
                  <a:srgbClr val="111111"/>
                </a:solidFill>
                <a:latin typeface="Open Sans"/>
              </a:rPr>
              <a:t>-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Ти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сам все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зробиш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значно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краще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за мене, тому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що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ніхто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не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розбирається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у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твоїй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справі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фаховіше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,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ніж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ти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. Я в тебе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вірю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!</a:t>
            </a:r>
          </a:p>
          <a:p>
            <a:pPr fontAlgn="base"/>
            <a:r>
              <a:rPr lang="ru-RU" dirty="0">
                <a:solidFill>
                  <a:srgbClr val="111111"/>
                </a:solidFill>
                <a:latin typeface="Open Sans"/>
              </a:rPr>
              <a:t> </a:t>
            </a:r>
          </a:p>
          <a:p>
            <a:pPr fontAlgn="base"/>
            <a:r>
              <a:rPr lang="ru-RU" dirty="0" err="1">
                <a:solidFill>
                  <a:srgbClr val="111111"/>
                </a:solidFill>
                <a:latin typeface="Open Sans"/>
              </a:rPr>
              <a:t>Це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важливий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принцип </a:t>
            </a:r>
            <a:r>
              <a:rPr lang="ru-RU" u="sng" dirty="0">
                <a:solidFill>
                  <a:srgbClr val="0000FF"/>
                </a:solidFill>
                <a:latin typeface="Open Sans"/>
                <a:hlinkClick r:id="rId3"/>
              </a:rPr>
              <a:t>тайм-менеджменту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 та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організації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вашого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життя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Open Sans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8692" y="3823757"/>
            <a:ext cx="3435350" cy="2745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341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> “НІ” </a:t>
            </a:r>
            <a:r>
              <a:rPr lang="uk-UA" b="1" dirty="0" smtClean="0"/>
              <a:t>та </a:t>
            </a:r>
            <a:r>
              <a:rPr lang="uk-UA" b="1" dirty="0"/>
              <a:t>альтернатива”.</a:t>
            </a: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230" y="1680632"/>
            <a:ext cx="3994070" cy="3062818"/>
          </a:xfrm>
        </p:spPr>
      </p:pic>
      <p:sp>
        <p:nvSpPr>
          <p:cNvPr id="5" name="Прямокутник 4"/>
          <p:cNvSpPr/>
          <p:nvPr/>
        </p:nvSpPr>
        <p:spPr>
          <a:xfrm>
            <a:off x="453390" y="3351937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ru-RU" dirty="0" err="1">
                <a:solidFill>
                  <a:srgbClr val="111111"/>
                </a:solidFill>
                <a:latin typeface="Open Sans"/>
              </a:rPr>
              <a:t>Якщо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ви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самі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не можете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або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не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хочете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допомогти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,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порадьте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того,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хто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може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.</a:t>
            </a:r>
          </a:p>
          <a:p>
            <a:pPr fontAlgn="base"/>
            <a:r>
              <a:rPr lang="ru-RU" dirty="0">
                <a:solidFill>
                  <a:srgbClr val="111111"/>
                </a:solidFill>
                <a:latin typeface="Open Sans"/>
              </a:rPr>
              <a:t>Вас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просять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допомогти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з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якимось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проектом,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порадьте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перевірених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фрілансерів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,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фахівців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з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різних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сфер,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які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можуть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виконати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цю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роботу.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Контакти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і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рекомендації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–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цінна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 </a:t>
            </a:r>
            <a:r>
              <a:rPr lang="ru-RU" dirty="0" err="1">
                <a:solidFill>
                  <a:srgbClr val="111111"/>
                </a:solidFill>
                <a:latin typeface="Open Sans"/>
              </a:rPr>
              <a:t>допомога</a:t>
            </a:r>
            <a:r>
              <a:rPr lang="ru-RU" dirty="0">
                <a:solidFill>
                  <a:srgbClr val="111111"/>
                </a:solidFill>
                <a:latin typeface="Open Sans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862542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z="2800" b="1" dirty="0" err="1"/>
              <a:t>Що</a:t>
            </a:r>
            <a:r>
              <a:rPr lang="ru-RU" sz="2800" b="1" dirty="0"/>
              <a:t> </a:t>
            </a:r>
            <a:r>
              <a:rPr lang="ru-RU" sz="2800" b="1" dirty="0" err="1"/>
              <a:t>робити</a:t>
            </a:r>
            <a:r>
              <a:rPr lang="ru-RU" sz="2800" b="1" dirty="0"/>
              <a:t>, </a:t>
            </a:r>
            <a:r>
              <a:rPr lang="ru-RU" sz="2800" b="1" dirty="0" err="1"/>
              <a:t>якщо</a:t>
            </a:r>
            <a:r>
              <a:rPr lang="ru-RU" sz="2800" b="1" dirty="0"/>
              <a:t> </a:t>
            </a:r>
            <a:r>
              <a:rPr lang="ru-RU" sz="2800" b="1" dirty="0" err="1"/>
              <a:t>ваші</a:t>
            </a:r>
            <a:r>
              <a:rPr lang="ru-RU" sz="2800" b="1" dirty="0"/>
              <a:t> </a:t>
            </a:r>
            <a:r>
              <a:rPr lang="ru-RU" sz="2800" b="1" dirty="0" err="1"/>
              <a:t>відмови</a:t>
            </a:r>
            <a:r>
              <a:rPr lang="ru-RU" sz="2800" b="1" dirty="0"/>
              <a:t> не </a:t>
            </a:r>
            <a:r>
              <a:rPr lang="ru-RU" sz="2800" b="1" dirty="0" err="1"/>
              <a:t>приймають</a:t>
            </a:r>
            <a:r>
              <a:rPr lang="ru-RU" sz="2800" b="1" dirty="0"/>
              <a:t>?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fontAlgn="base"/>
            <a:r>
              <a:rPr lang="ru-RU" b="1" dirty="0"/>
              <a:t>1. “Просто </a:t>
            </a:r>
            <a:r>
              <a:rPr lang="ru-RU" b="1" dirty="0" err="1"/>
              <a:t>порахуйте</a:t>
            </a:r>
            <a:r>
              <a:rPr lang="ru-RU" b="1" dirty="0"/>
              <a:t> 1, 2, 3”.</a:t>
            </a:r>
            <a:endParaRPr lang="ru-RU" dirty="0"/>
          </a:p>
          <a:p>
            <a:pPr fontAlgn="base"/>
            <a:endParaRPr lang="ru-RU" dirty="0"/>
          </a:p>
          <a:p>
            <a:pPr fontAlgn="base"/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Перш </a:t>
            </a:r>
            <a:r>
              <a:rPr lang="ru-RU" sz="2200" dirty="0" err="1">
                <a:solidFill>
                  <a:schemeClr val="accent5">
                    <a:lumMod val="50000"/>
                  </a:schemeClr>
                </a:solidFill>
              </a:rPr>
              <a:t>ніж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accent5">
                    <a:lumMod val="50000"/>
                  </a:schemeClr>
                </a:solidFill>
              </a:rPr>
              <a:t>щось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accent5">
                    <a:lumMod val="50000"/>
                  </a:schemeClr>
                </a:solidFill>
              </a:rPr>
              <a:t>відповідати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ru-RU" sz="2200" dirty="0" err="1">
                <a:solidFill>
                  <a:schemeClr val="accent5">
                    <a:lumMod val="50000"/>
                  </a:schemeClr>
                </a:solidFill>
              </a:rPr>
              <a:t>візьміть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 паузу! Просто </a:t>
            </a:r>
            <a:r>
              <a:rPr lang="ru-RU" sz="2200" dirty="0" err="1">
                <a:solidFill>
                  <a:schemeClr val="accent5">
                    <a:lumMod val="50000"/>
                  </a:schemeClr>
                </a:solidFill>
              </a:rPr>
              <a:t>порахуйте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 про себе 1,2,3.</a:t>
            </a:r>
          </a:p>
          <a:p>
            <a:pPr fontAlgn="base"/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 </a:t>
            </a:r>
            <a:r>
              <a:rPr lang="ru-RU" sz="22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200" dirty="0" err="1" smtClean="0">
                <a:solidFill>
                  <a:schemeClr val="accent5">
                    <a:lumMod val="50000"/>
                  </a:schemeClr>
                </a:solidFill>
              </a:rPr>
              <a:t>це</a:t>
            </a:r>
            <a:r>
              <a:rPr lang="ru-RU" sz="22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200" dirty="0" err="1" smtClean="0">
                <a:solidFill>
                  <a:schemeClr val="accent5">
                    <a:lumMod val="50000"/>
                  </a:schemeClr>
                </a:solidFill>
              </a:rPr>
              <a:t>працює</a:t>
            </a:r>
            <a:endParaRPr lang="ru-RU" sz="2200" dirty="0">
              <a:solidFill>
                <a:schemeClr val="accent5">
                  <a:lumMod val="50000"/>
                </a:schemeClr>
              </a:solidFill>
            </a:endParaRPr>
          </a:p>
          <a:p>
            <a:pPr fontAlgn="base"/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 </a:t>
            </a:r>
          </a:p>
          <a:p>
            <a:pPr fontAlgn="base"/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Коли </a:t>
            </a:r>
            <a:r>
              <a:rPr lang="ru-RU" sz="2200" dirty="0" err="1">
                <a:solidFill>
                  <a:schemeClr val="accent5">
                    <a:lumMod val="50000"/>
                  </a:schemeClr>
                </a:solidFill>
              </a:rPr>
              <a:t>ви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 берете паузу перш </a:t>
            </a:r>
            <a:r>
              <a:rPr lang="ru-RU" sz="2200" dirty="0" err="1">
                <a:solidFill>
                  <a:schemeClr val="accent5">
                    <a:lumMod val="50000"/>
                  </a:schemeClr>
                </a:solidFill>
              </a:rPr>
              <a:t>ніж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accent5">
                    <a:lumMod val="50000"/>
                  </a:schemeClr>
                </a:solidFill>
              </a:rPr>
              <a:t>щось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accent5">
                    <a:lumMod val="50000"/>
                  </a:schemeClr>
                </a:solidFill>
              </a:rPr>
              <a:t>відповісти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ru-RU" sz="2200" dirty="0" err="1">
                <a:solidFill>
                  <a:schemeClr val="accent5">
                    <a:lumMod val="50000"/>
                  </a:schemeClr>
                </a:solidFill>
              </a:rPr>
              <a:t>ви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 берете контроль не </a:t>
            </a:r>
            <a:r>
              <a:rPr lang="ru-RU" sz="2200" dirty="0" err="1">
                <a:solidFill>
                  <a:schemeClr val="accent5">
                    <a:lumMod val="50000"/>
                  </a:schemeClr>
                </a:solidFill>
              </a:rPr>
              <a:t>тільки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 над собою, </a:t>
            </a:r>
            <a:r>
              <a:rPr lang="ru-RU" sz="2200" dirty="0" err="1">
                <a:solidFill>
                  <a:schemeClr val="accent5">
                    <a:lumMod val="50000"/>
                  </a:schemeClr>
                </a:solidFill>
              </a:rPr>
              <a:t>ви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 берете контроль над </a:t>
            </a:r>
            <a:r>
              <a:rPr lang="ru-RU" sz="2200" dirty="0" err="1">
                <a:solidFill>
                  <a:schemeClr val="accent5">
                    <a:lumMod val="50000"/>
                  </a:schemeClr>
                </a:solidFill>
              </a:rPr>
              <a:t>всім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accent5">
                    <a:lumMod val="50000"/>
                  </a:schemeClr>
                </a:solidFill>
              </a:rPr>
              <a:t>процесом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accent5">
                    <a:lumMod val="50000"/>
                  </a:schemeClr>
                </a:solidFill>
              </a:rPr>
              <a:t>переговорів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!</a:t>
            </a:r>
          </a:p>
          <a:p>
            <a:pPr fontAlgn="base"/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 </a:t>
            </a:r>
          </a:p>
          <a:p>
            <a:pPr fontAlgn="base"/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Результат? </a:t>
            </a:r>
            <a:r>
              <a:rPr lang="ru-RU" sz="2200" dirty="0" err="1">
                <a:solidFill>
                  <a:schemeClr val="accent5">
                    <a:lumMod val="50000"/>
                  </a:schemeClr>
                </a:solidFill>
              </a:rPr>
              <a:t>Ваші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accent5">
                    <a:lumMod val="50000"/>
                  </a:schemeClr>
                </a:solidFill>
              </a:rPr>
              <a:t>гнівні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 слова не </a:t>
            </a:r>
            <a:r>
              <a:rPr lang="ru-RU" sz="2200" dirty="0" err="1">
                <a:solidFill>
                  <a:schemeClr val="accent5">
                    <a:lumMod val="50000"/>
                  </a:schemeClr>
                </a:solidFill>
              </a:rPr>
              <a:t>будуть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accent5">
                    <a:lumMod val="50000"/>
                  </a:schemeClr>
                </a:solidFill>
              </a:rPr>
              <a:t>сказані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, а </a:t>
            </a:r>
            <a:r>
              <a:rPr lang="ru-RU" sz="2200" dirty="0" err="1">
                <a:solidFill>
                  <a:schemeClr val="accent5">
                    <a:lumMod val="50000"/>
                  </a:schemeClr>
                </a:solidFill>
              </a:rPr>
              <a:t>кордони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accent5">
                    <a:lumMod val="50000"/>
                  </a:schemeClr>
                </a:solidFill>
              </a:rPr>
              <a:t>свого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 тяжко </a:t>
            </a:r>
            <a:r>
              <a:rPr lang="ru-RU" sz="2200" dirty="0" err="1">
                <a:solidFill>
                  <a:schemeClr val="accent5">
                    <a:lumMod val="50000"/>
                  </a:schemeClr>
                </a:solidFill>
              </a:rPr>
              <a:t>вибудуваного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 “НІ” </a:t>
            </a:r>
            <a:r>
              <a:rPr lang="ru-RU" sz="2200" dirty="0" err="1">
                <a:solidFill>
                  <a:schemeClr val="accent5">
                    <a:lumMod val="50000"/>
                  </a:schemeClr>
                </a:solidFill>
              </a:rPr>
              <a:t>залишаться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accent5">
                    <a:lumMod val="50000"/>
                  </a:schemeClr>
                </a:solidFill>
              </a:rPr>
              <a:t>недоторканними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!</a:t>
            </a:r>
          </a:p>
          <a:p>
            <a:pPr fontAlgn="base"/>
            <a:r>
              <a:rPr lang="ru-RU" sz="2200" dirty="0" smtClean="0">
                <a:solidFill>
                  <a:schemeClr val="accent5">
                    <a:lumMod val="50000"/>
                  </a:schemeClr>
                </a:solidFill>
              </a:rPr>
              <a:t>2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. “</a:t>
            </a:r>
            <a:r>
              <a:rPr lang="ru-RU" sz="2200" dirty="0" err="1">
                <a:solidFill>
                  <a:schemeClr val="accent5">
                    <a:lumMod val="50000"/>
                  </a:schemeClr>
                </a:solidFill>
              </a:rPr>
              <a:t>Натисніть</a:t>
            </a:r>
            <a:r>
              <a:rPr lang="ru-RU" sz="2200" b="1" dirty="0">
                <a:solidFill>
                  <a:schemeClr val="accent5">
                    <a:lumMod val="50000"/>
                  </a:schemeClr>
                </a:solidFill>
              </a:rPr>
              <a:t> </a:t>
            </a:r>
            <a:r>
              <a:rPr lang="ru-RU" sz="2200" b="1" dirty="0" err="1">
                <a:solidFill>
                  <a:schemeClr val="accent5">
                    <a:lumMod val="50000"/>
                  </a:schemeClr>
                </a:solidFill>
              </a:rPr>
              <a:t>іншу</a:t>
            </a:r>
            <a:r>
              <a:rPr lang="ru-RU" sz="2200" b="1" dirty="0">
                <a:solidFill>
                  <a:schemeClr val="accent5">
                    <a:lumMod val="50000"/>
                  </a:schemeClr>
                </a:solidFill>
              </a:rPr>
              <a:t> кнопку!”</a:t>
            </a:r>
            <a:endParaRPr lang="ru-RU" sz="2200" dirty="0">
              <a:solidFill>
                <a:schemeClr val="accent5">
                  <a:lumMod val="50000"/>
                </a:schemeClr>
              </a:solidFill>
            </a:endParaRPr>
          </a:p>
          <a:p>
            <a:pPr fontAlgn="base"/>
            <a:r>
              <a:rPr lang="ru-RU" sz="2200" dirty="0">
                <a:solidFill>
                  <a:schemeClr val="accent5">
                    <a:lumMod val="50000"/>
                  </a:schemeClr>
                </a:solidFill>
              </a:rPr>
              <a:t> </a:t>
            </a:r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7310" y="1327150"/>
            <a:ext cx="3234690" cy="2249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38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Навіщо це вміння?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34340" y="2832100"/>
            <a:ext cx="6503670" cy="3416300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Грамотно і </a:t>
            </a:r>
            <a:r>
              <a:rPr lang="ru-RU" dirty="0" err="1"/>
              <a:t>вчасно</a:t>
            </a:r>
            <a:r>
              <a:rPr lang="ru-RU" dirty="0"/>
              <a:t> </a:t>
            </a:r>
            <a:r>
              <a:rPr lang="ru-RU" dirty="0" err="1"/>
              <a:t>сказане</a:t>
            </a:r>
            <a:r>
              <a:rPr lang="ru-RU" dirty="0"/>
              <a:t> “НІ” </a:t>
            </a:r>
            <a:r>
              <a:rPr lang="ru-RU" dirty="0" err="1"/>
              <a:t>робить</a:t>
            </a:r>
            <a:r>
              <a:rPr lang="ru-RU" dirty="0"/>
              <a:t> </a:t>
            </a:r>
            <a:r>
              <a:rPr lang="ru-RU" dirty="0" err="1"/>
              <a:t>стосунки</a:t>
            </a:r>
            <a:r>
              <a:rPr lang="ru-RU" dirty="0"/>
              <a:t> </a:t>
            </a:r>
            <a:r>
              <a:rPr lang="ru-RU" dirty="0" err="1"/>
              <a:t>щирими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них </a:t>
            </a:r>
            <a:r>
              <a:rPr lang="ru-RU" dirty="0" err="1"/>
              <a:t>немає</a:t>
            </a:r>
            <a:r>
              <a:rPr lang="ru-RU" dirty="0"/>
              <a:t> </a:t>
            </a:r>
            <a:r>
              <a:rPr lang="ru-RU" dirty="0" err="1"/>
              <a:t>недомовок</a:t>
            </a:r>
            <a:r>
              <a:rPr lang="ru-RU" dirty="0"/>
              <a:t>, </a:t>
            </a:r>
            <a:r>
              <a:rPr lang="ru-RU" dirty="0" err="1"/>
              <a:t>марних</a:t>
            </a:r>
            <a:r>
              <a:rPr lang="ru-RU" dirty="0"/>
              <a:t> </a:t>
            </a:r>
            <a:r>
              <a:rPr lang="ru-RU" dirty="0" err="1"/>
              <a:t>сподівань</a:t>
            </a:r>
            <a:r>
              <a:rPr lang="ru-RU" dirty="0"/>
              <a:t> та </a:t>
            </a:r>
            <a:r>
              <a:rPr lang="ru-RU" dirty="0" err="1"/>
              <a:t>розчарувань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smtClean="0"/>
              <a:t>У </a:t>
            </a:r>
            <a:r>
              <a:rPr lang="ru-RU" dirty="0"/>
              <a:t>кожного </a:t>
            </a:r>
            <a:r>
              <a:rPr lang="ru-RU" dirty="0" err="1"/>
              <a:t>учасника</a:t>
            </a:r>
            <a:r>
              <a:rPr lang="ru-RU" dirty="0"/>
              <a:t> </a:t>
            </a:r>
            <a:r>
              <a:rPr lang="ru-RU" dirty="0" err="1"/>
              <a:t>діалогу</a:t>
            </a:r>
            <a:r>
              <a:rPr lang="ru-RU" dirty="0"/>
              <a:t> – як у вас, так і у тих, кому </a:t>
            </a:r>
            <a:r>
              <a:rPr lang="ru-RU" dirty="0" err="1"/>
              <a:t>ви</a:t>
            </a:r>
            <a:r>
              <a:rPr lang="ru-RU" dirty="0"/>
              <a:t> </a:t>
            </a:r>
            <a:r>
              <a:rPr lang="ru-RU" dirty="0" err="1"/>
              <a:t>відмовили</a:t>
            </a:r>
            <a:r>
              <a:rPr lang="ru-RU" dirty="0"/>
              <a:t>, </a:t>
            </a:r>
            <a:r>
              <a:rPr lang="ru-RU" dirty="0" err="1"/>
              <a:t>з’являється</a:t>
            </a:r>
            <a:r>
              <a:rPr lang="ru-RU" dirty="0"/>
              <a:t> </a:t>
            </a:r>
            <a:r>
              <a:rPr lang="ru-RU" dirty="0" err="1"/>
              <a:t>більше</a:t>
            </a:r>
            <a:r>
              <a:rPr lang="ru-RU" dirty="0"/>
              <a:t> </a:t>
            </a:r>
            <a:r>
              <a:rPr lang="ru-RU" dirty="0" err="1"/>
              <a:t>можливостей</a:t>
            </a:r>
            <a:r>
              <a:rPr lang="ru-RU" dirty="0"/>
              <a:t> у </a:t>
            </a:r>
            <a:r>
              <a:rPr lang="ru-RU" dirty="0" err="1"/>
              <a:t>всіх</a:t>
            </a:r>
            <a:r>
              <a:rPr lang="ru-RU" dirty="0"/>
              <a:t> сферах </a:t>
            </a:r>
            <a:r>
              <a:rPr lang="ru-RU" dirty="0" err="1"/>
              <a:t>життя</a:t>
            </a:r>
            <a:r>
              <a:rPr lang="ru-RU" dirty="0" smtClean="0"/>
              <a:t>.</a:t>
            </a:r>
          </a:p>
          <a:p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допоможе</a:t>
            </a:r>
            <a:r>
              <a:rPr lang="ru-RU" dirty="0"/>
              <a:t> стати собою, </a:t>
            </a:r>
            <a:r>
              <a:rPr lang="ru-RU" dirty="0" err="1"/>
              <a:t>жити</a:t>
            </a:r>
            <a:r>
              <a:rPr lang="ru-RU" dirty="0"/>
              <a:t>, </a:t>
            </a:r>
            <a:r>
              <a:rPr lang="ru-RU" dirty="0" err="1"/>
              <a:t>керуючись</a:t>
            </a:r>
            <a:r>
              <a:rPr lang="ru-RU" dirty="0"/>
              <a:t> </a:t>
            </a:r>
            <a:r>
              <a:rPr lang="ru-RU" dirty="0" err="1"/>
              <a:t>власними</a:t>
            </a:r>
            <a:r>
              <a:rPr lang="ru-RU" dirty="0"/>
              <a:t> </a:t>
            </a:r>
            <a:r>
              <a:rPr lang="ru-RU" dirty="0" err="1"/>
              <a:t>інтересами</a:t>
            </a:r>
            <a:r>
              <a:rPr lang="ru-RU" dirty="0"/>
              <a:t>, </a:t>
            </a:r>
            <a:r>
              <a:rPr lang="ru-RU" dirty="0" err="1"/>
              <a:t>смаками</a:t>
            </a:r>
            <a:r>
              <a:rPr lang="ru-RU" dirty="0"/>
              <a:t>, </a:t>
            </a:r>
            <a:r>
              <a:rPr lang="ru-RU" dirty="0" err="1"/>
              <a:t>вподобаннями</a:t>
            </a:r>
            <a:r>
              <a:rPr lang="ru-RU" dirty="0"/>
              <a:t>. </a:t>
            </a:r>
            <a:r>
              <a:rPr lang="ru-RU" dirty="0" err="1"/>
              <a:t>Тобто</a:t>
            </a:r>
            <a:r>
              <a:rPr lang="ru-RU" dirty="0"/>
              <a:t> </a:t>
            </a:r>
            <a:r>
              <a:rPr lang="ru-RU" dirty="0" err="1"/>
              <a:t>говорити</a:t>
            </a:r>
            <a:r>
              <a:rPr lang="ru-RU" dirty="0"/>
              <a:t>, </a:t>
            </a:r>
            <a:r>
              <a:rPr lang="ru-RU" dirty="0" err="1"/>
              <a:t>робити</a:t>
            </a:r>
            <a:r>
              <a:rPr lang="ru-RU" dirty="0"/>
              <a:t>, </a:t>
            </a:r>
            <a:r>
              <a:rPr lang="ru-RU" dirty="0" err="1"/>
              <a:t>купувати</a:t>
            </a:r>
            <a:r>
              <a:rPr lang="ru-RU" dirty="0"/>
              <a:t>, </a:t>
            </a:r>
            <a:r>
              <a:rPr lang="ru-RU" dirty="0" err="1"/>
              <a:t>любити</a:t>
            </a:r>
            <a:r>
              <a:rPr lang="ru-RU" dirty="0"/>
              <a:t> те,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хочете</a:t>
            </a:r>
            <a:r>
              <a:rPr lang="ru-RU" dirty="0"/>
              <a:t> </a:t>
            </a:r>
            <a:r>
              <a:rPr lang="ru-RU" dirty="0" err="1"/>
              <a:t>ви</a:t>
            </a:r>
            <a:r>
              <a:rPr lang="ru-RU" dirty="0"/>
              <a:t> і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потрібно</a:t>
            </a:r>
            <a:r>
              <a:rPr lang="ru-RU" dirty="0"/>
              <a:t> </a:t>
            </a:r>
            <a:r>
              <a:rPr lang="ru-RU" dirty="0" err="1"/>
              <a:t>саме</a:t>
            </a:r>
            <a:r>
              <a:rPr lang="ru-RU" dirty="0"/>
              <a:t> вам.</a:t>
            </a:r>
          </a:p>
          <a:p>
            <a:r>
              <a:rPr lang="ru-RU" dirty="0" err="1"/>
              <a:t>Адже</a:t>
            </a:r>
            <a:r>
              <a:rPr lang="ru-RU" dirty="0"/>
              <a:t> </a:t>
            </a:r>
            <a:r>
              <a:rPr lang="ru-RU" dirty="0" err="1"/>
              <a:t>намагаючись</a:t>
            </a:r>
            <a:r>
              <a:rPr lang="ru-RU" dirty="0"/>
              <a:t> </a:t>
            </a:r>
            <a:r>
              <a:rPr lang="ru-RU" dirty="0" err="1"/>
              <a:t>догодити</a:t>
            </a:r>
            <a:r>
              <a:rPr lang="ru-RU" dirty="0"/>
              <a:t> </a:t>
            </a:r>
            <a:r>
              <a:rPr lang="ru-RU" dirty="0" err="1"/>
              <a:t>іншим</a:t>
            </a:r>
            <a:r>
              <a:rPr lang="ru-RU" dirty="0"/>
              <a:t> і бути хорошими для </a:t>
            </a:r>
            <a:r>
              <a:rPr lang="ru-RU" dirty="0" err="1"/>
              <a:t>когось</a:t>
            </a:r>
            <a:r>
              <a:rPr lang="ru-RU" dirty="0"/>
              <a:t>, ми </a:t>
            </a:r>
            <a:r>
              <a:rPr lang="ru-RU" dirty="0" err="1"/>
              <a:t>ризикуємо</a:t>
            </a:r>
            <a:r>
              <a:rPr lang="ru-RU" dirty="0"/>
              <a:t> </a:t>
            </a:r>
            <a:r>
              <a:rPr lang="ru-RU" dirty="0" err="1"/>
              <a:t>прожити</a:t>
            </a:r>
            <a:r>
              <a:rPr lang="ru-RU" dirty="0"/>
              <a:t> не </a:t>
            </a:r>
            <a:r>
              <a:rPr lang="ru-RU" dirty="0" err="1"/>
              <a:t>своє</a:t>
            </a:r>
            <a:r>
              <a:rPr lang="ru-RU" dirty="0"/>
              <a:t> </a:t>
            </a:r>
            <a:r>
              <a:rPr lang="ru-RU" dirty="0" err="1"/>
              <a:t>життя</a:t>
            </a:r>
            <a:r>
              <a:rPr lang="ru-RU" dirty="0"/>
              <a:t>.</a:t>
            </a:r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5181" y="2974578"/>
            <a:ext cx="4160519" cy="2674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454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Зал засідань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Іон із полями</Template>
  <TotalTime>221</TotalTime>
  <Words>491</Words>
  <Application>Microsoft Office PowerPoint</Application>
  <PresentationFormat>Широкий екран</PresentationFormat>
  <Paragraphs>79</Paragraphs>
  <Slides>13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13</vt:i4>
      </vt:variant>
    </vt:vector>
  </HeadingPairs>
  <TitlesOfParts>
    <vt:vector size="19" baseType="lpstr">
      <vt:lpstr>Arial</vt:lpstr>
      <vt:lpstr>Century Gothic</vt:lpstr>
      <vt:lpstr>Helmet</vt:lpstr>
      <vt:lpstr>Open Sans</vt:lpstr>
      <vt:lpstr>Wingdings 3</vt:lpstr>
      <vt:lpstr>Зал засідань</vt:lpstr>
      <vt:lpstr>Як навчитися казати «НІ»</vt:lpstr>
      <vt:lpstr>Любіть мене чорненького... </vt:lpstr>
      <vt:lpstr>Комплекс «хорошої дівчинки»</vt:lpstr>
      <vt:lpstr>На гачку чужих бажань </vt:lpstr>
      <vt:lpstr>10 способів, як сказати «ні»</vt:lpstr>
      <vt:lpstr>“ У мене є правило”. </vt:lpstr>
      <vt:lpstr>У мене вже є домовленості і плани на цей час. </vt:lpstr>
      <vt:lpstr>“Краще я відмовлюся, ніж погано виконаю свою роботу”.    </vt:lpstr>
      <vt:lpstr>“Зараз це неможливо”. </vt:lpstr>
      <vt:lpstr>Переведнення стрілок</vt:lpstr>
      <vt:lpstr> “НІ” та альтернатива”. </vt:lpstr>
      <vt:lpstr>Що робити, якщо ваші відмови не приймають?   </vt:lpstr>
      <vt:lpstr>Навіщо це вміння?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 кажу – «НІ»</dc:title>
  <dc:creator>Наталя Мізерак</dc:creator>
  <cp:lastModifiedBy>Наталя Мізерак</cp:lastModifiedBy>
  <cp:revision>14</cp:revision>
  <dcterms:created xsi:type="dcterms:W3CDTF">2022-07-22T11:57:51Z</dcterms:created>
  <dcterms:modified xsi:type="dcterms:W3CDTF">2025-01-24T09:37:10Z</dcterms:modified>
</cp:coreProperties>
</file>