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crdownload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0" r:id="rId3"/>
    <p:sldId id="264" r:id="rId4"/>
    <p:sldId id="265" r:id="rId5"/>
    <p:sldId id="257" r:id="rId6"/>
    <p:sldId id="258" r:id="rId7"/>
    <p:sldId id="259" r:id="rId8"/>
    <p:sldId id="260" r:id="rId9"/>
    <p:sldId id="261" r:id="rId10"/>
    <p:sldId id="262" r:id="rId11"/>
    <p:sldId id="266" r:id="rId12"/>
    <p:sldId id="271" r:id="rId13"/>
    <p:sldId id="272" r:id="rId14"/>
    <p:sldId id="263" r:id="rId15"/>
    <p:sldId id="268" r:id="rId16"/>
    <p:sldId id="267" r:id="rId17"/>
    <p:sldId id="26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4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life.pravda.com.ua/society/2019/09/14/238219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hyperlink" Target="https://life.pravda.com.ua/society/2019/08/26/238009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life.pravda.com.ua/society/2020/09/5/242214/" TargetMode="External"/><Relationship Id="rId2" Type="http://schemas.openxmlformats.org/officeDocument/2006/relationships/hyperlink" Target="https://life.pravda.com.ua/society/2017/09/20/226523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life.pravda.com.ua/society/2019/06/23/237257/" TargetMode="External"/><Relationship Id="rId2" Type="http://schemas.openxmlformats.org/officeDocument/2006/relationships/hyperlink" Target="https://life.pravda.com.ua/society/2018/02/7/228844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hyperlink" Target="https://life.pravda.com.ua/culture/2020/08/9/241858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hyperlink" Target="https://life.pravda.com.ua/society/2020/01/23/239677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crdownload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Хто я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3733799" y="3739184"/>
            <a:ext cx="7408333" cy="1371599"/>
          </a:xfrm>
        </p:spPr>
        <p:txBody>
          <a:bodyPr>
            <a:normAutofit fontScale="77500" lnSpcReduction="20000"/>
          </a:bodyPr>
          <a:lstStyle/>
          <a:p>
            <a:r>
              <a:rPr lang="uk-UA" dirty="0" smtClean="0">
                <a:solidFill>
                  <a:schemeClr val="accent1"/>
                </a:solidFill>
              </a:rPr>
              <a:t>Чому самоідентифікація важлива і якими є маркери справжнього українця</a:t>
            </a:r>
          </a:p>
          <a:p>
            <a:r>
              <a:rPr lang="ru-RU" dirty="0">
                <a:solidFill>
                  <a:srgbClr val="FFC000"/>
                </a:solidFill>
              </a:rPr>
              <a:t>Цикл </a:t>
            </a:r>
            <a:r>
              <a:rPr lang="ru-RU" dirty="0" err="1">
                <a:solidFill>
                  <a:srgbClr val="FFC000"/>
                </a:solidFill>
              </a:rPr>
              <a:t>розробок</a:t>
            </a:r>
            <a:r>
              <a:rPr lang="ru-RU" dirty="0">
                <a:solidFill>
                  <a:srgbClr val="FFC000"/>
                </a:solidFill>
              </a:rPr>
              <a:t> «</a:t>
            </a:r>
            <a:r>
              <a:rPr lang="ru-RU" dirty="0" err="1">
                <a:solidFill>
                  <a:srgbClr val="FFC000"/>
                </a:solidFill>
              </a:rPr>
              <a:t>Слухняні</a:t>
            </a:r>
            <a:r>
              <a:rPr lang="ru-RU" dirty="0">
                <a:solidFill>
                  <a:srgbClr val="FFC000"/>
                </a:solidFill>
              </a:rPr>
              <a:t> </a:t>
            </a:r>
            <a:r>
              <a:rPr lang="ru-RU" dirty="0" err="1">
                <a:solidFill>
                  <a:srgbClr val="FFC000"/>
                </a:solidFill>
              </a:rPr>
              <a:t>діти</a:t>
            </a:r>
            <a:r>
              <a:rPr lang="ru-RU" dirty="0">
                <a:solidFill>
                  <a:srgbClr val="FFC000"/>
                </a:solidFill>
              </a:rPr>
              <a:t> у </a:t>
            </a:r>
            <a:r>
              <a:rPr lang="ru-RU" dirty="0" err="1">
                <a:solidFill>
                  <a:srgbClr val="FFC000"/>
                </a:solidFill>
              </a:rPr>
              <a:t>слухняних</a:t>
            </a:r>
            <a:r>
              <a:rPr lang="ru-RU" dirty="0">
                <a:solidFill>
                  <a:srgbClr val="FFC000"/>
                </a:solidFill>
              </a:rPr>
              <a:t> </a:t>
            </a:r>
            <a:r>
              <a:rPr lang="ru-RU" dirty="0" err="1">
                <a:solidFill>
                  <a:srgbClr val="FFC000"/>
                </a:solidFill>
              </a:rPr>
              <a:t>батьків</a:t>
            </a:r>
            <a:r>
              <a:rPr lang="ru-RU" dirty="0">
                <a:solidFill>
                  <a:srgbClr val="FFC000"/>
                </a:solidFill>
              </a:rPr>
              <a:t>»</a:t>
            </a:r>
            <a:br>
              <a:rPr lang="ru-RU" dirty="0">
                <a:solidFill>
                  <a:srgbClr val="FFC000"/>
                </a:solidFill>
              </a:rPr>
            </a:br>
            <a:endParaRPr lang="uk-UA" dirty="0">
              <a:solidFill>
                <a:srgbClr val="FFC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72" y="4135423"/>
            <a:ext cx="2926080" cy="19507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411211"/>
            <a:ext cx="1600200" cy="2857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2866" y="310136"/>
            <a:ext cx="2425873" cy="224525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3219" y="330236"/>
            <a:ext cx="3587048" cy="290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417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про (не)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</a:rPr>
              <a:t>ймовірне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 у реальному 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</a:rPr>
              <a:t>житті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»</a:t>
            </a:r>
            <a:endParaRPr lang="uk-UA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uk-UA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Хотілось б розпочати з розповіді про чудову книгу..</a:t>
            </a:r>
          </a:p>
          <a:p>
            <a:r>
              <a:rPr lang="uk-UA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Цілком </a:t>
            </a: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очевидно, що життя — це сумарний ефект небагатьох важливих потрясінь. Згадайте своє життя. Перерахуйте важливі події й технологічні винаходи, що припали на ваш вік, і порівняйте з колись </a:t>
            </a:r>
            <a:r>
              <a:rPr lang="uk-UA" sz="1400" dirty="0" err="1">
                <a:latin typeface="Arial" panose="020B0604020202020204" pitchFamily="34" charset="0"/>
                <a:cs typeface="Arial" panose="020B0604020202020204" pitchFamily="34" charset="0"/>
              </a:rPr>
              <a:t>напрогнозованим</a:t>
            </a: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. Скільки їх «приїхало за розкладом»? Подивіться на особисте життя, згадайте, як вибирали професію, зустріли свою половинку, емігрували, стикнулися зі зрадою, несподівано розбагатіли або впали у злидні. Чи часто ці події відбувалися за планом? Малоймовірну подію, яка справляє колосальний ефект, колишній </a:t>
            </a:r>
            <a:r>
              <a:rPr lang="uk-UA" sz="1400" dirty="0" err="1">
                <a:latin typeface="Arial" panose="020B0604020202020204" pitchFamily="34" charset="0"/>
                <a:cs typeface="Arial" panose="020B0604020202020204" pitchFamily="34" charset="0"/>
              </a:rPr>
              <a:t>трейдер</a:t>
            </a: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400" dirty="0" err="1">
                <a:latin typeface="Arial" panose="020B0604020202020204" pitchFamily="34" charset="0"/>
                <a:cs typeface="Arial" panose="020B0604020202020204" pitchFamily="34" charset="0"/>
              </a:rPr>
              <a:t>Насім</a:t>
            </a: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400" dirty="0" err="1">
                <a:latin typeface="Arial" panose="020B0604020202020204" pitchFamily="34" charset="0"/>
                <a:cs typeface="Arial" panose="020B0604020202020204" pitchFamily="34" charset="0"/>
              </a:rPr>
              <a:t>Талеб</a:t>
            </a: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 влучно називав Чорним лебедем</a:t>
            </a:r>
            <a:r>
              <a:rPr lang="uk-UA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k-UA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304" y="450797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99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Чому «чорний лебідь»?</a:t>
            </a:r>
            <a:endParaRPr lang="uk-UA" sz="32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50" y="286703"/>
            <a:ext cx="3250179" cy="34242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1240" y="3257550"/>
            <a:ext cx="2167890" cy="33832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74770" y="2214694"/>
            <a:ext cx="51663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Як часто ваше життя змінювалося через непередбачувані, незаплановані події - непомітно чи різко, на краще чи на гірше? Як часто ви навіть не усвідомлювали, наскільки важливим був вплив випадкових подій на ваше життя?</a:t>
            </a:r>
            <a:br>
              <a:rPr lang="uk-UA" dirty="0"/>
            </a:br>
            <a:r>
              <a:rPr lang="uk-UA" dirty="0"/>
              <a:t>Це — «чорні лебеді», рідкісні події, які неможливо передбачити. </a:t>
            </a:r>
            <a:r>
              <a:rPr lang="uk-UA" dirty="0" err="1"/>
              <a:t>Насім</a:t>
            </a:r>
            <a:r>
              <a:rPr lang="uk-UA" dirty="0"/>
              <a:t> </a:t>
            </a:r>
            <a:r>
              <a:rPr lang="uk-UA" dirty="0" err="1"/>
              <a:t>Талеб</a:t>
            </a:r>
            <a:r>
              <a:rPr lang="uk-UA" dirty="0"/>
              <a:t> у своїй книзі досліджує не лише теорію вірогідності виникнення цих подій, а й їхній вплив на історію людства. </a:t>
            </a:r>
            <a:r>
              <a:rPr lang="uk-UA" dirty="0" err="1"/>
              <a:t>Талеб</a:t>
            </a:r>
            <a:r>
              <a:rPr lang="uk-UA" dirty="0"/>
              <a:t> аналізує те, як ми пояснюємо «чорних лебедів», як шукаємо у них закономірності і як це впливає на нас у загальнолюдському та індивідуальному масштабах. </a:t>
            </a:r>
          </a:p>
        </p:txBody>
      </p:sp>
    </p:spTree>
    <p:extLst>
      <p:ext uri="{BB962C8B-B14F-4D97-AF65-F5344CB8AC3E}">
        <p14:creationId xmlns:p14="http://schemas.microsoft.com/office/powerpoint/2010/main" val="1703253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Білі і чорні лебеді нашого життя</a:t>
            </a:r>
            <a:endParaRPr lang="uk-UA" sz="28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i="1" dirty="0"/>
              <a:t>COVID-19, </a:t>
            </a:r>
            <a:r>
              <a:rPr lang="uk-UA" i="1" dirty="0"/>
              <a:t>який змінив життя мільярдів людей – це саме отакий "чорний лебідь", він показав нам нові грані </a:t>
            </a:r>
            <a:r>
              <a:rPr lang="uk-UA" i="1" dirty="0" smtClean="0"/>
              <a:t>себе</a:t>
            </a:r>
            <a:endParaRPr lang="uk-UA" dirty="0"/>
          </a:p>
          <a:p>
            <a:r>
              <a:rPr lang="uk-UA" i="1" dirty="0"/>
              <a:t>Деякі користувачі писали у </a:t>
            </a:r>
            <a:r>
              <a:rPr lang="uk-UA" i="1" dirty="0" err="1"/>
              <a:t>соцмережах</a:t>
            </a:r>
            <a:r>
              <a:rPr lang="uk-UA" i="1" dirty="0"/>
              <a:t>, що вони </a:t>
            </a:r>
            <a:r>
              <a:rPr lang="uk-UA" b="1" i="1" dirty="0">
                <a:hlinkClick r:id="rId2"/>
              </a:rPr>
              <a:t>вважали себе екстравертами, а виявилося</a:t>
            </a:r>
            <a:r>
              <a:rPr lang="uk-UA" i="1" dirty="0"/>
              <a:t>, що вони цілком вдалі інтроверти.</a:t>
            </a:r>
            <a:endParaRPr lang="uk-UA" dirty="0"/>
          </a:p>
          <a:p>
            <a:r>
              <a:rPr lang="uk-UA" i="1" dirty="0"/>
              <a:t>А інтроверти зазначали, що їм не вистачає спілкування</a:t>
            </a:r>
            <a:r>
              <a:rPr lang="uk-UA" i="1" dirty="0" smtClean="0"/>
              <a:t>.</a:t>
            </a:r>
          </a:p>
          <a:p>
            <a:r>
              <a:rPr lang="uk-UA" i="1" dirty="0" smtClean="0"/>
              <a:t>Які ми і хто ми показала війна, що є «найчорнішим лебедем» в житті українців (дехто як був, так і залишився диванним експертом, дехто пішов воювати несподівано для себе, покинувши родину і роботу, багато хто став волонтером в різних проявах та </a:t>
            </a:r>
            <a:r>
              <a:rPr lang="uk-UA" i="1" dirty="0" err="1" smtClean="0"/>
              <a:t>проєкціях</a:t>
            </a:r>
            <a:endParaRPr lang="uk-UA" i="1" dirty="0" smtClean="0"/>
          </a:p>
          <a:p>
            <a:r>
              <a:rPr lang="uk-UA" i="1" dirty="0" smtClean="0"/>
              <a:t>Навіть найскупіші та недовірливі скептики скинули гроші притулі на супутник)))</a:t>
            </a:r>
            <a:endParaRPr lang="uk-UA" dirty="0"/>
          </a:p>
          <a:p>
            <a:r>
              <a:rPr lang="uk-UA" i="1" dirty="0"/>
              <a:t>То хто ж ми, ким себе вважаємо та як змінюємося?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9553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err="1">
                <a:solidFill>
                  <a:schemeClr val="accent6">
                    <a:lumMod val="75000"/>
                  </a:schemeClr>
                </a:solidFill>
              </a:rPr>
              <a:t>Що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75000"/>
                  </a:schemeClr>
                </a:solidFill>
              </a:rPr>
              <a:t>таке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75000"/>
                  </a:schemeClr>
                </a:solidFill>
              </a:rPr>
              <a:t>самоідентифікація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, яка вона </a:t>
            </a:r>
            <a:r>
              <a:rPr lang="ru-RU" sz="2400" b="1" dirty="0" err="1">
                <a:solidFill>
                  <a:schemeClr val="accent6">
                    <a:lumMod val="75000"/>
                  </a:schemeClr>
                </a:solidFill>
              </a:rPr>
              <a:t>буває</a:t>
            </a:r>
            <a:endParaRPr lang="uk-UA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uk-UA" dirty="0"/>
              <a:t>Дехто вважає, що з самоідентифікацією все просто: хто ти, звідки і де могили твоїх предків. </a:t>
            </a:r>
          </a:p>
          <a:p>
            <a:r>
              <a:rPr lang="uk-UA" dirty="0"/>
              <a:t>Насправді це поняття значно </a:t>
            </a:r>
            <a:r>
              <a:rPr lang="uk-UA" dirty="0" err="1"/>
              <a:t>об’ємніше</a:t>
            </a:r>
            <a:r>
              <a:rPr lang="uk-UA" dirty="0"/>
              <a:t>, це відповідь на питання про ставлення особистості до самої себе.</a:t>
            </a:r>
          </a:p>
          <a:p>
            <a:r>
              <a:rPr lang="uk-UA" dirty="0"/>
              <a:t>Хоча тема, наприклад, тема </a:t>
            </a:r>
            <a:r>
              <a:rPr lang="uk-UA" dirty="0" err="1">
                <a:hlinkClick r:id="rId2"/>
              </a:rPr>
              <a:t>самоцінки</a:t>
            </a:r>
            <a:r>
              <a:rPr lang="uk-UA" dirty="0"/>
              <a:t> – одна з найпопулярніших у психологічному середовищі, сутність відчуття себе особистістю не охоплена цілком жодною з існуючих теорій психоаналізу.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580" y="4932760"/>
            <a:ext cx="3028950" cy="171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53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>
                <a:solidFill>
                  <a:schemeClr val="accent6">
                    <a:lumMod val="75000"/>
                  </a:schemeClr>
                </a:solidFill>
              </a:rPr>
              <a:t>Види самоідентифікації</a:t>
            </a:r>
            <a:endParaRPr lang="uk-UA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/>
          </a:p>
          <a:p>
            <a:r>
              <a:rPr lang="uk-UA" dirty="0"/>
              <a:t>еволюційно-видовий ("я – людина"),</a:t>
            </a:r>
          </a:p>
          <a:p>
            <a:r>
              <a:rPr lang="uk-UA" dirty="0"/>
              <a:t>сімейно-клановий ("я – Сидоренко"),</a:t>
            </a:r>
          </a:p>
          <a:p>
            <a:r>
              <a:rPr lang="uk-UA" dirty="0"/>
              <a:t>національно-територіальний ("я – українець"),</a:t>
            </a:r>
          </a:p>
          <a:p>
            <a:r>
              <a:rPr lang="uk-UA" dirty="0"/>
              <a:t>соціально-професійний ("я – мама", "</a:t>
            </a:r>
            <a:r>
              <a:rPr lang="uk-UA" dirty="0">
                <a:hlinkClick r:id="rId2"/>
              </a:rPr>
              <a:t>я – військовий</a:t>
            </a:r>
            <a:r>
              <a:rPr lang="uk-UA" dirty="0"/>
              <a:t>"),</a:t>
            </a:r>
          </a:p>
          <a:p>
            <a:r>
              <a:rPr lang="uk-UA" dirty="0"/>
              <a:t>релігійно-ідеологічний ("я – атеїст"),</a:t>
            </a:r>
          </a:p>
          <a:p>
            <a:r>
              <a:rPr lang="uk-UA" dirty="0"/>
              <a:t>статевий ("я – жінка / чоловік / </a:t>
            </a:r>
            <a:r>
              <a:rPr lang="uk-UA" dirty="0">
                <a:hlinkClick r:id="rId3"/>
              </a:rPr>
              <a:t>небінарна людина</a:t>
            </a:r>
            <a:r>
              <a:rPr lang="uk-UA" dirty="0"/>
              <a:t>"),</a:t>
            </a:r>
          </a:p>
          <a:p>
            <a:r>
              <a:rPr lang="uk-UA" dirty="0"/>
              <a:t>духовний (особистий досвід).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390" y="2214694"/>
            <a:ext cx="4206240" cy="3222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678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>
                <a:solidFill>
                  <a:schemeClr val="accent6">
                    <a:lumMod val="75000"/>
                  </a:schemeClr>
                </a:solidFill>
              </a:rPr>
              <a:t>Дорослішання триває усе життя</a:t>
            </a:r>
            <a:endParaRPr lang="uk-UA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uk-UA" dirty="0"/>
              <a:t>Перший етап самоідентифікації у людей починається в три роки, коли малюк каже: "Я сам".</a:t>
            </a:r>
          </a:p>
          <a:p>
            <a:r>
              <a:rPr lang="uk-UA" dirty="0"/>
              <a:t>Другий – </a:t>
            </a:r>
            <a:r>
              <a:rPr lang="uk-UA" dirty="0">
                <a:hlinkClick r:id="rId2"/>
              </a:rPr>
              <a:t>у підлітковому віці, коли дитина визначає</a:t>
            </a:r>
            <a:r>
              <a:rPr lang="uk-UA" dirty="0"/>
              <a:t> свої межі, можливості та бажання, відокремлює їх від батьківських і стає окремою особистістю.</a:t>
            </a:r>
          </a:p>
          <a:p>
            <a:r>
              <a:rPr lang="uk-UA" dirty="0"/>
              <a:t>По завершенню </a:t>
            </a:r>
            <a:r>
              <a:rPr lang="uk-UA" dirty="0" err="1"/>
              <a:t>пубертату</a:t>
            </a:r>
            <a:r>
              <a:rPr lang="uk-UA" dirty="0"/>
              <a:t> людина змінюється в залежності від того, яких людей зустріла та які життєві "</a:t>
            </a:r>
            <a:r>
              <a:rPr lang="uk-UA" dirty="0" err="1"/>
              <a:t>уроки</a:t>
            </a:r>
            <a:r>
              <a:rPr lang="uk-UA" dirty="0"/>
              <a:t>" отримала.</a:t>
            </a:r>
          </a:p>
          <a:p>
            <a:r>
              <a:rPr lang="uk-UA" i="1" dirty="0"/>
              <a:t>"Дорослість – це вміння стати собою. Не копією когось – батьків чи якогось кумира, – а собою, якусь унікальність </a:t>
            </a:r>
            <a:r>
              <a:rPr lang="uk-UA" i="1" dirty="0" smtClean="0"/>
              <a:t>придбати</a:t>
            </a:r>
          </a:p>
          <a:p>
            <a:r>
              <a:rPr lang="uk-UA" i="1" dirty="0" smtClean="0"/>
              <a:t>Нам </a:t>
            </a:r>
            <a:r>
              <a:rPr lang="uk-UA" i="1" dirty="0"/>
              <a:t>нині психологи вселили думку про те, що ми можемо у всьому звинуватити своїх батьків. Що ось вони нас такими поганими чи хорошими виховали, тому ми такі.</a:t>
            </a:r>
            <a:endParaRPr lang="uk-UA" dirty="0"/>
          </a:p>
          <a:p>
            <a:r>
              <a:rPr lang="uk-UA" i="1" dirty="0"/>
              <a:t>Частково це так, але завдання будь-якої дорослої людини знайти свою власну ідентичність.</a:t>
            </a:r>
            <a:endParaRPr lang="uk-UA" dirty="0"/>
          </a:p>
          <a:p>
            <a:r>
              <a:rPr lang="uk-UA" i="1" dirty="0">
                <a:hlinkClick r:id="rId3"/>
              </a:rPr>
              <a:t>Сепаруватися, бути окремим</a:t>
            </a:r>
            <a:r>
              <a:rPr lang="uk-UA" i="1" dirty="0"/>
              <a:t>. Не тільки фізично переїхати від батьків та робити щось самостійно, але й, в певному сенсі, сепаруватися від їхніх поглядів, знайти власні".</a:t>
            </a:r>
            <a:endParaRPr lang="uk-UA" dirty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2580" y="311597"/>
            <a:ext cx="2583180" cy="205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4187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b="1" dirty="0">
                <a:solidFill>
                  <a:schemeClr val="accent6">
                    <a:lumMod val="75000"/>
                  </a:schemeClr>
                </a:solidFill>
              </a:rPr>
              <a:t>Від чого залежить самоідентифікація</a:t>
            </a:r>
            <a:endParaRPr lang="uk-UA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dirty="0"/>
              <a:t>Основи нашої ідентифікації закладаються у дитинстві – це морально-етичні цінності. У наймолодшому віці нам прививають порядність, чесність, вміння дружити, любити тощо.</a:t>
            </a:r>
          </a:p>
          <a:p>
            <a:r>
              <a:rPr lang="uk-UA" dirty="0"/>
              <a:t>Для того, щоб дитина їх гарно засвоїла, вона </a:t>
            </a:r>
            <a:r>
              <a:rPr lang="uk-UA" dirty="0">
                <a:hlinkClick r:id="rId2"/>
              </a:rPr>
              <a:t>мусить мати гарний приклад</a:t>
            </a:r>
            <a:r>
              <a:rPr lang="uk-UA" dirty="0"/>
              <a:t>; у батьків та вчителів не має бути подвійних стандартів та суперечностей.</a:t>
            </a:r>
          </a:p>
          <a:p>
            <a:r>
              <a:rPr lang="ru-RU" i="1" dirty="0"/>
              <a:t>"</a:t>
            </a:r>
            <a:r>
              <a:rPr lang="ru-RU" i="1" dirty="0" err="1"/>
              <a:t>Найпростіший</a:t>
            </a:r>
            <a:r>
              <a:rPr lang="ru-RU" i="1" dirty="0"/>
              <a:t> приклад, коли </a:t>
            </a:r>
            <a:r>
              <a:rPr lang="ru-RU" i="1" dirty="0" err="1"/>
              <a:t>батько</a:t>
            </a:r>
            <a:r>
              <a:rPr lang="ru-RU" i="1" dirty="0"/>
              <a:t> </a:t>
            </a:r>
            <a:r>
              <a:rPr lang="ru-RU" i="1" dirty="0" err="1"/>
              <a:t>каже</a:t>
            </a:r>
            <a:r>
              <a:rPr lang="ru-RU" i="1" dirty="0"/>
              <a:t> </a:t>
            </a:r>
            <a:r>
              <a:rPr lang="ru-RU" i="1" dirty="0" err="1"/>
              <a:t>підлітку</a:t>
            </a:r>
            <a:r>
              <a:rPr lang="ru-RU" i="1" dirty="0"/>
              <a:t>: "Не пали", але сам при </a:t>
            </a:r>
            <a:r>
              <a:rPr lang="ru-RU" i="1" dirty="0" err="1"/>
              <a:t>цьому</a:t>
            </a:r>
            <a:r>
              <a:rPr lang="ru-RU" i="1" dirty="0"/>
              <a:t> курить. </a:t>
            </a:r>
            <a:r>
              <a:rPr lang="ru-RU" i="1" dirty="0" err="1"/>
              <a:t>Тобто</a:t>
            </a:r>
            <a:r>
              <a:rPr lang="ru-RU" i="1" dirty="0"/>
              <a:t> </a:t>
            </a:r>
            <a:r>
              <a:rPr lang="ru-RU" i="1" dirty="0" err="1"/>
              <a:t>він</a:t>
            </a:r>
            <a:r>
              <a:rPr lang="ru-RU" i="1" dirty="0"/>
              <a:t> </a:t>
            </a:r>
            <a:r>
              <a:rPr lang="ru-RU" i="1" dirty="0" err="1"/>
              <a:t>непослідовний</a:t>
            </a:r>
            <a:r>
              <a:rPr lang="ru-RU" i="1" dirty="0"/>
              <a:t>, </a:t>
            </a:r>
            <a:endParaRPr lang="ru-RU" i="1" dirty="0" smtClean="0"/>
          </a:p>
          <a:p>
            <a:r>
              <a:rPr lang="ru-RU" i="1" dirty="0" err="1" smtClean="0"/>
              <a:t>Що</a:t>
            </a:r>
            <a:r>
              <a:rPr lang="ru-RU" i="1" dirty="0" smtClean="0"/>
              <a:t> </a:t>
            </a:r>
            <a:r>
              <a:rPr lang="ru-RU" i="1" dirty="0" err="1"/>
              <a:t>постійно</a:t>
            </a:r>
            <a:r>
              <a:rPr lang="ru-RU" i="1" dirty="0"/>
              <a:t> </a:t>
            </a:r>
            <a:r>
              <a:rPr lang="ru-RU" i="1" dirty="0" err="1"/>
              <a:t>робить</a:t>
            </a:r>
            <a:r>
              <a:rPr lang="ru-RU" i="1" dirty="0"/>
              <a:t> </a:t>
            </a:r>
            <a:r>
              <a:rPr lang="ru-RU" i="1" dirty="0" err="1"/>
              <a:t>підліток</a:t>
            </a:r>
            <a:r>
              <a:rPr lang="ru-RU" i="1" dirty="0"/>
              <a:t>? </a:t>
            </a:r>
            <a:r>
              <a:rPr lang="ru-RU" i="1" dirty="0" err="1"/>
              <a:t>Він</a:t>
            </a:r>
            <a:r>
              <a:rPr lang="ru-RU" i="1" dirty="0"/>
              <a:t> </a:t>
            </a:r>
            <a:r>
              <a:rPr lang="ru-RU" i="1" dirty="0" err="1"/>
              <a:t>сперечається</a:t>
            </a:r>
            <a:r>
              <a:rPr lang="ru-RU" i="1" dirty="0"/>
              <a:t> з батьками, </a:t>
            </a:r>
            <a:r>
              <a:rPr lang="ru-RU" i="1" dirty="0" err="1"/>
              <a:t>перевіряє</a:t>
            </a:r>
            <a:r>
              <a:rPr lang="ru-RU" i="1" dirty="0"/>
              <a:t> </a:t>
            </a:r>
            <a:r>
              <a:rPr lang="ru-RU" i="1" dirty="0" err="1"/>
              <a:t>їх</a:t>
            </a:r>
            <a:r>
              <a:rPr lang="ru-RU" i="1" dirty="0"/>
              <a:t> погляди на </a:t>
            </a:r>
            <a:r>
              <a:rPr lang="ru-RU" i="1" dirty="0" err="1"/>
              <a:t>міцність</a:t>
            </a:r>
            <a:r>
              <a:rPr lang="ru-RU" i="1" dirty="0"/>
              <a:t>".</a:t>
            </a:r>
            <a:endParaRPr lang="ru-RU" dirty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1" y="466119"/>
            <a:ext cx="2491740" cy="174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5942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Кліше та стереотипи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3"/>
          </p:nvPr>
        </p:nvSpPr>
        <p:spPr>
          <a:xfrm>
            <a:off x="687291" y="1944183"/>
            <a:ext cx="10363826" cy="128636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uk-UA" i="1" dirty="0"/>
              <a:t>"Я не буду обманювати, давати/брати хабарі, погано вчиняти щодо інших людей" – це про порядність, а "порядна дружина повинна сидіти вдома і варити борщ" – це вже </a:t>
            </a:r>
            <a:r>
              <a:rPr lang="uk-UA" i="1" dirty="0">
                <a:hlinkClick r:id="rId2"/>
              </a:rPr>
              <a:t>з розряду стереотипів</a:t>
            </a:r>
            <a:r>
              <a:rPr lang="uk-UA" i="1" dirty="0" smtClean="0"/>
              <a:t>".</a:t>
            </a:r>
          </a:p>
          <a:p>
            <a:pPr marL="0" indent="0">
              <a:buNone/>
            </a:pPr>
            <a:r>
              <a:rPr lang="uk-UA" dirty="0" smtClean="0"/>
              <a:t> </a:t>
            </a:r>
            <a:r>
              <a:rPr lang="ru-RU" dirty="0" smtClean="0"/>
              <a:t>«</a:t>
            </a:r>
            <a:r>
              <a:rPr lang="ru-RU" dirty="0"/>
              <a:t>Ну </a:t>
            </a:r>
            <a:r>
              <a:rPr lang="ru-RU" dirty="0" err="1"/>
              <a:t>ти</a:t>
            </a:r>
            <a:r>
              <a:rPr lang="ru-RU" dirty="0"/>
              <a:t> ж </a:t>
            </a:r>
            <a:r>
              <a:rPr lang="ru-RU" dirty="0" err="1"/>
              <a:t>дівчинка</a:t>
            </a:r>
            <a:r>
              <a:rPr lang="ru-RU" dirty="0"/>
              <a:t>, </a:t>
            </a:r>
            <a:r>
              <a:rPr lang="ru-RU" dirty="0" err="1"/>
              <a:t>навіщо</a:t>
            </a:r>
            <a:r>
              <a:rPr lang="ru-RU" dirty="0"/>
              <a:t> </a:t>
            </a:r>
            <a:r>
              <a:rPr lang="ru-RU" dirty="0" err="1"/>
              <a:t>лізеш</a:t>
            </a:r>
            <a:r>
              <a:rPr lang="ru-RU" dirty="0"/>
              <a:t> у </a:t>
            </a:r>
            <a:r>
              <a:rPr lang="ru-RU" dirty="0" err="1"/>
              <a:t>бійку</a:t>
            </a:r>
            <a:r>
              <a:rPr lang="ru-RU" dirty="0" smtClean="0"/>
              <a:t>?»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/>
              <a:t>«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чоловік</a:t>
            </a:r>
            <a:r>
              <a:rPr lang="ru-RU" dirty="0"/>
              <a:t>, мужчина, </a:t>
            </a:r>
            <a:r>
              <a:rPr lang="ru-RU" dirty="0" err="1"/>
              <a:t>йому</a:t>
            </a:r>
            <a:r>
              <a:rPr lang="ru-RU" dirty="0"/>
              <a:t> </a:t>
            </a:r>
            <a:r>
              <a:rPr lang="ru-RU" dirty="0" err="1"/>
              <a:t>сім’ю</a:t>
            </a:r>
            <a:r>
              <a:rPr lang="ru-RU" dirty="0"/>
              <a:t> </a:t>
            </a:r>
            <a:r>
              <a:rPr lang="ru-RU" dirty="0" err="1"/>
              <a:t>годувати</a:t>
            </a:r>
            <a:r>
              <a:rPr lang="ru-RU" dirty="0"/>
              <a:t>, тому й зарплата </a:t>
            </a:r>
            <a:r>
              <a:rPr lang="ru-RU" dirty="0" err="1"/>
              <a:t>вища</a:t>
            </a:r>
            <a:r>
              <a:rPr lang="ru-RU" dirty="0"/>
              <a:t>!»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1010" y="3577590"/>
            <a:ext cx="3726180" cy="27403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090" y="3687746"/>
            <a:ext cx="3729990" cy="2520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224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7318" y="120125"/>
            <a:ext cx="10364451" cy="1596177"/>
          </a:xfrm>
        </p:spPr>
        <p:txBody>
          <a:bodyPr>
            <a:normAutofit/>
          </a:bodyPr>
          <a:lstStyle/>
          <a:p>
            <a:r>
              <a:rPr lang="ru-RU" sz="2400" b="1" dirty="0" err="1">
                <a:solidFill>
                  <a:schemeClr val="accent6">
                    <a:lumMod val="75000"/>
                  </a:schemeClr>
                </a:solidFill>
              </a:rPr>
              <a:t>Хибна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75000"/>
                  </a:schemeClr>
                </a:solidFill>
              </a:rPr>
              <a:t>самоідентифікація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 та як на </a:t>
            </a:r>
            <a:r>
              <a:rPr lang="ru-RU" sz="2400" b="1" dirty="0" err="1">
                <a:solidFill>
                  <a:schemeClr val="accent6">
                    <a:lumMod val="75000"/>
                  </a:schemeClr>
                </a:solidFill>
              </a:rPr>
              <a:t>це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75000"/>
                  </a:schemeClr>
                </a:solidFill>
              </a:rPr>
              <a:t>впливають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75000"/>
                  </a:schemeClr>
                </a:solidFill>
              </a:rPr>
              <a:t>соцмережі</a:t>
            </a:r>
            <a:endParaRPr lang="uk-UA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056" y="4887016"/>
            <a:ext cx="3996508" cy="21336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9951" y="1772341"/>
            <a:ext cx="3114675" cy="3114675"/>
          </a:xfrm>
          <a:prstGeom prst="rect">
            <a:avLst/>
          </a:prstGeom>
        </p:spPr>
      </p:pic>
      <p:pic>
        <p:nvPicPr>
          <p:cNvPr id="1026" name="Picture 2" descr="Тату з крилами - кращі ідеї для чоловіків і жінок - TATUX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77" y="4516344"/>
            <a:ext cx="4131762" cy="2549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Найбільший у Східній Європі «Парад рівності» відсвяткував 20-річчя. Кілька  тисяч людей вийшли на вулиці Варшави (ФОТО) | Громадське телебаченн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470" y="4833529"/>
            <a:ext cx="3446770" cy="2053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 2"/>
          <p:cNvSpPr/>
          <p:nvPr/>
        </p:nvSpPr>
        <p:spPr>
          <a:xfrm>
            <a:off x="3265715" y="1627279"/>
            <a:ext cx="919625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Наприклад, у цю пастку часто потрапляють </a:t>
            </a:r>
            <a:r>
              <a:rPr lang="uk-UA" dirty="0" err="1" smtClean="0"/>
              <a:t>блогери</a:t>
            </a:r>
            <a:r>
              <a:rPr lang="uk-UA" dirty="0"/>
              <a:t> </a:t>
            </a:r>
            <a:r>
              <a:rPr lang="uk-UA" dirty="0" smtClean="0"/>
              <a:t>та їх </a:t>
            </a:r>
            <a:r>
              <a:rPr lang="uk-UA" dirty="0" err="1" smtClean="0"/>
              <a:t>підписники</a:t>
            </a:r>
            <a:r>
              <a:rPr lang="uk-UA" dirty="0" smtClean="0"/>
              <a:t>, що хочуть бути такими як вони</a:t>
            </a:r>
            <a:endParaRPr lang="uk-UA" dirty="0"/>
          </a:p>
          <a:p>
            <a:endParaRPr lang="uk-UA" dirty="0"/>
          </a:p>
          <a:p>
            <a:r>
              <a:rPr lang="uk-UA" dirty="0"/>
              <a:t>З чим це пов'язано? Контенту стало більше і щоб отримувати лайки треба продукувати новий і новий, все вигадливіший та цікавіший, тож у них починається марафон без закінчення терміну дії.</a:t>
            </a:r>
          </a:p>
          <a:p>
            <a:endParaRPr lang="uk-UA" dirty="0"/>
          </a:p>
          <a:p>
            <a:r>
              <a:rPr lang="uk-UA" dirty="0"/>
              <a:t>Люди в цій гонитві збиваються з істинного шляху. Навіть якщо це починалося як щось хороше, зрештою це може стати залежністю від оцього постійного схвалення.</a:t>
            </a:r>
          </a:p>
        </p:txBody>
      </p:sp>
    </p:spTree>
    <p:extLst>
      <p:ext uri="{BB962C8B-B14F-4D97-AF65-F5344CB8AC3E}">
        <p14:creationId xmlns:p14="http://schemas.microsoft.com/office/powerpoint/2010/main" val="17979592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618517"/>
            <a:ext cx="8017932" cy="1596177"/>
          </a:xfrm>
        </p:spPr>
        <p:txBody>
          <a:bodyPr>
            <a:normAutofit/>
          </a:bodyPr>
          <a:lstStyle/>
          <a:p>
            <a:r>
              <a:rPr lang="uk-UA" sz="2400" dirty="0" smtClean="0">
                <a:solidFill>
                  <a:schemeClr val="accent6">
                    <a:lumMod val="75000"/>
                  </a:schemeClr>
                </a:solidFill>
              </a:rPr>
              <a:t>   </a:t>
            </a:r>
            <a:r>
              <a:rPr lang="uk-UA" sz="2400" dirty="0" err="1" smtClean="0">
                <a:solidFill>
                  <a:schemeClr val="accent6">
                    <a:lumMod val="75000"/>
                  </a:schemeClr>
                </a:solidFill>
              </a:rPr>
              <a:t>Самодентифікація</a:t>
            </a:r>
            <a:r>
              <a:rPr lang="uk-UA" sz="2400" dirty="0" smtClean="0">
                <a:solidFill>
                  <a:schemeClr val="accent6">
                    <a:lumMod val="75000"/>
                  </a:schemeClr>
                </a:solidFill>
              </a:rPr>
              <a:t> українця (як маркер для світу)</a:t>
            </a:r>
            <a:endParaRPr lang="uk-UA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uk-UA" sz="1200" dirty="0"/>
              <a:t>Будь-яка людина є особистістю. Рано чи пізно самоідентифікація проявляється в стилі поведінки, в грамотності і красі </a:t>
            </a:r>
            <a:r>
              <a:rPr lang="uk-UA" sz="1200" dirty="0" smtClean="0"/>
              <a:t>рідної мови</a:t>
            </a:r>
            <a:r>
              <a:rPr lang="uk-UA" sz="1200" dirty="0"/>
              <a:t>, в манерах та в стилі одягу.</a:t>
            </a:r>
          </a:p>
          <a:p>
            <a:r>
              <a:rPr lang="uk-UA" sz="1200" dirty="0"/>
              <a:t>Здавна кожна нація мала свій стиль </a:t>
            </a:r>
            <a:r>
              <a:rPr lang="uk-UA" sz="1200" dirty="0" smtClean="0"/>
              <a:t>мовлення, </a:t>
            </a:r>
            <a:r>
              <a:rPr lang="uk-UA" sz="1200" dirty="0"/>
              <a:t>діалект</a:t>
            </a:r>
            <a:r>
              <a:rPr lang="uk-UA" sz="1200" dirty="0" smtClean="0"/>
              <a:t>, традиції, культуру, свої </a:t>
            </a:r>
            <a:r>
              <a:rPr lang="uk-UA" sz="1200" dirty="0" err="1" smtClean="0"/>
              <a:t>прислів</a:t>
            </a:r>
            <a:r>
              <a:rPr lang="en-US" sz="1200" dirty="0" smtClean="0"/>
              <a:t>’</a:t>
            </a:r>
            <a:r>
              <a:rPr lang="uk-UA" sz="1200" dirty="0" smtClean="0"/>
              <a:t>я, афоризми </a:t>
            </a:r>
            <a:r>
              <a:rPr lang="uk-UA" sz="1200" dirty="0"/>
              <a:t>як самоідентифікація певної популяції.</a:t>
            </a:r>
          </a:p>
          <a:p>
            <a:r>
              <a:rPr lang="uk-UA" sz="1200" dirty="0"/>
              <a:t>З часом багатомовність стала рисою імплементації глобальних світових трендів та розмивання національної свідомості. Думаю, що це не від великого розуму політиків, а скоріше від глибоких комплексів і страху меншовартості.</a:t>
            </a:r>
          </a:p>
          <a:p>
            <a:r>
              <a:rPr lang="uk-UA" sz="1200" dirty="0"/>
              <a:t>В час глобалізації та стирання меж національної самоідентифікації питання власної ідентифікації залишається зараз і буде завжди актуальним як варіант прогресу розвитку людства. Формування сірої маси ще ніколи ні до чого доброго не приводило.</a:t>
            </a:r>
          </a:p>
          <a:p>
            <a:r>
              <a:rPr lang="uk-UA" sz="1200" dirty="0"/>
              <a:t>Тому як в дитячому, так і в свідомому віці кожна особистість має право на вираз власної ідентифікації мовою, поведінкою, стилем одягу, комунікації, демонстрацію власних уподобань та улюблених занять.</a:t>
            </a:r>
          </a:p>
          <a:p>
            <a:endParaRPr lang="uk-UA" sz="1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6958" y="239712"/>
            <a:ext cx="2952750" cy="155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514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>
                <a:solidFill>
                  <a:schemeClr val="accent6">
                    <a:lumMod val="75000"/>
                  </a:schemeClr>
                </a:solidFill>
              </a:rPr>
              <a:t>«Хто такі українці та чого вони хочуть</a:t>
            </a: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uk-UA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1600" dirty="0" smtClean="0"/>
              <a:t>Саме так у </a:t>
            </a:r>
            <a:r>
              <a:rPr lang="uk-UA" sz="1600" dirty="0"/>
              <a:t>1917 році назвав свою монографію перший президент Української народної республіки Михайло Грушевський. В ній він намагався пояснити прагнення боротьби та українства, зрозуміти джерела створення власної держави та чому це нагально й дуже доречно на початку 20 століття.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1175" y="4139956"/>
            <a:ext cx="3976158" cy="2233328"/>
          </a:xfrm>
          <a:prstGeom prst="rect">
            <a:avLst/>
          </a:prstGeom>
        </p:spPr>
      </p:pic>
      <p:sp>
        <p:nvSpPr>
          <p:cNvPr id="5" name="Прямокутник 4"/>
          <p:cNvSpPr/>
          <p:nvPr/>
        </p:nvSpPr>
        <p:spPr>
          <a:xfrm>
            <a:off x="1205442" y="3965771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/>
              <a:t>Актуальність, яку помітив Грушевський близько 100 років назад, ідентична й сьогодні. І ми – сучасні шукачі нашої національності знову повертаємося до питання: «Хто такі українці та чого вони хочуть?» Бо більшість наших земляків саме під час війни відчули себе українцями – тими, </a:t>
            </a:r>
            <a:r>
              <a:rPr lang="uk-UA" dirty="0" err="1"/>
              <a:t>кими</a:t>
            </a:r>
            <a:r>
              <a:rPr lang="uk-UA" dirty="0"/>
              <a:t> ми є насправді. </a:t>
            </a:r>
          </a:p>
        </p:txBody>
      </p:sp>
    </p:spTree>
    <p:extLst>
      <p:ext uri="{BB962C8B-B14F-4D97-AF65-F5344CB8AC3E}">
        <p14:creationId xmlns:p14="http://schemas.microsoft.com/office/powerpoint/2010/main" val="27350065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Які ми - українці?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3"/>
          </p:nvPr>
        </p:nvSpPr>
        <p:spPr>
          <a:xfrm>
            <a:off x="-152402" y="2706479"/>
            <a:ext cx="11133667" cy="3424107"/>
          </a:xfrm>
        </p:spPr>
        <p:txBody>
          <a:bodyPr>
            <a:normAutofit fontScale="55000" lnSpcReduction="20000"/>
          </a:bodyPr>
          <a:lstStyle/>
          <a:p>
            <a:r>
              <a:rPr lang="uk-UA" dirty="0"/>
              <a:t>Дотепні та кмітливі – українці посідають перше місце у світі зі створення </a:t>
            </a:r>
            <a:r>
              <a:rPr lang="uk-UA" dirty="0" err="1"/>
              <a:t>мемів</a:t>
            </a:r>
            <a:r>
              <a:rPr lang="uk-UA" dirty="0"/>
              <a:t>. Бо все, щоб з нами відбувається, ми відображаємо у сотнях гумористичних картинок. </a:t>
            </a:r>
          </a:p>
          <a:p>
            <a:endParaRPr lang="uk-UA" dirty="0"/>
          </a:p>
          <a:p>
            <a:r>
              <a:rPr lang="uk-UA" dirty="0" smtClean="0"/>
              <a:t>Винахідливі </a:t>
            </a:r>
            <a:r>
              <a:rPr lang="uk-UA" dirty="0"/>
              <a:t>– особливо після 2014 років у нас з’явилося багато крутого бізнесу та розробок, які й досі  </a:t>
            </a:r>
            <a:r>
              <a:rPr lang="uk-UA" dirty="0" err="1"/>
              <a:t>гримлять</a:t>
            </a:r>
            <a:r>
              <a:rPr lang="uk-UA" dirty="0"/>
              <a:t> по всьому світу. А скільки значних винаходів було створено українцями, більшість з яких були присвоєні </a:t>
            </a:r>
            <a:r>
              <a:rPr lang="uk-UA" dirty="0" err="1"/>
              <a:t>росією</a:t>
            </a:r>
            <a:r>
              <a:rPr lang="uk-UA" dirty="0"/>
              <a:t>? Згадаємо Сергія Корольова – людину з Житомира, який був № 1 у космічній галузі. Він запустив на орбіту перший космічний супутник у світі. Коли йому хотіли дали Нобелівську премію, </a:t>
            </a:r>
            <a:r>
              <a:rPr lang="uk-UA" dirty="0" err="1"/>
              <a:t>хрущов</a:t>
            </a:r>
            <a:r>
              <a:rPr lang="uk-UA" dirty="0"/>
              <a:t> сказав, «</a:t>
            </a:r>
            <a:r>
              <a:rPr lang="uk-UA" dirty="0" err="1"/>
              <a:t>что</a:t>
            </a:r>
            <a:r>
              <a:rPr lang="uk-UA" dirty="0"/>
              <a:t> </a:t>
            </a:r>
            <a:r>
              <a:rPr lang="uk-UA" dirty="0" err="1"/>
              <a:t>это</a:t>
            </a:r>
            <a:r>
              <a:rPr lang="uk-UA" dirty="0"/>
              <a:t> весь народ </a:t>
            </a:r>
            <a:r>
              <a:rPr lang="uk-UA" dirty="0" err="1"/>
              <a:t>сделал</a:t>
            </a:r>
            <a:r>
              <a:rPr lang="uk-UA" dirty="0"/>
              <a:t>, а не </a:t>
            </a:r>
            <a:r>
              <a:rPr lang="uk-UA" dirty="0" err="1"/>
              <a:t>этот</a:t>
            </a:r>
            <a:r>
              <a:rPr lang="uk-UA" dirty="0"/>
              <a:t> </a:t>
            </a:r>
            <a:r>
              <a:rPr lang="uk-UA" dirty="0" err="1"/>
              <a:t>инженер</a:t>
            </a:r>
            <a:r>
              <a:rPr lang="uk-UA" dirty="0"/>
              <a:t>». І навіть не розсекретив його ім’я. Світ довгий час не знав, хто стоїть за цими винаходами, а це був українець.</a:t>
            </a:r>
          </a:p>
          <a:p>
            <a:endParaRPr lang="uk-UA" dirty="0"/>
          </a:p>
          <a:p>
            <a:r>
              <a:rPr lang="uk-UA" dirty="0"/>
              <a:t>????Вільні – ні у кого крім нас не було, щоб людина банкою огірків збивала </a:t>
            </a:r>
            <a:r>
              <a:rPr lang="uk-UA" dirty="0" err="1"/>
              <a:t>дрон</a:t>
            </a:r>
            <a:r>
              <a:rPr lang="uk-UA" dirty="0"/>
              <a:t>, або коли дідусь віддавав на ЗСУ всі свої заощадження, або коли маленька дитина у метро співає чи плете браслети, щоб заробити гроші та допомогти країні. Це все свідчить про те, що ми не безпорадні, ми відчуваємо себе справжнім народом, який бореться за свою незалежність.</a:t>
            </a:r>
          </a:p>
          <a:p>
            <a:endParaRPr lang="uk-UA" dirty="0"/>
          </a:p>
          <a:p>
            <a:r>
              <a:rPr lang="uk-UA" dirty="0"/>
              <a:t>????Єдині – багато українців гуртується в Україні, за кордоном, долучається діаспора, відновлюються українські школи, розквітає українська музика, відкриваються </a:t>
            </a:r>
            <a:r>
              <a:rPr lang="uk-UA" dirty="0" err="1"/>
              <a:t>крафтові</a:t>
            </a:r>
            <a:r>
              <a:rPr lang="uk-UA" dirty="0"/>
              <a:t> сироварні, - тобто ми, як українці почали тягнутися до свого коріння.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32" y="2672"/>
            <a:ext cx="1272818" cy="17981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6425" y="801949"/>
            <a:ext cx="2695575" cy="16954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3738" y="143933"/>
            <a:ext cx="1553909" cy="19404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9391" y="34154"/>
            <a:ext cx="1115407" cy="166098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9391" y="936381"/>
            <a:ext cx="2543175" cy="1800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463792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Я українець, бо…</a:t>
            </a:r>
            <a:br>
              <a:rPr lang="uk-UA" dirty="0" smtClean="0"/>
            </a:br>
            <a:r>
              <a:rPr lang="uk-UA" sz="1800" i="1" dirty="0" smtClean="0">
                <a:solidFill>
                  <a:schemeClr val="accent1">
                    <a:lumMod val="75000"/>
                  </a:schemeClr>
                </a:solidFill>
              </a:rPr>
              <a:t>тут варто дати присутнім висловити свою думку</a:t>
            </a:r>
            <a:endParaRPr lang="uk-UA" sz="1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 descr="https://i.tyzhden.ua/content/photoalbum/2018/08_2018/21/562/10b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981" y="2526983"/>
            <a:ext cx="4857750" cy="342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" y="3005138"/>
            <a:ext cx="5429250" cy="3163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5531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456670" y="402961"/>
            <a:ext cx="1914525" cy="23907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7516" y="334433"/>
            <a:ext cx="2857500" cy="16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1062" y="2614612"/>
            <a:ext cx="2809875" cy="1628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717" y="3780366"/>
            <a:ext cx="2857500" cy="1833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36578" y="4309533"/>
            <a:ext cx="2619375" cy="17430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38601" y="4682067"/>
            <a:ext cx="3208866" cy="19608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35146" y="213782"/>
            <a:ext cx="2333625" cy="1962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39491" y="470428"/>
            <a:ext cx="2927358" cy="17055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496421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68" y="618517"/>
            <a:ext cx="7730066" cy="1596177"/>
          </a:xfrm>
        </p:spPr>
        <p:txBody>
          <a:bodyPr/>
          <a:lstStyle/>
          <a:p>
            <a:r>
              <a:rPr lang="uk-UA" dirty="0">
                <a:solidFill>
                  <a:schemeClr val="accent6">
                    <a:lumMod val="75000"/>
                  </a:schemeClr>
                </a:solidFill>
              </a:rPr>
              <a:t>ми і світ змінюємося на краще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</a:t>
            </a:r>
            <a:r>
              <a:rPr lang="uk-UA" dirty="0"/>
              <a:t>самоідентифікація українців в світі – це вишиванка. Завжди і всюди. Це як </a:t>
            </a:r>
            <a:r>
              <a:rPr lang="uk-UA" dirty="0" err="1"/>
              <a:t>невідємний</a:t>
            </a:r>
            <a:r>
              <a:rPr lang="uk-UA" dirty="0"/>
              <a:t> </a:t>
            </a:r>
            <a:r>
              <a:rPr lang="uk-UA" dirty="0" err="1"/>
              <a:t>дрес</a:t>
            </a:r>
            <a:r>
              <a:rPr lang="uk-UA" dirty="0"/>
              <a:t>-код.</a:t>
            </a:r>
          </a:p>
          <a:p>
            <a:r>
              <a:rPr lang="uk-UA" dirty="0"/>
              <a:t>І чим далі ти від дому, тим частіше ми вдягаємо вишиванку.</a:t>
            </a:r>
          </a:p>
          <a:p>
            <a:r>
              <a:rPr lang="uk-UA" dirty="0"/>
              <a:t>Колись, ще до війни, проскочила фраза-прогноз, що Україна буде змінювати світ. Важко щось однозначне сказати про Україну, але те, що українці-</a:t>
            </a:r>
            <a:r>
              <a:rPr lang="uk-UA" dirty="0" err="1"/>
              <a:t>експатріати</a:t>
            </a:r>
            <a:r>
              <a:rPr lang="uk-UA" dirty="0"/>
              <a:t>, емігранти змінюють світ. Це факт. Маю певний досвід і певні спостереження з цього питання.</a:t>
            </a:r>
          </a:p>
          <a:p>
            <a:r>
              <a:rPr lang="uk-UA" dirty="0"/>
              <a:t>Сьогодні вишиванка стала </a:t>
            </a:r>
            <a:r>
              <a:rPr lang="uk-UA" dirty="0" err="1"/>
              <a:t>дрес</a:t>
            </a:r>
            <a:r>
              <a:rPr lang="uk-UA" dirty="0"/>
              <a:t>-кодом українців по всьому світу і асоціюється з щирістю, відкритістю, культурою, доброзичливістю, креативністю українців.</a:t>
            </a:r>
          </a:p>
          <a:p>
            <a:r>
              <a:rPr lang="uk-UA" dirty="0"/>
              <a:t>Це приємно і радує, що ми і світ змінюємося на краще.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2550" y="127529"/>
            <a:ext cx="2628900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85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425978" y="337872"/>
            <a:ext cx="2466975" cy="18478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6854" y="4883679"/>
            <a:ext cx="2762250" cy="16573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4978" y="515408"/>
            <a:ext cx="2466975" cy="18478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4016" y="458258"/>
            <a:ext cx="2324100" cy="19621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1260" y="4883679"/>
            <a:ext cx="1847340" cy="18721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7610" y="568588"/>
            <a:ext cx="2847975" cy="16002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41847" y="2799556"/>
            <a:ext cx="1857375" cy="24574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2514" y="3059112"/>
            <a:ext cx="2094442" cy="23703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76501" y="5151702"/>
            <a:ext cx="2857500" cy="16002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77979" y="2240492"/>
            <a:ext cx="1781175" cy="25622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25751" y="2446205"/>
            <a:ext cx="2181225" cy="20955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76501" y="2581804"/>
            <a:ext cx="2085975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179015"/>
      </p:ext>
    </p:extLst>
  </p:cSld>
  <p:clrMapOvr>
    <a:masterClrMapping/>
  </p:clrMapOvr>
</p:sld>
</file>

<file path=ppt/theme/theme1.xml><?xml version="1.0" encoding="utf-8"?>
<a:theme xmlns:a="http://schemas.openxmlformats.org/drawingml/2006/main" name="Краплинка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Краплинка</Template>
  <TotalTime>156</TotalTime>
  <Words>1113</Words>
  <Application>Microsoft Office PowerPoint</Application>
  <PresentationFormat>Широкий екран</PresentationFormat>
  <Paragraphs>74</Paragraphs>
  <Slides>17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0" baseType="lpstr">
      <vt:lpstr>Arial</vt:lpstr>
      <vt:lpstr>Tw Cen MT</vt:lpstr>
      <vt:lpstr>Краплинка</vt:lpstr>
      <vt:lpstr>Хто я</vt:lpstr>
      <vt:lpstr> про (не)ймовірне у реальному житті»</vt:lpstr>
      <vt:lpstr>Чому «чорний лебідь»?</vt:lpstr>
      <vt:lpstr>Білі і чорні лебеді нашого життя</vt:lpstr>
      <vt:lpstr>Що таке самоідентифікація, яка вона буває</vt:lpstr>
      <vt:lpstr>Види самоідентифікації</vt:lpstr>
      <vt:lpstr>Дорослішання триває усе життя</vt:lpstr>
      <vt:lpstr>Від чого залежить самоідентифікація</vt:lpstr>
      <vt:lpstr>Кліше та стереотипи</vt:lpstr>
      <vt:lpstr>Хибна самоідентифікація та як на це впливають соцмережі</vt:lpstr>
      <vt:lpstr>   Самодентифікація українця (як маркер для світу)</vt:lpstr>
      <vt:lpstr>«Хто такі українці та чого вони хочуть?</vt:lpstr>
      <vt:lpstr>Які ми - українці?</vt:lpstr>
      <vt:lpstr>Я українець, бо… тут варто дати присутнім висловити свою думку</vt:lpstr>
      <vt:lpstr>Презентація PowerPoint</vt:lpstr>
      <vt:lpstr>ми і світ змінюємося на краще</vt:lpstr>
      <vt:lpstr>Презентація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Хто я</dc:title>
  <dc:creator>Наталя Мізерак</dc:creator>
  <cp:lastModifiedBy>Наталя Мізерак</cp:lastModifiedBy>
  <cp:revision>18</cp:revision>
  <dcterms:created xsi:type="dcterms:W3CDTF">2022-08-26T10:49:01Z</dcterms:created>
  <dcterms:modified xsi:type="dcterms:W3CDTF">2025-02-09T17:19:44Z</dcterms:modified>
</cp:coreProperties>
</file>