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57" r:id="rId14"/>
    <p:sldId id="258" r:id="rId15"/>
    <p:sldId id="259" r:id="rId16"/>
    <p:sldId id="260" r:id="rId17"/>
    <p:sldId id="270" r:id="rId18"/>
    <p:sldId id="273" r:id="rId19"/>
    <p:sldId id="272" r:id="rId20"/>
    <p:sldId id="271" r:id="rId21"/>
    <p:sldId id="261" r:id="rId22"/>
    <p:sldId id="269" r:id="rId23"/>
    <p:sldId id="274" r:id="rId24"/>
    <p:sldId id="283" r:id="rId25"/>
    <p:sldId id="262" r:id="rId26"/>
    <p:sldId id="268" r:id="rId27"/>
    <p:sldId id="275" r:id="rId28"/>
    <p:sldId id="280" r:id="rId29"/>
    <p:sldId id="281" r:id="rId30"/>
    <p:sldId id="282" r:id="rId31"/>
    <p:sldId id="263" r:id="rId32"/>
    <p:sldId id="267" r:id="rId33"/>
    <p:sldId id="276" r:id="rId34"/>
    <p:sldId id="264" r:id="rId35"/>
    <p:sldId id="265" r:id="rId36"/>
    <p:sldId id="266" r:id="rId37"/>
    <p:sldId id="295" r:id="rId38"/>
    <p:sldId id="278" r:id="rId3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C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62" autoAdjust="0"/>
    <p:restoredTop sz="94660"/>
  </p:normalViewPr>
  <p:slideViewPr>
    <p:cSldViewPr snapToGrid="0">
      <p:cViewPr varScale="1">
        <p:scale>
          <a:sx n="88" d="100"/>
          <a:sy n="88" d="100"/>
        </p:scale>
        <p:origin x="42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E3525B-5E3B-469D-81B4-905A18405A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761254B-2936-4788-AD12-4332283C00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EDC203B-6465-4F4A-9FC2-FC4D6736F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FF8418-AAA0-4FC1-9E14-B6B33BD88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6B2B728-C4AC-4628-9B19-BA2C61E0B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20832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1C09F9-96AD-46C6-BF91-210293876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921750C-C72D-4086-9638-52F7C64CA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209E54-9958-4C80-AA93-C6EC8D8B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1BC7492-560B-424D-8BA7-20C72156B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54DD7BD-92B7-4977-8D53-812F7763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00039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4E32ED-CAB1-4B66-9AF2-4525F3394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F8FE034-1767-4DC4-84A4-51CFE6886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45AADBE-0898-47B0-B6DA-926B46D81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EACF7B0-C4EB-4071-873B-AAD9EDE34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4D8C8A-863F-4690-827E-2EC7FA0E5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86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0B8AE9-C0AF-4C93-AD73-81561D987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EA4D167-CA0D-4216-8553-824BE05E6E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CB7FEEF-5EDA-4AB2-B6D7-9DE4D9392D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37C0958-4893-4DBF-9FFB-66D5415E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BFE57B0-2ED7-46D4-93FA-0B874F109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D2E3637-BEC3-4F8D-8007-F9A9F559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8120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578288-C1DF-4019-BEAE-E132199A8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266304-F853-49DD-936C-261E5121E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94D210E-5951-4B02-BD09-691D8D4B3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274C7BF-05DE-4C74-8440-2862E35E81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8FFD921-0DEB-4C25-AE25-CE53568C4B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3A4E89EB-EFC8-4756-91AC-9C87B582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4320AC6B-62A9-4F13-ADF0-154A06BCC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1C24256-AA1B-4396-8832-444E5271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4101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B31591-7DD3-44E7-87A7-632BEA531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3227A76-C9CE-4E2F-A046-2CF3E8CA6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90D2919-88C5-4EC1-A2BB-8AAF9350D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5246DA3-CA37-480A-8BCA-6EF8450A8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48223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F482E19E-4B0B-4133-B79F-12B70D902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B3479C1-9174-42AD-8A01-52A769716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219740A-7CF3-4C81-92F6-895EB540C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48140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19999-BF47-40C6-AF41-82D8F7759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F017CA-2EA0-447E-9213-FA7867445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AE74267-5C57-488D-B55E-CBF87BE2A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605595A-AD1E-4BD1-B604-0941CC657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1ECD550-8531-439C-8523-714F9B9EE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58B17A3-2664-43F7-A748-62CDBC16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4628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9CAB61-FD11-4486-9E2F-907F5B950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40AE28A-D5D1-44F8-AE47-242B5A222E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6997DDA-BC36-44AC-9B7E-CB568334D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0FB7435-83CF-46B1-80A0-21F898F3A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F7F6983-93AA-4F41-B7DD-1BF94B480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D94F8FB-435A-4B0F-A673-C332D1D54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01332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3F4F01-33A7-4C5C-AC09-CE3CA5AA4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36D61E1-F221-41ED-BDD6-2DF4EF24A6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0CDD4C1-8478-4908-8CB3-CBB781F88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38B78CB-84F0-40A5-9B2B-059E5A129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2A5A067-3675-4D9C-B1C1-F4262BFA3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80690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B06C739-A142-41E3-BD59-A0234A1830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51FB76D-25AB-4B5B-9613-3D1732050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0DC9A2B-ADF1-4CD2-BF78-4B267D54B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BF5C48A-4292-4E45-88FD-096048DF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CA3DC90-86E2-49EC-AF1E-6BA8520D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2913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605033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90762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6138987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08439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712326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4976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39118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176184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88164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69742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44974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06F18B34-AD09-4DB1-ADB1-075F2040A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A59BAFA-2B7B-475A-874E-E35B0E69B0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76E9DA-B2E7-4912-B218-37B8A996B1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4E31C3D-BFDA-481F-AB15-BBB430876B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220ED58-6AC9-4EA8-8DF8-3F69388254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0735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CACBC53-1752-4D86-BCFE-AB7AD67CCC44}" type="datetimeFigureOut">
              <a:rPr lang="uk-UA" smtClean="0"/>
              <a:t>24.11.2024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8DC441B-1855-47F7-B44D-BA27B553ACB7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9211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5PNSU7jVcE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5PNSU7jVcE?feature=oembed" TargetMode="External"/><Relationship Id="rId6" Type="http://schemas.openxmlformats.org/officeDocument/2006/relationships/image" Target="../media/image19.jpeg"/><Relationship Id="rId5" Type="http://schemas.microsoft.com/office/2007/relationships/hdphoto" Target="../media/hdphoto5.wdp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TMXUpAjd8o?feature=oembed" TargetMode="External"/><Relationship Id="rId5" Type="http://schemas.openxmlformats.org/officeDocument/2006/relationships/image" Target="../media/image23.jpeg"/><Relationship Id="rId4" Type="http://schemas.microsoft.com/office/2007/relationships/hdphoto" Target="../media/hdphoto5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lc_5OsYd4Q?feature=oembed" TargetMode="External"/><Relationship Id="rId5" Type="http://schemas.openxmlformats.org/officeDocument/2006/relationships/image" Target="../media/image24.jpeg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4frsp-rR6c?feature=oembed" TargetMode="External"/><Relationship Id="rId5" Type="http://schemas.openxmlformats.org/officeDocument/2006/relationships/image" Target="../media/image27.jpeg"/><Relationship Id="rId4" Type="http://schemas.microsoft.com/office/2007/relationships/hdphoto" Target="../media/hdphoto5.wdp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Px2vQVCx2E?feature=oembed" TargetMode="External"/><Relationship Id="rId5" Type="http://schemas.openxmlformats.org/officeDocument/2006/relationships/image" Target="../media/image33.jpeg"/><Relationship Id="rId4" Type="http://schemas.microsoft.com/office/2007/relationships/hdphoto" Target="../media/hdphoto5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ирпич текстуру фона">
            <a:extLst>
              <a:ext uri="{FF2B5EF4-FFF2-40B4-BE49-F238E27FC236}">
                <a16:creationId xmlns:a16="http://schemas.microsoft.com/office/drawing/2014/main" id="{35B1FC4F-DFEF-4AB3-B27E-07561695D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094" y="0"/>
            <a:ext cx="40879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9DBF6F-7604-46BF-BED4-5684B04D87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8039"/>
          <a:stretch/>
        </p:blipFill>
        <p:spPr>
          <a:xfrm>
            <a:off x="704182" y="-558138"/>
            <a:ext cx="7169297" cy="568556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1983F8-9063-42B5-AD4B-C5553553E4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88657" y="1140292"/>
            <a:ext cx="7252447" cy="5386013"/>
          </a:xfrm>
        </p:spPr>
        <p:txBody>
          <a:bodyPr>
            <a:normAutofit/>
          </a:bodyPr>
          <a:lstStyle/>
          <a:p>
            <a:pPr algn="l"/>
            <a:r>
              <a:rPr lang="uk-UA" sz="6600" dirty="0">
                <a:latin typeface="Impact" panose="020B0806030902050204" pitchFamily="34" charset="0"/>
              </a:rPr>
              <a:t> </a:t>
            </a:r>
            <a:br>
              <a:rPr lang="uk-UA" sz="6600" dirty="0">
                <a:latin typeface="Impact" panose="020B0806030902050204" pitchFamily="34" charset="0"/>
              </a:rPr>
            </a:br>
            <a:r>
              <a:rPr lang="uk-UA" sz="6600" dirty="0">
                <a:latin typeface="Impact" panose="020B0806030902050204" pitchFamily="34" charset="0"/>
              </a:rPr>
              <a:t>днів </a:t>
            </a:r>
            <a:br>
              <a:rPr lang="uk-UA" sz="6600" dirty="0">
                <a:latin typeface="Impact" panose="020B0806030902050204" pitchFamily="34" charset="0"/>
              </a:rPr>
            </a:br>
            <a:r>
              <a:rPr lang="uk-UA" sz="6600" dirty="0">
                <a:latin typeface="Impact" panose="020B0806030902050204" pitchFamily="34" charset="0"/>
              </a:rPr>
              <a:t>проти </a:t>
            </a:r>
            <a:br>
              <a:rPr lang="uk-UA" sz="6600" dirty="0">
                <a:latin typeface="Impact" panose="020B0806030902050204" pitchFamily="34" charset="0"/>
              </a:rPr>
            </a:br>
            <a:r>
              <a:rPr lang="uk-UA" sz="6600" dirty="0">
                <a:latin typeface="Impact" panose="020B0806030902050204" pitchFamily="34" charset="0"/>
              </a:rPr>
              <a:t>насильства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E8E2B9-C265-4F76-9139-F2021EAB4075}"/>
              </a:ext>
            </a:extLst>
          </p:cNvPr>
          <p:cNvSpPr txBox="1"/>
          <p:nvPr/>
        </p:nvSpPr>
        <p:spPr>
          <a:xfrm>
            <a:off x="475129" y="3429000"/>
            <a:ext cx="3325906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3900" dirty="0">
                <a:latin typeface="Impact" panose="020B0806030902050204" pitchFamily="34" charset="0"/>
              </a:rPr>
              <a:t>16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46166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19536" y="548681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Що таке насильство?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010195" y="2717073"/>
            <a:ext cx="9008520" cy="1689827"/>
          </a:xfrm>
        </p:spPr>
        <p:txBody>
          <a:bodyPr/>
          <a:lstStyle/>
          <a:p>
            <a:r>
              <a:rPr lang="uk-UA" b="1" dirty="0"/>
              <a:t>Насильство </a:t>
            </a:r>
            <a:r>
              <a:rPr lang="uk-UA" dirty="0"/>
              <a:t>- це будь-які умисні дії однієї людини по відношенню до іншої, якщо ці дії порушують права й свободи людини, наносять їй фізичну, моральну чи психічну шкоду.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91245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09720" y="500042"/>
            <a:ext cx="9328543" cy="997832"/>
          </a:xfrm>
        </p:spPr>
        <p:txBody>
          <a:bodyPr>
            <a:noAutofit/>
          </a:bodyPr>
          <a:lstStyle/>
          <a:p>
            <a:pPr algn="l" fontAlgn="b"/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Фізичне насильство:</a:t>
            </a: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 ляпаси, </a:t>
            </a:r>
            <a:r>
              <a:rPr lang="uk-UA" sz="3200" dirty="0" err="1">
                <a:latin typeface="Arial" panose="020B0604020202020204" pitchFamily="34" charset="0"/>
                <a:cs typeface="Arial" panose="020B0604020202020204" pitchFamily="34" charset="0"/>
              </a:rPr>
              <a:t>жбурляння</a:t>
            </a: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 різними предметами, кусання, удушення, штовхання, побиття, спроба вбивства….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D:\ДОКУМЕНТИ\Психолог та соціальний педагог\16 днів проти насильства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2786058"/>
            <a:ext cx="6019808" cy="33861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0211324"/>
      </p:ext>
    </p:extLst>
  </p:cSld>
  <p:clrMapOvr>
    <a:masterClrMapping/>
  </p:clrMapOvr>
  <p:transition advTm="10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503238"/>
            <a:ext cx="9144000" cy="2439982"/>
          </a:xfrm>
        </p:spPr>
        <p:txBody>
          <a:bodyPr>
            <a:normAutofit/>
          </a:bodyPr>
          <a:lstStyle/>
          <a:p>
            <a:pPr algn="l"/>
            <a:r>
              <a:rPr lang="uk-UA" sz="3200" b="1" dirty="0"/>
              <a:t>Психологічне насильство:</a:t>
            </a:r>
            <a:r>
              <a:rPr lang="uk-UA" sz="3200" dirty="0"/>
              <a:t> словесні образи, крики, приниження, залякування, шантажування….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4098" name="Picture 2" descr="D:\ДОКУМЕНТИ\Психолог та соціальний педагог\16 днів проти насильства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2" y="3500438"/>
            <a:ext cx="5072098" cy="2957522"/>
          </a:xfrm>
          <a:prstGeom prst="rect">
            <a:avLst/>
          </a:prstGeom>
          <a:noFill/>
        </p:spPr>
      </p:pic>
      <p:pic>
        <p:nvPicPr>
          <p:cNvPr id="4100" name="Picture 4" descr="D:\ДОКУМЕНТИ\Психолог та соціальний педагог\16 днів проти насильства\1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6693" y="1857365"/>
            <a:ext cx="3458899" cy="3714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7778563"/>
      </p:ext>
    </p:extLst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8282" y="428604"/>
            <a:ext cx="8715436" cy="2928958"/>
          </a:xfrm>
        </p:spPr>
        <p:txBody>
          <a:bodyPr>
            <a:noAutofit/>
          </a:bodyPr>
          <a:lstStyle/>
          <a:p>
            <a:pPr algn="l" fontAlgn="b"/>
            <a:r>
              <a:rPr lang="uk-UA" sz="3200" b="1" dirty="0"/>
              <a:t>Сексуальне насильство:</a:t>
            </a:r>
            <a:r>
              <a:rPr lang="uk-UA" sz="3200" dirty="0"/>
              <a:t> примус до статевих контактів, зґвалтування, </a:t>
            </a:r>
            <a:r>
              <a:rPr lang="uk-UA" sz="3200" dirty="0"/>
              <a:t>образи</a:t>
            </a:r>
            <a:endParaRPr lang="ru-RU" sz="3200" dirty="0"/>
          </a:p>
        </p:txBody>
      </p:sp>
      <p:pic>
        <p:nvPicPr>
          <p:cNvPr id="5122" name="Picture 2" descr="D:\ДОКУМЕНТИ\Психолог та соціальний педагог\16 днів проти насильства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9010" y="2204493"/>
            <a:ext cx="3139789" cy="29241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7649170"/>
      </p:ext>
    </p:extLst>
  </p:cSld>
  <p:clrMapOvr>
    <a:masterClrMapping/>
  </p:clrMapOvr>
  <p:transition advTm="2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836712"/>
            <a:ext cx="8229600" cy="1584176"/>
          </a:xfrm>
        </p:spPr>
        <p:txBody>
          <a:bodyPr>
            <a:normAutofit fontScale="90000"/>
          </a:bodyPr>
          <a:lstStyle/>
          <a:p>
            <a:pPr algn="l" fontAlgn="b"/>
            <a:r>
              <a:rPr lang="uk-UA" sz="3200" b="1" dirty="0"/>
              <a:t>Економічне насильство:</a:t>
            </a:r>
            <a:r>
              <a:rPr lang="uk-UA" sz="3200" dirty="0"/>
              <a:t> </a:t>
            </a:r>
            <a:r>
              <a:rPr lang="uk-UA" sz="3200" dirty="0"/>
              <a:t>фінансовий контроль, позбавлення </a:t>
            </a:r>
            <a:r>
              <a:rPr lang="uk-UA" sz="3200" dirty="0"/>
              <a:t>житла, їжі, одягу, заборона навчатися або обирати місце </a:t>
            </a:r>
            <a:r>
              <a:rPr lang="uk-UA" sz="3200" dirty="0"/>
              <a:t>роботи, свідоме руйнування та пошкодження майна.</a:t>
            </a:r>
            <a:endParaRPr lang="ru-RU" sz="3200" dirty="0"/>
          </a:p>
        </p:txBody>
      </p:sp>
      <p:pic>
        <p:nvPicPr>
          <p:cNvPr id="3" name="Рисунок 2" descr="Насилля - це сміття, яке треба виносити з дому!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1571" y="2996953"/>
            <a:ext cx="6145530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62578026"/>
      </p:ext>
    </p:extLst>
  </p:cSld>
  <p:clrMapOvr>
    <a:masterClrMapping/>
  </p:clrMapOvr>
  <p:transition advTm="15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ДОКУМЕНТИ\Психолог та соціальний педагог\16 днів проти насильства\1609333356_11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4349" y="2636912"/>
            <a:ext cx="3240360" cy="307183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6844" y="357166"/>
            <a:ext cx="8715436" cy="1357314"/>
          </a:xfrm>
        </p:spPr>
        <p:txBody>
          <a:bodyPr>
            <a:noAutofit/>
          </a:bodyPr>
          <a:lstStyle/>
          <a:p>
            <a:pPr algn="l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Найбільш ганебне насильство над дітьми. Зростає батьківська жорстокість, кількість тілесних ушкоджень, вбивства. Діти позбавлені турботи батьків нерідко гинуть. Як наслідок – діти втрачають довіру і пошану до батьків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66844" y="2143116"/>
            <a:ext cx="4933212" cy="4454236"/>
          </a:xfrm>
        </p:spPr>
        <p:txBody>
          <a:bodyPr>
            <a:normAutofit/>
          </a:bodyPr>
          <a:lstStyle/>
          <a:p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Основні причини насилля в сім’ї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 Матеріальні труднощі;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Наявність в сім’ї безробітного;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Алкоголізм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та пияцтво серед членів сім’ї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Неповна сім’я;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Дитина інвалід;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Небажана дитина;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Важка дитина;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Сімейні конфлікти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073041"/>
      </p:ext>
    </p:extLst>
  </p:cSld>
  <p:clrMapOvr>
    <a:masterClrMapping/>
  </p:clrMapOvr>
  <p:transition advTm="3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/>
              <a:t>Прояви домашнього насильства.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52992" y="1071546"/>
            <a:ext cx="5472122" cy="5214974"/>
          </a:xfrm>
        </p:spPr>
        <p:txBody>
          <a:bodyPr>
            <a:normAutofit/>
          </a:bodyPr>
          <a:lstStyle/>
          <a:p>
            <a:pPr lvl="0"/>
            <a:r>
              <a:rPr lang="uk-UA" dirty="0"/>
              <a:t>Фізичне знущання над дитиною</a:t>
            </a:r>
            <a:endParaRPr lang="ru-RU" dirty="0"/>
          </a:p>
          <a:p>
            <a:pPr lvl="0"/>
            <a:r>
              <a:rPr lang="uk-UA" dirty="0"/>
              <a:t>Залякування, навіювання страху за допомогою жестів, поглядів;</a:t>
            </a:r>
            <a:endParaRPr lang="ru-RU" dirty="0"/>
          </a:p>
          <a:p>
            <a:pPr lvl="0"/>
            <a:r>
              <a:rPr lang="uk-UA" dirty="0"/>
              <a:t>Постійний контроль її доступу до спілкування з </a:t>
            </a:r>
            <a:r>
              <a:rPr lang="uk-UA" dirty="0" smtClean="0"/>
              <a:t>ровесниками,</a:t>
            </a:r>
            <a:r>
              <a:rPr lang="ru-RU" dirty="0"/>
              <a:t> </a:t>
            </a:r>
            <a:r>
              <a:rPr lang="ru-RU" dirty="0" smtClean="0"/>
              <a:t>р</a:t>
            </a:r>
            <a:r>
              <a:rPr lang="uk-UA" dirty="0" err="1" smtClean="0"/>
              <a:t>одичами</a:t>
            </a:r>
            <a:r>
              <a:rPr lang="uk-UA" dirty="0"/>
              <a:t>, одним із батьків;</a:t>
            </a:r>
            <a:endParaRPr lang="ru-RU" dirty="0"/>
          </a:p>
          <a:p>
            <a:pPr lvl="0"/>
            <a:r>
              <a:rPr lang="uk-UA" dirty="0"/>
              <a:t>Використання образливих прізвиськ, ігнорування її, незадоволення її основних потреб;</a:t>
            </a:r>
            <a:endParaRPr lang="ru-RU" dirty="0"/>
          </a:p>
          <a:p>
            <a:pPr lvl="0"/>
            <a:r>
              <a:rPr lang="uk-UA" dirty="0"/>
              <a:t>Порушення її статевої недоторканності;</a:t>
            </a:r>
            <a:endParaRPr lang="ru-RU" dirty="0"/>
          </a:p>
          <a:p>
            <a:pPr lvl="0"/>
            <a:r>
              <a:rPr lang="uk-UA" dirty="0"/>
              <a:t>Ухиляння від обов’язків щодо дитини;</a:t>
            </a:r>
            <a:endParaRPr lang="ru-RU" dirty="0"/>
          </a:p>
          <a:p>
            <a:pPr lvl="0"/>
            <a:r>
              <a:rPr lang="uk-UA" dirty="0"/>
              <a:t>Втягування у з’ясування стосунків і використання їх задля шантажу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7170" name="Picture 2" descr="D:\ДОКУМЕНТИ\Психолог та соціальний педагог\16 днів проти насильства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3" y="1357299"/>
            <a:ext cx="3214711" cy="2003535"/>
          </a:xfrm>
          <a:prstGeom prst="rect">
            <a:avLst/>
          </a:prstGeom>
          <a:noFill/>
        </p:spPr>
      </p:pic>
      <p:pic>
        <p:nvPicPr>
          <p:cNvPr id="7171" name="Picture 3" descr="D:\ДОКУМЕНТИ\Психолог та соціальний педагог\16 днів проти насильства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8283" y="3714752"/>
            <a:ext cx="3209925" cy="2000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6059727"/>
      </p:ext>
    </p:extLst>
  </p:cSld>
  <p:clrMapOvr>
    <a:masterClrMapping/>
  </p:clrMapOvr>
  <p:transition advTm="3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4034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i="1" dirty="0"/>
              <a:t>Як уникнути насилля</a:t>
            </a:r>
            <a:r>
              <a:rPr lang="uk-UA" dirty="0"/>
              <a:t>? </a:t>
            </a:r>
            <a:r>
              <a:rPr lang="uk-UA" b="1" dirty="0"/>
              <a:t>Пам’ятка для дітей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Уникай ситуацій, які можуть привести до насильства;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Говори спокійно, впевнено;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Дай агресору можливість зупинитися;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Не прагни помсти ворогам;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Умій просити вибачення;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Попроси допомоги. Це не ознака боягузтва!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Ти маєш право відмовитися робити </a:t>
            </a:r>
            <a:r>
              <a:rPr lang="uk-UA" dirty="0" smtClean="0"/>
              <a:t>те, до </a:t>
            </a:r>
            <a:r>
              <a:rPr lang="uk-UA" dirty="0"/>
              <a:t>чого тебе </a:t>
            </a:r>
            <a:r>
              <a:rPr lang="uk-UA" dirty="0" smtClean="0"/>
              <a:t>примушують.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Ти маєш право на допомогу;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Обмежте спілкування з кривдником;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Звернися до психолога, органів опіки, кл. керівника…</a:t>
            </a: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uk-UA" dirty="0"/>
              <a:t>Звернися до лікаря</a:t>
            </a:r>
            <a:endParaRPr lang="ru-RU" dirty="0"/>
          </a:p>
        </p:txBody>
      </p:sp>
      <p:pic>
        <p:nvPicPr>
          <p:cNvPr id="8194" name="Picture 2" descr="D:\ДОКУМЕНТИ\Психолог та соціальний педагог\16 днів проти насильства\agr4-symbol-s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93194" y="2060849"/>
            <a:ext cx="1774807" cy="17748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39012448"/>
      </p:ext>
    </p:extLst>
  </p:cSld>
  <p:clrMapOvr>
    <a:masterClrMapping/>
  </p:clrMapOvr>
  <p:transition advTm="35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52596" y="3071810"/>
            <a:ext cx="8229600" cy="3500462"/>
          </a:xfrm>
        </p:spPr>
        <p:txBody>
          <a:bodyPr>
            <a:normAutofit fontScale="92500" lnSpcReduction="10000"/>
          </a:bodyPr>
          <a:lstStyle/>
          <a:p>
            <a:pPr fontAlgn="b">
              <a:buFont typeface="Wingdings" panose="05000000000000000000" pitchFamily="2" charset="2"/>
              <a:buChar char="ü"/>
            </a:pPr>
            <a:r>
              <a:rPr lang="uk-UA" dirty="0"/>
              <a:t>У жодному разі не з’ясовуйте стосунки з кривдником, який перебуває у стані алкогольного та наркотичного сп’яніння.</a:t>
            </a:r>
            <a:endParaRPr lang="ru-RU" dirty="0"/>
          </a:p>
          <a:p>
            <a:pPr fontAlgn="b">
              <a:buFont typeface="Wingdings" panose="05000000000000000000" pitchFamily="2" charset="2"/>
              <a:buChar char="ü"/>
            </a:pPr>
            <a:r>
              <a:rPr lang="uk-UA" dirty="0"/>
              <a:t>У жодному випадку не відповідайте агресією на агресію.</a:t>
            </a:r>
            <a:endParaRPr lang="ru-RU" dirty="0"/>
          </a:p>
          <a:p>
            <a:pPr fontAlgn="b">
              <a:buFont typeface="Wingdings" panose="05000000000000000000" pitchFamily="2" charset="2"/>
              <a:buChar char="ü"/>
            </a:pPr>
            <a:r>
              <a:rPr lang="uk-UA" dirty="0"/>
              <a:t>Не починайте кричати чи плакати. Говоріть із кривдником чітко. Спробуйте заспокоїтися самі та дайте час заспокоїтися кривднику (вийдіть в іншу кімнату, на вулицю).</a:t>
            </a:r>
            <a:endParaRPr lang="ru-RU" dirty="0"/>
          </a:p>
          <a:p>
            <a:pPr fontAlgn="b">
              <a:buFont typeface="Wingdings" panose="05000000000000000000" pitchFamily="2" charset="2"/>
              <a:buChar char="ü"/>
            </a:pPr>
            <a:r>
              <a:rPr lang="uk-UA" dirty="0"/>
              <a:t>Лише тоді, коли Ваш партнер заспокоївся та готовий адекватно спілкуватися, обговоріть ситуацію. У розмові використовуйте </a:t>
            </a:r>
            <a:r>
              <a:rPr lang="uk-UA" dirty="0" smtClean="0"/>
              <a:t>«Я-висловлювання</a:t>
            </a:r>
            <a:r>
              <a:rPr lang="uk-UA" dirty="0"/>
              <a:t>» (говоріть про свої почуття та відчуття, не звинувачуйте та не докоряйте, пропонуйте вихід із ситуації: «Я почуваюся збентежено, коли ти поводишся таким чином».</a:t>
            </a: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</p:txBody>
      </p:sp>
      <p:pic>
        <p:nvPicPr>
          <p:cNvPr id="9218" name="Picture 2" descr="D:\ДОКУМЕНТИ\Психолог та соціальний педагог\16 днів проти насильства\28019731_3bffab3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1488" y="1"/>
            <a:ext cx="3268682" cy="30317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1518948"/>
      </p:ext>
    </p:extLst>
  </p:cSld>
  <p:clrMapOvr>
    <a:masterClrMapping/>
  </p:clrMapOvr>
  <p:transition advTm="35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ДОКУМЕНТИ\Психолог та соціальний педагог\16 днів проти насильства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472" y="2420888"/>
            <a:ext cx="3929528" cy="28946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Жити без насильства.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600200"/>
            <a:ext cx="4686304" cy="4925144"/>
          </a:xfrm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uk-UA" dirty="0"/>
              <a:t> Я знаю свої права і вмію ним користуватися;</a:t>
            </a:r>
            <a:endParaRPr lang="ru-RU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uk-UA" dirty="0"/>
              <a:t>Я нікому не дозволю принижувати й ображати себе;</a:t>
            </a:r>
            <a:endParaRPr lang="ru-RU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uk-UA" dirty="0"/>
              <a:t>Якщо зі мною трапиться щось недобре, розповім людям яким довіряю;</a:t>
            </a:r>
            <a:endParaRPr lang="ru-RU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uk-UA" dirty="0"/>
              <a:t>Я знаю куди потрібно звернутися для захисту своїх прав</a:t>
            </a:r>
            <a:r>
              <a:rPr lang="uk-UA" i="1" dirty="0"/>
              <a:t> (психолога, кримінальної поліції у справах неповнолітніх, поліцію, адміністрацію школи, кл. керівника, на гарячу лінію)</a:t>
            </a:r>
            <a:endParaRPr lang="ru-RU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uk-UA" dirty="0"/>
              <a:t>Я знаю ,що мені гарантовано захист своїх прав</a:t>
            </a: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1503925"/>
      </p:ext>
    </p:extLst>
  </p:cSld>
  <p:clrMapOvr>
    <a:masterClrMapping/>
  </p:clrMapOvr>
  <p:transition advTm="2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Черная жизнь имеет значение, протестуя с мегафонами">
            <a:extLst>
              <a:ext uri="{FF2B5EF4-FFF2-40B4-BE49-F238E27FC236}">
                <a16:creationId xmlns:a16="http://schemas.microsoft.com/office/drawing/2014/main" id="{0BB52E10-746E-4E9A-B768-F07C8F8ED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93" b="99716" l="9585" r="99681">
                        <a14:foregroundMark x1="79233" y1="9375" x2="98722" y2="21591"/>
                        <a14:foregroundMark x1="98722" y1="21591" x2="99840" y2="23580"/>
                        <a14:foregroundMark x1="80192" y1="98295" x2="95847" y2="83807"/>
                        <a14:foregroundMark x1="95847" y1="83807" x2="99201" y2="65625"/>
                        <a14:foregroundMark x1="99201" y1="65625" x2="98243" y2="54261"/>
                        <a14:foregroundMark x1="88978" y1="3977" x2="99840" y2="9091"/>
                        <a14:foregroundMark x1="94249" y1="63636" x2="95847" y2="997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2196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E2C761-C853-4418-AD47-E6CDAAFE4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5834" y="365125"/>
            <a:ext cx="7247966" cy="1325563"/>
          </a:xfrm>
        </p:spPr>
        <p:txBody>
          <a:bodyPr/>
          <a:lstStyle/>
          <a:p>
            <a:pPr algn="ctr"/>
            <a:r>
              <a:rPr lang="uk-UA" b="1" dirty="0">
                <a:latin typeface="Impact" panose="020B0806030902050204" pitchFamily="34" charset="0"/>
              </a:rPr>
              <a:t>25 листопада – 10 грудня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5835" y="2357717"/>
            <a:ext cx="7247965" cy="32186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dirty="0">
                <a:latin typeface="Arial Narrow" panose="020B0606020202030204" pitchFamily="34" charset="0"/>
              </a:rPr>
              <a:t>МІЖНАРОДНА </a:t>
            </a:r>
            <a:r>
              <a:rPr lang="uk-UA" sz="4400" dirty="0" smtClean="0">
                <a:latin typeface="Arial Narrow" panose="020B0606020202030204" pitchFamily="34" charset="0"/>
              </a:rPr>
              <a:t>АКЦІЯ</a:t>
            </a:r>
            <a:endParaRPr lang="uk-UA" sz="4400" dirty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uk-UA" sz="4400" dirty="0">
                <a:latin typeface="Impact" panose="020B0806030902050204" pitchFamily="34" charset="0"/>
              </a:rPr>
              <a:t>«16 ДНІВ ПРОТИ НАСИЛЬСТВА»</a:t>
            </a:r>
          </a:p>
          <a:p>
            <a:pPr marL="0" indent="0" algn="ctr">
              <a:buNone/>
            </a:pPr>
            <a:r>
              <a:rPr lang="uk-UA" sz="4400" dirty="0">
                <a:latin typeface="Arial Narrow" panose="020B0606020202030204" pitchFamily="34" charset="0"/>
              </a:rPr>
              <a:t>З 1991 підтримується міжнародною спільнотою</a:t>
            </a:r>
          </a:p>
        </p:txBody>
      </p:sp>
    </p:spTree>
    <p:extLst>
      <p:ext uri="{BB962C8B-B14F-4D97-AF65-F5344CB8AC3E}">
        <p14:creationId xmlns:p14="http://schemas.microsoft.com/office/powerpoint/2010/main" val="2683549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Черная жизнь имеет значение, протестуя с мегафонами">
            <a:extLst>
              <a:ext uri="{FF2B5EF4-FFF2-40B4-BE49-F238E27FC236}">
                <a16:creationId xmlns:a16="http://schemas.microsoft.com/office/drawing/2014/main" id="{0BB52E10-746E-4E9A-B768-F07C8F8ED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93" b="99716" l="9585" r="99681">
                        <a14:foregroundMark x1="79233" y1="9375" x2="98722" y2="21591"/>
                        <a14:foregroundMark x1="98722" y1="21591" x2="99840" y2="23580"/>
                        <a14:foregroundMark x1="80192" y1="98295" x2="95847" y2="83807"/>
                        <a14:foregroundMark x1="95847" y1="83807" x2="99201" y2="65625"/>
                        <a14:foregroundMark x1="99201" y1="65625" x2="98243" y2="54261"/>
                        <a14:foregroundMark x1="88978" y1="3977" x2="99840" y2="9091"/>
                        <a14:foregroundMark x1="94249" y1="63636" x2="95847" y2="997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2196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5835" y="577516"/>
            <a:ext cx="7247965" cy="60318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25 листопада </a:t>
            </a:r>
            <a:r>
              <a:rPr lang="uk-UA" dirty="0">
                <a:latin typeface="Arial Narrow" panose="020B0606020202030204" pitchFamily="34" charset="0"/>
              </a:rPr>
              <a:t>– Міжнародний день боротьби з насильством щодо жінок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1 грудня </a:t>
            </a:r>
            <a:r>
              <a:rPr lang="uk-UA" dirty="0">
                <a:latin typeface="Arial Narrow" panose="020B0606020202030204" pitchFamily="34" charset="0"/>
              </a:rPr>
              <a:t>– Всесвітній день боротьби зі СНІДом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2 грудня </a:t>
            </a:r>
            <a:r>
              <a:rPr lang="uk-UA" dirty="0">
                <a:latin typeface="Arial Narrow" panose="020B0606020202030204" pitchFamily="34" charset="0"/>
              </a:rPr>
              <a:t>– Міжнародний день боротьби з рабством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3 грудня </a:t>
            </a:r>
            <a:r>
              <a:rPr lang="uk-UA" dirty="0">
                <a:latin typeface="Arial Narrow" panose="020B0606020202030204" pitchFamily="34" charset="0"/>
              </a:rPr>
              <a:t>– Міжнародний день людей з обмеженими фізичними можливостями 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5 грудня </a:t>
            </a:r>
            <a:r>
              <a:rPr lang="uk-UA" dirty="0">
                <a:latin typeface="Arial Narrow" panose="020B0606020202030204" pitchFamily="34" charset="0"/>
              </a:rPr>
              <a:t>– Міжнародний день волонтера 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6 грудня </a:t>
            </a:r>
            <a:r>
              <a:rPr lang="uk-UA" dirty="0">
                <a:latin typeface="Arial Narrow" panose="020B0606020202030204" pitchFamily="34" charset="0"/>
              </a:rPr>
              <a:t>– Вшанування пам’яті студенток, розстріляних у Монреалі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9 грудня </a:t>
            </a:r>
            <a:r>
              <a:rPr lang="uk-UA" dirty="0">
                <a:latin typeface="Arial Narrow" panose="020B0606020202030204" pitchFamily="34" charset="0"/>
              </a:rPr>
              <a:t>- Міжнародний день боротьби з корупцією</a:t>
            </a:r>
          </a:p>
          <a:p>
            <a:pPr marL="0" indent="0">
              <a:buNone/>
            </a:pPr>
            <a:r>
              <a:rPr lang="uk-UA" dirty="0">
                <a:latin typeface="Impact" panose="020B0806030902050204" pitchFamily="34" charset="0"/>
              </a:rPr>
              <a:t>10 грудня </a:t>
            </a:r>
            <a:r>
              <a:rPr lang="uk-UA" dirty="0">
                <a:latin typeface="Arial Narrow" panose="020B0606020202030204" pitchFamily="34" charset="0"/>
              </a:rPr>
              <a:t>– Міжнародний день прав людини</a:t>
            </a:r>
          </a:p>
        </p:txBody>
      </p:sp>
    </p:spTree>
    <p:extLst>
      <p:ext uri="{BB962C8B-B14F-4D97-AF65-F5344CB8AC3E}">
        <p14:creationId xmlns:p14="http://schemas.microsoft.com/office/powerpoint/2010/main" val="692173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Черная жизнь имеет значение, протестуя с мегафонами">
            <a:extLst>
              <a:ext uri="{FF2B5EF4-FFF2-40B4-BE49-F238E27FC236}">
                <a16:creationId xmlns:a16="http://schemas.microsoft.com/office/drawing/2014/main" id="{0BB52E10-746E-4E9A-B768-F07C8F8ED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93" b="99716" l="9585" r="99681">
                        <a14:foregroundMark x1="79233" y1="9375" x2="98722" y2="21591"/>
                        <a14:foregroundMark x1="98722" y1="21591" x2="99840" y2="23580"/>
                        <a14:foregroundMark x1="80192" y1="98295" x2="95847" y2="83807"/>
                        <a14:foregroundMark x1="95847" y1="83807" x2="99201" y2="65625"/>
                        <a14:foregroundMark x1="99201" y1="65625" x2="98243" y2="54261"/>
                        <a14:foregroundMark x1="88978" y1="3977" x2="99840" y2="9091"/>
                        <a14:foregroundMark x1="94249" y1="63636" x2="95847" y2="997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2196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5835" y="577516"/>
            <a:ext cx="7247965" cy="605636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Impact" panose="020B0806030902050204" pitchFamily="34" charset="0"/>
              </a:rPr>
              <a:t>25 листопада </a:t>
            </a:r>
            <a:r>
              <a:rPr lang="ru-RU" dirty="0">
                <a:latin typeface="Arial Narrow" panose="020B0606020202030204" pitchFamily="34" charset="0"/>
              </a:rPr>
              <a:t>–</a:t>
            </a:r>
          </a:p>
          <a:p>
            <a:pPr marL="0" indent="0">
              <a:buNone/>
            </a:pPr>
            <a:r>
              <a:rPr lang="ru-RU" dirty="0">
                <a:latin typeface="Impact" panose="020B0806030902050204" pitchFamily="34" charset="0"/>
              </a:rPr>
              <a:t>Міжнародний день боротьби з насильством щодо жінок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  <a:p>
            <a:pPr marL="0" indent="0">
              <a:buNone/>
            </a:pPr>
            <a:r>
              <a:rPr lang="ru-RU" sz="3200" dirty="0">
                <a:latin typeface="Arial Narrow" panose="020B0606020202030204" pitchFamily="34" charset="0"/>
              </a:rPr>
              <a:t>За </a:t>
            </a:r>
            <a:r>
              <a:rPr lang="ru-RU" sz="3200" dirty="0" err="1">
                <a:latin typeface="Arial Narrow" panose="020B0606020202030204" pitchFamily="34" charset="0"/>
              </a:rPr>
              <a:t>інформацією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smtClean="0">
                <a:latin typeface="Arial Narrow" panose="020B0606020202030204" pitchFamily="34" charset="0"/>
              </a:rPr>
              <a:t>ООН</a:t>
            </a:r>
            <a:r>
              <a:rPr lang="ru-RU" sz="3200" dirty="0">
                <a:latin typeface="Arial Narrow" panose="020B0606020202030204" pitchFamily="34" charset="0"/>
              </a:rPr>
              <a:t>, від фізичного домашнього насильства в Україні страждає близько </a:t>
            </a:r>
            <a:r>
              <a:rPr lang="ru-RU" sz="3200" dirty="0">
                <a:latin typeface="Impact" panose="020B0806030902050204" pitchFamily="34" charset="0"/>
              </a:rPr>
              <a:t>2-ох мільйонів</a:t>
            </a:r>
            <a:r>
              <a:rPr lang="ru-RU" sz="3200" dirty="0">
                <a:latin typeface="Arial Narrow" panose="020B0606020202030204" pitchFamily="34" charset="0"/>
              </a:rPr>
              <a:t> людей. </a:t>
            </a:r>
          </a:p>
          <a:p>
            <a:pPr marL="0" indent="0">
              <a:buNone/>
            </a:pPr>
            <a:endParaRPr lang="ru-RU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3200" dirty="0">
                <a:latin typeface="Arial Narrow" panose="020B0606020202030204" pitchFamily="34" charset="0"/>
              </a:rPr>
              <a:t>Згідно зі статистикою, в </a:t>
            </a:r>
            <a:r>
              <a:rPr lang="ru-RU" sz="3200" dirty="0">
                <a:latin typeface="Impact" panose="020B0806030902050204" pitchFamily="34" charset="0"/>
              </a:rPr>
              <a:t>понад 80-ти % </a:t>
            </a:r>
            <a:r>
              <a:rPr lang="ru-RU" sz="3200" dirty="0">
                <a:latin typeface="Arial Narrow" panose="020B0606020202030204" pitchFamily="34" charset="0"/>
              </a:rPr>
              <a:t>— це насильство чоловіків щодо жінок. Щороку від домашнього насильства гинуть 600 українських </a:t>
            </a:r>
            <a:r>
              <a:rPr lang="ru-RU" sz="3200" dirty="0" err="1">
                <a:latin typeface="Arial Narrow" panose="020B0606020202030204" pitchFamily="34" charset="0"/>
              </a:rPr>
              <a:t>жінок</a:t>
            </a:r>
            <a:r>
              <a:rPr lang="ru-RU" sz="3200" dirty="0" smtClean="0">
                <a:latin typeface="Arial Narrow" panose="020B0606020202030204" pitchFamily="34" charset="0"/>
              </a:rPr>
              <a:t>. </a:t>
            </a:r>
            <a:r>
              <a:rPr lang="ru-RU" sz="3200" dirty="0">
                <a:latin typeface="Arial Narrow" panose="020B0606020202030204" pitchFamily="34" charset="0"/>
              </a:rPr>
              <a:t>Станом на 2024 </a:t>
            </a:r>
            <a:r>
              <a:rPr lang="ru-RU" sz="3200" dirty="0" err="1">
                <a:latin typeface="Arial Narrow" panose="020B0606020202030204" pitchFamily="34" charset="0"/>
              </a:rPr>
              <a:t>рік</a:t>
            </a:r>
            <a:r>
              <a:rPr lang="ru-RU" sz="3200" dirty="0">
                <a:latin typeface="Arial Narrow" panose="020B0606020202030204" pitchFamily="34" charset="0"/>
              </a:rPr>
              <a:t> в </a:t>
            </a:r>
            <a:r>
              <a:rPr lang="ru-RU" sz="3200" dirty="0" err="1">
                <a:latin typeface="Arial Narrow" panose="020B0606020202030204" pitchFamily="34" charset="0"/>
              </a:rPr>
              <a:t>Україні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фіксується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значне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зростання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кількості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випадків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</a:rPr>
              <a:t>домашнього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 smtClean="0">
                <a:latin typeface="Arial Narrow" panose="020B0606020202030204" pitchFamily="34" charset="0"/>
              </a:rPr>
              <a:t>насильства</a:t>
            </a:r>
            <a:r>
              <a:rPr lang="ru-RU" sz="3200" dirty="0" smtClean="0">
                <a:latin typeface="Arial Narrow" panose="020B0606020202030204" pitchFamily="34" charset="0"/>
              </a:rPr>
              <a:t>. </a:t>
            </a:r>
            <a:r>
              <a:rPr lang="ru-RU" sz="3200" dirty="0" err="1" smtClean="0">
                <a:latin typeface="Arial Narrow" panose="020B0606020202030204" pitchFamily="34" charset="0"/>
              </a:rPr>
              <a:t>Їх</a:t>
            </a:r>
            <a:r>
              <a:rPr lang="ru-RU" sz="3200" dirty="0" smtClean="0">
                <a:latin typeface="Arial Narrow" panose="020B0606020202030204" pitchFamily="34" charset="0"/>
              </a:rPr>
              <a:t> на 80% </a:t>
            </a:r>
            <a:r>
              <a:rPr lang="ru-RU" sz="3200" dirty="0" err="1" smtClean="0">
                <a:latin typeface="Arial Narrow" panose="020B0606020202030204" pitchFamily="34" charset="0"/>
              </a:rPr>
              <a:t>більше</a:t>
            </a:r>
            <a:r>
              <a:rPr lang="ru-RU" sz="3200" dirty="0" smtClean="0">
                <a:latin typeface="Arial Narrow" panose="020B0606020202030204" pitchFamily="34" charset="0"/>
              </a:rPr>
              <a:t>, </a:t>
            </a:r>
            <a:r>
              <a:rPr lang="ru-RU" sz="3200" dirty="0" err="1" smtClean="0">
                <a:latin typeface="Arial Narrow" panose="020B0606020202030204" pitchFamily="34" charset="0"/>
              </a:rPr>
              <a:t>ніж</a:t>
            </a:r>
            <a:r>
              <a:rPr lang="ru-RU" sz="3200" dirty="0" smtClean="0">
                <a:latin typeface="Arial Narrow" panose="020B0606020202030204" pitchFamily="34" charset="0"/>
              </a:rPr>
              <a:t> в </a:t>
            </a:r>
            <a:r>
              <a:rPr lang="ru-RU" sz="3200" dirty="0" err="1" smtClean="0">
                <a:latin typeface="Arial Narrow" panose="020B0606020202030204" pitchFamily="34" charset="0"/>
              </a:rPr>
              <a:t>попередні</a:t>
            </a:r>
            <a:r>
              <a:rPr lang="ru-RU" sz="3200" dirty="0" smtClean="0">
                <a:latin typeface="Arial Narrow" panose="020B0606020202030204" pitchFamily="34" charset="0"/>
              </a:rPr>
              <a:t> роки.</a:t>
            </a:r>
            <a:endParaRPr lang="uk-UA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uk-UA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531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0" y="394448"/>
            <a:ext cx="8839199" cy="171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25 листопада </a:t>
            </a:r>
            <a:r>
              <a:rPr lang="ru-RU" sz="3600" dirty="0">
                <a:latin typeface="Arial Narrow" panose="020B0606020202030204" pitchFamily="34" charset="0"/>
              </a:rPr>
              <a:t>–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насильством щодо жінок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</p:txBody>
      </p:sp>
      <p:pic>
        <p:nvPicPr>
          <p:cNvPr id="4098" name="Picture 2" descr="Біла стрічка в Україні – Біла стрічка в Україні">
            <a:extLst>
              <a:ext uri="{FF2B5EF4-FFF2-40B4-BE49-F238E27FC236}">
                <a16:creationId xmlns:a16="http://schemas.microsoft.com/office/drawing/2014/main" id="{4865E194-922A-44D9-861F-AFE5E40E4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20" b="95050" l="1205" r="95181">
                        <a14:foregroundMark x1="27108" y1="3300" x2="6627" y2="17822"/>
                        <a14:foregroundMark x1="6627" y1="17822" x2="7831" y2="15512"/>
                        <a14:foregroundMark x1="20482" y1="7591" x2="40964" y2="8911"/>
                        <a14:foregroundMark x1="27108" y1="3300" x2="37349" y2="10231"/>
                        <a14:foregroundMark x1="19277" y1="95050" x2="16867" y2="81518"/>
                        <a14:foregroundMark x1="1205" y1="82178" x2="15060" y2="80198"/>
                        <a14:foregroundMark x1="95181" y1="76568" x2="75904" y2="73927"/>
                        <a14:foregroundMark x1="29518" y1="6271" x2="25301" y2="13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9501">
            <a:off x="9926716" y="3059826"/>
            <a:ext cx="1850222" cy="337721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4298706" y="2139324"/>
            <a:ext cx="539774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3200" dirty="0">
                <a:latin typeface="Arial Narrow" panose="020B0606020202030204" pitchFamily="34" charset="0"/>
              </a:rPr>
              <a:t>Символом проти всіх форм насильства над жінками стала </a:t>
            </a:r>
            <a:r>
              <a:rPr lang="ru-RU" sz="3200" dirty="0">
                <a:latin typeface="Impact" panose="020B0806030902050204" pitchFamily="34" charset="0"/>
              </a:rPr>
              <a:t>біла стрічка</a:t>
            </a:r>
            <a:r>
              <a:rPr lang="ru-RU" sz="3200" dirty="0">
                <a:latin typeface="Arial Narrow" panose="020B0606020202030204" pitchFamily="34" charset="0"/>
              </a:rPr>
              <a:t>. </a:t>
            </a:r>
          </a:p>
          <a:p>
            <a:pPr marL="0" indent="0">
              <a:buNone/>
            </a:pPr>
            <a:r>
              <a:rPr lang="ru-RU" sz="3200" dirty="0">
                <a:latin typeface="Arial Narrow" panose="020B0606020202030204" pitchFamily="34" charset="0"/>
              </a:rPr>
              <a:t>Вона символізує намір ніколи не чинити, не сприяти чи не залишатися байдужими до насильства проти жінок та викорінити це ганебне і небезпечне явище.</a:t>
            </a:r>
            <a:endParaRPr lang="uk-UA" sz="3200" dirty="0">
              <a:latin typeface="Arial Narrow" panose="020B0606020202030204" pitchFamily="34" charset="0"/>
            </a:endParaRPr>
          </a:p>
        </p:txBody>
      </p:sp>
      <p:pic>
        <p:nvPicPr>
          <p:cNvPr id="4100" name="Picture 4" descr="Girl, Victim of Domestic Violence. Stock Vector - Illustration of domestic,  background: 183779906">
            <a:extLst>
              <a:ext uri="{FF2B5EF4-FFF2-40B4-BE49-F238E27FC236}">
                <a16:creationId xmlns:a16="http://schemas.microsoft.com/office/drawing/2014/main" id="{933200AD-61B9-4E8E-86FD-9BB9CCD1A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6500" y1="66628" x2="26500" y2="66628"/>
                        <a14:foregroundMark x1="35125" y1="39207" x2="35125" y2="39207"/>
                        <a14:backgroundMark x1="35125" y1="38973" x2="35125" y2="38973"/>
                        <a14:backgroundMark x1="35125" y1="39440" x2="35125" y2="39440"/>
                        <a14:backgroundMark x1="26250" y1="66394" x2="26250" y2="66394"/>
                        <a14:backgroundMark x1="34375" y1="40490" x2="34375" y2="40490"/>
                        <a14:backgroundMark x1="35750" y1="39207" x2="35750" y2="392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086" y="1753495"/>
            <a:ext cx="5155646" cy="552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175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8878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0" y="394448"/>
            <a:ext cx="8839199" cy="171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25 листопада </a:t>
            </a:r>
            <a:r>
              <a:rPr lang="ru-RU" sz="3600" dirty="0">
                <a:latin typeface="Arial Narrow" panose="020B0606020202030204" pitchFamily="34" charset="0"/>
              </a:rPr>
              <a:t>–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насильством щодо жінок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5005980" y="2504016"/>
            <a:ext cx="6763741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3000" dirty="0">
                <a:latin typeface="Arial Narrow" panose="020B0606020202030204" pitchFamily="34" charset="0"/>
              </a:rPr>
              <a:t>Насильство щодо жінок і дівчаток є одним з найбільш поширених порушень прав людини в сучасному світі, з яким надзвичайно важко боротися і яке має катастрофічні наслідки.</a:t>
            </a:r>
          </a:p>
          <a:p>
            <a:pPr marL="0" indent="0">
              <a:buNone/>
            </a:pPr>
            <a:endParaRPr lang="ru-RU" sz="30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3000" dirty="0">
                <a:latin typeface="Arial Narrow" panose="020B0606020202030204" pitchFamily="34" charset="0"/>
              </a:rPr>
              <a:t>Воно проявляється в </a:t>
            </a:r>
            <a:r>
              <a:rPr lang="ru-RU" sz="3000" dirty="0" err="1" smtClean="0">
                <a:latin typeface="Arial Narrow" panose="020B0606020202030204" pitchFamily="34" charset="0"/>
              </a:rPr>
              <a:t>фізичній</a:t>
            </a:r>
            <a:r>
              <a:rPr lang="ru-RU" sz="3000" dirty="0" smtClean="0">
                <a:latin typeface="Arial Narrow" panose="020B0606020202030204" pitchFamily="34" charset="0"/>
              </a:rPr>
              <a:t>, </a:t>
            </a:r>
            <a:r>
              <a:rPr lang="ru-RU" sz="3000" dirty="0" err="1" smtClean="0">
                <a:latin typeface="Arial Narrow" panose="020B0606020202030204" pitchFamily="34" charset="0"/>
              </a:rPr>
              <a:t>гендерній</a:t>
            </a:r>
            <a:r>
              <a:rPr lang="ru-RU" sz="3000" dirty="0" smtClean="0">
                <a:latin typeface="Arial Narrow" panose="020B0606020202030204" pitchFamily="34" charset="0"/>
              </a:rPr>
              <a:t> </a:t>
            </a:r>
            <a:r>
              <a:rPr lang="ru-RU" sz="3000" dirty="0">
                <a:latin typeface="Arial Narrow" panose="020B0606020202030204" pitchFamily="34" charset="0"/>
              </a:rPr>
              <a:t>та </a:t>
            </a:r>
            <a:r>
              <a:rPr lang="ru-RU" sz="3000" dirty="0" err="1" smtClean="0">
                <a:latin typeface="Arial Narrow" panose="020B0606020202030204" pitchFamily="34" charset="0"/>
              </a:rPr>
              <a:t>психологічній</a:t>
            </a:r>
            <a:r>
              <a:rPr lang="ru-RU" sz="3000" dirty="0" smtClean="0">
                <a:latin typeface="Arial Narrow" panose="020B0606020202030204" pitchFamily="34" charset="0"/>
              </a:rPr>
              <a:t> </a:t>
            </a:r>
            <a:r>
              <a:rPr lang="ru-RU" sz="3000" dirty="0" smtClean="0">
                <a:latin typeface="Arial Narrow" panose="020B0606020202030204" pitchFamily="34" charset="0"/>
              </a:rPr>
              <a:t>формах</a:t>
            </a:r>
            <a:r>
              <a:rPr lang="ru-RU" sz="3000" dirty="0">
                <a:latin typeface="Arial Narrow" panose="020B0606020202030204" pitchFamily="34" charset="0"/>
              </a:rPr>
              <a:t>.</a:t>
            </a:r>
            <a:endParaRPr lang="uk-UA" sz="3000" dirty="0">
              <a:latin typeface="Arial Narrow" panose="020B0606020202030204" pitchFamily="34" charset="0"/>
            </a:endParaRPr>
          </a:p>
        </p:txBody>
      </p:sp>
      <p:pic>
        <p:nvPicPr>
          <p:cNvPr id="10242" name="Picture 2" descr="Як уберегтися від домашнього насильства під час карантину | Телеканал СТБ">
            <a:extLst>
              <a:ext uri="{FF2B5EF4-FFF2-40B4-BE49-F238E27FC236}">
                <a16:creationId xmlns:a16="http://schemas.microsoft.com/office/drawing/2014/main" id="{F8BA7561-E55D-4820-BECD-88ADEE5A1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8E2E4"/>
              </a:clrFrom>
              <a:clrTo>
                <a:srgbClr val="E8E2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7930" y="3320410"/>
            <a:ext cx="4967898" cy="354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754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2290" name="Picture 2" descr="Телевизионный мультфильм, мультфильм Коричневый телевизор ...">
            <a:hlinkClick r:id="rId3"/>
            <a:extLst>
              <a:ext uri="{FF2B5EF4-FFF2-40B4-BE49-F238E27FC236}">
                <a16:creationId xmlns:a16="http://schemas.microsoft.com/office/drawing/2014/main" id="{E7BED11F-5D61-409C-AD93-D3961509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26" b="97312" l="3514" r="95946">
                        <a14:foregroundMark x1="6216" y1="52151" x2="22162" y2="78763"/>
                        <a14:foregroundMark x1="22162" y1="78763" x2="33784" y2="87903"/>
                        <a14:foregroundMark x1="33784" y1="87903" x2="81892" y2="85215"/>
                        <a14:foregroundMark x1="81892" y1="85215" x2="86216" y2="82258"/>
                        <a14:foregroundMark x1="86216" y1="82258" x2="92703" y2="30914"/>
                        <a14:foregroundMark x1="50000" y1="12903" x2="59189" y2="17742"/>
                        <a14:foregroundMark x1="76757" y1="97312" x2="76757" y2="97312"/>
                        <a14:foregroundMark x1="76216" y1="93548" x2="76216" y2="93548"/>
                        <a14:foregroundMark x1="76216" y1="93548" x2="76216" y2="93548"/>
                        <a14:foregroundMark x1="67568" y1="91935" x2="66216" y2="88710"/>
                        <a14:foregroundMark x1="96216" y1="25000" x2="94595" y2="57527"/>
                        <a14:foregroundMark x1="3514" y1="24462" x2="12973" y2="80376"/>
                        <a14:foregroundMark x1="30270" y1="96237" x2="22162" y2="85753"/>
                        <a14:foregroundMark x1="28108" y1="3226" x2="28108" y2="32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1" y="885179"/>
            <a:ext cx="7064189" cy="590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5" y="363339"/>
            <a:ext cx="4545106" cy="3585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25 листопада </a:t>
            </a:r>
            <a:r>
              <a:rPr lang="ru-RU" sz="3600" dirty="0">
                <a:latin typeface="Arial Narrow" panose="020B0606020202030204" pitchFamily="34" charset="0"/>
              </a:rPr>
              <a:t>–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насильством </a:t>
            </a:r>
            <a:r>
              <a:rPr lang="ru-RU" sz="3600" dirty="0" err="1">
                <a:latin typeface="Impact" panose="020B0806030902050204" pitchFamily="34" charset="0"/>
              </a:rPr>
              <a:t>щодо</a:t>
            </a:r>
            <a:r>
              <a:rPr lang="ru-RU" sz="3600" dirty="0">
                <a:latin typeface="Impact" panose="020B0806030902050204" pitchFamily="34" charset="0"/>
              </a:rPr>
              <a:t> </a:t>
            </a:r>
            <a:r>
              <a:rPr lang="ru-RU" sz="3600" dirty="0" err="1">
                <a:latin typeface="Impact" panose="020B0806030902050204" pitchFamily="34" charset="0"/>
              </a:rPr>
              <a:t>жінок</a:t>
            </a:r>
            <a:endParaRPr lang="ru-RU" sz="3600" dirty="0">
              <a:latin typeface="Impact" panose="020B0806030902050204" pitchFamily="34" charset="0"/>
            </a:endParaRP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ВІДЕО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</p:txBody>
      </p:sp>
      <p:pic>
        <p:nvPicPr>
          <p:cNvPr id="4" name="Мультимедіа з Інтернету 3" title="#ДійПротиНасильства">
            <a:hlinkClick r:id="" action="ppaction://media"/>
            <a:extLst>
              <a:ext uri="{FF2B5EF4-FFF2-40B4-BE49-F238E27FC236}">
                <a16:creationId xmlns:a16="http://schemas.microsoft.com/office/drawing/2014/main" id="{8B95F3B9-FA98-45E9-B9EE-654B1B37EA0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393340" y="2501286"/>
            <a:ext cx="5002303" cy="2931326"/>
          </a:xfrm>
          <a:prstGeom prst="roundRect">
            <a:avLst>
              <a:gd name="adj" fmla="val 5590"/>
            </a:avLst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919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0" y="394448"/>
            <a:ext cx="8839199" cy="171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1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Всесвітній день боротьби зі СНІДом</a:t>
            </a: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4671287" y="1996016"/>
            <a:ext cx="709843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3000" dirty="0">
                <a:latin typeface="Arial Narrow" panose="020B0606020202030204" pitchFamily="34" charset="0"/>
              </a:rPr>
              <a:t>Цього дня людство згадує про те, яку серйозну загрозу для життя несе ця глобальна проблема.</a:t>
            </a:r>
          </a:p>
          <a:p>
            <a:pPr marL="0" indent="0">
              <a:buNone/>
            </a:pPr>
            <a:endParaRPr lang="ru-RU" sz="30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3000" dirty="0">
                <a:latin typeface="Arial Narrow" panose="020B0606020202030204" pitchFamily="34" charset="0"/>
              </a:rPr>
              <a:t>День започатковано у 1988 році, він покликаний підвищити поінформованість щодо ВІЛ/СНІДу та привернути увагу суспільства до порушень прав і свобод людини, які мають ВІЛ-статус.</a:t>
            </a:r>
            <a:endParaRPr lang="uk-UA" sz="3000" dirty="0">
              <a:latin typeface="Arial Narrow" panose="020B0606020202030204" pitchFamily="34" charset="0"/>
            </a:endParaRPr>
          </a:p>
        </p:txBody>
      </p:sp>
      <p:pic>
        <p:nvPicPr>
          <p:cNvPr id="11266" name="Picture 2" descr="Офіційний сайт міста Южноукраїнськ | Символом боротьби зі СНІДом - червона  стрічка">
            <a:extLst>
              <a:ext uri="{FF2B5EF4-FFF2-40B4-BE49-F238E27FC236}">
                <a16:creationId xmlns:a16="http://schemas.microsoft.com/office/drawing/2014/main" id="{85C66EBD-F397-4732-A3D6-26315C2E6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50" b="95000" l="10000" r="90000">
                        <a14:foregroundMark x1="33125" y1="94167" x2="33125" y2="94167"/>
                        <a14:foregroundMark x1="51094" y1="6458" x2="55469" y2="10417"/>
                        <a14:foregroundMark x1="67188" y1="95000" x2="67031" y2="92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484" y="1996016"/>
            <a:ext cx="5324771" cy="399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841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0" y="394448"/>
            <a:ext cx="8839199" cy="171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1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Всесвітній день боротьби зі СНІДом</a:t>
            </a: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5754255" y="1996016"/>
            <a:ext cx="601546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3200" dirty="0">
                <a:latin typeface="Impact" panose="020B0806030902050204" pitchFamily="34" charset="0"/>
              </a:rPr>
              <a:t>Мета проведення цього Дня </a:t>
            </a:r>
            <a:r>
              <a:rPr lang="ru-RU" sz="3200" dirty="0">
                <a:latin typeface="Arial Narrow" panose="020B0606020202030204" pitchFamily="34" charset="0"/>
              </a:rPr>
              <a:t>– закликати об’єднати зусилля людей з усього світу для підвищення інформованості про проблему ВІЛ/СНІДу та демонстрація міжнародної солідарності перед пандемією, а також як день пам’яті жертв цього захворювання.</a:t>
            </a:r>
          </a:p>
        </p:txBody>
      </p:sp>
      <p:pic>
        <p:nvPicPr>
          <p:cNvPr id="11270" name="Picture 6" descr="Сьогодні було проведено акцію до Всесвітнього дня боротьби зі СНІДом  «Дерево пам'яті» — Бериславський фаховий педагогічний коледж ХДУ">
            <a:extLst>
              <a:ext uri="{FF2B5EF4-FFF2-40B4-BE49-F238E27FC236}">
                <a16:creationId xmlns:a16="http://schemas.microsoft.com/office/drawing/2014/main" id="{DCDC2CD2-B2A1-4036-84A6-C464754C3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DFBEF"/>
              </a:clrFrom>
              <a:clrTo>
                <a:srgbClr val="FDFBE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2" b="96021" l="9919" r="89965">
                        <a14:foregroundMark x1="42907" y1="95848" x2="50058" y2="95502"/>
                        <a14:foregroundMark x1="50058" y1="95502" x2="55017" y2="960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3899" y="1080655"/>
            <a:ext cx="8666018" cy="577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308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5122" name="Picture 2" descr="Плоская иллюстрация празднования июня">
            <a:extLst>
              <a:ext uri="{FF2B5EF4-FFF2-40B4-BE49-F238E27FC236}">
                <a16:creationId xmlns:a16="http://schemas.microsoft.com/office/drawing/2014/main" id="{63067099-6C3B-4AC2-AFBD-AEAE0DF4E8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240" b="98243" l="9585" r="89617">
                        <a14:foregroundMark x1="38339" y1="97923" x2="53674" y2="94409"/>
                        <a14:foregroundMark x1="81470" y1="93930" x2="84345" y2="95367"/>
                        <a14:foregroundMark x1="83866" y1="90096" x2="83866" y2="90096"/>
                        <a14:foregroundMark x1="88339" y1="91693" x2="88339" y2="91693"/>
                        <a14:foregroundMark x1="88179" y1="96645" x2="88179" y2="96645"/>
                        <a14:foregroundMark x1="35783" y1="25240" x2="36262" y2="31150"/>
                        <a14:foregroundMark x1="15974" y1="96006" x2="18211" y2="95048"/>
                        <a14:foregroundMark x1="14537" y1="91214" x2="14537" y2="91214"/>
                        <a14:foregroundMark x1="11182" y1="92652" x2="11182" y2="92652"/>
                        <a14:foregroundMark x1="11661" y1="98243" x2="11661" y2="98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61"/>
          <a:stretch/>
        </p:blipFill>
        <p:spPr bwMode="auto">
          <a:xfrm>
            <a:off x="-367371" y="3429000"/>
            <a:ext cx="4393944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94" y="394448"/>
            <a:ext cx="5091953" cy="19005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рабством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3515585" y="2488719"/>
            <a:ext cx="647270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Arial Narrow" panose="020B0606020202030204" pitchFamily="34" charset="0"/>
              </a:rPr>
              <a:t>Завдання </a:t>
            </a:r>
            <a:r>
              <a:rPr lang="ru-RU" sz="3200" dirty="0">
                <a:latin typeface="Impact" panose="020B0806030902050204" pitchFamily="34" charset="0"/>
              </a:rPr>
              <a:t>Міжнародного дня боротьби за скасування рабства </a:t>
            </a:r>
            <a:r>
              <a:rPr lang="ru-RU" sz="3200" dirty="0">
                <a:latin typeface="Arial Narrow" panose="020B0606020202030204" pitchFamily="34" charset="0"/>
              </a:rPr>
              <a:t>- об’єднання зусиль урядів, громадянського суспільства та приватного сектора, для викорінення всіх сучасних форм рабства.</a:t>
            </a:r>
            <a:endParaRPr lang="uk-UA" sz="3200" dirty="0">
              <a:latin typeface="Arial Narrow" panose="020B0606020202030204" pitchFamily="34" charset="0"/>
            </a:endParaRPr>
          </a:p>
        </p:txBody>
      </p:sp>
      <p:pic>
        <p:nvPicPr>
          <p:cNvPr id="10" name="Picture 2" descr="Плоская иллюстрация празднования июня">
            <a:extLst>
              <a:ext uri="{FF2B5EF4-FFF2-40B4-BE49-F238E27FC236}">
                <a16:creationId xmlns:a16="http://schemas.microsoft.com/office/drawing/2014/main" id="{D9097199-93FA-4EC7-AB4B-CD79F0D33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240" b="98243" l="9585" r="89617">
                        <a14:foregroundMark x1="38339" y1="97923" x2="53674" y2="94409"/>
                        <a14:foregroundMark x1="81470" y1="93930" x2="84345" y2="95367"/>
                        <a14:foregroundMark x1="83866" y1="90096" x2="83866" y2="90096"/>
                        <a14:foregroundMark x1="88339" y1="91693" x2="88339" y2="91693"/>
                        <a14:foregroundMark x1="88179" y1="96645" x2="88179" y2="96645"/>
                        <a14:foregroundMark x1="35783" y1="25240" x2="36262" y2="31150"/>
                        <a14:foregroundMark x1="15974" y1="96006" x2="18211" y2="95048"/>
                        <a14:foregroundMark x1="14537" y1="91214" x2="14537" y2="91214"/>
                        <a14:foregroundMark x1="11182" y1="92652" x2="11182" y2="92652"/>
                        <a14:foregroundMark x1="11661" y1="98243" x2="11661" y2="98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61"/>
          <a:stretch/>
        </p:blipFill>
        <p:spPr bwMode="auto">
          <a:xfrm rot="10800000">
            <a:off x="8156644" y="-35858"/>
            <a:ext cx="4393944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4884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5122" name="Picture 2" descr="Плоская иллюстрация празднования июня">
            <a:extLst>
              <a:ext uri="{FF2B5EF4-FFF2-40B4-BE49-F238E27FC236}">
                <a16:creationId xmlns:a16="http://schemas.microsoft.com/office/drawing/2014/main" id="{63067099-6C3B-4AC2-AFBD-AEAE0DF4E8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240" b="98243" l="9585" r="89617">
                        <a14:foregroundMark x1="38339" y1="97923" x2="53674" y2="94409"/>
                        <a14:foregroundMark x1="81470" y1="93930" x2="84345" y2="95367"/>
                        <a14:foregroundMark x1="83866" y1="90096" x2="83866" y2="90096"/>
                        <a14:foregroundMark x1="88339" y1="91693" x2="88339" y2="91693"/>
                        <a14:foregroundMark x1="88179" y1="96645" x2="88179" y2="96645"/>
                        <a14:foregroundMark x1="35783" y1="25240" x2="36262" y2="31150"/>
                        <a14:foregroundMark x1="15974" y1="96006" x2="18211" y2="95048"/>
                        <a14:foregroundMark x1="14537" y1="91214" x2="14537" y2="91214"/>
                        <a14:foregroundMark x1="11182" y1="92652" x2="11182" y2="92652"/>
                        <a14:foregroundMark x1="11661" y1="98243" x2="11661" y2="98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61"/>
          <a:stretch/>
        </p:blipFill>
        <p:spPr bwMode="auto">
          <a:xfrm>
            <a:off x="-367371" y="3429000"/>
            <a:ext cx="4393944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94" y="394448"/>
            <a:ext cx="5091953" cy="19005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рабством</a:t>
            </a:r>
          </a:p>
          <a:p>
            <a:pPr marL="0" indent="0">
              <a:buNone/>
            </a:pP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3164358" y="2294965"/>
            <a:ext cx="640994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600" dirty="0">
                <a:latin typeface="Arial Narrow" panose="020B0606020202030204" pitchFamily="34" charset="0"/>
              </a:rPr>
              <a:t>Щороку 2 грудня за рішенням Генеральної Асамблеї ООН відзначається Міжнародний день боротьби за скасування рабства.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600" dirty="0">
                <a:latin typeface="Arial Narrow" panose="020B0606020202030204" pitchFamily="34" charset="0"/>
              </a:rPr>
              <a:t>Саме цього дня 1949 року на 4-й сесії ГА ООН було прийнято Конвенцію про боротьбу з торгівлею людьми і з експлуатацією проституції третіми особами.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600" dirty="0">
                <a:latin typeface="Arial Narrow" panose="020B0606020202030204" pitchFamily="34" charset="0"/>
              </a:rPr>
              <a:t>В України документ набрав чинності 15 лютого 1955 року.</a:t>
            </a:r>
            <a:endParaRPr lang="uk-UA" sz="2600" dirty="0">
              <a:latin typeface="Arial Narrow" panose="020B0606020202030204" pitchFamily="34" charset="0"/>
            </a:endParaRPr>
          </a:p>
        </p:txBody>
      </p:sp>
      <p:pic>
        <p:nvPicPr>
          <p:cNvPr id="10" name="Picture 2" descr="Плоская иллюстрация празднования июня">
            <a:extLst>
              <a:ext uri="{FF2B5EF4-FFF2-40B4-BE49-F238E27FC236}">
                <a16:creationId xmlns:a16="http://schemas.microsoft.com/office/drawing/2014/main" id="{D9097199-93FA-4EC7-AB4B-CD79F0D33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240" b="98243" l="9585" r="89617">
                        <a14:foregroundMark x1="38339" y1="97923" x2="53674" y2="94409"/>
                        <a14:foregroundMark x1="81470" y1="93930" x2="84345" y2="95367"/>
                        <a14:foregroundMark x1="83866" y1="90096" x2="83866" y2="90096"/>
                        <a14:foregroundMark x1="88339" y1="91693" x2="88339" y2="91693"/>
                        <a14:foregroundMark x1="88179" y1="96645" x2="88179" y2="96645"/>
                        <a14:foregroundMark x1="35783" y1="25240" x2="36262" y2="31150"/>
                        <a14:foregroundMark x1="15974" y1="96006" x2="18211" y2="95048"/>
                        <a14:foregroundMark x1="14537" y1="91214" x2="14537" y2="91214"/>
                        <a14:foregroundMark x1="11182" y1="92652" x2="11182" y2="92652"/>
                        <a14:foregroundMark x1="11661" y1="98243" x2="11661" y2="98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61"/>
          <a:stretch/>
        </p:blipFill>
        <p:spPr bwMode="auto">
          <a:xfrm rot="10800000">
            <a:off x="8156644" y="-35858"/>
            <a:ext cx="4393944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241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5" y="363339"/>
            <a:ext cx="4545106" cy="3585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рабством</a:t>
            </a:r>
          </a:p>
        </p:txBody>
      </p:sp>
      <p:pic>
        <p:nvPicPr>
          <p:cNvPr id="12290" name="Picture 2" descr="Телевизионный мультфильм, мультфильм Коричневый телевизор ...">
            <a:extLst>
              <a:ext uri="{FF2B5EF4-FFF2-40B4-BE49-F238E27FC236}">
                <a16:creationId xmlns:a16="http://schemas.microsoft.com/office/drawing/2014/main" id="{E7BED11F-5D61-409C-AD93-D3961509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6" b="97312" l="3514" r="95946">
                        <a14:foregroundMark x1="6216" y1="52151" x2="22162" y2="78763"/>
                        <a14:foregroundMark x1="22162" y1="78763" x2="33784" y2="87903"/>
                        <a14:foregroundMark x1="33784" y1="87903" x2="81892" y2="85215"/>
                        <a14:foregroundMark x1="81892" y1="85215" x2="86216" y2="82258"/>
                        <a14:foregroundMark x1="86216" y1="82258" x2="92703" y2="30914"/>
                        <a14:foregroundMark x1="50000" y1="12903" x2="59189" y2="17742"/>
                        <a14:foregroundMark x1="76757" y1="97312" x2="76757" y2="97312"/>
                        <a14:foregroundMark x1="76216" y1="93548" x2="76216" y2="93548"/>
                        <a14:foregroundMark x1="76216" y1="93548" x2="76216" y2="93548"/>
                        <a14:foregroundMark x1="67568" y1="91935" x2="66216" y2="88710"/>
                        <a14:foregroundMark x1="96216" y1="25000" x2="94595" y2="57527"/>
                        <a14:foregroundMark x1="3514" y1="24462" x2="12973" y2="80376"/>
                        <a14:foregroundMark x1="30270" y1="96237" x2="22162" y2="85753"/>
                        <a14:foregroundMark x1="28108" y1="3226" x2="28108" y2="32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1" y="858285"/>
            <a:ext cx="7064189" cy="590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Мультимедіа з Інтернету 6" title="2 грудня щороку відзначається як Міжнародний день за скасування рабства.">
            <a:hlinkClick r:id="" action="ppaction://media"/>
            <a:extLst>
              <a:ext uri="{FF2B5EF4-FFF2-40B4-BE49-F238E27FC236}">
                <a16:creationId xmlns:a16="http://schemas.microsoft.com/office/drawing/2014/main" id="{4903909A-DDB5-4624-8005-7D997E3534D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467892" y="2471022"/>
            <a:ext cx="4926250" cy="2956396"/>
          </a:xfrm>
          <a:prstGeom prst="round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0113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5" y="363339"/>
            <a:ext cx="4545106" cy="3585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2 грудня – </a:t>
            </a:r>
          </a:p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Міжнародний день боротьби з рабством</a:t>
            </a:r>
          </a:p>
        </p:txBody>
      </p:sp>
      <p:pic>
        <p:nvPicPr>
          <p:cNvPr id="12290" name="Picture 2" descr="Телевизионный мультфильм, мультфильм Коричневый телевизор ...">
            <a:extLst>
              <a:ext uri="{FF2B5EF4-FFF2-40B4-BE49-F238E27FC236}">
                <a16:creationId xmlns:a16="http://schemas.microsoft.com/office/drawing/2014/main" id="{E7BED11F-5D61-409C-AD93-D3961509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6" b="97312" l="3514" r="95946">
                        <a14:foregroundMark x1="6216" y1="52151" x2="22162" y2="78763"/>
                        <a14:foregroundMark x1="22162" y1="78763" x2="33784" y2="87903"/>
                        <a14:foregroundMark x1="33784" y1="87903" x2="81892" y2="85215"/>
                        <a14:foregroundMark x1="81892" y1="85215" x2="86216" y2="82258"/>
                        <a14:foregroundMark x1="86216" y1="82258" x2="92703" y2="30914"/>
                        <a14:foregroundMark x1="50000" y1="12903" x2="59189" y2="17742"/>
                        <a14:foregroundMark x1="76757" y1="97312" x2="76757" y2="97312"/>
                        <a14:foregroundMark x1="76216" y1="93548" x2="76216" y2="93548"/>
                        <a14:foregroundMark x1="76216" y1="93548" x2="76216" y2="93548"/>
                        <a14:foregroundMark x1="67568" y1="91935" x2="66216" y2="88710"/>
                        <a14:foregroundMark x1="96216" y1="25000" x2="94595" y2="57527"/>
                        <a14:foregroundMark x1="3514" y1="24462" x2="12973" y2="80376"/>
                        <a14:foregroundMark x1="30270" y1="96237" x2="22162" y2="85753"/>
                        <a14:foregroundMark x1="28108" y1="3226" x2="28108" y2="32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1" y="858285"/>
            <a:ext cx="7064189" cy="590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Мультимедіа з Інтернету 5" title="Протидія торгівлі людьми">
            <a:hlinkClick r:id="" action="ppaction://media"/>
            <a:extLst>
              <a:ext uri="{FF2B5EF4-FFF2-40B4-BE49-F238E27FC236}">
                <a16:creationId xmlns:a16="http://schemas.microsoft.com/office/drawing/2014/main" id="{9BAB0372-5315-420A-97A9-64224793863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394823" y="2310094"/>
            <a:ext cx="4959017" cy="3149412"/>
          </a:xfrm>
          <a:prstGeom prst="round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7659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 </a:t>
            </a:r>
          </a:p>
        </p:txBody>
      </p:sp>
      <p:pic>
        <p:nvPicPr>
          <p:cNvPr id="6148" name="Picture 4" descr="Волонтеры помогают друзьям-инвалидам гулять на свежем воздухе">
            <a:extLst>
              <a:ext uri="{FF2B5EF4-FFF2-40B4-BE49-F238E27FC236}">
                <a16:creationId xmlns:a16="http://schemas.microsoft.com/office/drawing/2014/main" id="{02D25295-2335-4218-9F29-47F9B5FE3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19" b="89770" l="4792" r="95527">
                        <a14:foregroundMark x1="28594" y1="20716" x2="19968" y2="24297"/>
                        <a14:foregroundMark x1="19968" y1="24297" x2="14217" y2="34015"/>
                        <a14:foregroundMark x1="14217" y1="34015" x2="10383" y2="46036"/>
                        <a14:foregroundMark x1="10383" y1="46036" x2="12620" y2="72379"/>
                        <a14:foregroundMark x1="12620" y1="72379" x2="13259" y2="73657"/>
                        <a14:foregroundMark x1="6994" y1="62450" x2="7987" y2="69309"/>
                        <a14:foregroundMark x1="74920" y1="28133" x2="82618" y2="24392"/>
                        <a14:foregroundMark x1="94129" y1="50866" x2="89137" y2="77238"/>
                        <a14:backgroundMark x1="5272" y1="51662" x2="5272" y2="51662"/>
                        <a14:backgroundMark x1="5751" y1="48338" x2="4952" y2="62148"/>
                        <a14:backgroundMark x1="83546" y1="25831" x2="90256" y2="28389"/>
                        <a14:backgroundMark x1="91374" y1="33760" x2="95367" y2="50128"/>
                        <a14:backgroundMark x1="92332" y1="35294" x2="88179" y2="24297"/>
                        <a14:backgroundMark x1="92332" y1="29668" x2="86262" y2="23274"/>
                        <a14:backgroundMark x1="86262" y1="23785" x2="82109" y2="230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811" y="3080084"/>
            <a:ext cx="7158416" cy="447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1153734" y="1813338"/>
            <a:ext cx="988453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400" dirty="0">
                <a:latin typeface="Arial Narrow" panose="020B0606020202030204" pitchFamily="34" charset="0"/>
              </a:rPr>
              <a:t>Щороку 3 грудня разом із світовою спільнотою Україна відзначає </a:t>
            </a:r>
            <a:r>
              <a:rPr lang="ru-RU" sz="3400" dirty="0">
                <a:latin typeface="Impact" panose="020B0806030902050204" pitchFamily="34" charset="0"/>
              </a:rPr>
              <a:t>день людей з інвалідністю</a:t>
            </a:r>
            <a:r>
              <a:rPr lang="ru-RU" sz="3400" dirty="0">
                <a:latin typeface="Arial Narrow" panose="020B0606020202030204" pitchFamily="34" charset="0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1F3A60-751B-4651-92F7-5FF7E6375069}"/>
              </a:ext>
            </a:extLst>
          </p:cNvPr>
          <p:cNvSpPr txBox="1"/>
          <p:nvPr/>
        </p:nvSpPr>
        <p:spPr>
          <a:xfrm>
            <a:off x="310226" y="3334168"/>
            <a:ext cx="548097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Arial Narrow" panose="020B0606020202030204" pitchFamily="34" charset="0"/>
              </a:rPr>
              <a:t>Разом з нами живуть люди, фізичні можливості яких обмежені. </a:t>
            </a:r>
          </a:p>
          <a:p>
            <a:endParaRPr lang="ru-RU" sz="2800" dirty="0">
              <a:latin typeface="Arial Narrow" panose="020B0606020202030204" pitchFamily="34" charset="0"/>
            </a:endParaRPr>
          </a:p>
          <a:p>
            <a:r>
              <a:rPr lang="ru-RU" sz="2800" dirty="0">
                <a:latin typeface="Arial Narrow" panose="020B0606020202030204" pitchFamily="34" charset="0"/>
              </a:rPr>
              <a:t>Це ті, хто з певних причин не може повноцінно забезпечувати себе, доглядати за собою.</a:t>
            </a:r>
          </a:p>
        </p:txBody>
      </p:sp>
    </p:spTree>
    <p:extLst>
      <p:ext uri="{BB962C8B-B14F-4D97-AF65-F5344CB8AC3E}">
        <p14:creationId xmlns:p14="http://schemas.microsoft.com/office/powerpoint/2010/main" val="3160723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376518" y="1685365"/>
            <a:ext cx="798755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Impact" panose="020B0806030902050204" pitchFamily="34" charset="0"/>
              </a:rPr>
              <a:t>Міжнародний день людей із інвалідністю </a:t>
            </a:r>
            <a:r>
              <a:rPr lang="ru-RU" sz="2800" dirty="0">
                <a:latin typeface="Arial Narrow" panose="020B0606020202030204" pitchFamily="34" charset="0"/>
              </a:rPr>
              <a:t>не є святом, а покликаний привернути увагу до проблем цих людей, захисту їхніх прав, гідності і благополуччя, акцентує увагу суспільства на перевагах, які воно отримує від участі людей з інвалідністю у політичному, соціальному, економічному і культурному житті. </a:t>
            </a:r>
          </a:p>
          <a:p>
            <a:endParaRPr lang="ru-RU" sz="2800" dirty="0">
              <a:latin typeface="Arial Narrow" panose="020B0606020202030204" pitchFamily="34" charset="0"/>
            </a:endParaRPr>
          </a:p>
          <a:p>
            <a:r>
              <a:rPr lang="ru-RU" sz="2800" dirty="0">
                <a:latin typeface="Arial Narrow" panose="020B0606020202030204" pitchFamily="34" charset="0"/>
              </a:rPr>
              <a:t>Цей день є </a:t>
            </a:r>
            <a:r>
              <a:rPr lang="ru-RU" sz="2800" dirty="0">
                <a:latin typeface="Impact" panose="020B0806030902050204" pitchFamily="34" charset="0"/>
              </a:rPr>
              <a:t>нагадуванням людству</a:t>
            </a:r>
            <a:r>
              <a:rPr lang="ru-RU" sz="2800" dirty="0">
                <a:latin typeface="Arial Narrow" panose="020B0606020202030204" pitchFamily="34" charset="0"/>
              </a:rPr>
              <a:t> про його обов’язок виявляти турботу і милосердя до найбільш незахищеної частини суспільства – людей із інвалідністю.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71D5A59-AD83-457D-B3D6-9D4848D798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34" b="89965" l="8061" r="99939">
                        <a14:foregroundMark x1="26485" y1="53365" x2="67333" y2="35537"/>
                        <a14:foregroundMark x1="67333" y1="35537" x2="87091" y2="17119"/>
                        <a14:foregroundMark x1="82242" y1="17119" x2="52182" y2="61098"/>
                        <a14:foregroundMark x1="52182" y1="61098" x2="51273" y2="66411"/>
                        <a14:foregroundMark x1="29879" y1="63282" x2="51697" y2="73140"/>
                        <a14:foregroundMark x1="51697" y1="73140" x2="71758" y2="70248"/>
                        <a14:foregroundMark x1="71758" y1="70248" x2="79455" y2="63754"/>
                        <a14:foregroundMark x1="79455" y1="63754" x2="87273" y2="50767"/>
                        <a14:foregroundMark x1="91333" y1="67769" x2="90303" y2="79575"/>
                        <a14:foregroundMark x1="80667" y1="80638" x2="89394" y2="60685"/>
                        <a14:foregroundMark x1="89394" y1="60685" x2="93879" y2="63459"/>
                        <a14:foregroundMark x1="92606" y1="50236" x2="95758" y2="28099"/>
                        <a14:foregroundMark x1="95758" y1="28099" x2="90303" y2="19894"/>
                        <a14:foregroundMark x1="28606" y1="28749" x2="22970" y2="37485"/>
                        <a14:foregroundMark x1="22970" y1="37485" x2="21455" y2="46871"/>
                        <a14:foregroundMark x1="21455" y1="46871" x2="26485" y2="55608"/>
                        <a14:foregroundMark x1="27212" y1="56139" x2="30545" y2="55136"/>
                        <a14:foregroundMark x1="30727" y1="87249" x2="31273" y2="79575"/>
                        <a14:foregroundMark x1="53576" y1="70897" x2="65030" y2="71429"/>
                        <a14:foregroundMark x1="65030" y1="71429" x2="71394" y2="70543"/>
                        <a14:foregroundMark x1="11879" y1="8737" x2="11879" y2="8737"/>
                        <a14:foregroundMark x1="28788" y1="5962" x2="28788" y2="5962"/>
                        <a14:foregroundMark x1="36121" y1="11039" x2="36121" y2="11039"/>
                        <a14:foregroundMark x1="83697" y1="2834" x2="86000" y2="10331"/>
                        <a14:foregroundMark x1="96909" y1="83412" x2="94364" y2="82881"/>
                        <a14:foregroundMark x1="98303" y1="19717" x2="97394" y2="30815"/>
                        <a14:foregroundMark x1="8121" y1="10153" x2="11879" y2="10153"/>
                        <a14:foregroundMark x1="98485" y1="83412" x2="98485" y2="83412"/>
                        <a14:foregroundMark x1="97212" y1="20720" x2="99939" y2="233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655" y="2709122"/>
            <a:ext cx="4627827" cy="475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3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5" y="363339"/>
            <a:ext cx="4545106" cy="502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можливостями.</a:t>
            </a:r>
          </a:p>
          <a:p>
            <a:pPr marL="0" indent="0">
              <a:buNone/>
            </a:pPr>
            <a:r>
              <a:rPr lang="ru-RU" sz="4000" dirty="0">
                <a:latin typeface="Impact" panose="020B0806030902050204" pitchFamily="34" charset="0"/>
              </a:rPr>
              <a:t>Відео </a:t>
            </a:r>
          </a:p>
        </p:txBody>
      </p:sp>
      <p:pic>
        <p:nvPicPr>
          <p:cNvPr id="12290" name="Picture 2" descr="Телевизионный мультфильм, мультфильм Коричневый телевизор ...">
            <a:extLst>
              <a:ext uri="{FF2B5EF4-FFF2-40B4-BE49-F238E27FC236}">
                <a16:creationId xmlns:a16="http://schemas.microsoft.com/office/drawing/2014/main" id="{E7BED11F-5D61-409C-AD93-D3961509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6" b="97312" l="3514" r="95946">
                        <a14:foregroundMark x1="6216" y1="52151" x2="22162" y2="78763"/>
                        <a14:foregroundMark x1="22162" y1="78763" x2="33784" y2="87903"/>
                        <a14:foregroundMark x1="33784" y1="87903" x2="81892" y2="85215"/>
                        <a14:foregroundMark x1="81892" y1="85215" x2="86216" y2="82258"/>
                        <a14:foregroundMark x1="86216" y1="82258" x2="92703" y2="30914"/>
                        <a14:foregroundMark x1="50000" y1="12903" x2="59189" y2="17742"/>
                        <a14:foregroundMark x1="76757" y1="97312" x2="76757" y2="97312"/>
                        <a14:foregroundMark x1="76216" y1="93548" x2="76216" y2="93548"/>
                        <a14:foregroundMark x1="76216" y1="93548" x2="76216" y2="93548"/>
                        <a14:foregroundMark x1="67568" y1="91935" x2="66216" y2="88710"/>
                        <a14:foregroundMark x1="96216" y1="25000" x2="94595" y2="57527"/>
                        <a14:foregroundMark x1="3514" y1="24462" x2="12973" y2="80376"/>
                        <a14:foregroundMark x1="30270" y1="96237" x2="22162" y2="85753"/>
                        <a14:foregroundMark x1="28108" y1="3226" x2="28108" y2="32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1" y="858285"/>
            <a:ext cx="7064189" cy="590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ультимедіа з Інтернету 1" title="Tamara animation short movie">
            <a:hlinkClick r:id="" action="ppaction://media"/>
            <a:extLst>
              <a:ext uri="{FF2B5EF4-FFF2-40B4-BE49-F238E27FC236}">
                <a16:creationId xmlns:a16="http://schemas.microsoft.com/office/drawing/2014/main" id="{25FEEB67-53AD-4DB1-A351-4CA9F1A1249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484470" y="2431703"/>
            <a:ext cx="4879871" cy="3035033"/>
          </a:xfrm>
          <a:prstGeom prst="round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5877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можливостями. Ситуації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310226" y="1855636"/>
            <a:ext cx="9553545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Arial Narrow" panose="020B0606020202030204" pitchFamily="34" charset="0"/>
              </a:rPr>
              <a:t>Василько довго товаришував з Іванком, хлопчиком, який мав фізичну ваду ― не розгиналася ніжка, але хлопчикам було разом весело. Дуже багато цікавих тем обговорювали разом, а скільки в них було таємниць ― не перелічити! </a:t>
            </a:r>
          </a:p>
          <a:p>
            <a:r>
              <a:rPr lang="ru-RU" sz="2800" dirty="0">
                <a:latin typeface="Arial Narrow" panose="020B0606020202030204" pitchFamily="34" charset="0"/>
              </a:rPr>
              <a:t>Та сталася прикрість. Узимку Василькові купили ковзани. Якось зустрілися хлопчики на вулиці, Івасик дихав свіжим повітрям, а Василько прямував на ковзанку. І почав вихвалятися перед Іванком своїми ковзанами, розповідати, який він вправний. Чим більше він розхвалював свої ковзани, тим смутнішим ставав Іванко. Відтоді все рідше Іванко зустрічався з Васильком.</a:t>
            </a:r>
          </a:p>
          <a:p>
            <a:r>
              <a:rPr lang="ru-RU" sz="2800" dirty="0">
                <a:latin typeface="Impact" panose="020B0806030902050204" pitchFamily="34" charset="0"/>
              </a:rPr>
              <a:t> Чому так сталося?</a:t>
            </a:r>
          </a:p>
        </p:txBody>
      </p:sp>
      <p:pic>
        <p:nvPicPr>
          <p:cNvPr id="17410" name="Picture 2" descr="Изображения Коньки | Бесплатные векторы, стоковые фото и PSD">
            <a:extLst>
              <a:ext uri="{FF2B5EF4-FFF2-40B4-BE49-F238E27FC236}">
                <a16:creationId xmlns:a16="http://schemas.microsoft.com/office/drawing/2014/main" id="{B47DCF81-A10A-4C24-909B-7CEFA6152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364" y="1855636"/>
            <a:ext cx="3478305" cy="347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54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можливостями. Ситуації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448235" y="1685365"/>
            <a:ext cx="8077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Arial Narrow" panose="020B0606020202030204" pitchFamily="34" charset="0"/>
              </a:rPr>
              <a:t>Дівчинка Оленка їде до бабусі автобусом, вона сидить біля вікна і з цікавістю поглядає навколо. На одній із зупинок в автобус заходить, постукуючи ціпком, сліпий чоловік. Дівчинка швидко підводиться із свого місця і гучно говорить: </a:t>
            </a:r>
          </a:p>
          <a:p>
            <a:r>
              <a:rPr lang="ru-RU" sz="3200" dirty="0">
                <a:latin typeface="Arial Narrow" panose="020B0606020202030204" pitchFamily="34" charset="0"/>
              </a:rPr>
              <a:t>«Сідайте на моє місце, ви ж інвалід!»</a:t>
            </a:r>
            <a:r>
              <a:rPr lang="en-US" sz="3200" dirty="0">
                <a:latin typeface="Arial Narrow" panose="020B0606020202030204" pitchFamily="34" charset="0"/>
              </a:rPr>
              <a:t>. </a:t>
            </a:r>
            <a:endParaRPr lang="uk-UA" sz="3200" dirty="0">
              <a:latin typeface="Arial Narrow" panose="020B0606020202030204" pitchFamily="34" charset="0"/>
            </a:endParaRPr>
          </a:p>
          <a:p>
            <a:r>
              <a:rPr lang="ru-RU" sz="2800" dirty="0">
                <a:latin typeface="Arial Black" panose="020B0A04020102020204" pitchFamily="34" charset="0"/>
              </a:rPr>
              <a:t>Що у вчинку дівчинки було неправильно?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B29B58-3330-431D-84DE-84506F5AC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0500" y1="78250" x2="35667" y2="6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083" y="3335101"/>
            <a:ext cx="6109217" cy="407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2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3 грудня – Міжнародний день людей з обмеженими фізичними можливостями. Ситуації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310226" y="1896189"/>
            <a:ext cx="909044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>
                <a:latin typeface="Arial Narrow" panose="020B0606020202030204" pitchFamily="34" charset="0"/>
              </a:rPr>
              <a:t>До третього класу прийшов новий учень. Усі з цікавістю його розглядали. Хлопчик постраждав унаслідок пожежі: частина обличчя і руки були обпечені, і він не знав, куди йому подітися від допитливих очей. </a:t>
            </a:r>
          </a:p>
          <a:p>
            <a:r>
              <a:rPr lang="uk-UA" sz="3200" dirty="0">
                <a:latin typeface="Arial Narrow" panose="020B0606020202030204" pitchFamily="34" charset="0"/>
              </a:rPr>
              <a:t>А на перерві підійшли до нього однокласники і почали розпитувати, як це сталося. Хлопчик червонів і мовчав, а на очах тремтіли сльози.</a:t>
            </a:r>
          </a:p>
          <a:p>
            <a:r>
              <a:rPr lang="uk-UA" sz="3200" dirty="0">
                <a:latin typeface="Arial Narrow" panose="020B0606020202030204" pitchFamily="34" charset="0"/>
              </a:rPr>
              <a:t> </a:t>
            </a:r>
            <a:r>
              <a:rPr lang="uk-UA" sz="3200" dirty="0">
                <a:latin typeface="Arial Black" panose="020B0A04020102020204" pitchFamily="34" charset="0"/>
              </a:rPr>
              <a:t>Як повинні поводитися в даному випадку виховані діти?</a:t>
            </a:r>
            <a:endParaRPr lang="uk-UA" sz="2800" dirty="0">
              <a:latin typeface="Arial Black" panose="020B0A04020102020204" pitchFamily="34" charset="0"/>
            </a:endParaRPr>
          </a:p>
        </p:txBody>
      </p:sp>
      <p:pic>
        <p:nvPicPr>
          <p:cNvPr id="13314" name="Picture 2" descr="Gambar Elemen Anak Laki Laki Sedih PNG Unduh Gratis - Lovepik">
            <a:extLst>
              <a:ext uri="{FF2B5EF4-FFF2-40B4-BE49-F238E27FC236}">
                <a16:creationId xmlns:a16="http://schemas.microsoft.com/office/drawing/2014/main" id="{7C689742-6028-4ECE-AACE-CCD7F5940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605" b="93837" l="698" r="90000">
                        <a14:foregroundMark x1="47209" y1="50349" x2="42093" y2="80000"/>
                        <a14:foregroundMark x1="49435" y1="88870" x2="56744" y2="89302"/>
                        <a14:foregroundMark x1="42218" y1="88443" x2="45632" y2="88645"/>
                        <a14:foregroundMark x1="33140" y1="87907" x2="38866" y2="88245"/>
                        <a14:foregroundMark x1="48372" y1="49767" x2="40930" y2="49535"/>
                        <a14:foregroundMark x1="40930" y1="49535" x2="33140" y2="52209"/>
                        <a14:foregroundMark x1="27791" y1="88372" x2="39651" y2="83488"/>
                        <a14:foregroundMark x1="45687" y1="82748" x2="45116" y2="82558"/>
                        <a14:foregroundMark x1="56279" y1="86279" x2="47198" y2="83252"/>
                        <a14:foregroundMark x1="27791" y1="86047" x2="44419" y2="81163"/>
                        <a14:foregroundMark x1="46744" y1="86279" x2="36395" y2="89767"/>
                        <a14:foregroundMark x1="51628" y1="93140" x2="41395" y2="82791"/>
                        <a14:foregroundMark x1="47674" y1="82326" x2="40465" y2="85581"/>
                        <a14:foregroundMark x1="40465" y1="85581" x2="39419" y2="85349"/>
                        <a14:foregroundMark x1="35000" y1="93605" x2="36163" y2="87907"/>
                        <a14:foregroundMark x1="52791" y1="91744" x2="45465" y2="91395"/>
                        <a14:foregroundMark x1="45465" y1="91395" x2="43488" y2="90814"/>
                        <a14:foregroundMark x1="34302" y1="93837" x2="38023" y2="87907"/>
                        <a14:foregroundMark x1="36628" y1="91279" x2="36628" y2="91279"/>
                        <a14:foregroundMark x1="36628" y1="91279" x2="36628" y2="91279"/>
                        <a14:foregroundMark x1="36628" y1="91279" x2="35233" y2="92674"/>
                        <a14:backgroundMark x1="19535" y1="10116" x2="27674" y2="15349"/>
                        <a14:backgroundMark x1="27674" y1="15349" x2="64535" y2="22209"/>
                        <a14:backgroundMark x1="22907" y1="30698" x2="1744" y2="56279"/>
                        <a14:backgroundMark x1="1744" y1="56279" x2="12209" y2="24070"/>
                        <a14:backgroundMark x1="12209" y1="24070" x2="18605" y2="16512"/>
                        <a14:backgroundMark x1="18605" y1="16512" x2="26279" y2="11512"/>
                        <a14:backgroundMark x1="26279" y1="11512" x2="13721" y2="54419"/>
                        <a14:backgroundMark x1="13721" y1="54419" x2="60581" y2="16395"/>
                        <a14:backgroundMark x1="60581" y1="16395" x2="59535" y2="21512"/>
                        <a14:backgroundMark x1="28488" y1="71395" x2="6977" y2="16860"/>
                        <a14:backgroundMark x1="17209" y1="31163" x2="3256" y2="32093"/>
                        <a14:backgroundMark x1="698" y1="31628" x2="10698" y2="31047"/>
                        <a14:backgroundMark x1="10698" y1="31047" x2="35233" y2="21977"/>
                        <a14:backgroundMark x1="35233" y1="21977" x2="53837" y2="20349"/>
                        <a14:backgroundMark x1="53837" y1="20349" x2="70581" y2="21977"/>
                        <a14:backgroundMark x1="70581" y1="21977" x2="62209" y2="29767"/>
                        <a14:backgroundMark x1="62209" y1="29767" x2="50930" y2="28256"/>
                        <a14:backgroundMark x1="50930" y1="28256" x2="54070" y2="19070"/>
                        <a14:backgroundMark x1="54070" y1="19070" x2="61163" y2="17791"/>
                        <a14:backgroundMark x1="61163" y1="17791" x2="59651" y2="26512"/>
                        <a14:backgroundMark x1="59651" y1="26512" x2="51279" y2="25581"/>
                        <a14:backgroundMark x1="51279" y1="25581" x2="52558" y2="22674"/>
                        <a14:backgroundMark x1="52558" y1="22674" x2="52558" y2="22674"/>
                        <a14:backgroundMark x1="52558" y1="22674" x2="63488" y2="30116"/>
                        <a14:backgroundMark x1="63488" y1="30116" x2="36279" y2="24651"/>
                        <a14:backgroundMark x1="36279" y1="24651" x2="31512" y2="18721"/>
                        <a14:backgroundMark x1="31512" y1="18721" x2="35116" y2="12442"/>
                        <a14:backgroundMark x1="35116" y1="12442" x2="42674" y2="11977"/>
                        <a14:backgroundMark x1="42674" y1="11977" x2="47442" y2="12442"/>
                        <a14:backgroundMark x1="47442" y1="12442" x2="22558" y2="36977"/>
                        <a14:backgroundMark x1="22558" y1="36977" x2="45814" y2="4651"/>
                        <a14:backgroundMark x1="45814" y1="4651" x2="30000" y2="31047"/>
                        <a14:backgroundMark x1="30000" y1="31047" x2="37326" y2="28023"/>
                        <a14:backgroundMark x1="37326" y1="28023" x2="45581" y2="21279"/>
                        <a14:backgroundMark x1="55349" y1="11047" x2="14884" y2="32326"/>
                        <a14:backgroundMark x1="57907" y1="698" x2="46977" y2="29884"/>
                        <a14:backgroundMark x1="31279" y1="53372" x2="15814" y2="59651"/>
                        <a14:backgroundMark x1="21279" y1="59651" x2="28256" y2="73256"/>
                        <a14:backgroundMark x1="28256" y1="73256" x2="28256" y2="73256"/>
                        <a14:backgroundMark x1="36899" y1="91279" x2="37330" y2="90932"/>
                        <a14:backgroundMark x1="47907" y1="68488" x2="47907" y2="68488"/>
                        <a14:backgroundMark x1="47907" y1="68488" x2="47907" y2="68488"/>
                        <a14:backgroundMark x1="47907" y1="68488" x2="47907" y2="68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337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68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5 грудня – Міжнародний день волонтера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5849942" y="1475817"/>
            <a:ext cx="609600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400" dirty="0">
                <a:latin typeface="Impact" panose="020B0806030902050204" pitchFamily="34" charset="0"/>
              </a:rPr>
              <a:t>Волонтерський рух </a:t>
            </a:r>
            <a:r>
              <a:rPr lang="ru-RU" sz="3400" dirty="0">
                <a:latin typeface="Arial Narrow" panose="020B0606020202030204" pitchFamily="34" charset="0"/>
              </a:rPr>
              <a:t>– доброчинна діяльність, яка здійснюється фізичними особами на засадах неприбутковості, без заробітної плати, без просування по службі, заради добробуту та процвітання спільнот і суспільства в цілому</a:t>
            </a:r>
            <a:endParaRPr lang="uk-UA" sz="3400" dirty="0">
              <a:latin typeface="Arial Narrow" panose="020B0606020202030204" pitchFamily="34" charset="0"/>
            </a:endParaRPr>
          </a:p>
        </p:txBody>
      </p:sp>
      <p:pic>
        <p:nvPicPr>
          <p:cNvPr id="7172" name="Picture 4" descr="Учить английский через волонтерство | Английский для волонтеров">
            <a:extLst>
              <a:ext uri="{FF2B5EF4-FFF2-40B4-BE49-F238E27FC236}">
                <a16:creationId xmlns:a16="http://schemas.microsoft.com/office/drawing/2014/main" id="{4AE6CF99-180C-4FF7-9810-49EB6A5DF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15" b="94505" l="8429" r="90000">
                        <a14:foregroundMark x1="8857" y1="17143" x2="13143" y2="17143"/>
                        <a14:foregroundMark x1="21429" y1="8352" x2="24000" y2="13846"/>
                        <a14:foregroundMark x1="52857" y1="8571" x2="60571" y2="4835"/>
                        <a14:foregroundMark x1="60571" y1="4835" x2="62847" y2="4835"/>
                        <a14:foregroundMark x1="39429" y1="87473" x2="35143" y2="69670"/>
                        <a14:foregroundMark x1="31429" y1="83736" x2="51714" y2="85275"/>
                        <a14:foregroundMark x1="42286" y1="94505" x2="39429" y2="93407"/>
                        <a14:foregroundMark x1="61286" y1="87033" x2="61286" y2="87033"/>
                        <a14:foregroundMark x1="66143" y1="84835" x2="66143" y2="84835"/>
                        <a14:foregroundMark x1="78143" y1="31648" x2="77143" y2="39341"/>
                        <a14:backgroundMark x1="29571" y1="55604" x2="29571" y2="55604"/>
                        <a14:backgroundMark x1="29571" y1="53846" x2="29571" y2="58681"/>
                        <a14:backgroundMark x1="45143" y1="48132" x2="45143" y2="50549"/>
                        <a14:backgroundMark x1="58857" y1="47033" x2="58857" y2="47033"/>
                        <a14:backgroundMark x1="58857" y1="47033" x2="58857" y2="47033"/>
                        <a14:backgroundMark x1="71000" y1="52747" x2="71000" y2="52747"/>
                        <a14:backgroundMark x1="65857" y1="5714" x2="65857" y2="5714"/>
                        <a14:backgroundMark x1="65571" y1="5275" x2="68571" y2="4615"/>
                        <a14:backgroundMark x1="64429" y1="5934" x2="64429" y2="5934"/>
                        <a14:backgroundMark x1="65143" y1="5275" x2="62286" y2="3077"/>
                        <a14:backgroundMark x1="64143" y1="5275" x2="68571" y2="5275"/>
                        <a14:backgroundMark x1="17571" y1="32967" x2="17571" y2="329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5977" y="1844843"/>
            <a:ext cx="7122849" cy="462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06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11433538" cy="1290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Impact" panose="020B0806030902050204" pitchFamily="34" charset="0"/>
              </a:rPr>
              <a:t>5 грудня – Міжнародний день волонтера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310226" y="1522469"/>
            <a:ext cx="724560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Narrow" panose="020B0606020202030204" pitchFamily="34" charset="0"/>
              </a:rPr>
              <a:t>Людину, яка добровільно надає безоплатну соціальну допомогу та послуги інвалідам, хворим, особам і соціальним групам, що опинилися в складній життєвій ситуації, називають </a:t>
            </a:r>
            <a:r>
              <a:rPr lang="ru-RU" sz="4400" dirty="0">
                <a:latin typeface="Impact" panose="020B0806030902050204" pitchFamily="34" charset="0"/>
              </a:rPr>
              <a:t>волонтером</a:t>
            </a:r>
            <a:r>
              <a:rPr lang="ru-RU" sz="440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7170" name="Picture 2" descr="Концепция группы добровольцев, иллюстрация. волонтерство,  благотворительность, люди и экология. группа волонтеров сажает деревья в  парке, ухаживает за старшими. организация и участие волонтеров. | Премиум  векторы">
            <a:extLst>
              <a:ext uri="{FF2B5EF4-FFF2-40B4-BE49-F238E27FC236}">
                <a16:creationId xmlns:a16="http://schemas.microsoft.com/office/drawing/2014/main" id="{B4B6327F-09BA-4F76-A511-7F157D402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37" b="91400" l="6550" r="90895">
                        <a14:foregroundMark x1="6709" y1="44226" x2="57827" y2="73710"/>
                        <a14:foregroundMark x1="56390" y1="87715" x2="58147" y2="56757"/>
                        <a14:foregroundMark x1="29553" y1="65356" x2="54792" y2="67813"/>
                        <a14:foregroundMark x1="46486" y1="67076" x2="48882" y2="71990"/>
                        <a14:foregroundMark x1="31470" y1="62408" x2="40256" y2="56265"/>
                        <a14:foregroundMark x1="77157" y1="36118" x2="68371" y2="71499"/>
                        <a14:foregroundMark x1="84505" y1="40541" x2="66134" y2="34398"/>
                        <a14:foregroundMark x1="66134" y1="34398" x2="66134" y2="33907"/>
                        <a14:foregroundMark x1="82268" y1="37346" x2="86262" y2="41769"/>
                        <a14:foregroundMark x1="86262" y1="62408" x2="91214" y2="57248"/>
                        <a14:foregroundMark x1="62141" y1="91400" x2="62141" y2="91400"/>
                        <a14:foregroundMark x1="40575" y1="91400" x2="40575" y2="91400"/>
                        <a14:foregroundMark x1="50479" y1="91400" x2="50479" y2="91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26" y="3274023"/>
            <a:ext cx="5188986" cy="337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42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5" y="363339"/>
            <a:ext cx="4545106" cy="3585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latin typeface="Impact" panose="020B0806030902050204" pitchFamily="34" charset="0"/>
              </a:rPr>
              <a:t>5 грудня – Міжнародний день волонтера</a:t>
            </a:r>
          </a:p>
        </p:txBody>
      </p:sp>
      <p:pic>
        <p:nvPicPr>
          <p:cNvPr id="12290" name="Picture 2" descr="Телевизионный мультфильм, мультфильм Коричневый телевизор ...">
            <a:extLst>
              <a:ext uri="{FF2B5EF4-FFF2-40B4-BE49-F238E27FC236}">
                <a16:creationId xmlns:a16="http://schemas.microsoft.com/office/drawing/2014/main" id="{E7BED11F-5D61-409C-AD93-D3961509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6" b="97312" l="3514" r="95946">
                        <a14:foregroundMark x1="6216" y1="52151" x2="22162" y2="78763"/>
                        <a14:foregroundMark x1="22162" y1="78763" x2="33784" y2="87903"/>
                        <a14:foregroundMark x1="33784" y1="87903" x2="81892" y2="85215"/>
                        <a14:foregroundMark x1="81892" y1="85215" x2="86216" y2="82258"/>
                        <a14:foregroundMark x1="86216" y1="82258" x2="92703" y2="30914"/>
                        <a14:foregroundMark x1="50000" y1="12903" x2="59189" y2="17742"/>
                        <a14:foregroundMark x1="76757" y1="97312" x2="76757" y2="97312"/>
                        <a14:foregroundMark x1="76216" y1="93548" x2="76216" y2="93548"/>
                        <a14:foregroundMark x1="76216" y1="93548" x2="76216" y2="93548"/>
                        <a14:foregroundMark x1="67568" y1="91935" x2="66216" y2="88710"/>
                        <a14:foregroundMark x1="96216" y1="25000" x2="94595" y2="57527"/>
                        <a14:foregroundMark x1="3514" y1="24462" x2="12973" y2="80376"/>
                        <a14:foregroundMark x1="30270" y1="96237" x2="22162" y2="85753"/>
                        <a14:foregroundMark x1="28108" y1="3226" x2="28108" y2="32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1" y="858285"/>
            <a:ext cx="7064189" cy="590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ультимедіа з Інтернету 1" title="Хто такі волонтери?">
            <a:hlinkClick r:id="" action="ppaction://media"/>
            <a:extLst>
              <a:ext uri="{FF2B5EF4-FFF2-40B4-BE49-F238E27FC236}">
                <a16:creationId xmlns:a16="http://schemas.microsoft.com/office/drawing/2014/main" id="{57CEBD05-BC81-4B0C-871D-A6FFF16B555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94612" y="2442508"/>
            <a:ext cx="5118847" cy="3133539"/>
          </a:xfrm>
          <a:prstGeom prst="round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26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6058490" cy="129091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600" dirty="0">
                <a:latin typeface="Impact" panose="020B0806030902050204" pitchFamily="34" charset="0"/>
              </a:rPr>
              <a:t>6 грудня – Вшанування пам’яті студенток, розстріляних у Монреалі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310226" y="1893061"/>
            <a:ext cx="605849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Impact" panose="020B0806030902050204" pitchFamily="34" charset="0"/>
              </a:rPr>
              <a:t>В цей день в 1989 році в передостанній день занять перед різдвяними канікулами сталася стрілянина і масове вбивство у Політехнічній школі Монреаля. </a:t>
            </a:r>
            <a:endParaRPr lang="uk-UA" sz="2800" dirty="0">
              <a:latin typeface="Arial Narrow" panose="020B0606020202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310226" y="4347527"/>
            <a:ext cx="6331206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latin typeface="Arial Narrow" panose="020B0606020202030204" pitchFamily="34" charset="0"/>
              </a:rPr>
              <a:t>Саме після трагічних подій цього дня, чоловіки Канади в 1991 році започаткували Білу Стрічку як символ активізму проти насильства над жінками та дітьми.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7D9D3D-C57E-45BC-AE04-4E3883E75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6490" y="-3929"/>
            <a:ext cx="5690937" cy="569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9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6058490" cy="12909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>
                <a:latin typeface="Impact" panose="020B0806030902050204" pitchFamily="34" charset="0"/>
              </a:rPr>
              <a:t>9 грудня - Міжнародний день боротьби з корупцією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BF1365-F488-4B52-AFE5-ECCC014EE389}"/>
              </a:ext>
            </a:extLst>
          </p:cNvPr>
          <p:cNvSpPr txBox="1"/>
          <p:nvPr/>
        </p:nvSpPr>
        <p:spPr>
          <a:xfrm>
            <a:off x="572207" y="2593607"/>
            <a:ext cx="542223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Arial Narrow" panose="020B0606020202030204" pitchFamily="34" charset="0"/>
              </a:rPr>
              <a:t>У цей день 9 грудня 2003 року в мексиканському місті Меріда на політичній конференції високого рівня була відкрита для підписання Конвенція ООН проти корупції</a:t>
            </a:r>
          </a:p>
        </p:txBody>
      </p:sp>
      <p:pic>
        <p:nvPicPr>
          <p:cNvPr id="8196" name="Picture 4" descr="плоский дизайн концепции коррупции и взяточничества PNG , подкуп,  коррупция, Деньги PNG картинки и пнг рисунок для бесплатной загрузки">
            <a:extLst>
              <a:ext uri="{FF2B5EF4-FFF2-40B4-BE49-F238E27FC236}">
                <a16:creationId xmlns:a16="http://schemas.microsoft.com/office/drawing/2014/main" id="{18855A27-B938-4E09-BE42-F92BDD72B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7656" l="0" r="99688">
                        <a14:foregroundMark x1="11094" y1="27500" x2="14219" y2="87188"/>
                        <a14:foregroundMark x1="21250" y1="51719" x2="0" y2="48438"/>
                        <a14:foregroundMark x1="0" y1="48438" x2="0" y2="48438"/>
                        <a14:foregroundMark x1="7031" y1="31094" x2="1875" y2="96406"/>
                        <a14:foregroundMark x1="16094" y1="41875" x2="25781" y2="82813"/>
                        <a14:foregroundMark x1="25781" y1="82813" x2="25469" y2="84219"/>
                        <a14:foregroundMark x1="49531" y1="90313" x2="52812" y2="42344"/>
                        <a14:foregroundMark x1="52812" y1="42344" x2="49844" y2="23594"/>
                        <a14:foregroundMark x1="49844" y1="23594" x2="50781" y2="22656"/>
                        <a14:foregroundMark x1="85781" y1="16719" x2="98438" y2="56094"/>
                        <a14:foregroundMark x1="98438" y1="56094" x2="98125" y2="61094"/>
                        <a14:foregroundMark x1="89219" y1="31094" x2="85313" y2="52031"/>
                        <a14:foregroundMark x1="85313" y1="52031" x2="87344" y2="65313"/>
                        <a14:foregroundMark x1="79219" y1="52188" x2="94844" y2="84219"/>
                        <a14:foregroundMark x1="94844" y1="84219" x2="96563" y2="86719"/>
                        <a14:foregroundMark x1="41563" y1="94219" x2="64688" y2="94219"/>
                        <a14:foregroundMark x1="64688" y1="94219" x2="89688" y2="93281"/>
                        <a14:foregroundMark x1="89688" y1="93281" x2="74219" y2="42188"/>
                        <a14:foregroundMark x1="83125" y1="23281" x2="99688" y2="45313"/>
                        <a14:foregroundMark x1="99688" y1="45313" x2="99688" y2="45313"/>
                        <a14:foregroundMark x1="94531" y1="25000" x2="93438" y2="67500"/>
                        <a14:foregroundMark x1="84531" y1="28281" x2="81094" y2="53281"/>
                        <a14:foregroundMark x1="81094" y1="16875" x2="99531" y2="27187"/>
                        <a14:foregroundMark x1="99531" y1="27187" x2="99531" y2="27187"/>
                        <a14:foregroundMark x1="94531" y1="65781" x2="91250" y2="94844"/>
                        <a14:foregroundMark x1="77969" y1="97656" x2="94531" y2="95313"/>
                        <a14:foregroundMark x1="94531" y1="95313" x2="96250" y2="69219"/>
                        <a14:foregroundMark x1="82969" y1="81875" x2="98438" y2="86719"/>
                        <a14:foregroundMark x1="80469" y1="80313" x2="98438" y2="86875"/>
                        <a14:foregroundMark x1="78750" y1="79844" x2="78750" y2="79844"/>
                        <a14:foregroundMark x1="78750" y1="79844" x2="75313" y2="94531"/>
                        <a14:foregroundMark x1="75313" y1="94063" x2="78750" y2="67500"/>
                        <a14:foregroundMark x1="78750" y1="67500" x2="77656" y2="91563"/>
                        <a14:foregroundMark x1="77656" y1="91563" x2="76563" y2="94531"/>
                        <a14:foregroundMark x1="76875" y1="92969" x2="82031" y2="6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943" y="802106"/>
            <a:ext cx="5514473" cy="551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7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394448"/>
            <a:ext cx="6058490" cy="12909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>
                <a:latin typeface="Impact" panose="020B0806030902050204" pitchFamily="34" charset="0"/>
              </a:rPr>
              <a:t>9 грудня - Міжнародний день боротьби з корупцією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18448-4448-49D6-A832-B8610F871249}"/>
              </a:ext>
            </a:extLst>
          </p:cNvPr>
          <p:cNvSpPr txBox="1"/>
          <p:nvPr/>
        </p:nvSpPr>
        <p:spPr>
          <a:xfrm>
            <a:off x="6566647" y="674400"/>
            <a:ext cx="5288469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Arial Narrow" panose="020B0606020202030204" pitchFamily="34" charset="0"/>
              </a:rPr>
              <a:t>Цей міжнародний договір передбачає заходи із запобігання корупції, покаранню винних, а також механізми міжнародної співпраці в боротьбі з нею. Він зобов’язує держави-члени проводити політику протидії корупції, схвалити відповідні закони і заснувати спеціальні органи для боротьби з цим явищем.</a:t>
            </a:r>
            <a:endParaRPr lang="uk-UA" sz="3200" dirty="0">
              <a:latin typeface="Arial Narrow" panose="020B0606020202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2A78AF-5C09-4690-9980-927F52FF1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53" b="89431" l="1000" r="99667">
                        <a14:foregroundMark x1="82000" y1="68293" x2="95000" y2="67073"/>
                        <a14:foregroundMark x1="94833" y1="72967" x2="99500" y2="70325"/>
                        <a14:foregroundMark x1="80333" y1="70528" x2="80333" y2="70528"/>
                        <a14:foregroundMark x1="7333" y1="64634" x2="18167" y2="64024"/>
                        <a14:foregroundMark x1="18167" y1="64024" x2="22833" y2="64228"/>
                        <a14:foregroundMark x1="9000" y1="64431" x2="1167" y2="67073"/>
                        <a14:foregroundMark x1="43333" y1="23171" x2="43500" y2="19715"/>
                        <a14:foregroundMark x1="81000" y1="71951" x2="99667" y2="77439"/>
                        <a14:foregroundMark x1="12500" y1="70935" x2="1000" y2="680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9" y="1186453"/>
            <a:ext cx="6539988" cy="536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4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1410789" y="635726"/>
            <a:ext cx="46852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Arial Narrow" panose="020B0606020202030204" pitchFamily="34" charset="0"/>
              </a:rPr>
              <a:t>10 грудня- Міжнародний день захисту прав людини</a:t>
            </a:r>
            <a:endParaRPr lang="uk-UA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31925" y="1112779"/>
            <a:ext cx="394498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Arial Narrow" panose="020B0606020202030204" pitchFamily="34" charset="0"/>
              </a:rPr>
              <a:t>День </a:t>
            </a:r>
            <a:r>
              <a:rPr lang="ru-RU" sz="2000" b="1" dirty="0" err="1">
                <a:latin typeface="Arial Narrow" panose="020B0606020202030204" pitchFamily="34" charset="0"/>
              </a:rPr>
              <a:t>захисту</a:t>
            </a:r>
            <a:r>
              <a:rPr lang="ru-RU" sz="2000" b="1" dirty="0">
                <a:latin typeface="Arial Narrow" panose="020B0606020202030204" pitchFamily="34" charset="0"/>
              </a:rPr>
              <a:t> прав людини</a:t>
            </a:r>
            <a:r>
              <a:rPr lang="ru-RU" sz="2000" dirty="0">
                <a:latin typeface="Arial Narrow" panose="020B0606020202030204" pitchFamily="34" charset="0"/>
              </a:rPr>
              <a:t>, </a:t>
            </a:r>
            <a:r>
              <a:rPr lang="ru-RU" sz="2000" dirty="0" err="1">
                <a:latin typeface="Arial Narrow" panose="020B0606020202030204" pitchFamily="34" charset="0"/>
              </a:rPr>
              <a:t>який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відзначають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щороку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b="1" dirty="0">
                <a:latin typeface="Arial Narrow" panose="020B0606020202030204" pitchFamily="34" charset="0"/>
              </a:rPr>
              <a:t>10 </a:t>
            </a:r>
            <a:r>
              <a:rPr lang="ru-RU" sz="2000" b="1" dirty="0" err="1">
                <a:latin typeface="Arial Narrow" panose="020B0606020202030204" pitchFamily="34" charset="0"/>
              </a:rPr>
              <a:t>грудня</a:t>
            </a:r>
            <a:r>
              <a:rPr lang="ru-RU" sz="2000" dirty="0">
                <a:latin typeface="Arial Narrow" panose="020B0606020202030204" pitchFamily="34" charset="0"/>
              </a:rPr>
              <a:t>, є </a:t>
            </a:r>
            <a:r>
              <a:rPr lang="ru-RU" sz="2000" dirty="0" err="1">
                <a:latin typeface="Arial Narrow" panose="020B0606020202030204" pitchFamily="34" charset="0"/>
              </a:rPr>
              <a:t>міжнародним</a:t>
            </a:r>
            <a:r>
              <a:rPr lang="ru-RU" sz="2000" dirty="0">
                <a:latin typeface="Arial Narrow" panose="020B0606020202030204" pitchFamily="34" charset="0"/>
              </a:rPr>
              <a:t> заходом, що </a:t>
            </a:r>
            <a:r>
              <a:rPr lang="ru-RU" sz="2000" dirty="0" err="1">
                <a:latin typeface="Arial Narrow" panose="020B0606020202030204" pitchFamily="34" charset="0"/>
              </a:rPr>
              <a:t>нагадує</a:t>
            </a:r>
            <a:r>
              <a:rPr lang="ru-RU" sz="2000" dirty="0">
                <a:latin typeface="Arial Narrow" panose="020B0606020202030204" pitchFamily="34" charset="0"/>
              </a:rPr>
              <a:t> про </a:t>
            </a:r>
            <a:r>
              <a:rPr lang="ru-RU" sz="2000" dirty="0" err="1">
                <a:latin typeface="Arial Narrow" panose="020B0606020202030204" pitchFamily="34" charset="0"/>
              </a:rPr>
              <a:t>важливість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забезпечення</a:t>
            </a:r>
            <a:r>
              <a:rPr lang="ru-RU" sz="2000" dirty="0">
                <a:latin typeface="Arial Narrow" panose="020B0606020202030204" pitchFamily="34" charset="0"/>
              </a:rPr>
              <a:t> і </a:t>
            </a:r>
            <a:r>
              <a:rPr lang="ru-RU" sz="2000" dirty="0" err="1">
                <a:latin typeface="Arial Narrow" panose="020B0606020202030204" pitchFamily="34" charset="0"/>
              </a:rPr>
              <a:t>дотримання</a:t>
            </a:r>
            <a:r>
              <a:rPr lang="ru-RU" sz="2000" dirty="0">
                <a:latin typeface="Arial Narrow" panose="020B0606020202030204" pitchFamily="34" charset="0"/>
              </a:rPr>
              <a:t> прав людини по </a:t>
            </a:r>
            <a:r>
              <a:rPr lang="ru-RU" sz="2000" dirty="0" err="1">
                <a:latin typeface="Arial Narrow" panose="020B0606020202030204" pitchFamily="34" charset="0"/>
              </a:rPr>
              <a:t>всьому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світу</a:t>
            </a:r>
            <a:r>
              <a:rPr lang="ru-RU" sz="2000" dirty="0">
                <a:latin typeface="Arial Narrow" panose="020B0606020202030204" pitchFamily="34" charset="0"/>
              </a:rPr>
              <a:t>. </a:t>
            </a:r>
            <a:r>
              <a:rPr lang="ru-RU" sz="2000" dirty="0" err="1">
                <a:latin typeface="Arial Narrow" panose="020B0606020202030204" pitchFamily="34" charset="0"/>
              </a:rPr>
              <a:t>Ця</a:t>
            </a:r>
            <a:r>
              <a:rPr lang="ru-RU" sz="2000" dirty="0">
                <a:latin typeface="Arial Narrow" panose="020B0606020202030204" pitchFamily="34" charset="0"/>
              </a:rPr>
              <a:t> дата </a:t>
            </a:r>
            <a:r>
              <a:rPr lang="ru-RU" sz="2000" dirty="0" err="1">
                <a:latin typeface="Arial Narrow" panose="020B0606020202030204" pitchFamily="34" charset="0"/>
              </a:rPr>
              <a:t>була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обрана</a:t>
            </a:r>
            <a:r>
              <a:rPr lang="ru-RU" sz="2000" dirty="0">
                <a:latin typeface="Arial Narrow" panose="020B0606020202030204" pitchFamily="34" charset="0"/>
              </a:rPr>
              <a:t> на честь </a:t>
            </a:r>
            <a:r>
              <a:rPr lang="ru-RU" sz="2000" dirty="0" err="1">
                <a:latin typeface="Arial Narrow" panose="020B0606020202030204" pitchFamily="34" charset="0"/>
              </a:rPr>
              <a:t>ухвалення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</a:rPr>
              <a:t>Загальної</a:t>
            </a:r>
            <a:r>
              <a:rPr lang="ru-RU" sz="2000" b="1" dirty="0">
                <a:latin typeface="Arial Narrow" panose="020B0606020202030204" pitchFamily="34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</a:rPr>
              <a:t>декларації</a:t>
            </a:r>
            <a:r>
              <a:rPr lang="ru-RU" sz="2000" b="1" dirty="0">
                <a:latin typeface="Arial Narrow" panose="020B0606020202030204" pitchFamily="34" charset="0"/>
              </a:rPr>
              <a:t> прав людини</a:t>
            </a:r>
            <a:r>
              <a:rPr lang="ru-RU" sz="2000" dirty="0">
                <a:latin typeface="Arial Narrow" panose="020B0606020202030204" pitchFamily="34" charset="0"/>
              </a:rPr>
              <a:t> Генеральною </a:t>
            </a:r>
            <a:r>
              <a:rPr lang="ru-RU" sz="2000" dirty="0" err="1">
                <a:latin typeface="Arial Narrow" panose="020B0606020202030204" pitchFamily="34" charset="0"/>
              </a:rPr>
              <a:t>Асамблеєю</a:t>
            </a:r>
            <a:r>
              <a:rPr lang="ru-RU" sz="2000" dirty="0">
                <a:latin typeface="Arial Narrow" panose="020B0606020202030204" pitchFamily="34" charset="0"/>
              </a:rPr>
              <a:t> ООН 10 </a:t>
            </a:r>
            <a:r>
              <a:rPr lang="ru-RU" sz="2000" dirty="0" err="1">
                <a:latin typeface="Arial Narrow" panose="020B0606020202030204" pitchFamily="34" charset="0"/>
              </a:rPr>
              <a:t>грудня</a:t>
            </a:r>
            <a:r>
              <a:rPr lang="ru-RU" sz="2000" dirty="0">
                <a:latin typeface="Arial Narrow" panose="020B0606020202030204" pitchFamily="34" charset="0"/>
              </a:rPr>
              <a:t> 1948 року</a:t>
            </a:r>
            <a:r>
              <a:rPr lang="ru-RU" sz="2000" dirty="0" smtClean="0">
                <a:latin typeface="Arial Narrow" panose="020B0606020202030204" pitchFamily="34" charset="0"/>
              </a:rPr>
              <a:t>.</a:t>
            </a:r>
          </a:p>
          <a:p>
            <a:endParaRPr lang="ru-RU" sz="2000" dirty="0">
              <a:latin typeface="Arial Narrow" panose="020B0606020202030204" pitchFamily="34" charset="0"/>
            </a:endParaRPr>
          </a:p>
          <a:p>
            <a:r>
              <a:rPr lang="ru-RU" sz="2000" dirty="0" err="1" smtClean="0">
                <a:latin typeface="Arial Narrow" panose="020B0606020202030204" pitchFamily="34" charset="0"/>
              </a:rPr>
              <a:t>Цей</a:t>
            </a:r>
            <a:r>
              <a:rPr lang="ru-RU" sz="2000" dirty="0" smtClean="0">
                <a:latin typeface="Arial Narrow" panose="020B0606020202030204" pitchFamily="34" charset="0"/>
              </a:rPr>
              <a:t> день </a:t>
            </a:r>
            <a:r>
              <a:rPr lang="ru-RU" sz="2000" dirty="0" err="1" smtClean="0">
                <a:latin typeface="Arial Narrow" panose="020B0606020202030204" pitchFamily="34" charset="0"/>
              </a:rPr>
              <a:t>це</a:t>
            </a:r>
            <a:r>
              <a:rPr lang="ru-RU" sz="2000" dirty="0" smtClean="0">
                <a:latin typeface="Arial Narrow" panose="020B0606020202030204" pitchFamily="34" charset="0"/>
              </a:rPr>
              <a:t> є </a:t>
            </a:r>
            <a:r>
              <a:rPr lang="ru-RU" sz="2000" dirty="0" err="1" smtClean="0">
                <a:latin typeface="Arial Narrow" panose="020B0606020202030204" pitchFamily="34" charset="0"/>
              </a:rPr>
              <a:t>нагадуванням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r>
              <a:rPr lang="ru-RU" sz="2000" dirty="0">
                <a:latin typeface="Arial Narrow" panose="020B0606020202030204" pitchFamily="34" charset="0"/>
              </a:rPr>
              <a:t>про те, що </a:t>
            </a:r>
            <a:r>
              <a:rPr lang="ru-RU" sz="2000" dirty="0" err="1">
                <a:latin typeface="Arial Narrow" panose="020B0606020202030204" pitchFamily="34" charset="0"/>
              </a:rPr>
              <a:t>кожна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людина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має</a:t>
            </a:r>
            <a:r>
              <a:rPr lang="ru-RU" sz="2000" dirty="0">
                <a:latin typeface="Arial Narrow" panose="020B0606020202030204" pitchFamily="34" charset="0"/>
              </a:rPr>
              <a:t> право на </a:t>
            </a:r>
            <a:r>
              <a:rPr lang="ru-RU" sz="2000" dirty="0" err="1">
                <a:latin typeface="Arial Narrow" panose="020B0606020202030204" pitchFamily="34" charset="0"/>
              </a:rPr>
              <a:t>гідне</a:t>
            </a:r>
            <a:r>
              <a:rPr lang="ru-RU" sz="2000" dirty="0">
                <a:latin typeface="Arial Narrow" panose="020B0606020202030204" pitchFamily="34" charset="0"/>
              </a:rPr>
              <a:t> </a:t>
            </a:r>
            <a:r>
              <a:rPr lang="ru-RU" sz="2000" dirty="0" err="1">
                <a:latin typeface="Arial Narrow" panose="020B0606020202030204" pitchFamily="34" charset="0"/>
              </a:rPr>
              <a:t>життя</a:t>
            </a:r>
            <a:r>
              <a:rPr lang="ru-RU" sz="2000" dirty="0">
                <a:latin typeface="Arial Narrow" panose="020B0606020202030204" pitchFamily="34" charset="0"/>
              </a:rPr>
              <a:t>, свободу, </a:t>
            </a:r>
            <a:r>
              <a:rPr lang="ru-RU" sz="2000" dirty="0" err="1">
                <a:latin typeface="Arial Narrow" panose="020B0606020202030204" pitchFamily="34" charset="0"/>
              </a:rPr>
              <a:t>рівність</a:t>
            </a:r>
            <a:r>
              <a:rPr lang="ru-RU" sz="2000" dirty="0">
                <a:latin typeface="Arial Narrow" panose="020B0606020202030204" pitchFamily="34" charset="0"/>
              </a:rPr>
              <a:t> і </a:t>
            </a:r>
            <a:r>
              <a:rPr lang="ru-RU" sz="2000" dirty="0" err="1">
                <a:latin typeface="Arial Narrow" panose="020B0606020202030204" pitchFamily="34" charset="0"/>
              </a:rPr>
              <a:t>захист</a:t>
            </a:r>
            <a:r>
              <a:rPr lang="ru-RU" sz="2000" dirty="0">
                <a:latin typeface="Arial Narrow" panose="020B0606020202030204" pitchFamily="34" charset="0"/>
              </a:rPr>
              <a:t> перед законом</a:t>
            </a:r>
            <a:r>
              <a:rPr lang="ru-RU" sz="2000" dirty="0" smtClean="0">
                <a:latin typeface="Arial Narrow" panose="020B0606020202030204" pitchFamily="34" charset="0"/>
              </a:rPr>
              <a:t>. І те, що права людини не </a:t>
            </a:r>
            <a:r>
              <a:rPr lang="ru-RU" sz="2000" dirty="0" err="1" smtClean="0">
                <a:latin typeface="Arial Narrow" panose="020B0606020202030204" pitchFamily="34" charset="0"/>
              </a:rPr>
              <a:t>мають</a:t>
            </a:r>
            <a:r>
              <a:rPr lang="ru-RU" sz="2000" dirty="0" smtClean="0">
                <a:latin typeface="Arial Narrow" panose="020B0606020202030204" pitchFamily="34" charset="0"/>
              </a:rPr>
              <a:t> бути </a:t>
            </a:r>
            <a:r>
              <a:rPr lang="ru-RU" sz="2000" dirty="0" err="1" smtClean="0">
                <a:latin typeface="Arial Narrow" panose="020B0606020202030204" pitchFamily="34" charset="0"/>
              </a:rPr>
              <a:t>порушені</a:t>
            </a:r>
            <a:r>
              <a:rPr lang="ru-RU" sz="2000" dirty="0" smtClean="0">
                <a:latin typeface="Arial Narrow" panose="020B0606020202030204" pitchFamily="34" charset="0"/>
              </a:rPr>
              <a:t>.</a:t>
            </a:r>
            <a:endParaRPr lang="uk-UA" sz="2000" dirty="0">
              <a:latin typeface="Arial Narrow" panose="020B060602020203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8" y="2079172"/>
            <a:ext cx="4776107" cy="35820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04891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1B5D79A-D23A-47F9-9671-BB892CBFA183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5CC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405078-9AB8-4399-8605-9A6C4293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071" y="266970"/>
            <a:ext cx="11447929" cy="6028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300" dirty="0">
                <a:latin typeface="Impact" panose="020B0806030902050204" pitchFamily="34" charset="0"/>
              </a:rPr>
              <a:t>ПРОТИДІЙ</a:t>
            </a:r>
          </a:p>
          <a:p>
            <a:pPr marL="0" indent="0">
              <a:buNone/>
            </a:pPr>
            <a:r>
              <a:rPr lang="ru-RU" sz="14800" dirty="0">
                <a:latin typeface="Impact" panose="020B0806030902050204" pitchFamily="34" charset="0"/>
              </a:rPr>
              <a:t>НАСИЛЬСТВУ! </a:t>
            </a:r>
          </a:p>
        </p:txBody>
      </p:sp>
      <p:pic>
        <p:nvPicPr>
          <p:cNvPr id="18438" name="Picture 6" descr="Di Nuovo Al Gruppo Della Scuola Gli Studenti Aspettano Lo Studio  Illustrazione Vettoriale - Illustrazione di età, gruppi: 81437409">
            <a:extLst>
              <a:ext uri="{FF2B5EF4-FFF2-40B4-BE49-F238E27FC236}">
                <a16:creationId xmlns:a16="http://schemas.microsoft.com/office/drawing/2014/main" id="{F82BECCF-8174-492C-A9A8-BD8B5F873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625" y1="43240" x2="10625" y2="43240"/>
                        <a14:foregroundMark x1="89875" y1="55020" x2="89875" y2="55020"/>
                        <a14:foregroundMark x1="53000" y1="48193" x2="53000" y2="48193"/>
                        <a14:foregroundMark x1="53625" y1="42436" x2="53500" y2="58233"/>
                        <a14:foregroundMark x1="52625" y1="41232" x2="51750" y2="45783"/>
                        <a14:foregroundMark x1="88750" y1="60776" x2="88125" y2="54217"/>
                        <a14:foregroundMark x1="25125" y1="48059" x2="25125" y2="48059"/>
                        <a14:foregroundMark x1="24500" y1="47523" x2="24500" y2="47523"/>
                        <a14:foregroundMark x1="24750" y1="50602" x2="24750" y2="50602"/>
                        <a14:foregroundMark x1="22875" y1="46988" x2="22875" y2="46988"/>
                        <a14:foregroundMark x1="23375" y1="46988" x2="25375" y2="52610"/>
                        <a14:backgroundMark x1="27000" y1="52878" x2="27000" y2="52878"/>
                        <a14:backgroundMark x1="43125" y1="50201" x2="43125" y2="50201"/>
                        <a14:backgroundMark x1="58125" y1="55020" x2="58125" y2="55020"/>
                        <a14:backgroundMark x1="32750" y1="58099" x2="32750" y2="58099"/>
                        <a14:backgroundMark x1="32750" y1="58099" x2="32750" y2="58099"/>
                        <a14:backgroundMark x1="33000" y1="58768" x2="33000" y2="58768"/>
                        <a14:backgroundMark x1="32625" y1="57965" x2="32625" y2="57965"/>
                        <a14:backgroundMark x1="32375" y1="57296" x2="32375" y2="57296"/>
                        <a14:backgroundMark x1="32125" y1="51941" x2="32125" y2="51941"/>
                        <a14:backgroundMark x1="31750" y1="53414" x2="31750" y2="53414"/>
                        <a14:backgroundMark x1="31625" y1="55422" x2="31625" y2="55422"/>
                        <a14:backgroundMark x1="28875" y1="55288" x2="28875" y2="55288"/>
                        <a14:backgroundMark x1="29125" y1="55823" x2="29125" y2="55823"/>
                        <a14:backgroundMark x1="28750" y1="54752" x2="28750" y2="54752"/>
                        <a14:backgroundMark x1="30000" y1="52878" x2="30000" y2="52878"/>
                        <a14:backgroundMark x1="30625" y1="58099" x2="30625" y2="58099"/>
                        <a14:backgroundMark x1="61875" y1="52075" x2="61875" y2="52075"/>
                        <a14:backgroundMark x1="62000" y1="51673" x2="62000" y2="51673"/>
                        <a14:backgroundMark x1="62000" y1="51673" x2="62000" y2="51673"/>
                        <a14:backgroundMark x1="61375" y1="52209" x2="61375" y2="52209"/>
                        <a14:backgroundMark x1="74375" y1="51406" x2="74375" y2="51406"/>
                        <a14:backgroundMark x1="74750" y1="52343" x2="74750" y2="52343"/>
                        <a14:backgroundMark x1="79375" y1="64793" x2="79375" y2="64793"/>
                        <a14:backgroundMark x1="58250" y1="55823" x2="58250" y2="55823"/>
                        <a14:backgroundMark x1="61000" y1="50201" x2="61000" y2="50201"/>
                        <a14:backgroundMark x1="23625" y1="46586" x2="23625" y2="465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364" y="3646963"/>
            <a:ext cx="4249270" cy="396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18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1170</TotalTime>
  <Words>1533</Words>
  <Application>Microsoft Office PowerPoint</Application>
  <PresentationFormat>Широкоэкранный</PresentationFormat>
  <Paragraphs>139</Paragraphs>
  <Slides>37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7" baseType="lpstr">
      <vt:lpstr>Arial</vt:lpstr>
      <vt:lpstr>Arial Black</vt:lpstr>
      <vt:lpstr>Arial Narrow</vt:lpstr>
      <vt:lpstr>Calibri</vt:lpstr>
      <vt:lpstr>Calibri Light</vt:lpstr>
      <vt:lpstr>Franklin Gothic Book</vt:lpstr>
      <vt:lpstr>Impact</vt:lpstr>
      <vt:lpstr>Wingdings</vt:lpstr>
      <vt:lpstr>Тема Office</vt:lpstr>
      <vt:lpstr>Crop</vt:lpstr>
      <vt:lpstr>  днів  проти  насильства</vt:lpstr>
      <vt:lpstr>Що таке насильство?</vt:lpstr>
      <vt:lpstr>Фізичне насильство: ляпаси, жбурляння різними предметами, кусання, удушення, штовхання, побиття, спроба вбивства….</vt:lpstr>
      <vt:lpstr>Психологічне насильство: словесні образи, крики, приниження, залякування, шантажування…. </vt:lpstr>
      <vt:lpstr>Сексуальне насильство: примус до статевих контактів, зґвалтування, образи</vt:lpstr>
      <vt:lpstr>Економічне насильство: фінансовий контроль, позбавлення житла, їжі, одягу, заборона навчатися або обирати місце роботи, свідоме руйнування та пошкодження майна.</vt:lpstr>
      <vt:lpstr>Найбільш ганебне насильство над дітьми. Зростає батьківська жорстокість, кількість тілесних ушкоджень, вбивства. Діти позбавлені турботи батьків нерідко гинуть. Як наслідок – діти втрачають довіру і пошану до батьків</vt:lpstr>
      <vt:lpstr>Прояви домашнього насильства. </vt:lpstr>
      <vt:lpstr>Як уникнути насилля? Пам’ятка для дітей </vt:lpstr>
      <vt:lpstr>Презентация PowerPoint</vt:lpstr>
      <vt:lpstr>Жити без насильства.</vt:lpstr>
      <vt:lpstr>25 листопада – 10 грудня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днів  проти  насильства</dc:title>
  <dc:creator>Administrator</dc:creator>
  <cp:lastModifiedBy>Lenovo</cp:lastModifiedBy>
  <cp:revision>7</cp:revision>
  <dcterms:created xsi:type="dcterms:W3CDTF">2022-11-29T20:22:54Z</dcterms:created>
  <dcterms:modified xsi:type="dcterms:W3CDTF">2024-11-24T17:04:07Z</dcterms:modified>
</cp:coreProperties>
</file>