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2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9144000" cy="5143500" type="screen16x9"/>
  <p:notesSz cx="6858000" cy="9144000"/>
  <p:embeddedFontLst>
    <p:embeddedFont>
      <p:font typeface="Roboto" charset="0"/>
      <p:regular r:id="rId23"/>
      <p:bold r:id="rId24"/>
      <p:italic r:id="rId25"/>
      <p:boldItalic r:id="rId26"/>
    </p:embeddedFont>
    <p:embeddedFont>
      <p:font typeface="Pacifico" charset="-52"/>
      <p:regular r:id="rId27"/>
    </p:embeddedFont>
    <p:embeddedFont>
      <p:font typeface="Impact" pitchFamily="34" charset="0"/>
      <p:regular r:id="rId28"/>
    </p:embeddedFont>
    <p:embeddedFont>
      <p:font typeface="Lobster" charset="-52"/>
      <p:regular r:id="rId29"/>
    </p:embeddedFont>
    <p:embeddedFont>
      <p:font typeface="Caveat" charset="0"/>
      <p:regular r:id="rId30"/>
      <p:bold r:id="rId3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1F928C2B-35DB-4ED3-986C-EFF78523FD96}">
  <a:tblStyle styleId="{1F928C2B-35DB-4ED3-986C-EFF78523FD96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0" d="100"/>
          <a:sy n="110" d="100"/>
        </p:scale>
        <p:origin x="-658" y="-7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font" Target="fonts/font5.fntdata"/><Relationship Id="rId30" Type="http://schemas.openxmlformats.org/officeDocument/2006/relationships/font" Target="fonts/font8.fntdata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878669961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" name="Google Shape;83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g78ca51db38_0_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1" name="Google Shape;91;g78ca51db38_0_3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g78ca51db38_0_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8" name="Google Shape;98;g78ca51db38_0_4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g78ca51db38_0_4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" name="Google Shape;104;g78ca51db38_0_4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gaf89cee315_0_29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1" name="Google Shape;111;gaf89cee315_0_29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gaf89cee315_2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7" name="Google Shape;117;gaf89cee315_2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gaf89cee315_2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3" name="Google Shape;123;gaf89cee315_2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gaf89cee315_2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9" name="Google Shape;129;gaf89cee315_2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gaf89cee315_2_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5" name="Google Shape;135;gaf89cee315_2_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gaf89cee315_2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Google Shape;142;gaf89cee315_2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gaf89cee315_2_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8" name="Google Shape;148;gaf89cee315_2_3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gaf89cee315_2_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5" name="Google Shape;155;gaf89cee315_2_4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gaf8c2ac461_0_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1" name="Google Shape;161;gaf8c2ac461_0_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gaf8c2ac461_0_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7" name="Google Shape;167;gaf8c2ac461_0_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gaf8c2ac461_0_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3" name="Google Shape;173;gaf8c2ac461_0_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gaf8c2ac461_0_5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0" name="Google Shape;180;gaf8c2ac461_0_5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gb673b01503_0_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6" name="Google Shape;186;gb673b01503_0_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g78ca51db38_0_7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2" name="Google Shape;192;g78ca51db38_0_7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g78ca51db38_0_5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8" name="Google Shape;198;g78ca51db38_0_5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g78ca51db38_0_6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4" name="Google Shape;204;g78ca51db38_0_6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dk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oogle Shape;10;p2"/>
          <p:cNvGrpSpPr/>
          <p:nvPr/>
        </p:nvGrpSpPr>
        <p:grpSpPr>
          <a:xfrm>
            <a:off x="6098378" y="5"/>
            <a:ext cx="3045625" cy="2030570"/>
            <a:chOff x="6098378" y="5"/>
            <a:chExt cx="3045625" cy="2030570"/>
          </a:xfrm>
        </p:grpSpPr>
        <p:sp>
          <p:nvSpPr>
            <p:cNvPr id="11" name="Google Shape;11;p2"/>
            <p:cNvSpPr/>
            <p:nvPr/>
          </p:nvSpPr>
          <p:spPr>
            <a:xfrm>
              <a:off x="8128803" y="16"/>
              <a:ext cx="1015200" cy="10152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12;p2"/>
            <p:cNvSpPr/>
            <p:nvPr/>
          </p:nvSpPr>
          <p:spPr>
            <a:xfrm flipH="1">
              <a:off x="7113463" y="5"/>
              <a:ext cx="1015200" cy="1015200"/>
            </a:xfrm>
            <a:prstGeom prst="rtTriangle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13;p2"/>
            <p:cNvSpPr/>
            <p:nvPr/>
          </p:nvSpPr>
          <p:spPr>
            <a:xfrm rot="10800000" flipH="1">
              <a:off x="7113588" y="107"/>
              <a:ext cx="1015200" cy="10152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14;p2"/>
            <p:cNvSpPr/>
            <p:nvPr/>
          </p:nvSpPr>
          <p:spPr>
            <a:xfrm rot="10800000">
              <a:off x="6098378" y="97"/>
              <a:ext cx="1015200" cy="1015200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15;p2"/>
            <p:cNvSpPr/>
            <p:nvPr/>
          </p:nvSpPr>
          <p:spPr>
            <a:xfrm rot="10800000">
              <a:off x="8128789" y="1015375"/>
              <a:ext cx="1015200" cy="10152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6" name="Google Shape;16;p2"/>
          <p:cNvSpPr txBox="1">
            <a:spLocks noGrp="1"/>
          </p:cNvSpPr>
          <p:nvPr>
            <p:ph type="ctrTitle"/>
          </p:nvPr>
        </p:nvSpPr>
        <p:spPr>
          <a:xfrm>
            <a:off x="598100" y="1775222"/>
            <a:ext cx="8222100" cy="838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7" name="Google Shape;17;p2"/>
          <p:cNvSpPr txBox="1">
            <a:spLocks noGrp="1"/>
          </p:cNvSpPr>
          <p:nvPr>
            <p:ph type="subTitle" idx="1"/>
          </p:nvPr>
        </p:nvSpPr>
        <p:spPr>
          <a:xfrm>
            <a:off x="598088" y="2715913"/>
            <a:ext cx="8222100" cy="432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8" name="Google Shape;18;p2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dk1"/>
        </a:solidFill>
        <a:effectLst/>
      </p:bgPr>
    </p:bg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oogle Shape;20;p3"/>
          <p:cNvGrpSpPr/>
          <p:nvPr/>
        </p:nvGrpSpPr>
        <p:grpSpPr>
          <a:xfrm>
            <a:off x="6098378" y="5"/>
            <a:ext cx="3045625" cy="2030570"/>
            <a:chOff x="6098378" y="5"/>
            <a:chExt cx="3045625" cy="2030570"/>
          </a:xfrm>
        </p:grpSpPr>
        <p:sp>
          <p:nvSpPr>
            <p:cNvPr id="21" name="Google Shape;21;p3"/>
            <p:cNvSpPr/>
            <p:nvPr/>
          </p:nvSpPr>
          <p:spPr>
            <a:xfrm>
              <a:off x="8128803" y="16"/>
              <a:ext cx="1015200" cy="10152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22;p3"/>
            <p:cNvSpPr/>
            <p:nvPr/>
          </p:nvSpPr>
          <p:spPr>
            <a:xfrm flipH="1">
              <a:off x="7113463" y="5"/>
              <a:ext cx="1015200" cy="1015200"/>
            </a:xfrm>
            <a:prstGeom prst="rtTriangle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23;p3"/>
            <p:cNvSpPr/>
            <p:nvPr/>
          </p:nvSpPr>
          <p:spPr>
            <a:xfrm rot="10800000" flipH="1">
              <a:off x="7113588" y="107"/>
              <a:ext cx="1015200" cy="10152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24;p3"/>
            <p:cNvSpPr/>
            <p:nvPr/>
          </p:nvSpPr>
          <p:spPr>
            <a:xfrm rot="10800000">
              <a:off x="6098378" y="97"/>
              <a:ext cx="1015200" cy="1015200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25;p3"/>
            <p:cNvSpPr/>
            <p:nvPr/>
          </p:nvSpPr>
          <p:spPr>
            <a:xfrm rot="10800000">
              <a:off x="8128789" y="1015375"/>
              <a:ext cx="1015200" cy="10152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6" name="Google Shape;26;p3"/>
          <p:cNvSpPr txBox="1">
            <a:spLocks noGrp="1"/>
          </p:cNvSpPr>
          <p:nvPr>
            <p:ph type="title"/>
          </p:nvPr>
        </p:nvSpPr>
        <p:spPr>
          <a:xfrm>
            <a:off x="598100" y="2152347"/>
            <a:ext cx="8222100" cy="83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27" name="Google Shape;27;p3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oogle Shape;29;p4"/>
          <p:cNvGrpSpPr/>
          <p:nvPr/>
        </p:nvGrpSpPr>
        <p:grpSpPr>
          <a:xfrm>
            <a:off x="0" y="3903669"/>
            <a:ext cx="9144000" cy="1239925"/>
            <a:chOff x="0" y="3903669"/>
            <a:chExt cx="9144000" cy="1239925"/>
          </a:xfrm>
        </p:grpSpPr>
        <p:sp>
          <p:nvSpPr>
            <p:cNvPr id="30" name="Google Shape;30;p4"/>
            <p:cNvSpPr/>
            <p:nvPr/>
          </p:nvSpPr>
          <p:spPr>
            <a:xfrm>
              <a:off x="8154895" y="3903669"/>
              <a:ext cx="989100" cy="987900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31;p4"/>
            <p:cNvSpPr/>
            <p:nvPr/>
          </p:nvSpPr>
          <p:spPr>
            <a:xfrm flipH="1">
              <a:off x="6181163" y="3903669"/>
              <a:ext cx="989100" cy="987900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32;p4"/>
            <p:cNvSpPr/>
            <p:nvPr/>
          </p:nvSpPr>
          <p:spPr>
            <a:xfrm>
              <a:off x="7170274" y="3903669"/>
              <a:ext cx="989100" cy="9879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33;p4"/>
            <p:cNvSpPr/>
            <p:nvPr/>
          </p:nvSpPr>
          <p:spPr>
            <a:xfrm rot="10800000">
              <a:off x="8154757" y="3903682"/>
              <a:ext cx="989100" cy="987900"/>
            </a:xfrm>
            <a:prstGeom prst="rtTriangle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34;p4"/>
            <p:cNvSpPr/>
            <p:nvPr/>
          </p:nvSpPr>
          <p:spPr>
            <a:xfrm>
              <a:off x="0" y="4891594"/>
              <a:ext cx="9144000" cy="2520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5" name="Google Shape;35;p4"/>
          <p:cNvSpPr txBox="1">
            <a:spLocks noGrp="1"/>
          </p:cNvSpPr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4"/>
          <p:cNvSpPr txBox="1">
            <a:spLocks noGrp="1"/>
          </p:cNvSpPr>
          <p:nvPr>
            <p:ph type="body" idx="1"/>
          </p:nvPr>
        </p:nvSpPr>
        <p:spPr>
          <a:xfrm>
            <a:off x="311700" y="1229875"/>
            <a:ext cx="8520600" cy="333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37" name="Google Shape;37;p4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5"/>
          <p:cNvSpPr txBox="1">
            <a:spLocks noGrp="1"/>
          </p:cNvSpPr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5"/>
          <p:cNvSpPr txBox="1">
            <a:spLocks noGrp="1"/>
          </p:cNvSpPr>
          <p:nvPr>
            <p:ph type="body" idx="1"/>
          </p:nvPr>
        </p:nvSpPr>
        <p:spPr>
          <a:xfrm>
            <a:off x="311700" y="1229975"/>
            <a:ext cx="3999900" cy="333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41" name="Google Shape;41;p5"/>
          <p:cNvSpPr txBox="1">
            <a:spLocks noGrp="1"/>
          </p:cNvSpPr>
          <p:nvPr>
            <p:ph type="body" idx="2"/>
          </p:nvPr>
        </p:nvSpPr>
        <p:spPr>
          <a:xfrm>
            <a:off x="4832400" y="1229975"/>
            <a:ext cx="3999900" cy="333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42" name="Google Shape;42;p5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dk2"/>
                </a:solidFill>
              </a:defRPr>
            </a:lvl1pPr>
            <a:lvl2pPr lvl="1">
              <a:buNone/>
              <a:defRPr>
                <a:solidFill>
                  <a:schemeClr val="dk2"/>
                </a:solidFill>
              </a:defRPr>
            </a:lvl2pPr>
            <a:lvl3pPr lvl="2">
              <a:buNone/>
              <a:defRPr>
                <a:solidFill>
                  <a:schemeClr val="dk2"/>
                </a:solidFill>
              </a:defRPr>
            </a:lvl3pPr>
            <a:lvl4pPr lvl="3">
              <a:buNone/>
              <a:defRPr>
                <a:solidFill>
                  <a:schemeClr val="dk2"/>
                </a:solidFill>
              </a:defRPr>
            </a:lvl4pPr>
            <a:lvl5pPr lvl="4">
              <a:buNone/>
              <a:defRPr>
                <a:solidFill>
                  <a:schemeClr val="dk2"/>
                </a:solidFill>
              </a:defRPr>
            </a:lvl5pPr>
            <a:lvl6pPr lvl="5">
              <a:buNone/>
              <a:defRPr>
                <a:solidFill>
                  <a:schemeClr val="dk2"/>
                </a:solidFill>
              </a:defRPr>
            </a:lvl6pPr>
            <a:lvl7pPr lvl="6">
              <a:buNone/>
              <a:defRPr>
                <a:solidFill>
                  <a:schemeClr val="dk2"/>
                </a:solidFill>
              </a:defRPr>
            </a:lvl7pPr>
            <a:lvl8pPr lvl="7">
              <a:buNone/>
              <a:defRPr>
                <a:solidFill>
                  <a:schemeClr val="dk2"/>
                </a:solidFill>
              </a:defRPr>
            </a:lvl8pPr>
            <a:lvl9pPr lvl="8">
              <a:buNone/>
              <a:defRPr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6"/>
          <p:cNvSpPr txBox="1">
            <a:spLocks noGrp="1"/>
          </p:cNvSpPr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6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dk2"/>
                </a:solidFill>
              </a:defRPr>
            </a:lvl1pPr>
            <a:lvl2pPr lvl="1">
              <a:buNone/>
              <a:defRPr>
                <a:solidFill>
                  <a:schemeClr val="dk2"/>
                </a:solidFill>
              </a:defRPr>
            </a:lvl2pPr>
            <a:lvl3pPr lvl="2">
              <a:buNone/>
              <a:defRPr>
                <a:solidFill>
                  <a:schemeClr val="dk2"/>
                </a:solidFill>
              </a:defRPr>
            </a:lvl3pPr>
            <a:lvl4pPr lvl="3">
              <a:buNone/>
              <a:defRPr>
                <a:solidFill>
                  <a:schemeClr val="dk2"/>
                </a:solidFill>
              </a:defRPr>
            </a:lvl4pPr>
            <a:lvl5pPr lvl="4">
              <a:buNone/>
              <a:defRPr>
                <a:solidFill>
                  <a:schemeClr val="dk2"/>
                </a:solidFill>
              </a:defRPr>
            </a:lvl5pPr>
            <a:lvl6pPr lvl="5">
              <a:buNone/>
              <a:defRPr>
                <a:solidFill>
                  <a:schemeClr val="dk2"/>
                </a:solidFill>
              </a:defRPr>
            </a:lvl6pPr>
            <a:lvl7pPr lvl="6">
              <a:buNone/>
              <a:defRPr>
                <a:solidFill>
                  <a:schemeClr val="dk2"/>
                </a:solidFill>
              </a:defRPr>
            </a:lvl7pPr>
            <a:lvl8pPr lvl="7">
              <a:buNone/>
              <a:defRPr>
                <a:solidFill>
                  <a:schemeClr val="dk2"/>
                </a:solidFill>
              </a:defRPr>
            </a:lvl8pPr>
            <a:lvl9pPr lvl="8">
              <a:buNone/>
              <a:defRPr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body" idx="1"/>
          </p:nvPr>
        </p:nvSpPr>
        <p:spPr>
          <a:xfrm>
            <a:off x="311700" y="1465804"/>
            <a:ext cx="2808000" cy="3103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49" name="Google Shape;49;p7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dk2"/>
                </a:solidFill>
              </a:defRPr>
            </a:lvl1pPr>
            <a:lvl2pPr lvl="1">
              <a:buNone/>
              <a:defRPr>
                <a:solidFill>
                  <a:schemeClr val="dk2"/>
                </a:solidFill>
              </a:defRPr>
            </a:lvl2pPr>
            <a:lvl3pPr lvl="2">
              <a:buNone/>
              <a:defRPr>
                <a:solidFill>
                  <a:schemeClr val="dk2"/>
                </a:solidFill>
              </a:defRPr>
            </a:lvl3pPr>
            <a:lvl4pPr lvl="3">
              <a:buNone/>
              <a:defRPr>
                <a:solidFill>
                  <a:schemeClr val="dk2"/>
                </a:solidFill>
              </a:defRPr>
            </a:lvl4pPr>
            <a:lvl5pPr lvl="4">
              <a:buNone/>
              <a:defRPr>
                <a:solidFill>
                  <a:schemeClr val="dk2"/>
                </a:solidFill>
              </a:defRPr>
            </a:lvl5pPr>
            <a:lvl6pPr lvl="5">
              <a:buNone/>
              <a:defRPr>
                <a:solidFill>
                  <a:schemeClr val="dk2"/>
                </a:solidFill>
              </a:defRPr>
            </a:lvl6pPr>
            <a:lvl7pPr lvl="6">
              <a:buNone/>
              <a:defRPr>
                <a:solidFill>
                  <a:schemeClr val="dk2"/>
                </a:solidFill>
              </a:defRPr>
            </a:lvl7pPr>
            <a:lvl8pPr lvl="7">
              <a:buNone/>
              <a:defRPr>
                <a:solidFill>
                  <a:schemeClr val="dk2"/>
                </a:solidFill>
              </a:defRPr>
            </a:lvl8pPr>
            <a:lvl9pPr lvl="8">
              <a:buNone/>
              <a:defRPr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accent4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" name="Google Shape;51;p8"/>
          <p:cNvGrpSpPr/>
          <p:nvPr/>
        </p:nvGrpSpPr>
        <p:grpSpPr>
          <a:xfrm>
            <a:off x="6098378" y="5"/>
            <a:ext cx="3045625" cy="2030570"/>
            <a:chOff x="6098378" y="5"/>
            <a:chExt cx="3045625" cy="2030570"/>
          </a:xfrm>
        </p:grpSpPr>
        <p:sp>
          <p:nvSpPr>
            <p:cNvPr id="52" name="Google Shape;52;p8"/>
            <p:cNvSpPr/>
            <p:nvPr/>
          </p:nvSpPr>
          <p:spPr>
            <a:xfrm>
              <a:off x="8128803" y="16"/>
              <a:ext cx="1015200" cy="1015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" name="Google Shape;53;p8"/>
            <p:cNvSpPr/>
            <p:nvPr/>
          </p:nvSpPr>
          <p:spPr>
            <a:xfrm flipH="1">
              <a:off x="7113463" y="5"/>
              <a:ext cx="1015200" cy="1015200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" name="Google Shape;54;p8"/>
            <p:cNvSpPr/>
            <p:nvPr/>
          </p:nvSpPr>
          <p:spPr>
            <a:xfrm rot="10800000" flipH="1">
              <a:off x="7113588" y="107"/>
              <a:ext cx="1015200" cy="1015200"/>
            </a:xfrm>
            <a:prstGeom prst="rtTriangle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" name="Google Shape;55;p8"/>
            <p:cNvSpPr/>
            <p:nvPr/>
          </p:nvSpPr>
          <p:spPr>
            <a:xfrm rot="10800000">
              <a:off x="6098378" y="97"/>
              <a:ext cx="1015200" cy="1015200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" name="Google Shape;56;p8"/>
            <p:cNvSpPr/>
            <p:nvPr/>
          </p:nvSpPr>
          <p:spPr>
            <a:xfrm rot="10800000">
              <a:off x="8128789" y="1015375"/>
              <a:ext cx="1015200" cy="1015200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7" name="Google Shape;57;p8"/>
          <p:cNvSpPr txBox="1">
            <a:spLocks noGrp="1"/>
          </p:cNvSpPr>
          <p:nvPr>
            <p:ph type="title"/>
          </p:nvPr>
        </p:nvSpPr>
        <p:spPr>
          <a:xfrm>
            <a:off x="490250" y="526350"/>
            <a:ext cx="56187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58" name="Google Shape;58;p8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9"/>
          <p:cNvSpPr/>
          <p:nvPr/>
        </p:nvSpPr>
        <p:spPr>
          <a:xfrm>
            <a:off x="4572000" y="-175"/>
            <a:ext cx="4572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61" name="Google Shape;61;p9"/>
          <p:cNvCxnSpPr/>
          <p:nvPr/>
        </p:nvCxnSpPr>
        <p:spPr>
          <a:xfrm>
            <a:off x="5029675" y="4495500"/>
            <a:ext cx="468300" cy="0"/>
          </a:xfrm>
          <a:prstGeom prst="straightConnector1">
            <a:avLst/>
          </a:prstGeom>
          <a:noFill/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2" name="Google Shape;62;p9"/>
          <p:cNvSpPr txBox="1">
            <a:spLocks noGrp="1"/>
          </p:cNvSpPr>
          <p:nvPr>
            <p:ph type="title"/>
          </p:nvPr>
        </p:nvSpPr>
        <p:spPr>
          <a:xfrm>
            <a:off x="265500" y="1151100"/>
            <a:ext cx="4045200" cy="1564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63" name="Google Shape;63;p9"/>
          <p:cNvSpPr txBox="1">
            <a:spLocks noGrp="1"/>
          </p:cNvSpPr>
          <p:nvPr>
            <p:ph type="subTitle" idx="1"/>
          </p:nvPr>
        </p:nvSpPr>
        <p:spPr>
          <a:xfrm>
            <a:off x="265500" y="2769001"/>
            <a:ext cx="4045200" cy="1269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64" name="Google Shape;64;p9"/>
          <p:cNvSpPr txBox="1">
            <a:spLocks noGrp="1"/>
          </p:cNvSpPr>
          <p:nvPr>
            <p:ph type="body" idx="2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Char char="●"/>
              <a:defRPr>
                <a:solidFill>
                  <a:schemeClr val="lt1"/>
                </a:solidFill>
              </a:defRPr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65" name="Google Shape;65;p9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0"/>
          <p:cNvSpPr txBox="1">
            <a:spLocks noGrp="1"/>
          </p:cNvSpPr>
          <p:nvPr>
            <p:ph type="body" idx="1"/>
          </p:nvPr>
        </p:nvSpPr>
        <p:spPr>
          <a:xfrm>
            <a:off x="319500" y="4230575"/>
            <a:ext cx="5998800" cy="59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68" name="Google Shape;68;p10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dk2"/>
                </a:solidFill>
              </a:defRPr>
            </a:lvl1pPr>
            <a:lvl2pPr lvl="1">
              <a:buNone/>
              <a:defRPr>
                <a:solidFill>
                  <a:schemeClr val="dk2"/>
                </a:solidFill>
              </a:defRPr>
            </a:lvl2pPr>
            <a:lvl3pPr lvl="2">
              <a:buNone/>
              <a:defRPr>
                <a:solidFill>
                  <a:schemeClr val="dk2"/>
                </a:solidFill>
              </a:defRPr>
            </a:lvl3pPr>
            <a:lvl4pPr lvl="3">
              <a:buNone/>
              <a:defRPr>
                <a:solidFill>
                  <a:schemeClr val="dk2"/>
                </a:solidFill>
              </a:defRPr>
            </a:lvl4pPr>
            <a:lvl5pPr lvl="4">
              <a:buNone/>
              <a:defRPr>
                <a:solidFill>
                  <a:schemeClr val="dk2"/>
                </a:solidFill>
              </a:defRPr>
            </a:lvl5pPr>
            <a:lvl6pPr lvl="5">
              <a:buNone/>
              <a:defRPr>
                <a:solidFill>
                  <a:schemeClr val="dk2"/>
                </a:solidFill>
              </a:defRPr>
            </a:lvl6pPr>
            <a:lvl7pPr lvl="6">
              <a:buNone/>
              <a:defRPr>
                <a:solidFill>
                  <a:schemeClr val="dk2"/>
                </a:solidFill>
              </a:defRPr>
            </a:lvl7pPr>
            <a:lvl8pPr lvl="7">
              <a:buNone/>
              <a:defRPr>
                <a:solidFill>
                  <a:schemeClr val="dk2"/>
                </a:solidFill>
              </a:defRPr>
            </a:lvl8pPr>
            <a:lvl9pPr lvl="8">
              <a:buNone/>
              <a:defRPr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bg>
      <p:bgPr>
        <a:solidFill>
          <a:schemeClr val="dk1"/>
        </a:solidFill>
        <a:effectLst/>
      </p:bgPr>
    </p:bg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0" name="Google Shape;70;p11"/>
          <p:cNvGrpSpPr/>
          <p:nvPr/>
        </p:nvGrpSpPr>
        <p:grpSpPr>
          <a:xfrm>
            <a:off x="6098378" y="5"/>
            <a:ext cx="3045625" cy="2030570"/>
            <a:chOff x="6098378" y="5"/>
            <a:chExt cx="3045625" cy="2030570"/>
          </a:xfrm>
        </p:grpSpPr>
        <p:sp>
          <p:nvSpPr>
            <p:cNvPr id="71" name="Google Shape;71;p11"/>
            <p:cNvSpPr/>
            <p:nvPr/>
          </p:nvSpPr>
          <p:spPr>
            <a:xfrm>
              <a:off x="8128803" y="16"/>
              <a:ext cx="1015200" cy="10152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" name="Google Shape;72;p11"/>
            <p:cNvSpPr/>
            <p:nvPr/>
          </p:nvSpPr>
          <p:spPr>
            <a:xfrm flipH="1">
              <a:off x="7113463" y="5"/>
              <a:ext cx="1015200" cy="1015200"/>
            </a:xfrm>
            <a:prstGeom prst="rtTriangle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" name="Google Shape;73;p11"/>
            <p:cNvSpPr/>
            <p:nvPr/>
          </p:nvSpPr>
          <p:spPr>
            <a:xfrm rot="10800000" flipH="1">
              <a:off x="7113588" y="107"/>
              <a:ext cx="1015200" cy="10152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" name="Google Shape;74;p11"/>
            <p:cNvSpPr/>
            <p:nvPr/>
          </p:nvSpPr>
          <p:spPr>
            <a:xfrm rot="10800000">
              <a:off x="6098378" y="97"/>
              <a:ext cx="1015200" cy="1015200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" name="Google Shape;75;p11"/>
            <p:cNvSpPr/>
            <p:nvPr/>
          </p:nvSpPr>
          <p:spPr>
            <a:xfrm rot="10800000">
              <a:off x="8128789" y="1015375"/>
              <a:ext cx="1015200" cy="10152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76" name="Google Shape;76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256050"/>
            <a:ext cx="8520600" cy="2030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77" name="Google Shape;77;p11"/>
          <p:cNvSpPr txBox="1">
            <a:spLocks noGrp="1"/>
          </p:cNvSpPr>
          <p:nvPr>
            <p:ph type="body" idx="1"/>
          </p:nvPr>
        </p:nvSpPr>
        <p:spPr>
          <a:xfrm>
            <a:off x="311700" y="3369225"/>
            <a:ext cx="8520600" cy="128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Char char="●"/>
              <a:defRPr>
                <a:solidFill>
                  <a:schemeClr val="lt1"/>
                </a:solidFill>
              </a:defRPr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78" name="Google Shape;78;p11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2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dk2"/>
                </a:solidFill>
              </a:defRPr>
            </a:lvl1pPr>
            <a:lvl2pPr lvl="1">
              <a:buNone/>
              <a:defRPr>
                <a:solidFill>
                  <a:schemeClr val="dk2"/>
                </a:solidFill>
              </a:defRPr>
            </a:lvl2pPr>
            <a:lvl3pPr lvl="2">
              <a:buNone/>
              <a:defRPr>
                <a:solidFill>
                  <a:schemeClr val="dk2"/>
                </a:solidFill>
              </a:defRPr>
            </a:lvl3pPr>
            <a:lvl4pPr lvl="3">
              <a:buNone/>
              <a:defRPr>
                <a:solidFill>
                  <a:schemeClr val="dk2"/>
                </a:solidFill>
              </a:defRPr>
            </a:lvl4pPr>
            <a:lvl5pPr lvl="4">
              <a:buNone/>
              <a:defRPr>
                <a:solidFill>
                  <a:schemeClr val="dk2"/>
                </a:solidFill>
              </a:defRPr>
            </a:lvl5pPr>
            <a:lvl6pPr lvl="5">
              <a:buNone/>
              <a:defRPr>
                <a:solidFill>
                  <a:schemeClr val="dk2"/>
                </a:solidFill>
              </a:defRPr>
            </a:lvl6pPr>
            <a:lvl7pPr lvl="6">
              <a:buNone/>
              <a:defRPr>
                <a:solidFill>
                  <a:schemeClr val="dk2"/>
                </a:solidFill>
              </a:defRPr>
            </a:lvl7pPr>
            <a:lvl8pPr lvl="7">
              <a:buNone/>
              <a:defRPr>
                <a:solidFill>
                  <a:schemeClr val="dk2"/>
                </a:solidFill>
              </a:defRPr>
            </a:lvl8pPr>
            <a:lvl9pPr lvl="8">
              <a:buNone/>
              <a:defRPr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geometric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229875"/>
            <a:ext cx="8520600" cy="3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Roboto"/>
              <a:buChar char="●"/>
              <a:defRPr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○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■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●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○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■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●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○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■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r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r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r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r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r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r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r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r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vogue.ua/ua/article/beauty/byuti-gid/kak-pravilno-vyhodit-iz-karantina-ukrainskiy-vrach-o-zhizni-posle-pandemii.html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UfcAVejslrU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A86E8"/>
        </a:solidFill>
        <a:effectLst/>
      </p:bgPr>
    </p:bg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3"/>
          <p:cNvSpPr txBox="1">
            <a:spLocks noGrp="1"/>
          </p:cNvSpPr>
          <p:nvPr>
            <p:ph type="ctrTitle"/>
          </p:nvPr>
        </p:nvSpPr>
        <p:spPr>
          <a:xfrm>
            <a:off x="598100" y="210425"/>
            <a:ext cx="8222100" cy="2062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5100">
                <a:latin typeface="Caveat"/>
                <a:ea typeface="Caveat"/>
                <a:cs typeface="Caveat"/>
                <a:sym typeface="Caveat"/>
              </a:rPr>
              <a:t>С</a:t>
            </a:r>
            <a:r>
              <a:rPr lang="uk" sz="6100">
                <a:latin typeface="Caveat"/>
                <a:ea typeface="Caveat"/>
                <a:cs typeface="Caveat"/>
                <a:sym typeface="Caveat"/>
              </a:rPr>
              <a:t>трес  та тривога: як вберегти ментальне здоров</a:t>
            </a:r>
            <a:r>
              <a:rPr lang="uk" sz="6100">
                <a:solidFill>
                  <a:srgbClr val="FFFFFF"/>
                </a:solidFill>
                <a:latin typeface="Caveat"/>
                <a:ea typeface="Caveat"/>
                <a:cs typeface="Caveat"/>
                <a:sym typeface="Caveat"/>
              </a:rPr>
              <a:t>'</a:t>
            </a:r>
            <a:r>
              <a:rPr lang="uk" sz="6100">
                <a:latin typeface="Caveat"/>
                <a:ea typeface="Caveat"/>
                <a:cs typeface="Caveat"/>
                <a:sym typeface="Caveat"/>
              </a:rPr>
              <a:t>я? </a:t>
            </a:r>
            <a:endParaRPr sz="6100">
              <a:latin typeface="Caveat"/>
              <a:ea typeface="Caveat"/>
              <a:cs typeface="Caveat"/>
              <a:sym typeface="Caveat"/>
            </a:endParaRPr>
          </a:p>
        </p:txBody>
      </p:sp>
      <p:sp>
        <p:nvSpPr>
          <p:cNvPr id="86" name="Google Shape;86;p13"/>
          <p:cNvSpPr txBox="1">
            <a:spLocks noGrp="1"/>
          </p:cNvSpPr>
          <p:nvPr>
            <p:ph type="subTitle" idx="1"/>
          </p:nvPr>
        </p:nvSpPr>
        <p:spPr>
          <a:xfrm>
            <a:off x="5169900" y="3209400"/>
            <a:ext cx="3929400" cy="1819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25000" lnSpcReduction="20000"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4600" dirty="0">
                <a:latin typeface="Caveat"/>
                <a:ea typeface="Caveat"/>
                <a:cs typeface="Caveat"/>
                <a:sym typeface="Caveat"/>
              </a:rPr>
              <a:t>                                                                                                                      </a:t>
            </a:r>
            <a:r>
              <a:rPr lang="uk" sz="4600" dirty="0">
                <a:latin typeface="Lobster"/>
                <a:ea typeface="Lobster"/>
                <a:cs typeface="Lobster"/>
                <a:sym typeface="Lobster"/>
              </a:rPr>
              <a:t>                                       </a:t>
            </a:r>
            <a:r>
              <a:rPr lang="uk" sz="5800" dirty="0">
                <a:latin typeface="Lobster"/>
                <a:ea typeface="Lobster"/>
                <a:cs typeface="Lobster"/>
                <a:sym typeface="Lobster"/>
              </a:rPr>
              <a:t>І</a:t>
            </a:r>
            <a:r>
              <a:rPr lang="uk" sz="5000" dirty="0">
                <a:latin typeface="Arial"/>
                <a:ea typeface="Arial"/>
                <a:cs typeface="Arial"/>
                <a:sym typeface="Arial"/>
              </a:rPr>
              <a:t>нформація для педагогів </a:t>
            </a:r>
            <a:endParaRPr sz="5000" dirty="0">
              <a:latin typeface="Arial"/>
              <a:ea typeface="Arial"/>
              <a:cs typeface="Arial"/>
              <a:sym typeface="Arial"/>
            </a:endParaRP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5000" dirty="0">
                <a:latin typeface="Arial"/>
                <a:ea typeface="Arial"/>
                <a:cs typeface="Arial"/>
                <a:sym typeface="Arial"/>
              </a:rPr>
              <a:t>                                                                                                  Матеріал підготувала :    </a:t>
            </a:r>
            <a:endParaRPr sz="5000" dirty="0">
              <a:latin typeface="Arial"/>
              <a:ea typeface="Arial"/>
              <a:cs typeface="Arial"/>
              <a:sym typeface="Arial"/>
            </a:endParaRP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5000" dirty="0">
                <a:latin typeface="Arial"/>
                <a:ea typeface="Arial"/>
                <a:cs typeface="Arial"/>
                <a:sym typeface="Arial"/>
              </a:rPr>
              <a:t>Лиховід О.Б.(соціальний педагог)</a:t>
            </a:r>
            <a:endParaRPr sz="5000" dirty="0">
              <a:latin typeface="Arial"/>
              <a:ea typeface="Arial"/>
              <a:cs typeface="Arial"/>
              <a:sym typeface="Arial"/>
            </a:endParaRP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sz="5000" dirty="0">
              <a:latin typeface="Arial"/>
              <a:ea typeface="Arial"/>
              <a:cs typeface="Arial"/>
              <a:sym typeface="Arial"/>
            </a:endParaRP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5000" dirty="0">
                <a:latin typeface="Arial"/>
                <a:ea typeface="Arial"/>
                <a:cs typeface="Arial"/>
                <a:sym typeface="Arial"/>
              </a:rPr>
              <a:t>Бродівський ОЗЗСО І-ІІІ ст.№4</a:t>
            </a:r>
            <a:endParaRPr sz="5000" dirty="0"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5000" dirty="0">
                <a:latin typeface="Arial"/>
                <a:ea typeface="Arial"/>
                <a:cs typeface="Arial"/>
                <a:sym typeface="Arial"/>
              </a:rPr>
              <a:t>                                                                                                                       </a:t>
            </a:r>
            <a:endParaRPr sz="5000" dirty="0"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5000" dirty="0">
                <a:latin typeface="Arial"/>
                <a:ea typeface="Arial"/>
                <a:cs typeface="Arial"/>
                <a:sym typeface="Arial"/>
              </a:rPr>
              <a:t>                                                                                                                                             </a:t>
            </a:r>
            <a:endParaRPr sz="5800" dirty="0"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5800" dirty="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87" name="Google Shape;87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98225" y="2101350"/>
            <a:ext cx="4199100" cy="2927850"/>
          </a:xfrm>
          <a:prstGeom prst="rect">
            <a:avLst/>
          </a:prstGeom>
          <a:noFill/>
          <a:ln>
            <a:noFill/>
          </a:ln>
        </p:spPr>
      </p:pic>
      <p:sp>
        <p:nvSpPr>
          <p:cNvPr id="88" name="Google Shape;88;p13"/>
          <p:cNvSpPr txBox="1"/>
          <p:nvPr/>
        </p:nvSpPr>
        <p:spPr>
          <a:xfrm>
            <a:off x="0" y="0"/>
            <a:ext cx="30000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4"/>
          <p:cNvSpPr txBox="1">
            <a:spLocks noGrp="1"/>
          </p:cNvSpPr>
          <p:nvPr>
            <p:ph type="title"/>
          </p:nvPr>
        </p:nvSpPr>
        <p:spPr>
          <a:xfrm>
            <a:off x="311700" y="325200"/>
            <a:ext cx="8520600" cy="420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latin typeface="Lobster"/>
                <a:ea typeface="Lobster"/>
                <a:cs typeface="Lobster"/>
                <a:sym typeface="Lobster"/>
              </a:rPr>
              <a:t>Вступ</a:t>
            </a:r>
            <a:endParaRPr>
              <a:latin typeface="Lobster"/>
              <a:ea typeface="Lobster"/>
              <a:cs typeface="Lobster"/>
              <a:sym typeface="Lobster"/>
            </a:endParaRPr>
          </a:p>
        </p:txBody>
      </p:sp>
      <p:sp>
        <p:nvSpPr>
          <p:cNvPr id="94" name="Google Shape;94;p14"/>
          <p:cNvSpPr txBox="1">
            <a:spLocks noGrp="1"/>
          </p:cNvSpPr>
          <p:nvPr>
            <p:ph type="body" idx="1"/>
          </p:nvPr>
        </p:nvSpPr>
        <p:spPr>
          <a:xfrm>
            <a:off x="311700" y="870400"/>
            <a:ext cx="8520600" cy="3816300"/>
          </a:xfrm>
          <a:prstGeom prst="rect">
            <a:avLst/>
          </a:prstGeom>
          <a:solidFill>
            <a:srgbClr val="C9DAF8"/>
          </a:solidFill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k" sz="1600">
                <a:solidFill>
                  <a:srgbClr val="000000"/>
                </a:solidFill>
                <a:highlight>
                  <a:srgbClr val="FFFFFF"/>
                </a:highlight>
                <a:latin typeface="Caveat"/>
                <a:ea typeface="Caveat"/>
                <a:cs typeface="Caveat"/>
                <a:sym typeface="Caveat"/>
              </a:rPr>
              <a:t>Ми живемо в </a:t>
            </a:r>
            <a:r>
              <a:rPr lang="uk" sz="1600">
                <a:solidFill>
                  <a:srgbClr val="BB8F56"/>
                </a:solidFill>
                <a:highlight>
                  <a:srgbClr val="FFFFFF"/>
                </a:highlight>
                <a:uFill>
                  <a:noFill/>
                </a:uFill>
                <a:latin typeface="Caveat"/>
                <a:ea typeface="Caveat"/>
                <a:cs typeface="Caveat"/>
                <a:sym typeface="Caveat"/>
                <a:hlinkClick r:id="rId3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нестабільні часи</a:t>
            </a:r>
            <a:r>
              <a:rPr lang="uk" sz="1600">
                <a:solidFill>
                  <a:srgbClr val="000000"/>
                </a:solidFill>
                <a:highlight>
                  <a:srgbClr val="FFFFFF"/>
                </a:highlight>
                <a:latin typeface="Caveat"/>
                <a:ea typeface="Caveat"/>
                <a:cs typeface="Caveat"/>
                <a:sym typeface="Caveat"/>
              </a:rPr>
              <a:t> і  багато хто з нас відчуває сильне занепокоєння ,часто нас переслідують  тривожні думки. </a:t>
            </a:r>
            <a:endParaRPr sz="1600">
              <a:solidFill>
                <a:srgbClr val="000000"/>
              </a:solidFill>
              <a:highlight>
                <a:srgbClr val="FFFFFF"/>
              </a:highlight>
              <a:latin typeface="Caveat"/>
              <a:ea typeface="Caveat"/>
              <a:cs typeface="Caveat"/>
              <a:sym typeface="Caveat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k" sz="1600">
                <a:solidFill>
                  <a:srgbClr val="000000"/>
                </a:solidFill>
                <a:highlight>
                  <a:srgbClr val="FFFFFF"/>
                </a:highlight>
                <a:latin typeface="Caveat"/>
                <a:ea typeface="Caveat"/>
                <a:cs typeface="Caveat"/>
                <a:sym typeface="Caveat"/>
              </a:rPr>
              <a:t>Тривога вносить свої корективи в повсякденне життя: через неї багато хто страждає від безсоння й почувається нервозним.</a:t>
            </a:r>
            <a:endParaRPr sz="1600">
              <a:solidFill>
                <a:srgbClr val="000000"/>
              </a:solidFill>
              <a:highlight>
                <a:srgbClr val="FFFFFF"/>
              </a:highlight>
              <a:latin typeface="Caveat"/>
              <a:ea typeface="Caveat"/>
              <a:cs typeface="Caveat"/>
              <a:sym typeface="Caveat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k" sz="1600">
                <a:solidFill>
                  <a:srgbClr val="000000"/>
                </a:solidFill>
                <a:highlight>
                  <a:srgbClr val="FFFFFF"/>
                </a:highlight>
                <a:latin typeface="Caveat"/>
                <a:ea typeface="Caveat"/>
                <a:cs typeface="Caveat"/>
                <a:sym typeface="Caveat"/>
              </a:rPr>
              <a:t> Вас може легко роздратувати шум кроків у коридорі або несподіваний гучний звук. Так можуть проявлятися симптоми тривоги, тому важливо навчитися їх розпізнавати, щоб мати змогу стежити за своїм психічним станом і швидко повертатися в норму.</a:t>
            </a:r>
            <a:endParaRPr sz="1700">
              <a:solidFill>
                <a:srgbClr val="000000"/>
              </a:solidFill>
              <a:latin typeface="Caveat"/>
              <a:ea typeface="Caveat"/>
              <a:cs typeface="Caveat"/>
              <a:sym typeface="Caveat"/>
            </a:endParaRPr>
          </a:p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95" name="Google Shape;95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500725" y="2435475"/>
            <a:ext cx="2735550" cy="22512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15"/>
          <p:cNvSpPr txBox="1">
            <a:spLocks noGrp="1"/>
          </p:cNvSpPr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latin typeface="Pacifico"/>
                <a:ea typeface="Pacifico"/>
                <a:cs typeface="Pacifico"/>
                <a:sym typeface="Pacifico"/>
              </a:rPr>
              <a:t>Що таке тривога?</a:t>
            </a:r>
            <a:endParaRPr>
              <a:latin typeface="Pacifico"/>
              <a:ea typeface="Pacifico"/>
              <a:cs typeface="Pacifico"/>
              <a:sym typeface="Pacifico"/>
            </a:endParaRPr>
          </a:p>
        </p:txBody>
      </p:sp>
      <p:sp>
        <p:nvSpPr>
          <p:cNvPr id="101" name="Google Shape;101;p15"/>
          <p:cNvSpPr txBox="1">
            <a:spLocks noGrp="1"/>
          </p:cNvSpPr>
          <p:nvPr>
            <p:ph type="body" idx="1"/>
          </p:nvPr>
        </p:nvSpPr>
        <p:spPr>
          <a:xfrm>
            <a:off x="311700" y="1229875"/>
            <a:ext cx="8520600" cy="3339000"/>
          </a:xfrm>
          <a:prstGeom prst="rect">
            <a:avLst/>
          </a:prstGeom>
          <a:solidFill>
            <a:srgbClr val="A4C2F4"/>
          </a:solidFill>
          <a:ln w="9525" cap="flat" cmpd="sng">
            <a:solidFill>
              <a:srgbClr val="1155C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2800">
                <a:latin typeface="Caveat"/>
                <a:ea typeface="Caveat"/>
                <a:cs typeface="Caveat"/>
                <a:sym typeface="Caveat"/>
              </a:rPr>
              <a:t>Тривога-це сильна емоція,спричинена негативними очікуваннями(страхом) від непередбачуваного майбутнього.</a:t>
            </a:r>
            <a:endParaRPr sz="2800">
              <a:latin typeface="Caveat"/>
              <a:ea typeface="Caveat"/>
              <a:cs typeface="Caveat"/>
              <a:sym typeface="Caveat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uk" sz="2800">
                <a:latin typeface="Caveat"/>
                <a:ea typeface="Caveat"/>
                <a:cs typeface="Caveat"/>
                <a:sym typeface="Caveat"/>
              </a:rPr>
              <a:t>Тривога-це збудження,яке не знаходить виходу.</a:t>
            </a:r>
            <a:endParaRPr sz="2800">
              <a:latin typeface="Caveat"/>
              <a:ea typeface="Caveat"/>
              <a:cs typeface="Caveat"/>
              <a:sym typeface="Caveat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uk" sz="2000">
                <a:solidFill>
                  <a:srgbClr val="3F3F42"/>
                </a:solidFill>
                <a:highlight>
                  <a:srgbClr val="FDFDFD"/>
                </a:highlight>
                <a:latin typeface="Caveat"/>
                <a:ea typeface="Caveat"/>
                <a:cs typeface="Caveat"/>
                <a:sym typeface="Caveat"/>
              </a:rPr>
              <a:t>Тривога - це  емоція, що виникає в момент сприйняття людиною небезпеки.</a:t>
            </a:r>
            <a:endParaRPr sz="3600">
              <a:latin typeface="Caveat"/>
              <a:ea typeface="Caveat"/>
              <a:cs typeface="Caveat"/>
              <a:sym typeface="Caveat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uk" sz="2000">
                <a:solidFill>
                  <a:srgbClr val="3F3F42"/>
                </a:solidFill>
                <a:highlight>
                  <a:srgbClr val="FDFDFD"/>
                </a:highlight>
                <a:latin typeface="Caveat"/>
                <a:ea typeface="Caveat"/>
                <a:cs typeface="Caveat"/>
                <a:sym typeface="Caveat"/>
              </a:rPr>
              <a:t> </a:t>
            </a:r>
            <a:r>
              <a:rPr lang="uk" sz="2200">
                <a:solidFill>
                  <a:srgbClr val="3F3F42"/>
                </a:solidFill>
                <a:highlight>
                  <a:srgbClr val="FDFDFD"/>
                </a:highlight>
                <a:latin typeface="Caveat"/>
                <a:ea typeface="Caveat"/>
                <a:cs typeface="Caveat"/>
                <a:sym typeface="Caveat"/>
              </a:rPr>
              <a:t>На відміну від інших сильних переживань, тривога завжди пов'язана зі страхом, свідомим або несвідомим. Реальна загроза чи уявна - нашому мозку  байдуже.</a:t>
            </a:r>
            <a:endParaRPr sz="2800">
              <a:latin typeface="Caveat"/>
              <a:ea typeface="Caveat"/>
              <a:cs typeface="Caveat"/>
              <a:sym typeface="Caveat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 sz="2800">
              <a:latin typeface="Caveat"/>
              <a:ea typeface="Caveat"/>
              <a:cs typeface="Caveat"/>
              <a:sym typeface="Caveat"/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endParaRPr sz="2800">
              <a:latin typeface="Caveat"/>
              <a:ea typeface="Caveat"/>
              <a:cs typeface="Caveat"/>
              <a:sym typeface="Caveat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6"/>
          <p:cNvSpPr txBox="1">
            <a:spLocks noGrp="1"/>
          </p:cNvSpPr>
          <p:nvPr>
            <p:ph type="title"/>
          </p:nvPr>
        </p:nvSpPr>
        <p:spPr>
          <a:xfrm>
            <a:off x="593025" y="172175"/>
            <a:ext cx="8231400" cy="593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latin typeface="Lobster"/>
                <a:ea typeface="Lobster"/>
                <a:cs typeface="Lobster"/>
                <a:sym typeface="Lobster"/>
              </a:rPr>
              <a:t>Що таке стрес?</a:t>
            </a:r>
            <a:endParaRPr>
              <a:latin typeface="Lobster"/>
              <a:ea typeface="Lobster"/>
              <a:cs typeface="Lobster"/>
              <a:sym typeface="Lobster"/>
            </a:endParaRPr>
          </a:p>
        </p:txBody>
      </p:sp>
      <p:sp>
        <p:nvSpPr>
          <p:cNvPr id="107" name="Google Shape;107;p16"/>
          <p:cNvSpPr txBox="1">
            <a:spLocks noGrp="1"/>
          </p:cNvSpPr>
          <p:nvPr>
            <p:ph type="body" idx="1"/>
          </p:nvPr>
        </p:nvSpPr>
        <p:spPr>
          <a:xfrm>
            <a:off x="311700" y="879975"/>
            <a:ext cx="8520600" cy="4007700"/>
          </a:xfrm>
          <a:prstGeom prst="rect">
            <a:avLst/>
          </a:prstGeom>
          <a:solidFill>
            <a:srgbClr val="C9DAF8"/>
          </a:solidFill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  <a:highlight>
                  <a:srgbClr val="FFFFFF"/>
                </a:highlight>
                <a:latin typeface="Caveat"/>
                <a:ea typeface="Caveat"/>
                <a:cs typeface="Caveat"/>
                <a:sym typeface="Caveat"/>
              </a:rPr>
              <a:t>Стрес – реакція організму на дію неприємного чи шкідливого фактора. Проявляється вона у погіршенні психоемоційного стану. </a:t>
            </a:r>
            <a:endParaRPr>
              <a:solidFill>
                <a:srgbClr val="000000"/>
              </a:solidFill>
              <a:highlight>
                <a:srgbClr val="FFFFFF"/>
              </a:highlight>
              <a:latin typeface="Caveat"/>
              <a:ea typeface="Caveat"/>
              <a:cs typeface="Caveat"/>
              <a:sym typeface="Caveat"/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uk">
                <a:solidFill>
                  <a:srgbClr val="000000"/>
                </a:solidFill>
                <a:highlight>
                  <a:srgbClr val="FFFFFF"/>
                </a:highlight>
                <a:latin typeface="Caveat"/>
                <a:ea typeface="Caveat"/>
                <a:cs typeface="Caveat"/>
                <a:sym typeface="Caveat"/>
              </a:rPr>
              <a:t>Стрес розвивається у всіх організмах однаково. Розпочинається він із стадії тривожності, яка триває від кількох секунд до 48 годин. В цей час організм ніби намагається «зорієнтуватися» в ситуації. Спочатку він поводиться «розгублено». За дії сильних стресорів може спостерігатись зниження тиску крові, температури, тонусу м’язів тощо.</a:t>
            </a:r>
            <a:endParaRPr>
              <a:solidFill>
                <a:srgbClr val="000000"/>
              </a:solidFill>
              <a:highlight>
                <a:srgbClr val="FFFFFF"/>
              </a:highlight>
              <a:latin typeface="Caveat"/>
              <a:ea typeface="Caveat"/>
              <a:cs typeface="Caveat"/>
              <a:sym typeface="Caveat"/>
            </a:endParaRPr>
          </a:p>
        </p:txBody>
      </p:sp>
      <p:pic>
        <p:nvPicPr>
          <p:cNvPr id="108" name="Google Shape;108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261625" y="2725975"/>
            <a:ext cx="3749425" cy="2027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17"/>
          <p:cNvSpPr txBox="1">
            <a:spLocks noGrp="1"/>
          </p:cNvSpPr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  <a:solidFill>
            <a:srgbClr val="FFFFFF"/>
          </a:solidFill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latin typeface="Lobster"/>
                <a:ea typeface="Lobster"/>
                <a:cs typeface="Lobster"/>
                <a:sym typeface="Lobster"/>
              </a:rPr>
              <a:t>Як можна  розпізнати тривогу?</a:t>
            </a:r>
            <a:endParaRPr>
              <a:latin typeface="Lobster"/>
              <a:ea typeface="Lobster"/>
              <a:cs typeface="Lobster"/>
              <a:sym typeface="Lobster"/>
            </a:endParaRPr>
          </a:p>
        </p:txBody>
      </p:sp>
      <p:sp>
        <p:nvSpPr>
          <p:cNvPr id="114" name="Google Shape;114;p17"/>
          <p:cNvSpPr txBox="1">
            <a:spLocks noGrp="1"/>
          </p:cNvSpPr>
          <p:nvPr>
            <p:ph type="body" idx="1"/>
          </p:nvPr>
        </p:nvSpPr>
        <p:spPr>
          <a:xfrm>
            <a:off x="311700" y="1229875"/>
            <a:ext cx="8520600" cy="3339000"/>
          </a:xfrm>
          <a:prstGeom prst="rect">
            <a:avLst/>
          </a:prstGeom>
          <a:solidFill>
            <a:srgbClr val="C9DAF8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k" sz="2300">
                <a:latin typeface="Caveat"/>
                <a:ea typeface="Caveat"/>
                <a:cs typeface="Caveat"/>
                <a:sym typeface="Caveat"/>
              </a:rPr>
              <a:t>ПІД ЧАС ТРИВОГИ ВИНИКАЮТЬ ТАКІ СИМПТОМИ:</a:t>
            </a:r>
            <a:endParaRPr sz="2300">
              <a:latin typeface="Caveat"/>
              <a:ea typeface="Caveat"/>
              <a:cs typeface="Caveat"/>
              <a:sym typeface="Caveat"/>
            </a:endParaRPr>
          </a:p>
          <a:p>
            <a:pPr marL="0" lvl="0" indent="0" algn="l" rtl="0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uk" sz="2300">
                <a:latin typeface="Caveat"/>
                <a:ea typeface="Caveat"/>
                <a:cs typeface="Caveat"/>
                <a:sym typeface="Caveat"/>
              </a:rPr>
              <a:t>-сильна стурбованість та відчуття паніки;</a:t>
            </a:r>
            <a:endParaRPr sz="2300">
              <a:latin typeface="Caveat"/>
              <a:ea typeface="Caveat"/>
              <a:cs typeface="Caveat"/>
              <a:sym typeface="Caveat"/>
            </a:endParaRPr>
          </a:p>
          <a:p>
            <a:pPr marL="0" lvl="0" indent="0" algn="l" rtl="0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uk" sz="2300">
                <a:latin typeface="Caveat"/>
                <a:ea typeface="Caveat"/>
                <a:cs typeface="Caveat"/>
                <a:sym typeface="Caveat"/>
              </a:rPr>
              <a:t>-відчуття тиску в грудях;</a:t>
            </a:r>
            <a:endParaRPr sz="2300">
              <a:latin typeface="Caveat"/>
              <a:ea typeface="Caveat"/>
              <a:cs typeface="Caveat"/>
              <a:sym typeface="Caveat"/>
            </a:endParaRPr>
          </a:p>
          <a:p>
            <a:pPr marL="0" lvl="0" indent="0" algn="l" rtl="0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uk" sz="2300">
                <a:latin typeface="Caveat"/>
                <a:ea typeface="Caveat"/>
                <a:cs typeface="Caveat"/>
                <a:sym typeface="Caveat"/>
              </a:rPr>
              <a:t>-запаморочення і відчуття пустоти;</a:t>
            </a:r>
            <a:endParaRPr sz="2300">
              <a:latin typeface="Caveat"/>
              <a:ea typeface="Caveat"/>
              <a:cs typeface="Caveat"/>
              <a:sym typeface="Caveat"/>
            </a:endParaRPr>
          </a:p>
          <a:p>
            <a:pPr marL="0" lvl="0" indent="0" algn="l" rtl="0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uk" sz="2300">
                <a:latin typeface="Caveat"/>
                <a:ea typeface="Caveat"/>
                <a:cs typeface="Caveat"/>
                <a:sym typeface="Caveat"/>
              </a:rPr>
              <a:t>-неможливість повноцінно відпочити,безсоння чи навпаки підвищена сонливість;</a:t>
            </a:r>
            <a:endParaRPr sz="2300">
              <a:latin typeface="Caveat"/>
              <a:ea typeface="Caveat"/>
              <a:cs typeface="Caveat"/>
              <a:sym typeface="Caveat"/>
            </a:endParaRPr>
          </a:p>
          <a:p>
            <a:pPr marL="0" lvl="0" indent="0" algn="l" rtl="0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uk" sz="2300">
                <a:latin typeface="Caveat"/>
                <a:ea typeface="Caveat"/>
                <a:cs typeface="Caveat"/>
                <a:sym typeface="Caveat"/>
              </a:rPr>
              <a:t>-неконтрольовані напади гніву;</a:t>
            </a:r>
            <a:endParaRPr sz="2300">
              <a:latin typeface="Caveat"/>
              <a:ea typeface="Caveat"/>
              <a:cs typeface="Caveat"/>
              <a:sym typeface="Caveat"/>
            </a:endParaRPr>
          </a:p>
          <a:p>
            <a:pPr marL="0" lvl="0" indent="0" algn="l" rtl="0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uk" sz="2300">
                <a:latin typeface="Caveat"/>
                <a:ea typeface="Caveat"/>
                <a:cs typeface="Caveat"/>
                <a:sym typeface="Caveat"/>
              </a:rPr>
              <a:t>-почуття безнадійності та безвиході.</a:t>
            </a:r>
            <a:endParaRPr sz="2300">
              <a:latin typeface="Caveat"/>
              <a:ea typeface="Caveat"/>
              <a:cs typeface="Caveat"/>
              <a:sym typeface="Caveat"/>
            </a:endParaRPr>
          </a:p>
          <a:p>
            <a:pPr marL="0" lvl="0" indent="0" algn="l" rtl="0">
              <a:lnSpc>
                <a:spcPct val="95000"/>
              </a:lnSpc>
              <a:spcBef>
                <a:spcPts val="1200"/>
              </a:spcBef>
              <a:spcAft>
                <a:spcPts val="1200"/>
              </a:spcAft>
              <a:buNone/>
            </a:pPr>
            <a:endParaRPr sz="230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18"/>
          <p:cNvSpPr txBox="1">
            <a:spLocks noGrp="1"/>
          </p:cNvSpPr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uk" sz="2800">
                <a:latin typeface="Lobster"/>
                <a:ea typeface="Lobster"/>
                <a:cs typeface="Lobster"/>
                <a:sym typeface="Lobster"/>
              </a:rPr>
              <a:t>Чому ми це відчуваєм?</a:t>
            </a:r>
            <a:endParaRPr sz="2800">
              <a:latin typeface="Lobster"/>
              <a:ea typeface="Lobster"/>
              <a:cs typeface="Lobster"/>
              <a:sym typeface="Lobster"/>
            </a:endParaRPr>
          </a:p>
        </p:txBody>
      </p:sp>
      <p:sp>
        <p:nvSpPr>
          <p:cNvPr id="120" name="Google Shape;120;p18"/>
          <p:cNvSpPr txBox="1">
            <a:spLocks noGrp="1"/>
          </p:cNvSpPr>
          <p:nvPr>
            <p:ph type="body" idx="1"/>
          </p:nvPr>
        </p:nvSpPr>
        <p:spPr>
          <a:xfrm>
            <a:off x="311700" y="1229875"/>
            <a:ext cx="8520600" cy="3339000"/>
          </a:xfrm>
          <a:prstGeom prst="rect">
            <a:avLst/>
          </a:prstGeom>
          <a:solidFill>
            <a:srgbClr val="C9DAF8"/>
          </a:solidFill>
        </p:spPr>
        <p:txBody>
          <a:bodyPr spcFirstLastPara="1" wrap="square" lIns="91425" tIns="91425" rIns="91425" bIns="91425" anchor="t" anchorCtr="0">
            <a:normAutofit fontScale="92500" lnSpcReduction="1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latin typeface="Lobster"/>
                <a:ea typeface="Lobster"/>
                <a:cs typeface="Lobster"/>
                <a:sym typeface="Lobster"/>
              </a:rPr>
              <a:t>-</a:t>
            </a:r>
            <a:r>
              <a:rPr lang="uk" sz="2400">
                <a:latin typeface="Caveat"/>
                <a:ea typeface="Caveat"/>
                <a:cs typeface="Caveat"/>
                <a:sym typeface="Caveat"/>
              </a:rPr>
              <a:t>Спочатку у нас  з”являються   нав”язливі думки чи незвичні  фізичні відчуття;</a:t>
            </a:r>
            <a:endParaRPr sz="2400">
              <a:latin typeface="Caveat"/>
              <a:ea typeface="Caveat"/>
              <a:cs typeface="Caveat"/>
              <a:sym typeface="Caveat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uk" sz="2400">
                <a:latin typeface="Caveat"/>
                <a:ea typeface="Caveat"/>
                <a:cs typeface="Caveat"/>
                <a:sym typeface="Caveat"/>
              </a:rPr>
              <a:t>-ми  фокусуємось на них та  надаємо їм негативного забарвлення,оцінюєм ситуацію як катастрофу;</a:t>
            </a:r>
            <a:endParaRPr sz="2400">
              <a:latin typeface="Caveat"/>
              <a:ea typeface="Caveat"/>
              <a:cs typeface="Caveat"/>
              <a:sym typeface="Caveat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uk" sz="2400">
                <a:latin typeface="Caveat"/>
                <a:ea typeface="Caveat"/>
                <a:cs typeface="Caveat"/>
                <a:sym typeface="Caveat"/>
              </a:rPr>
              <a:t>-як наслідок підвищується рівень тривоги й запускається посилена стресова реакція.</a:t>
            </a:r>
            <a:endParaRPr sz="2400">
              <a:latin typeface="Caveat"/>
              <a:ea typeface="Caveat"/>
              <a:cs typeface="Caveat"/>
              <a:sym typeface="Caveat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uk" sz="2400">
                <a:latin typeface="Caveat"/>
                <a:ea typeface="Caveat"/>
                <a:cs typeface="Caveat"/>
                <a:sym typeface="Caveat"/>
              </a:rPr>
              <a:t>У кров викидаються адреналін і кортизол .</a:t>
            </a:r>
            <a:endParaRPr sz="2400">
              <a:latin typeface="Caveat"/>
              <a:ea typeface="Caveat"/>
              <a:cs typeface="Caveat"/>
              <a:sym typeface="Caveat"/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uk" sz="2400">
                <a:latin typeface="Caveat"/>
                <a:ea typeface="Caveat"/>
                <a:cs typeface="Caveat"/>
                <a:sym typeface="Caveat"/>
              </a:rPr>
              <a:t>З”являється багато хаотичних думок,ми здатні на необдумані і хаотичні вчинки.</a:t>
            </a:r>
            <a:endParaRPr sz="2400">
              <a:latin typeface="Caveat"/>
              <a:ea typeface="Caveat"/>
              <a:cs typeface="Caveat"/>
              <a:sym typeface="Caveat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19"/>
          <p:cNvSpPr txBox="1">
            <a:spLocks noGrp="1"/>
          </p:cNvSpPr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latin typeface="Lobster"/>
                <a:ea typeface="Lobster"/>
                <a:cs typeface="Lobster"/>
                <a:sym typeface="Lobster"/>
              </a:rPr>
              <a:t>Цикл тривоги</a:t>
            </a:r>
            <a:endParaRPr>
              <a:latin typeface="Lobster"/>
              <a:ea typeface="Lobster"/>
              <a:cs typeface="Lobster"/>
              <a:sym typeface="Lobster"/>
            </a:endParaRPr>
          </a:p>
        </p:txBody>
      </p:sp>
      <p:sp>
        <p:nvSpPr>
          <p:cNvPr id="126" name="Google Shape;126;p19"/>
          <p:cNvSpPr txBox="1">
            <a:spLocks noGrp="1"/>
          </p:cNvSpPr>
          <p:nvPr>
            <p:ph type="body" idx="1"/>
          </p:nvPr>
        </p:nvSpPr>
        <p:spPr>
          <a:xfrm>
            <a:off x="311700" y="1229875"/>
            <a:ext cx="8520600" cy="3339000"/>
          </a:xfrm>
          <a:prstGeom prst="rect">
            <a:avLst/>
          </a:prstGeom>
          <a:solidFill>
            <a:srgbClr val="C9DAF8"/>
          </a:solidFill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2700">
                <a:latin typeface="Caveat"/>
                <a:ea typeface="Caveat"/>
                <a:cs typeface="Caveat"/>
                <a:sym typeface="Caveat"/>
              </a:rPr>
              <a:t>Нав”язливі  думки, незвичні фізичні відчуття </a:t>
            </a:r>
            <a:r>
              <a:rPr lang="uk" sz="2700">
                <a:latin typeface="Impact"/>
                <a:ea typeface="Impact"/>
                <a:cs typeface="Impact"/>
                <a:sym typeface="Impact"/>
              </a:rPr>
              <a:t>-</a:t>
            </a:r>
            <a:r>
              <a:rPr lang="uk" sz="2700">
                <a:latin typeface="Caveat"/>
                <a:ea typeface="Caveat"/>
                <a:cs typeface="Caveat"/>
                <a:sym typeface="Caveat"/>
              </a:rPr>
              <a:t>  фокус уваги на цьому -катастрофічна інтерпретація </a:t>
            </a:r>
            <a:r>
              <a:rPr lang="uk" sz="2700">
                <a:latin typeface="Impact"/>
                <a:ea typeface="Impact"/>
                <a:cs typeface="Impact"/>
                <a:sym typeface="Impact"/>
              </a:rPr>
              <a:t>-</a:t>
            </a:r>
            <a:r>
              <a:rPr lang="uk" sz="2700">
                <a:latin typeface="Caveat"/>
                <a:ea typeface="Caveat"/>
                <a:cs typeface="Caveat"/>
                <a:sym typeface="Caveat"/>
              </a:rPr>
              <a:t> зростання рівня тривоги (інколи до панічної атаки)</a:t>
            </a:r>
            <a:r>
              <a:rPr lang="uk" sz="2700">
                <a:latin typeface="Impact"/>
                <a:ea typeface="Impact"/>
                <a:cs typeface="Impact"/>
                <a:sym typeface="Impact"/>
              </a:rPr>
              <a:t>- </a:t>
            </a:r>
            <a:r>
              <a:rPr lang="uk" sz="2700">
                <a:latin typeface="Caveat"/>
                <a:ea typeface="Caveat"/>
                <a:cs typeface="Caveat"/>
                <a:sym typeface="Caveat"/>
              </a:rPr>
              <a:t>запуск стресової реакції,викид  адреналіну і  кортизолу.</a:t>
            </a:r>
            <a:endParaRPr sz="2700">
              <a:latin typeface="Caveat"/>
              <a:ea typeface="Caveat"/>
              <a:cs typeface="Caveat"/>
              <a:sym typeface="Caveat"/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uk" sz="2700">
                <a:latin typeface="Caveat"/>
                <a:ea typeface="Caveat"/>
                <a:cs typeface="Caveat"/>
                <a:sym typeface="Caveat"/>
              </a:rPr>
              <a:t>На цьому цикл замикається,ми завжди повертаємось до своїх  тривожних думок,відчуттів, тривожимось знову і знову -і так по колу.</a:t>
            </a:r>
            <a:endParaRPr sz="2700">
              <a:latin typeface="Caveat"/>
              <a:ea typeface="Caveat"/>
              <a:cs typeface="Caveat"/>
              <a:sym typeface="Caveat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20"/>
          <p:cNvSpPr txBox="1">
            <a:spLocks noGrp="1"/>
          </p:cNvSpPr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uk" sz="1900">
                <a:latin typeface="Lobster"/>
                <a:ea typeface="Lobster"/>
                <a:cs typeface="Lobster"/>
                <a:sym typeface="Lobster"/>
              </a:rPr>
              <a:t>Це нормально ,що ми  тривожимось?Чи є момент,коли тривога стає ненормальною?</a:t>
            </a:r>
            <a:endParaRPr sz="1900">
              <a:latin typeface="Lobster"/>
              <a:ea typeface="Lobster"/>
              <a:cs typeface="Lobster"/>
              <a:sym typeface="Lobster"/>
            </a:endParaRPr>
          </a:p>
        </p:txBody>
      </p:sp>
      <p:sp>
        <p:nvSpPr>
          <p:cNvPr id="132" name="Google Shape;132;p20"/>
          <p:cNvSpPr txBox="1">
            <a:spLocks noGrp="1"/>
          </p:cNvSpPr>
          <p:nvPr>
            <p:ph type="body" idx="1"/>
          </p:nvPr>
        </p:nvSpPr>
        <p:spPr>
          <a:xfrm>
            <a:off x="311700" y="1229875"/>
            <a:ext cx="8520600" cy="3339000"/>
          </a:xfrm>
          <a:prstGeom prst="rect">
            <a:avLst/>
          </a:prstGeom>
          <a:solidFill>
            <a:srgbClr val="C9DAF8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k" sz="1600">
                <a:latin typeface="Caveat"/>
                <a:ea typeface="Caveat"/>
                <a:cs typeface="Caveat"/>
                <a:sym typeface="Caveat"/>
              </a:rPr>
              <a:t>Між нормальною та надмірною тривогою є різниця.</a:t>
            </a:r>
            <a:endParaRPr sz="1600">
              <a:latin typeface="Caveat"/>
              <a:ea typeface="Caveat"/>
              <a:cs typeface="Caveat"/>
              <a:sym typeface="Caveat"/>
            </a:endParaRPr>
          </a:p>
          <a:p>
            <a:pPr marL="0" lvl="0" indent="0" algn="l" rtl="0">
              <a:lnSpc>
                <a:spcPct val="10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uk" sz="1600">
                <a:latin typeface="Caveat"/>
                <a:ea typeface="Caveat"/>
                <a:cs typeface="Caveat"/>
                <a:sym typeface="Caveat"/>
              </a:rPr>
              <a:t>Буває два типи тривоги:</a:t>
            </a:r>
            <a:endParaRPr sz="1600">
              <a:latin typeface="Caveat"/>
              <a:ea typeface="Caveat"/>
              <a:cs typeface="Caveat"/>
              <a:sym typeface="Caveat"/>
            </a:endParaRPr>
          </a:p>
          <a:p>
            <a:pPr marL="0" lvl="0" indent="0" algn="l" rtl="0">
              <a:lnSpc>
                <a:spcPct val="10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uk" sz="1600">
                <a:latin typeface="Caveat"/>
                <a:ea typeface="Caveat"/>
                <a:cs typeface="Caveat"/>
                <a:sym typeface="Caveat"/>
              </a:rPr>
              <a:t>-ситуативна</a:t>
            </a:r>
            <a:endParaRPr sz="1600">
              <a:latin typeface="Caveat"/>
              <a:ea typeface="Caveat"/>
              <a:cs typeface="Caveat"/>
              <a:sym typeface="Caveat"/>
            </a:endParaRPr>
          </a:p>
          <a:p>
            <a:pPr marL="0" lvl="0" indent="0" algn="l" rtl="0">
              <a:lnSpc>
                <a:spcPct val="10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uk" sz="1600">
                <a:latin typeface="Caveat"/>
                <a:ea typeface="Caveat"/>
                <a:cs typeface="Caveat"/>
                <a:sym typeface="Caveat"/>
              </a:rPr>
              <a:t>-особистісна</a:t>
            </a:r>
            <a:endParaRPr sz="1600">
              <a:latin typeface="Caveat"/>
              <a:ea typeface="Caveat"/>
              <a:cs typeface="Caveat"/>
              <a:sym typeface="Caveat"/>
            </a:endParaRPr>
          </a:p>
          <a:p>
            <a:pPr marL="0" lvl="0" indent="0" algn="l" rtl="0">
              <a:lnSpc>
                <a:spcPct val="10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uk" sz="1600">
                <a:latin typeface="Caveat"/>
                <a:ea typeface="Caveat"/>
                <a:cs typeface="Caveat"/>
                <a:sym typeface="Caveat"/>
              </a:rPr>
              <a:t>Ситуативна тривога-це тривога в межах норми,людина хвилюється в певних ситуаціях,наприклад,близька людина довго не відповідає на телефонний дзвінок.</a:t>
            </a:r>
            <a:endParaRPr sz="1600">
              <a:latin typeface="Caveat"/>
              <a:ea typeface="Caveat"/>
              <a:cs typeface="Caveat"/>
              <a:sym typeface="Caveat"/>
            </a:endParaRPr>
          </a:p>
          <a:p>
            <a:pPr marL="0" lvl="0" indent="0" algn="l" rtl="0">
              <a:lnSpc>
                <a:spcPct val="10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uk" sz="1600">
                <a:latin typeface="Caveat"/>
                <a:ea typeface="Caveat"/>
                <a:cs typeface="Caveat"/>
                <a:sym typeface="Caveat"/>
              </a:rPr>
              <a:t>За такої тривоги ви можете далі працювати та займатись плановими справами.</a:t>
            </a:r>
            <a:endParaRPr sz="1600">
              <a:latin typeface="Caveat"/>
              <a:ea typeface="Caveat"/>
              <a:cs typeface="Caveat"/>
              <a:sym typeface="Caveat"/>
            </a:endParaRPr>
          </a:p>
          <a:p>
            <a:pPr marL="0" lvl="0" indent="0" algn="l" rtl="0">
              <a:lnSpc>
                <a:spcPct val="10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uk" sz="1600">
                <a:latin typeface="Caveat"/>
                <a:ea typeface="Caveat"/>
                <a:cs typeface="Caveat"/>
                <a:sym typeface="Caveat"/>
              </a:rPr>
              <a:t>Особистісна -це надмірна тривога.За надмірної тривоги ви не можете нормально працювати і відпочивати,вас постійно турбують тривожні думки.</a:t>
            </a:r>
            <a:endParaRPr sz="1600">
              <a:latin typeface="Caveat"/>
              <a:ea typeface="Caveat"/>
              <a:cs typeface="Caveat"/>
              <a:sym typeface="Caveat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21"/>
          <p:cNvSpPr txBox="1">
            <a:spLocks noGrp="1"/>
          </p:cNvSpPr>
          <p:nvPr>
            <p:ph type="title"/>
          </p:nvPr>
        </p:nvSpPr>
        <p:spPr>
          <a:xfrm>
            <a:off x="311700" y="296500"/>
            <a:ext cx="8520600" cy="889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latin typeface="Lobster"/>
                <a:ea typeface="Lobster"/>
                <a:cs typeface="Lobster"/>
                <a:sym typeface="Lobster"/>
              </a:rPr>
              <a:t>Якщо тривожні думки заважають вам працювати,відпочивати</a:t>
            </a:r>
            <a:endParaRPr>
              <a:latin typeface="Lobster"/>
              <a:ea typeface="Lobster"/>
              <a:cs typeface="Lobster"/>
              <a:sym typeface="Lobster"/>
            </a:endParaRPr>
          </a:p>
        </p:txBody>
      </p:sp>
      <p:sp>
        <p:nvSpPr>
          <p:cNvPr id="138" name="Google Shape;138;p21"/>
          <p:cNvSpPr txBox="1">
            <a:spLocks noGrp="1"/>
          </p:cNvSpPr>
          <p:nvPr>
            <p:ph type="body" idx="1"/>
          </p:nvPr>
        </p:nvSpPr>
        <p:spPr>
          <a:xfrm>
            <a:off x="311700" y="1229875"/>
            <a:ext cx="8520600" cy="3590700"/>
          </a:xfrm>
          <a:prstGeom prst="rect">
            <a:avLst/>
          </a:prstGeom>
          <a:solidFill>
            <a:srgbClr val="C9DAF8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2000">
                <a:latin typeface="Caveat"/>
                <a:ea typeface="Caveat"/>
                <a:cs typeface="Caveat"/>
                <a:sym typeface="Caveat"/>
              </a:rPr>
              <a:t>Якщо тривожні думки постійно турбують вас,то потрібно вжити заходів</a:t>
            </a:r>
            <a:endParaRPr sz="2000">
              <a:latin typeface="Caveat"/>
              <a:ea typeface="Caveat"/>
              <a:cs typeface="Caveat"/>
              <a:sym typeface="Caveat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uk" sz="2000">
                <a:latin typeface="Lobster"/>
                <a:ea typeface="Lobster"/>
                <a:cs typeface="Lobster"/>
                <a:sym typeface="Lobster"/>
              </a:rPr>
              <a:t>Спробуйте дихальні вправи:</a:t>
            </a:r>
            <a:endParaRPr sz="2000">
              <a:latin typeface="Lobster"/>
              <a:ea typeface="Lobster"/>
              <a:cs typeface="Lobster"/>
              <a:sym typeface="Lobster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uk" sz="1700">
                <a:latin typeface="Caveat"/>
                <a:ea typeface="Caveat"/>
                <a:cs typeface="Caveat"/>
                <a:sym typeface="Caveat"/>
              </a:rPr>
              <a:t>Покладіть одну руку на груди,іншу на живіт,зробіть глибокий вдих через ніс і повільно видихніть через рот.На видиху рахуйте до чотирьох.ЯКЩО РУКА НА ЖИВОТІ ПІДНІМАЄТЬСЯ-ВИ ДИХАЄТЕ ПРАВИЛЬНО.</a:t>
            </a:r>
            <a:endParaRPr sz="1700">
              <a:latin typeface="Caveat"/>
              <a:ea typeface="Caveat"/>
              <a:cs typeface="Caveat"/>
              <a:sym typeface="Caveat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uk" sz="1700">
                <a:latin typeface="Caveat"/>
                <a:ea typeface="Caveat"/>
                <a:cs typeface="Caveat"/>
                <a:sym typeface="Caveat"/>
              </a:rPr>
              <a:t>Подихайте так кілька хвилин хоча б кожні 1-2 дні.</a:t>
            </a:r>
            <a:endParaRPr sz="1700">
              <a:latin typeface="Caveat"/>
              <a:ea typeface="Caveat"/>
              <a:cs typeface="Caveat"/>
              <a:sym typeface="Caveat"/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uk" sz="1700">
                <a:latin typeface="Caveat"/>
                <a:ea typeface="Caveat"/>
                <a:cs typeface="Caveat"/>
                <a:sym typeface="Caveat"/>
              </a:rPr>
              <a:t>Рекомендуєм скористатись </a:t>
            </a:r>
            <a:r>
              <a:rPr lang="uk" sz="1350" b="1">
                <a:solidFill>
                  <a:srgbClr val="5F6368"/>
                </a:solidFill>
                <a:highlight>
                  <a:srgbClr val="FFFFFF"/>
                </a:highlight>
                <a:latin typeface="Caveat"/>
                <a:ea typeface="Caveat"/>
                <a:cs typeface="Caveat"/>
                <a:sym typeface="Caveat"/>
              </a:rPr>
              <a:t>“Дихання за методикою Стрельникової”</a:t>
            </a:r>
            <a:endParaRPr sz="2000">
              <a:latin typeface="Caveat"/>
              <a:ea typeface="Caveat"/>
              <a:cs typeface="Caveat"/>
              <a:sym typeface="Caveat"/>
            </a:endParaRPr>
          </a:p>
        </p:txBody>
      </p:sp>
      <p:pic>
        <p:nvPicPr>
          <p:cNvPr id="139" name="Google Shape;139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34700" y="2927850"/>
            <a:ext cx="3293051" cy="18551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22"/>
          <p:cNvSpPr txBox="1">
            <a:spLocks noGrp="1"/>
          </p:cNvSpPr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latin typeface="Lobster"/>
                <a:ea typeface="Lobster"/>
                <a:cs typeface="Lobster"/>
                <a:sym typeface="Lobster"/>
              </a:rPr>
              <a:t>Ведіть щоденник</a:t>
            </a:r>
            <a:endParaRPr>
              <a:latin typeface="Lobster"/>
              <a:ea typeface="Lobster"/>
              <a:cs typeface="Lobster"/>
              <a:sym typeface="Lobster"/>
            </a:endParaRPr>
          </a:p>
        </p:txBody>
      </p:sp>
      <p:sp>
        <p:nvSpPr>
          <p:cNvPr id="145" name="Google Shape;145;p22"/>
          <p:cNvSpPr txBox="1">
            <a:spLocks noGrp="1"/>
          </p:cNvSpPr>
          <p:nvPr>
            <p:ph type="body" idx="1"/>
          </p:nvPr>
        </p:nvSpPr>
        <p:spPr>
          <a:xfrm>
            <a:off x="311700" y="1229875"/>
            <a:ext cx="8520600" cy="3339000"/>
          </a:xfrm>
          <a:prstGeom prst="rect">
            <a:avLst/>
          </a:prstGeom>
          <a:solidFill>
            <a:srgbClr val="C9DAF8"/>
          </a:solidFill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latin typeface="Caveat"/>
                <a:ea typeface="Caveat"/>
                <a:cs typeface="Caveat"/>
                <a:sym typeface="Caveat"/>
              </a:rPr>
              <a:t>Регулярно робіть записи у щоденнику.</a:t>
            </a:r>
            <a:endParaRPr>
              <a:latin typeface="Caveat"/>
              <a:ea typeface="Caveat"/>
              <a:cs typeface="Caveat"/>
              <a:sym typeface="Caveat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uk">
                <a:latin typeface="Caveat"/>
                <a:ea typeface="Caveat"/>
                <a:cs typeface="Caveat"/>
                <a:sym typeface="Caveat"/>
              </a:rPr>
              <a:t>Це розвантажить голову і звільнить свідомість від тривожних думок.</a:t>
            </a:r>
            <a:endParaRPr>
              <a:latin typeface="Caveat"/>
              <a:ea typeface="Caveat"/>
              <a:cs typeface="Caveat"/>
              <a:sym typeface="Caveat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uk">
                <a:latin typeface="Caveat"/>
                <a:ea typeface="Caveat"/>
                <a:cs typeface="Caveat"/>
                <a:sym typeface="Caveat"/>
              </a:rPr>
              <a:t>Описуйте свої думки,відчуття.</a:t>
            </a:r>
            <a:endParaRPr>
              <a:latin typeface="Caveat"/>
              <a:ea typeface="Caveat"/>
              <a:cs typeface="Caveat"/>
              <a:sym typeface="Caveat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uk">
                <a:latin typeface="Caveat"/>
                <a:ea typeface="Caveat"/>
                <a:cs typeface="Caveat"/>
                <a:sym typeface="Caveat"/>
              </a:rPr>
              <a:t>Щоденник дозволить подивитись на них ніби збоку.Також  він допоможе структурувати думки,відокремлювати важливе від другорядного.</a:t>
            </a:r>
            <a:endParaRPr>
              <a:latin typeface="Caveat"/>
              <a:ea typeface="Caveat"/>
              <a:cs typeface="Caveat"/>
              <a:sym typeface="Caveat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uk">
                <a:latin typeface="Caveat"/>
                <a:ea typeface="Caveat"/>
                <a:cs typeface="Caveat"/>
                <a:sym typeface="Caveat"/>
              </a:rPr>
              <a:t>Крім того,сам процес писання ручкою залучає дрібну моторику і це балансує </a:t>
            </a:r>
            <a:endParaRPr>
              <a:latin typeface="Caveat"/>
              <a:ea typeface="Caveat"/>
              <a:cs typeface="Caveat"/>
              <a:sym typeface="Caveat"/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uk">
                <a:latin typeface="Caveat"/>
                <a:ea typeface="Caveat"/>
                <a:cs typeface="Caveat"/>
                <a:sym typeface="Caveat"/>
              </a:rPr>
              <a:t>нервову систему.</a:t>
            </a:r>
            <a:endParaRPr>
              <a:latin typeface="Caveat"/>
              <a:ea typeface="Caveat"/>
              <a:cs typeface="Caveat"/>
              <a:sym typeface="Caveat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23"/>
          <p:cNvSpPr txBox="1">
            <a:spLocks noGrp="1"/>
          </p:cNvSpPr>
          <p:nvPr>
            <p:ph type="title"/>
          </p:nvPr>
        </p:nvSpPr>
        <p:spPr>
          <a:xfrm>
            <a:off x="311700" y="210425"/>
            <a:ext cx="8520600" cy="927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latin typeface="Lobster"/>
                <a:ea typeface="Lobster"/>
                <a:cs typeface="Lobster"/>
                <a:sym typeface="Lobster"/>
              </a:rPr>
              <a:t>Спробуйте впоратись з негативними думками за допомогою методу АВС</a:t>
            </a:r>
            <a:endParaRPr>
              <a:latin typeface="Lobster"/>
              <a:ea typeface="Lobster"/>
              <a:cs typeface="Lobster"/>
              <a:sym typeface="Lobster"/>
            </a:endParaRPr>
          </a:p>
        </p:txBody>
      </p:sp>
      <p:sp>
        <p:nvSpPr>
          <p:cNvPr id="151" name="Google Shape;151;p23"/>
          <p:cNvSpPr txBox="1">
            <a:spLocks noGrp="1"/>
          </p:cNvSpPr>
          <p:nvPr>
            <p:ph type="body" idx="1"/>
          </p:nvPr>
        </p:nvSpPr>
        <p:spPr>
          <a:xfrm>
            <a:off x="311700" y="1229875"/>
            <a:ext cx="8520600" cy="333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1200">
                <a:latin typeface="Lobster"/>
                <a:ea typeface="Lobster"/>
                <a:cs typeface="Lobster"/>
                <a:sym typeface="Lobster"/>
              </a:rPr>
              <a:t>Складіть таблицю із 4 стовпчиків:  1)подія   2)думка  3)емоція /відчуття в тілі    4)реакція</a:t>
            </a:r>
            <a:endParaRPr sz="1200">
              <a:latin typeface="Lobster"/>
              <a:ea typeface="Lobster"/>
              <a:cs typeface="Lobster"/>
              <a:sym typeface="Lobster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 sz="1200"/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endParaRPr/>
          </a:p>
        </p:txBody>
      </p:sp>
      <p:graphicFrame>
        <p:nvGraphicFramePr>
          <p:cNvPr id="152" name="Google Shape;152;p23"/>
          <p:cNvGraphicFramePr/>
          <p:nvPr/>
        </p:nvGraphicFramePr>
        <p:xfrm>
          <a:off x="498200" y="1682230"/>
          <a:ext cx="7693300" cy="3139320"/>
        </p:xfrm>
        <a:graphic>
          <a:graphicData uri="http://schemas.openxmlformats.org/drawingml/2006/table">
            <a:tbl>
              <a:tblPr>
                <a:noFill/>
                <a:tableStyleId>{1F928C2B-35DB-4ED3-986C-EFF78523FD96}</a:tableStyleId>
              </a:tblPr>
              <a:tblGrid>
                <a:gridCol w="1923325"/>
                <a:gridCol w="1923325"/>
                <a:gridCol w="1923325"/>
                <a:gridCol w="1923325"/>
              </a:tblGrid>
              <a:tr h="417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k" sz="1800">
                          <a:latin typeface="Caveat"/>
                          <a:ea typeface="Caveat"/>
                          <a:cs typeface="Caveat"/>
                          <a:sym typeface="Caveat"/>
                        </a:rPr>
                        <a:t>Подія</a:t>
                      </a:r>
                      <a:endParaRPr sz="1800">
                        <a:latin typeface="Caveat"/>
                        <a:ea typeface="Caveat"/>
                        <a:cs typeface="Caveat"/>
                        <a:sym typeface="Caveat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k" sz="1800">
                          <a:latin typeface="Caveat"/>
                          <a:ea typeface="Caveat"/>
                          <a:cs typeface="Caveat"/>
                          <a:sym typeface="Caveat"/>
                        </a:rPr>
                        <a:t>Думка</a:t>
                      </a:r>
                      <a:endParaRPr sz="1800">
                        <a:latin typeface="Caveat"/>
                        <a:ea typeface="Caveat"/>
                        <a:cs typeface="Caveat"/>
                        <a:sym typeface="Caveat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k" sz="1800">
                          <a:latin typeface="Caveat"/>
                          <a:ea typeface="Caveat"/>
                          <a:cs typeface="Caveat"/>
                          <a:sym typeface="Caveat"/>
                        </a:rPr>
                        <a:t>Емоція,відчуття в тілі</a:t>
                      </a:r>
                      <a:endParaRPr sz="1800">
                        <a:latin typeface="Caveat"/>
                        <a:ea typeface="Caveat"/>
                        <a:cs typeface="Caveat"/>
                        <a:sym typeface="Caveat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k" sz="1800">
                          <a:latin typeface="Caveat"/>
                          <a:ea typeface="Caveat"/>
                          <a:cs typeface="Caveat"/>
                          <a:sym typeface="Caveat"/>
                        </a:rPr>
                        <a:t>Реакція</a:t>
                      </a:r>
                      <a:endParaRPr sz="1800">
                        <a:latin typeface="Caveat"/>
                        <a:ea typeface="Caveat"/>
                        <a:cs typeface="Caveat"/>
                        <a:sym typeface="Caveat"/>
                      </a:endParaRPr>
                    </a:p>
                  </a:txBody>
                  <a:tcPr marL="91425" marR="91425" marT="91425" marB="91425"/>
                </a:tc>
              </a:tr>
              <a:tr h="417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k" sz="1800">
                          <a:latin typeface="Caveat"/>
                          <a:ea typeface="Caveat"/>
                          <a:cs typeface="Caveat"/>
                          <a:sym typeface="Caveat"/>
                        </a:rPr>
                        <a:t>Що сталося?</a:t>
                      </a:r>
                      <a:endParaRPr sz="1800">
                        <a:latin typeface="Caveat"/>
                        <a:ea typeface="Caveat"/>
                        <a:cs typeface="Caveat"/>
                        <a:sym typeface="Caveat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k" sz="1800">
                          <a:latin typeface="Caveat"/>
                          <a:ea typeface="Caveat"/>
                          <a:cs typeface="Caveat"/>
                          <a:sym typeface="Caveat"/>
                        </a:rPr>
                        <a:t>Що ви подумали?</a:t>
                      </a:r>
                      <a:endParaRPr sz="1800">
                        <a:latin typeface="Caveat"/>
                        <a:ea typeface="Caveat"/>
                        <a:cs typeface="Caveat"/>
                        <a:sym typeface="Caveat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k" sz="1800">
                          <a:latin typeface="Caveat"/>
                          <a:ea typeface="Caveat"/>
                          <a:cs typeface="Caveat"/>
                          <a:sym typeface="Caveat"/>
                        </a:rPr>
                        <a:t>Що ви відчули?</a:t>
                      </a:r>
                      <a:endParaRPr sz="1800">
                        <a:latin typeface="Caveat"/>
                        <a:ea typeface="Caveat"/>
                        <a:cs typeface="Caveat"/>
                        <a:sym typeface="Caveat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k" sz="1800">
                          <a:latin typeface="Caveat"/>
                          <a:ea typeface="Caveat"/>
                          <a:cs typeface="Caveat"/>
                          <a:sym typeface="Caveat"/>
                        </a:rPr>
                        <a:t>Як ви відреагували?</a:t>
                      </a:r>
                      <a:endParaRPr sz="1800">
                        <a:latin typeface="Caveat"/>
                        <a:ea typeface="Caveat"/>
                        <a:cs typeface="Caveat"/>
                        <a:sym typeface="Caveat"/>
                      </a:endParaRPr>
                    </a:p>
                  </a:txBody>
                  <a:tcPr marL="91425" marR="91425" marT="91425" marB="91425"/>
                </a:tc>
              </a:tr>
              <a:tr h="17237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k" sz="1900">
                          <a:latin typeface="Caveat"/>
                          <a:ea typeface="Caveat"/>
                          <a:cs typeface="Caveat"/>
                          <a:sym typeface="Caveat"/>
                        </a:rPr>
                        <a:t>Завтра спливає термін здачі проекту,а він ще не готовий</a:t>
                      </a:r>
                      <a:endParaRPr sz="1900">
                        <a:latin typeface="Caveat"/>
                        <a:ea typeface="Caveat"/>
                        <a:cs typeface="Caveat"/>
                        <a:sym typeface="Caveat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k" sz="1900">
                          <a:latin typeface="Caveat"/>
                          <a:ea typeface="Caveat"/>
                          <a:cs typeface="Caveat"/>
                          <a:sym typeface="Caveat"/>
                        </a:rPr>
                        <a:t>Що про мене подумає керівник і колеги?</a:t>
                      </a:r>
                      <a:endParaRPr sz="1900">
                        <a:latin typeface="Caveat"/>
                        <a:ea typeface="Caveat"/>
                        <a:cs typeface="Caveat"/>
                        <a:sym typeface="Caveat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k" sz="1900">
                          <a:latin typeface="Caveat"/>
                          <a:ea typeface="Caveat"/>
                          <a:cs typeface="Caveat"/>
                          <a:sym typeface="Caveat"/>
                        </a:rPr>
                        <a:t>Мене можуть звільнити з роботи?</a:t>
                      </a:r>
                      <a:endParaRPr sz="1900">
                        <a:latin typeface="Caveat"/>
                        <a:ea typeface="Caveat"/>
                        <a:cs typeface="Caveat"/>
                        <a:sym typeface="Caveat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k" sz="1700">
                          <a:latin typeface="Caveat"/>
                          <a:ea typeface="Caveat"/>
                          <a:cs typeface="Caveat"/>
                          <a:sym typeface="Caveat"/>
                        </a:rPr>
                        <a:t>Такі думки провокують емоцію-тривогу.</a:t>
                      </a:r>
                      <a:endParaRPr sz="1700">
                        <a:latin typeface="Caveat"/>
                        <a:ea typeface="Caveat"/>
                        <a:cs typeface="Caveat"/>
                        <a:sym typeface="Caveat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k" sz="1700">
                          <a:latin typeface="Caveat"/>
                          <a:ea typeface="Caveat"/>
                          <a:cs typeface="Caveat"/>
                          <a:sym typeface="Caveat"/>
                        </a:rPr>
                        <a:t>Внутрішній неспокій,нездатність сконцентруватись,</a:t>
                      </a:r>
                      <a:endParaRPr sz="1700">
                        <a:latin typeface="Caveat"/>
                        <a:ea typeface="Caveat"/>
                        <a:cs typeface="Caveat"/>
                        <a:sym typeface="Caveat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k" sz="1700">
                          <a:latin typeface="Caveat"/>
                          <a:ea typeface="Caveat"/>
                          <a:cs typeface="Caveat"/>
                          <a:sym typeface="Caveat"/>
                        </a:rPr>
                        <a:t>прискорене серцебиття.</a:t>
                      </a:r>
                      <a:endParaRPr sz="1700">
                        <a:latin typeface="Caveat"/>
                        <a:ea typeface="Caveat"/>
                        <a:cs typeface="Caveat"/>
                        <a:sym typeface="Caveat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k" sz="1800">
                          <a:latin typeface="Caveat"/>
                          <a:ea typeface="Caveat"/>
                          <a:cs typeface="Caveat"/>
                          <a:sym typeface="Caveat"/>
                        </a:rPr>
                        <a:t>Огорнула паніка,почала писати сумбурні повідомлення керівнику і колегам,припинила написання проекту</a:t>
                      </a:r>
                      <a:endParaRPr sz="1800">
                        <a:latin typeface="Caveat"/>
                        <a:ea typeface="Caveat"/>
                        <a:cs typeface="Caveat"/>
                        <a:sym typeface="Caveat"/>
                      </a:endParaRPr>
                    </a:p>
                  </a:txBody>
                  <a:tcPr marL="91425" marR="91425" marT="91425" marB="91425"/>
                </a:tc>
              </a:tr>
              <a:tr h="3289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/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24"/>
          <p:cNvSpPr txBox="1">
            <a:spLocks noGrp="1"/>
          </p:cNvSpPr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latin typeface="Lobster"/>
                <a:ea typeface="Lobster"/>
                <a:cs typeface="Lobster"/>
                <a:sym typeface="Lobster"/>
              </a:rPr>
              <a:t>Мета вправи</a:t>
            </a:r>
            <a:endParaRPr>
              <a:latin typeface="Lobster"/>
              <a:ea typeface="Lobster"/>
              <a:cs typeface="Lobster"/>
              <a:sym typeface="Lobster"/>
            </a:endParaRPr>
          </a:p>
        </p:txBody>
      </p:sp>
      <p:sp>
        <p:nvSpPr>
          <p:cNvPr id="158" name="Google Shape;158;p24"/>
          <p:cNvSpPr txBox="1">
            <a:spLocks noGrp="1"/>
          </p:cNvSpPr>
          <p:nvPr>
            <p:ph type="body" idx="1"/>
          </p:nvPr>
        </p:nvSpPr>
        <p:spPr>
          <a:xfrm>
            <a:off x="311700" y="1229875"/>
            <a:ext cx="8520600" cy="3339000"/>
          </a:xfrm>
          <a:prstGeom prst="rect">
            <a:avLst/>
          </a:prstGeom>
          <a:solidFill>
            <a:srgbClr val="C9DAF8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2200">
                <a:latin typeface="Caveat"/>
                <a:ea typeface="Caveat"/>
                <a:cs typeface="Caveat"/>
                <a:sym typeface="Caveat"/>
              </a:rPr>
              <a:t>Навчитися відстежувати,усвідомлювати,оскаржувати свої автоматичні тривожні думки,емоції і тілесні відчуття,які викликають ці думки і реакції.</a:t>
            </a:r>
            <a:endParaRPr sz="2200">
              <a:latin typeface="Caveat"/>
              <a:ea typeface="Caveat"/>
              <a:cs typeface="Caveat"/>
              <a:sym typeface="Caveat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uk" sz="2200">
                <a:latin typeface="Caveat"/>
                <a:ea typeface="Caveat"/>
                <a:cs typeface="Caveat"/>
                <a:sym typeface="Caveat"/>
              </a:rPr>
              <a:t>Заповніть таблицю,а потім уявіть як можна відреагувати інакше.</a:t>
            </a:r>
            <a:endParaRPr sz="2200">
              <a:latin typeface="Caveat"/>
              <a:ea typeface="Caveat"/>
              <a:cs typeface="Caveat"/>
              <a:sym typeface="Caveat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uk" sz="2200">
                <a:latin typeface="Caveat"/>
                <a:ea typeface="Caveat"/>
                <a:cs typeface="Caveat"/>
                <a:sym typeface="Caveat"/>
              </a:rPr>
              <a:t>Часто ми реагуємо на певні думки неадекватно,хоча подія нейтральнаі її можна вирішити.</a:t>
            </a:r>
            <a:endParaRPr sz="2200">
              <a:latin typeface="Caveat"/>
              <a:ea typeface="Caveat"/>
              <a:cs typeface="Caveat"/>
              <a:sym typeface="Caveat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uk" sz="2200">
                <a:latin typeface="Caveat"/>
                <a:ea typeface="Caveat"/>
                <a:cs typeface="Caveat"/>
                <a:sym typeface="Caveat"/>
              </a:rPr>
              <a:t>Потрібно визначити,які думки викликають таку неадекватну реакцію і поступово вона стане більш здоровою( від зміни думки зміниться реакція)</a:t>
            </a:r>
            <a:endParaRPr sz="2200">
              <a:latin typeface="Caveat"/>
              <a:ea typeface="Caveat"/>
              <a:cs typeface="Caveat"/>
              <a:sym typeface="Caveat"/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25"/>
          <p:cNvSpPr txBox="1">
            <a:spLocks noGrp="1"/>
          </p:cNvSpPr>
          <p:nvPr>
            <p:ph type="title"/>
          </p:nvPr>
        </p:nvSpPr>
        <p:spPr>
          <a:xfrm>
            <a:off x="311700" y="258250"/>
            <a:ext cx="8520600" cy="60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latin typeface="Lobster"/>
                <a:ea typeface="Lobster"/>
                <a:cs typeface="Lobster"/>
                <a:sym typeface="Lobster"/>
              </a:rPr>
              <a:t>А ще допоможе..</a:t>
            </a:r>
            <a:endParaRPr>
              <a:latin typeface="Lobster"/>
              <a:ea typeface="Lobster"/>
              <a:cs typeface="Lobster"/>
              <a:sym typeface="Lobster"/>
            </a:endParaRPr>
          </a:p>
        </p:txBody>
      </p:sp>
      <p:sp>
        <p:nvSpPr>
          <p:cNvPr id="164" name="Google Shape;164;p25"/>
          <p:cNvSpPr txBox="1">
            <a:spLocks noGrp="1"/>
          </p:cNvSpPr>
          <p:nvPr>
            <p:ph type="body" idx="1"/>
          </p:nvPr>
        </p:nvSpPr>
        <p:spPr>
          <a:xfrm>
            <a:off x="311700" y="1017800"/>
            <a:ext cx="8520600" cy="3551100"/>
          </a:xfrm>
          <a:prstGeom prst="rect">
            <a:avLst/>
          </a:prstGeom>
          <a:solidFill>
            <a:srgbClr val="C9DAF8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01600" marR="101600" lvl="0" indent="0" algn="l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k" sz="1550" b="1">
                <a:solidFill>
                  <a:srgbClr val="363636"/>
                </a:solidFill>
                <a:highlight>
                  <a:srgbClr val="FFFFFF"/>
                </a:highlight>
                <a:latin typeface="Caveat"/>
                <a:ea typeface="Caveat"/>
                <a:cs typeface="Caveat"/>
                <a:sym typeface="Caveat"/>
              </a:rPr>
              <a:t>Слухайте музику</a:t>
            </a:r>
            <a:endParaRPr sz="1550" b="1">
              <a:solidFill>
                <a:srgbClr val="363636"/>
              </a:solidFill>
              <a:highlight>
                <a:srgbClr val="FFFFFF"/>
              </a:highlight>
              <a:latin typeface="Caveat"/>
              <a:ea typeface="Caveat"/>
              <a:cs typeface="Caveat"/>
              <a:sym typeface="Caveat"/>
            </a:endParaRPr>
          </a:p>
          <a:p>
            <a:pPr marL="101600" marR="101600" lvl="0" indent="0" algn="l" rtl="0">
              <a:lnSpc>
                <a:spcPct val="160000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rPr lang="uk" sz="1550">
                <a:solidFill>
                  <a:srgbClr val="363636"/>
                </a:solidFill>
                <a:highlight>
                  <a:srgbClr val="FFFFFF"/>
                </a:highlight>
                <a:latin typeface="Caveat"/>
                <a:ea typeface="Caveat"/>
                <a:cs typeface="Caveat"/>
                <a:sym typeface="Caveat"/>
              </a:rPr>
              <a:t>Багато досліджень відзначають заспокійливу силу музики. Прослуховування музики розслабляє наш розум.</a:t>
            </a:r>
            <a:endParaRPr sz="1550">
              <a:solidFill>
                <a:srgbClr val="363636"/>
              </a:solidFill>
              <a:highlight>
                <a:srgbClr val="FFFFFF"/>
              </a:highlight>
              <a:latin typeface="Caveat"/>
              <a:ea typeface="Caveat"/>
              <a:cs typeface="Caveat"/>
              <a:sym typeface="Caveat"/>
            </a:endParaRPr>
          </a:p>
          <a:p>
            <a:pPr marL="0" lvl="0" indent="0" algn="l" rtl="0">
              <a:spcBef>
                <a:spcPts val="800"/>
              </a:spcBef>
              <a:spcAft>
                <a:spcPts val="0"/>
              </a:spcAft>
              <a:buNone/>
            </a:pPr>
            <a:r>
              <a:rPr lang="uk" sz="1550">
                <a:solidFill>
                  <a:srgbClr val="363636"/>
                </a:solidFill>
                <a:highlight>
                  <a:srgbClr val="FFFFFF"/>
                </a:highlight>
                <a:latin typeface="Caveat"/>
                <a:ea typeface="Caveat"/>
                <a:cs typeface="Caveat"/>
                <a:sym typeface="Caveat"/>
              </a:rPr>
              <a:t>Зокрема, дослідження свідчать, що ось ця </a:t>
            </a:r>
            <a:r>
              <a:rPr lang="uk" sz="1550">
                <a:solidFill>
                  <a:srgbClr val="23527C"/>
                </a:solidFill>
                <a:highlight>
                  <a:srgbClr val="FFFFFF"/>
                </a:highlight>
                <a:uFill>
                  <a:noFill/>
                </a:uFill>
                <a:latin typeface="Caveat"/>
                <a:ea typeface="Caveat"/>
                <a:cs typeface="Caveat"/>
                <a:sym typeface="Caveat"/>
                <a:hlinkClick r:id="rId3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пісня під назвою "Невагома"</a:t>
            </a:r>
            <a:r>
              <a:rPr lang="uk" sz="1550">
                <a:solidFill>
                  <a:srgbClr val="363636"/>
                </a:solidFill>
                <a:highlight>
                  <a:srgbClr val="FFFFFF"/>
                </a:highlight>
                <a:latin typeface="Caveat"/>
                <a:ea typeface="Caveat"/>
                <a:cs typeface="Caveat"/>
                <a:sym typeface="Caveat"/>
              </a:rPr>
              <a:t>, створена групою Marconi Union, знижує тривожність на 65%.</a:t>
            </a:r>
            <a:endParaRPr sz="1550">
              <a:solidFill>
                <a:srgbClr val="363636"/>
              </a:solidFill>
              <a:highlight>
                <a:srgbClr val="FFFFFF"/>
              </a:highlight>
              <a:latin typeface="Caveat"/>
              <a:ea typeface="Caveat"/>
              <a:cs typeface="Caveat"/>
              <a:sym typeface="Caveat"/>
            </a:endParaRPr>
          </a:p>
          <a:p>
            <a:pPr marL="101600" marR="101600" lvl="0" indent="0" algn="l" rtl="0">
              <a:lnSpc>
                <a:spcPct val="16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uk" sz="1550" b="1">
                <a:solidFill>
                  <a:srgbClr val="363636"/>
                </a:solidFill>
                <a:highlight>
                  <a:srgbClr val="FFFFFF"/>
                </a:highlight>
                <a:latin typeface="Caveat"/>
                <a:ea typeface="Caveat"/>
                <a:cs typeface="Caveat"/>
                <a:sym typeface="Caveat"/>
              </a:rPr>
              <a:t>Дайте собі час</a:t>
            </a:r>
            <a:endParaRPr sz="1550" b="1">
              <a:solidFill>
                <a:srgbClr val="363636"/>
              </a:solidFill>
              <a:highlight>
                <a:srgbClr val="FFFFFF"/>
              </a:highlight>
              <a:latin typeface="Caveat"/>
              <a:ea typeface="Caveat"/>
              <a:cs typeface="Caveat"/>
              <a:sym typeface="Caveat"/>
            </a:endParaRPr>
          </a:p>
          <a:p>
            <a:pPr marL="101600" marR="101600" lvl="0" indent="0" algn="l" rtl="0">
              <a:lnSpc>
                <a:spcPct val="160000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rPr lang="uk" sz="1550">
                <a:solidFill>
                  <a:srgbClr val="363636"/>
                </a:solidFill>
                <a:highlight>
                  <a:srgbClr val="FFFFFF"/>
                </a:highlight>
                <a:latin typeface="Caveat"/>
                <a:ea typeface="Caveat"/>
                <a:cs typeface="Caveat"/>
                <a:sym typeface="Caveat"/>
              </a:rPr>
              <a:t>Якщо перед вами виникла ситуація, яка викликає у вас занепокоєння, то візьміть перерву. Наприклад, просто сходіть на коротку прогулянку.</a:t>
            </a:r>
            <a:endParaRPr sz="1550">
              <a:solidFill>
                <a:srgbClr val="363636"/>
              </a:solidFill>
              <a:highlight>
                <a:srgbClr val="FFFFFF"/>
              </a:highlight>
              <a:latin typeface="Caveat"/>
              <a:ea typeface="Caveat"/>
              <a:cs typeface="Caveat"/>
              <a:sym typeface="Caveat"/>
            </a:endParaRPr>
          </a:p>
          <a:p>
            <a:pPr marL="101600" marR="101600" lvl="0" indent="0" algn="l" rtl="0">
              <a:lnSpc>
                <a:spcPct val="160000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rPr lang="uk" sz="1550">
                <a:solidFill>
                  <a:srgbClr val="363636"/>
                </a:solidFill>
                <a:highlight>
                  <a:srgbClr val="FFFFFF"/>
                </a:highlight>
                <a:latin typeface="Caveat"/>
                <a:ea typeface="Caveat"/>
                <a:cs typeface="Caveat"/>
                <a:sym typeface="Caveat"/>
              </a:rPr>
              <a:t>Це може допомогти заспокоїти вас – як фізично, так і психічно.</a:t>
            </a:r>
            <a:endParaRPr sz="1550">
              <a:solidFill>
                <a:srgbClr val="363636"/>
              </a:solidFill>
              <a:highlight>
                <a:srgbClr val="FFFFFF"/>
              </a:highlight>
              <a:latin typeface="Caveat"/>
              <a:ea typeface="Caveat"/>
              <a:cs typeface="Caveat"/>
              <a:sym typeface="Caveat"/>
            </a:endParaRPr>
          </a:p>
          <a:p>
            <a:pPr marL="0" lvl="0" indent="0" algn="l" rtl="0">
              <a:spcBef>
                <a:spcPts val="800"/>
              </a:spcBef>
              <a:spcAft>
                <a:spcPts val="1200"/>
              </a:spcAft>
              <a:buNone/>
            </a:pPr>
            <a:endParaRPr sz="1350">
              <a:solidFill>
                <a:srgbClr val="363636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26"/>
          <p:cNvSpPr txBox="1">
            <a:spLocks noGrp="1"/>
          </p:cNvSpPr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latin typeface="Lobster"/>
                <a:ea typeface="Lobster"/>
                <a:cs typeface="Lobster"/>
                <a:sym typeface="Lobster"/>
              </a:rPr>
              <a:t>Зробіть “перезавантаження”</a:t>
            </a:r>
            <a:endParaRPr>
              <a:latin typeface="Lobster"/>
              <a:ea typeface="Lobster"/>
              <a:cs typeface="Lobster"/>
              <a:sym typeface="Lobster"/>
            </a:endParaRPr>
          </a:p>
        </p:txBody>
      </p:sp>
      <p:sp>
        <p:nvSpPr>
          <p:cNvPr id="170" name="Google Shape;170;p26"/>
          <p:cNvSpPr txBox="1">
            <a:spLocks noGrp="1"/>
          </p:cNvSpPr>
          <p:nvPr>
            <p:ph type="body" idx="1"/>
          </p:nvPr>
        </p:nvSpPr>
        <p:spPr>
          <a:xfrm>
            <a:off x="311700" y="1229875"/>
            <a:ext cx="8520600" cy="3339000"/>
          </a:xfrm>
          <a:prstGeom prst="rect">
            <a:avLst/>
          </a:prstGeom>
          <a:solidFill>
            <a:srgbClr val="C9DAF8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01600" marR="101600" lvl="0" indent="0" algn="l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k" sz="1550" b="1">
                <a:solidFill>
                  <a:srgbClr val="363636"/>
                </a:solidFill>
                <a:highlight>
                  <a:srgbClr val="FFFFFF"/>
                </a:highlight>
                <a:latin typeface="Caveat"/>
                <a:ea typeface="Caveat"/>
                <a:cs typeface="Caveat"/>
                <a:sym typeface="Caveat"/>
              </a:rPr>
              <a:t>Подивіться щось смішне</a:t>
            </a:r>
            <a:endParaRPr sz="1550" b="1">
              <a:solidFill>
                <a:srgbClr val="363636"/>
              </a:solidFill>
              <a:highlight>
                <a:srgbClr val="FFFFFF"/>
              </a:highlight>
              <a:latin typeface="Caveat"/>
              <a:ea typeface="Caveat"/>
              <a:cs typeface="Caveat"/>
              <a:sym typeface="Caveat"/>
            </a:endParaRPr>
          </a:p>
          <a:p>
            <a:pPr marL="101600" marR="101600" lvl="0" indent="0" algn="l" rtl="0">
              <a:lnSpc>
                <a:spcPct val="160000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rPr lang="uk" sz="1550">
                <a:solidFill>
                  <a:srgbClr val="363636"/>
                </a:solidFill>
                <a:highlight>
                  <a:srgbClr val="FFFFFF"/>
                </a:highlight>
                <a:latin typeface="Caveat"/>
                <a:ea typeface="Caveat"/>
                <a:cs typeface="Caveat"/>
                <a:sym typeface="Caveat"/>
              </a:rPr>
              <a:t>Гумор викликає сміх, а той у свою чергу вивільняє дофамін у наше тіло і зменшує рівень гормону стресу, який пов'язаний з тривогою.</a:t>
            </a:r>
            <a:endParaRPr sz="1550">
              <a:solidFill>
                <a:srgbClr val="363636"/>
              </a:solidFill>
              <a:highlight>
                <a:srgbClr val="FFFFFF"/>
              </a:highlight>
              <a:latin typeface="Caveat"/>
              <a:ea typeface="Caveat"/>
              <a:cs typeface="Caveat"/>
              <a:sym typeface="Caveat"/>
            </a:endParaRPr>
          </a:p>
          <a:p>
            <a:pPr marL="101600" marR="101600" lvl="0" indent="0" algn="l" rtl="0">
              <a:lnSpc>
                <a:spcPct val="160000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rPr lang="uk" sz="1550" b="1">
                <a:solidFill>
                  <a:srgbClr val="363636"/>
                </a:solidFill>
                <a:highlight>
                  <a:srgbClr val="FFFFFF"/>
                </a:highlight>
                <a:latin typeface="Caveat"/>
                <a:ea typeface="Caveat"/>
                <a:cs typeface="Caveat"/>
                <a:sym typeface="Caveat"/>
              </a:rPr>
              <a:t>Візуалізуйте</a:t>
            </a:r>
            <a:endParaRPr sz="1550" b="1">
              <a:solidFill>
                <a:srgbClr val="363636"/>
              </a:solidFill>
              <a:highlight>
                <a:srgbClr val="FFFFFF"/>
              </a:highlight>
              <a:latin typeface="Caveat"/>
              <a:ea typeface="Caveat"/>
              <a:cs typeface="Caveat"/>
              <a:sym typeface="Caveat"/>
            </a:endParaRPr>
          </a:p>
          <a:p>
            <a:pPr marL="101600" marR="101600" lvl="0" indent="0" algn="l" rtl="0">
              <a:lnSpc>
                <a:spcPct val="160000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rPr lang="uk" sz="1550">
                <a:solidFill>
                  <a:srgbClr val="363636"/>
                </a:solidFill>
                <a:highlight>
                  <a:srgbClr val="FFFFFF"/>
                </a:highlight>
                <a:latin typeface="Caveat"/>
                <a:ea typeface="Caveat"/>
                <a:cs typeface="Caveat"/>
                <a:sym typeface="Caveat"/>
              </a:rPr>
              <a:t>Знайдіть хвилинку, щоб уявити собі безпечне місце і себе в ньому.</a:t>
            </a:r>
            <a:endParaRPr sz="1550">
              <a:solidFill>
                <a:srgbClr val="363636"/>
              </a:solidFill>
              <a:highlight>
                <a:srgbClr val="FFFFFF"/>
              </a:highlight>
              <a:latin typeface="Caveat"/>
              <a:ea typeface="Caveat"/>
              <a:cs typeface="Caveat"/>
              <a:sym typeface="Caveat"/>
            </a:endParaRPr>
          </a:p>
          <a:p>
            <a:pPr marL="101600" marR="101600" lvl="0" indent="0" algn="l" rtl="0">
              <a:lnSpc>
                <a:spcPct val="160000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rPr lang="uk" sz="1550">
                <a:solidFill>
                  <a:srgbClr val="363636"/>
                </a:solidFill>
                <a:highlight>
                  <a:srgbClr val="FFFFFF"/>
                </a:highlight>
                <a:latin typeface="Caveat"/>
                <a:ea typeface="Caveat"/>
                <a:cs typeface="Caveat"/>
                <a:sym typeface="Caveat"/>
              </a:rPr>
              <a:t>Якщо це пляж, то пригадайте як гарно ходити по піску, слухати звук хвиль та ніжитися на сонці.</a:t>
            </a:r>
            <a:endParaRPr sz="1550">
              <a:solidFill>
                <a:srgbClr val="363636"/>
              </a:solidFill>
              <a:highlight>
                <a:srgbClr val="FFFFFF"/>
              </a:highlight>
              <a:latin typeface="Caveat"/>
              <a:ea typeface="Caveat"/>
              <a:cs typeface="Caveat"/>
              <a:sym typeface="Caveat"/>
            </a:endParaRPr>
          </a:p>
          <a:p>
            <a:pPr marL="101600" marR="101600" lvl="0" indent="0" algn="l" rtl="0">
              <a:lnSpc>
                <a:spcPct val="160000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rPr lang="uk" sz="1550">
                <a:solidFill>
                  <a:srgbClr val="363636"/>
                </a:solidFill>
                <a:highlight>
                  <a:srgbClr val="FFFFFF"/>
                </a:highlight>
                <a:latin typeface="Caveat"/>
                <a:ea typeface="Caveat"/>
                <a:cs typeface="Caveat"/>
                <a:sym typeface="Caveat"/>
              </a:rPr>
              <a:t>Це безпечне місце викличе у вас позитивні спогади, які теж збільшать рівень дофаміну в крові та заспокоять вас.</a:t>
            </a:r>
            <a:endParaRPr sz="1550">
              <a:solidFill>
                <a:srgbClr val="363636"/>
              </a:solidFill>
              <a:highlight>
                <a:srgbClr val="FFFFFF"/>
              </a:highlight>
              <a:latin typeface="Caveat"/>
              <a:ea typeface="Caveat"/>
              <a:cs typeface="Caveat"/>
              <a:sym typeface="Caveat"/>
            </a:endParaRPr>
          </a:p>
          <a:p>
            <a:pPr marL="0" lvl="0" indent="0" algn="l" rtl="0">
              <a:spcBef>
                <a:spcPts val="800"/>
              </a:spcBef>
              <a:spcAft>
                <a:spcPts val="120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27"/>
          <p:cNvSpPr txBox="1">
            <a:spLocks noGrp="1"/>
          </p:cNvSpPr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latin typeface="Lobster"/>
                <a:ea typeface="Lobster"/>
                <a:cs typeface="Lobster"/>
                <a:sym typeface="Lobster"/>
              </a:rPr>
              <a:t>Подбайте про...</a:t>
            </a:r>
            <a:endParaRPr>
              <a:latin typeface="Lobster"/>
              <a:ea typeface="Lobster"/>
              <a:cs typeface="Lobster"/>
              <a:sym typeface="Lobster"/>
            </a:endParaRPr>
          </a:p>
        </p:txBody>
      </p:sp>
      <p:sp>
        <p:nvSpPr>
          <p:cNvPr id="176" name="Google Shape;176;p27"/>
          <p:cNvSpPr txBox="1">
            <a:spLocks noGrp="1"/>
          </p:cNvSpPr>
          <p:nvPr>
            <p:ph type="body" idx="1"/>
          </p:nvPr>
        </p:nvSpPr>
        <p:spPr>
          <a:xfrm>
            <a:off x="311700" y="1229875"/>
            <a:ext cx="8520600" cy="3339000"/>
          </a:xfrm>
          <a:prstGeom prst="rect">
            <a:avLst/>
          </a:prstGeom>
          <a:solidFill>
            <a:srgbClr val="C9DAF8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635000" marR="635000" lvl="0" indent="0" algn="l" rtl="0">
              <a:lnSpc>
                <a:spcPct val="105000"/>
              </a:lnSpc>
              <a:spcBef>
                <a:spcPts val="2300"/>
              </a:spcBef>
              <a:spcAft>
                <a:spcPts val="0"/>
              </a:spcAft>
              <a:buNone/>
            </a:pPr>
            <a:r>
              <a:rPr lang="uk" sz="1500" b="1">
                <a:solidFill>
                  <a:srgbClr val="000000"/>
                </a:solidFill>
                <a:latin typeface="Caveat"/>
                <a:ea typeface="Caveat"/>
                <a:cs typeface="Caveat"/>
                <a:sym typeface="Caveat"/>
              </a:rPr>
              <a:t> Повноцінний сон</a:t>
            </a:r>
            <a:endParaRPr sz="1500" b="1">
              <a:solidFill>
                <a:srgbClr val="000000"/>
              </a:solidFill>
              <a:latin typeface="Caveat"/>
              <a:ea typeface="Caveat"/>
              <a:cs typeface="Caveat"/>
              <a:sym typeface="Caveat"/>
            </a:endParaRPr>
          </a:p>
          <a:p>
            <a:pPr marL="0" marR="635000" lvl="0" indent="0" algn="l" rtl="0">
              <a:lnSpc>
                <a:spcPct val="105000"/>
              </a:lnSpc>
              <a:spcBef>
                <a:spcPts val="2300"/>
              </a:spcBef>
              <a:spcAft>
                <a:spcPts val="0"/>
              </a:spcAft>
              <a:buNone/>
            </a:pPr>
            <a:r>
              <a:rPr lang="uk" sz="1500">
                <a:solidFill>
                  <a:srgbClr val="000000"/>
                </a:solidFill>
                <a:latin typeface="Caveat"/>
                <a:ea typeface="Caveat"/>
                <a:cs typeface="Caveat"/>
                <a:sym typeface="Caveat"/>
              </a:rPr>
              <a:t>      Неповноцінний сон не тільки впливає на фізичне здоров'я і зовнішній вигляд, але і сприяє загальній тривожності і          стресу. При відчутті тривоги і занепокоєння потрібно планувати собі від семи до дев'яти годин здорового сну. Всього за кілька таких ночей рівень тривожності знизиться.</a:t>
            </a:r>
            <a:endParaRPr sz="1500">
              <a:solidFill>
                <a:srgbClr val="000000"/>
              </a:solidFill>
              <a:latin typeface="Caveat"/>
              <a:ea typeface="Caveat"/>
              <a:cs typeface="Caveat"/>
              <a:sym typeface="Caveat"/>
            </a:endParaRPr>
          </a:p>
          <a:p>
            <a:pPr marL="635000" marR="635000" lvl="0" indent="0" algn="l" rtl="0">
              <a:lnSpc>
                <a:spcPct val="105000"/>
              </a:lnSpc>
              <a:spcBef>
                <a:spcPts val="2300"/>
              </a:spcBef>
              <a:spcAft>
                <a:spcPts val="0"/>
              </a:spcAft>
              <a:buNone/>
            </a:pPr>
            <a:r>
              <a:rPr lang="uk" sz="1500" b="1">
                <a:solidFill>
                  <a:srgbClr val="000000"/>
                </a:solidFill>
                <a:latin typeface="Caveat"/>
                <a:ea typeface="Caveat"/>
                <a:cs typeface="Caveat"/>
                <a:sym typeface="Caveat"/>
              </a:rPr>
              <a:t>Порядок на робочому місці і вдома</a:t>
            </a:r>
            <a:endParaRPr sz="1500" b="1">
              <a:solidFill>
                <a:srgbClr val="000000"/>
              </a:solidFill>
              <a:latin typeface="Caveat"/>
              <a:ea typeface="Caveat"/>
              <a:cs typeface="Caveat"/>
              <a:sym typeface="Caveat"/>
            </a:endParaRPr>
          </a:p>
          <a:p>
            <a:pPr marL="0" marR="635000" lvl="0" indent="0" algn="l" rtl="0">
              <a:lnSpc>
                <a:spcPct val="105000"/>
              </a:lnSpc>
              <a:spcBef>
                <a:spcPts val="2300"/>
              </a:spcBef>
              <a:spcAft>
                <a:spcPts val="0"/>
              </a:spcAft>
              <a:buNone/>
            </a:pPr>
            <a:r>
              <a:rPr lang="uk" sz="1500">
                <a:solidFill>
                  <a:srgbClr val="000000"/>
                </a:solidFill>
                <a:latin typeface="Caveat"/>
                <a:ea typeface="Caveat"/>
                <a:cs typeface="Caveat"/>
                <a:sym typeface="Caveat"/>
              </a:rPr>
              <a:t>Фізичний безлад викликає психічний безлад. Тому варто знайти трохи часу, щоб привести в порядок своє робоче місце чи кімнату. Розкладання речей по місцях допомагає впорядкувати думки, зосередитися. Крім того, акуратний вигляд полиць, ящиків, шаф дає своєрідний психологічний ефект – зовнішній порядок і організованість людина несвідомо переносить на інші сфери життя. Це допоможе мислити раціонально і позбутися від тривоги і стресу.</a:t>
            </a:r>
            <a:endParaRPr sz="1500">
              <a:solidFill>
                <a:srgbClr val="000000"/>
              </a:solidFill>
              <a:latin typeface="Caveat"/>
              <a:ea typeface="Caveat"/>
              <a:cs typeface="Caveat"/>
              <a:sym typeface="Caveat"/>
            </a:endParaRPr>
          </a:p>
          <a:p>
            <a:pPr marL="0" lvl="0" indent="0" algn="l" rtl="0">
              <a:lnSpc>
                <a:spcPct val="105000"/>
              </a:lnSpc>
              <a:spcBef>
                <a:spcPts val="0"/>
              </a:spcBef>
              <a:spcAft>
                <a:spcPts val="1200"/>
              </a:spcAft>
              <a:buNone/>
            </a:pPr>
            <a:endParaRPr sz="2000">
              <a:latin typeface="Caveat"/>
              <a:ea typeface="Caveat"/>
              <a:cs typeface="Caveat"/>
              <a:sym typeface="Caveat"/>
            </a:endParaRPr>
          </a:p>
        </p:txBody>
      </p:sp>
      <p:sp>
        <p:nvSpPr>
          <p:cNvPr id="177" name="Google Shape;177;p27"/>
          <p:cNvSpPr txBox="1"/>
          <p:nvPr/>
        </p:nvSpPr>
        <p:spPr>
          <a:xfrm>
            <a:off x="0" y="0"/>
            <a:ext cx="3000000" cy="38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635000" marR="635000" lvl="0" indent="0" algn="l" rtl="0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None/>
            </a:pPr>
            <a:endParaRPr sz="1300"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28"/>
          <p:cNvSpPr txBox="1">
            <a:spLocks noGrp="1"/>
          </p:cNvSpPr>
          <p:nvPr>
            <p:ph type="title"/>
          </p:nvPr>
        </p:nvSpPr>
        <p:spPr>
          <a:xfrm>
            <a:off x="522125" y="272150"/>
            <a:ext cx="8520600" cy="60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1800" b="1">
                <a:solidFill>
                  <a:srgbClr val="000000"/>
                </a:solidFill>
                <a:latin typeface="Lobster"/>
                <a:ea typeface="Lobster"/>
                <a:cs typeface="Lobster"/>
                <a:sym typeface="Lobster"/>
              </a:rPr>
              <a:t>Не забуваймо про масаж ,  хобі та спорт</a:t>
            </a:r>
            <a:endParaRPr sz="3500">
              <a:latin typeface="Lobster"/>
              <a:ea typeface="Lobster"/>
              <a:cs typeface="Lobster"/>
              <a:sym typeface="Lobster"/>
            </a:endParaRPr>
          </a:p>
        </p:txBody>
      </p:sp>
      <p:sp>
        <p:nvSpPr>
          <p:cNvPr id="183" name="Google Shape;183;p28"/>
          <p:cNvSpPr txBox="1">
            <a:spLocks noGrp="1"/>
          </p:cNvSpPr>
          <p:nvPr>
            <p:ph type="body" idx="1"/>
          </p:nvPr>
        </p:nvSpPr>
        <p:spPr>
          <a:xfrm>
            <a:off x="311700" y="946925"/>
            <a:ext cx="8520600" cy="3835500"/>
          </a:xfrm>
          <a:prstGeom prst="rect">
            <a:avLst/>
          </a:prstGeom>
          <a:solidFill>
            <a:srgbClr val="C9DAF8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635000" marR="635000" lvl="0" indent="0" algn="l" rtl="0">
              <a:spcBef>
                <a:spcPts val="2300"/>
              </a:spcBef>
              <a:spcAft>
                <a:spcPts val="0"/>
              </a:spcAft>
              <a:buNone/>
            </a:pPr>
            <a:r>
              <a:rPr lang="uk" sz="1500" b="1">
                <a:solidFill>
                  <a:srgbClr val="000000"/>
                </a:solidFill>
                <a:latin typeface="Lobster"/>
                <a:ea typeface="Lobster"/>
                <a:cs typeface="Lobster"/>
                <a:sym typeface="Lobster"/>
              </a:rPr>
              <a:t> Масаж долонь і вух</a:t>
            </a:r>
            <a:endParaRPr sz="1500" b="1">
              <a:solidFill>
                <a:srgbClr val="000000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marL="635000" marR="635000" lvl="0" indent="0" algn="l" rtl="0">
              <a:spcBef>
                <a:spcPts val="2300"/>
              </a:spcBef>
              <a:spcAft>
                <a:spcPts val="0"/>
              </a:spcAft>
              <a:buNone/>
            </a:pPr>
            <a:r>
              <a:rPr lang="uk" sz="1500">
                <a:solidFill>
                  <a:srgbClr val="000000"/>
                </a:solidFill>
                <a:latin typeface="Caveat"/>
                <a:ea typeface="Caveat"/>
                <a:cs typeface="Caveat"/>
                <a:sym typeface="Caveat"/>
              </a:rPr>
              <a:t>Щоб швидко заспокоїтися потрібно швидко потерти одну долоню об іншу, поки не відчується сильне тепло. Потім прикладіть долоні до обличчя і потримайте 1-2 хвилини. Дихайте при цьому глибоко і повільно.</a:t>
            </a:r>
            <a:endParaRPr sz="1500">
              <a:solidFill>
                <a:srgbClr val="000000"/>
              </a:solidFill>
              <a:latin typeface="Caveat"/>
              <a:ea typeface="Caveat"/>
              <a:cs typeface="Caveat"/>
              <a:sym typeface="Caveat"/>
            </a:endParaRPr>
          </a:p>
          <a:p>
            <a:pPr marL="635000" marR="635000" lvl="0" indent="0" algn="l" rtl="0">
              <a:spcBef>
                <a:spcPts val="2300"/>
              </a:spcBef>
              <a:spcAft>
                <a:spcPts val="0"/>
              </a:spcAft>
              <a:buNone/>
            </a:pPr>
            <a:r>
              <a:rPr lang="uk" sz="1500">
                <a:solidFill>
                  <a:srgbClr val="000000"/>
                </a:solidFill>
                <a:latin typeface="Caveat"/>
                <a:ea typeface="Caveat"/>
                <a:cs typeface="Caveat"/>
                <a:sym typeface="Caveat"/>
              </a:rPr>
              <a:t>Щоб прокинутися і почати сприймати світ більш тверезо, з зусиллям розітріть між пальцями бічну сторону вушної раковини</a:t>
            </a:r>
            <a:endParaRPr sz="1500">
              <a:solidFill>
                <a:srgbClr val="000000"/>
              </a:solidFill>
              <a:latin typeface="Caveat"/>
              <a:ea typeface="Caveat"/>
              <a:cs typeface="Caveat"/>
              <a:sym typeface="Caveat"/>
            </a:endParaRPr>
          </a:p>
          <a:p>
            <a:pPr marL="635000" marR="635000" lvl="0" indent="0" algn="l" rtl="0">
              <a:spcBef>
                <a:spcPts val="2300"/>
              </a:spcBef>
              <a:spcAft>
                <a:spcPts val="0"/>
              </a:spcAft>
              <a:buNone/>
            </a:pPr>
            <a:r>
              <a:rPr lang="uk" sz="1500">
                <a:solidFill>
                  <a:srgbClr val="000000"/>
                </a:solidFill>
                <a:latin typeface="Caveat"/>
                <a:ea typeface="Caveat"/>
                <a:cs typeface="Caveat"/>
                <a:sym typeface="Caveat"/>
              </a:rPr>
              <a:t>   </a:t>
            </a:r>
            <a:r>
              <a:rPr lang="uk" sz="1500">
                <a:solidFill>
                  <a:srgbClr val="000000"/>
                </a:solidFill>
                <a:latin typeface="Lobster"/>
                <a:ea typeface="Lobster"/>
                <a:cs typeface="Lobster"/>
                <a:sym typeface="Lobster"/>
              </a:rPr>
              <a:t>Хобі та спорт</a:t>
            </a:r>
            <a:endParaRPr sz="1500">
              <a:solidFill>
                <a:srgbClr val="000000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uk" sz="1500">
                <a:solidFill>
                  <a:srgbClr val="000000"/>
                </a:solidFill>
                <a:latin typeface="Caveat"/>
                <a:ea typeface="Caveat"/>
                <a:cs typeface="Caveat"/>
                <a:sym typeface="Caveat"/>
              </a:rPr>
              <a:t>    Щоб позбутися від тривоги і страху, постарайтеся зробити  захоплююче заняття для розуму і тіла. Адже якщо людина зайнята       чимось по-справжньому цікавим або приємним, вона забуває про тривогу. Вчені довели, що рукоділля, розгадування кросвордів і головоломок, пробіжки, заняття спортом і гри на свіжому повітрі відмінно допомагають зняти стрес позбутися депресії.</a:t>
            </a:r>
            <a:endParaRPr sz="2000">
              <a:latin typeface="Caveat"/>
              <a:ea typeface="Caveat"/>
              <a:cs typeface="Caveat"/>
              <a:sym typeface="Caveat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29"/>
          <p:cNvSpPr txBox="1">
            <a:spLocks noGrp="1"/>
          </p:cNvSpPr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uk" sz="1900">
                <a:latin typeface="Lobster"/>
                <a:ea typeface="Lobster"/>
                <a:cs typeface="Lobster"/>
                <a:sym typeface="Lobster"/>
              </a:rPr>
              <a:t>Знайдіть свою “батарейку”</a:t>
            </a:r>
            <a:endParaRPr sz="1900">
              <a:latin typeface="Lobster"/>
              <a:ea typeface="Lobster"/>
              <a:cs typeface="Lobster"/>
              <a:sym typeface="Lobster"/>
            </a:endParaRPr>
          </a:p>
        </p:txBody>
      </p:sp>
      <p:sp>
        <p:nvSpPr>
          <p:cNvPr id="189" name="Google Shape;189;p29"/>
          <p:cNvSpPr txBox="1">
            <a:spLocks noGrp="1"/>
          </p:cNvSpPr>
          <p:nvPr>
            <p:ph type="body" idx="1"/>
          </p:nvPr>
        </p:nvSpPr>
        <p:spPr>
          <a:xfrm>
            <a:off x="311700" y="1229875"/>
            <a:ext cx="8520600" cy="3339000"/>
          </a:xfrm>
          <a:prstGeom prst="rect">
            <a:avLst/>
          </a:prstGeom>
          <a:solidFill>
            <a:srgbClr val="C9DAF8"/>
          </a:solidFill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1900">
                <a:latin typeface="Caveat"/>
                <a:ea typeface="Caveat"/>
                <a:cs typeface="Caveat"/>
                <a:sym typeface="Caveat"/>
              </a:rPr>
              <a:t>Людині важко існувати наодинці ,тому важливо мати друзів або сформувати своє коло близьких людей.</a:t>
            </a:r>
            <a:endParaRPr sz="1900">
              <a:latin typeface="Caveat"/>
              <a:ea typeface="Caveat"/>
              <a:cs typeface="Caveat"/>
              <a:sym typeface="Caveat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uk" sz="1900">
                <a:latin typeface="Caveat"/>
                <a:ea typeface="Caveat"/>
                <a:cs typeface="Caveat"/>
                <a:sym typeface="Caveat"/>
              </a:rPr>
              <a:t>Спілкування з ними має бути ресурсним ,надихаючим і залишати після себе відчуття душевного підйому.</a:t>
            </a:r>
            <a:endParaRPr sz="1900">
              <a:latin typeface="Caveat"/>
              <a:ea typeface="Caveat"/>
              <a:cs typeface="Caveat"/>
              <a:sym typeface="Caveat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uk" sz="1900">
                <a:latin typeface="Caveat"/>
                <a:ea typeface="Caveat"/>
                <a:cs typeface="Caveat"/>
                <a:sym typeface="Caveat"/>
              </a:rPr>
              <a:t>За можливості уникайте тих, хто свідомо чи несвідомо знецінює ваші  успіхи.</a:t>
            </a:r>
            <a:endParaRPr sz="1900">
              <a:latin typeface="Caveat"/>
              <a:ea typeface="Caveat"/>
              <a:cs typeface="Caveat"/>
              <a:sym typeface="Caveat"/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uk" sz="1900">
                <a:latin typeface="Caveat"/>
                <a:ea typeface="Caveat"/>
                <a:cs typeface="Caveat"/>
                <a:sym typeface="Caveat"/>
              </a:rPr>
              <a:t>Якщо спілкування з людьми дається непросто,знайти своє натхнення можна на рибалці,у творчості або у спілкуванні з домашніми тваринами.</a:t>
            </a:r>
            <a:endParaRPr sz="1900">
              <a:latin typeface="Caveat"/>
              <a:ea typeface="Caveat"/>
              <a:cs typeface="Caveat"/>
              <a:sym typeface="Caveat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30"/>
          <p:cNvSpPr txBox="1">
            <a:spLocks noGrp="1"/>
          </p:cNvSpPr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latin typeface="Lobster"/>
                <a:ea typeface="Lobster"/>
                <a:cs typeface="Lobster"/>
                <a:sym typeface="Lobster"/>
              </a:rPr>
              <a:t>Тести та опитувальники.</a:t>
            </a:r>
            <a:endParaRPr>
              <a:latin typeface="Lobster"/>
              <a:ea typeface="Lobster"/>
              <a:cs typeface="Lobster"/>
              <a:sym typeface="Lobster"/>
            </a:endParaRPr>
          </a:p>
        </p:txBody>
      </p:sp>
      <p:sp>
        <p:nvSpPr>
          <p:cNvPr id="195" name="Google Shape;195;p30"/>
          <p:cNvSpPr txBox="1">
            <a:spLocks noGrp="1"/>
          </p:cNvSpPr>
          <p:nvPr>
            <p:ph type="body" idx="1"/>
          </p:nvPr>
        </p:nvSpPr>
        <p:spPr>
          <a:xfrm>
            <a:off x="311700" y="1229875"/>
            <a:ext cx="8520600" cy="3339000"/>
          </a:xfrm>
          <a:prstGeom prst="rect">
            <a:avLst/>
          </a:prstGeom>
          <a:solidFill>
            <a:srgbClr val="C9DAF8"/>
          </a:solidFill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2800">
                <a:latin typeface="Caveat"/>
                <a:ea typeface="Caveat"/>
                <a:cs typeface="Caveat"/>
                <a:sym typeface="Caveat"/>
              </a:rPr>
              <a:t>1.Метод Мартіна Селігмана</a:t>
            </a:r>
            <a:endParaRPr sz="2800">
              <a:latin typeface="Caveat"/>
              <a:ea typeface="Caveat"/>
              <a:cs typeface="Caveat"/>
              <a:sym typeface="Caveat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uk" sz="2800">
                <a:latin typeface="Caveat"/>
                <a:ea typeface="Caveat"/>
                <a:cs typeface="Caveat"/>
                <a:sym typeface="Caveat"/>
              </a:rPr>
              <a:t>2.Методи аналізу думок ABCDE</a:t>
            </a:r>
            <a:endParaRPr sz="2800">
              <a:latin typeface="Caveat"/>
              <a:ea typeface="Caveat"/>
              <a:cs typeface="Caveat"/>
              <a:sym typeface="Caveat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uk" sz="2800">
                <a:latin typeface="Caveat"/>
                <a:ea typeface="Caveat"/>
                <a:cs typeface="Caveat"/>
                <a:sym typeface="Caveat"/>
              </a:rPr>
              <a:t>3.Метод релаксації за Джейкобсоном.</a:t>
            </a:r>
            <a:endParaRPr sz="2800">
              <a:latin typeface="Caveat"/>
              <a:ea typeface="Caveat"/>
              <a:cs typeface="Caveat"/>
              <a:sym typeface="Caveat"/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uk" sz="2800">
                <a:latin typeface="Caveat"/>
                <a:ea typeface="Caveat"/>
                <a:cs typeface="Caveat"/>
                <a:sym typeface="Caveat"/>
              </a:rPr>
              <a:t>4.Опитувальник Бека.</a:t>
            </a:r>
            <a:endParaRPr sz="2800">
              <a:latin typeface="Caveat"/>
              <a:ea typeface="Caveat"/>
              <a:cs typeface="Caveat"/>
              <a:sym typeface="Caveat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31"/>
          <p:cNvSpPr txBox="1">
            <a:spLocks noGrp="1"/>
          </p:cNvSpPr>
          <p:nvPr>
            <p:ph type="title"/>
          </p:nvPr>
        </p:nvSpPr>
        <p:spPr>
          <a:xfrm>
            <a:off x="311700" y="381300"/>
            <a:ext cx="8520600" cy="60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uk" sz="2100">
                <a:latin typeface="Lobster"/>
                <a:ea typeface="Lobster"/>
                <a:cs typeface="Lobster"/>
                <a:sym typeface="Lobster"/>
              </a:rPr>
              <a:t>Згідно з визначенням Всесвітньої організації охорони здоров”я</a:t>
            </a:r>
            <a:r>
              <a:rPr lang="uk" sz="2100"/>
              <a:t> </a:t>
            </a:r>
            <a:endParaRPr sz="2100"/>
          </a:p>
        </p:txBody>
      </p:sp>
      <p:sp>
        <p:nvSpPr>
          <p:cNvPr id="201" name="Google Shape;201;p31"/>
          <p:cNvSpPr txBox="1">
            <a:spLocks noGrp="1"/>
          </p:cNvSpPr>
          <p:nvPr>
            <p:ph type="body" idx="1"/>
          </p:nvPr>
        </p:nvSpPr>
        <p:spPr>
          <a:xfrm>
            <a:off x="311700" y="1229875"/>
            <a:ext cx="8520600" cy="3339000"/>
          </a:xfrm>
          <a:prstGeom prst="rect">
            <a:avLst/>
          </a:prstGeom>
          <a:solidFill>
            <a:srgbClr val="C9DAF8"/>
          </a:solidFill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2200">
                <a:latin typeface="Caveat"/>
                <a:ea typeface="Caveat"/>
                <a:cs typeface="Caveat"/>
                <a:sym typeface="Caveat"/>
              </a:rPr>
              <a:t>Психічне(психологічне) або ментальне здоров”я -це стан благополуччя ,за якого людина може реалізувати свій особистісний потенціал,справлятися з повсякденними життєвими стресами,продуктивно і плідно працювати,а також вносити вклад у життя своєї спільноти.</a:t>
            </a:r>
            <a:endParaRPr sz="2200">
              <a:latin typeface="Caveat"/>
              <a:ea typeface="Caveat"/>
              <a:cs typeface="Caveat"/>
              <a:sym typeface="Caveat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uk" sz="2200">
                <a:latin typeface="Caveat"/>
                <a:ea typeface="Caveat"/>
                <a:cs typeface="Caveat"/>
                <a:sym typeface="Caveat"/>
              </a:rPr>
              <a:t>Це саме те,що потрібно кожній людині  у  будь-який   життєвий період.</a:t>
            </a:r>
            <a:endParaRPr sz="2200">
              <a:latin typeface="Caveat"/>
              <a:ea typeface="Caveat"/>
              <a:cs typeface="Caveat"/>
              <a:sym typeface="Caveat"/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uk" sz="2200">
                <a:latin typeface="Caveat"/>
                <a:ea typeface="Caveat"/>
                <a:cs typeface="Caveat"/>
                <a:sym typeface="Caveat"/>
              </a:rPr>
              <a:t>Бажаємо Вам здоров”я фізичного і ментального!</a:t>
            </a:r>
            <a:endParaRPr sz="2200">
              <a:latin typeface="Caveat"/>
              <a:ea typeface="Caveat"/>
              <a:cs typeface="Caveat"/>
              <a:sym typeface="Caveat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32"/>
          <p:cNvSpPr txBox="1">
            <a:spLocks noGrp="1"/>
          </p:cNvSpPr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latin typeface="Lobster"/>
                <a:ea typeface="Lobster"/>
                <a:cs typeface="Lobster"/>
                <a:sym typeface="Lobster"/>
              </a:rPr>
              <a:t>Використані джерела:</a:t>
            </a:r>
            <a:endParaRPr>
              <a:latin typeface="Lobster"/>
              <a:ea typeface="Lobster"/>
              <a:cs typeface="Lobster"/>
              <a:sym typeface="Lobster"/>
            </a:endParaRPr>
          </a:p>
        </p:txBody>
      </p:sp>
      <p:sp>
        <p:nvSpPr>
          <p:cNvPr id="207" name="Google Shape;207;p32"/>
          <p:cNvSpPr txBox="1">
            <a:spLocks noGrp="1"/>
          </p:cNvSpPr>
          <p:nvPr>
            <p:ph type="body" idx="1"/>
          </p:nvPr>
        </p:nvSpPr>
        <p:spPr>
          <a:xfrm>
            <a:off x="311700" y="1229875"/>
            <a:ext cx="8520600" cy="333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latin typeface="Caveat"/>
                <a:ea typeface="Caveat"/>
                <a:cs typeface="Caveat"/>
                <a:sym typeface="Caveat"/>
              </a:rPr>
              <a:t>“Як боротися із стресом?” Тіна Берадзе (лікар,психіатр,психотерапевт,клінічний психолог)</a:t>
            </a:r>
            <a:endParaRPr>
              <a:latin typeface="Caveat"/>
              <a:ea typeface="Caveat"/>
              <a:cs typeface="Caveat"/>
              <a:sym typeface="Caveat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uk">
                <a:latin typeface="Caveat"/>
                <a:ea typeface="Caveat"/>
                <a:cs typeface="Caveat"/>
                <a:sym typeface="Caveat"/>
              </a:rPr>
              <a:t>“Свобода від тривоги” Роберт Ліхі (американський психолог)</a:t>
            </a:r>
            <a:endParaRPr>
              <a:latin typeface="Caveat"/>
              <a:ea typeface="Caveat"/>
              <a:cs typeface="Caveat"/>
              <a:sym typeface="Caveat"/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uk">
                <a:latin typeface="Caveat"/>
                <a:ea typeface="Caveat"/>
                <a:cs typeface="Caveat"/>
                <a:sym typeface="Caveat"/>
              </a:rPr>
              <a:t>“Діалоги без тривоги”(курс ,розроблений психотерапевткою Ольгою Семеновою для студії онлайн-освіти Edera)</a:t>
            </a:r>
            <a:endParaRPr>
              <a:latin typeface="Caveat"/>
              <a:ea typeface="Caveat"/>
              <a:cs typeface="Caveat"/>
              <a:sym typeface="Caveat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Geometric">
  <a:themeElements>
    <a:clrScheme name="Geometric">
      <a:dk1>
        <a:srgbClr val="2A3990"/>
      </a:dk1>
      <a:lt1>
        <a:srgbClr val="FFFFFF"/>
      </a:lt1>
      <a:dk2>
        <a:srgbClr val="434343"/>
      </a:dk2>
      <a:lt2>
        <a:srgbClr val="999999"/>
      </a:lt2>
      <a:accent1>
        <a:srgbClr val="212D74"/>
      </a:accent1>
      <a:accent2>
        <a:srgbClr val="3949AB"/>
      </a:accent2>
      <a:accent3>
        <a:srgbClr val="9C254D"/>
      </a:accent3>
      <a:accent4>
        <a:srgbClr val="D23369"/>
      </a:accent4>
      <a:accent5>
        <a:srgbClr val="F06292"/>
      </a:accent5>
      <a:accent6>
        <a:srgbClr val="7890CD"/>
      </a:accent6>
      <a:hlink>
        <a:srgbClr val="F06292"/>
      </a:hlink>
      <a:folHlink>
        <a:srgbClr val="F0629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1370</Words>
  <Application>Microsoft Office PowerPoint</Application>
  <PresentationFormat>Экран (16:9)</PresentationFormat>
  <Paragraphs>123</Paragraphs>
  <Slides>20</Slides>
  <Notes>20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7" baseType="lpstr">
      <vt:lpstr>Arial</vt:lpstr>
      <vt:lpstr>Roboto</vt:lpstr>
      <vt:lpstr>Pacifico</vt:lpstr>
      <vt:lpstr>Impact</vt:lpstr>
      <vt:lpstr>Lobster</vt:lpstr>
      <vt:lpstr>Caveat</vt:lpstr>
      <vt:lpstr>Geometric</vt:lpstr>
      <vt:lpstr>Стрес  та тривога: як вберегти ментальне здоров'я? </vt:lpstr>
      <vt:lpstr>Вступ</vt:lpstr>
      <vt:lpstr>Що таке тривога?</vt:lpstr>
      <vt:lpstr>Що таке стрес?</vt:lpstr>
      <vt:lpstr>Як можна  розпізнати тривогу?</vt:lpstr>
      <vt:lpstr>Чому ми це відчуваєм?</vt:lpstr>
      <vt:lpstr>Цикл тривоги</vt:lpstr>
      <vt:lpstr>Це нормально ,що ми  тривожимось?Чи є момент,коли тривога стає ненормальною?</vt:lpstr>
      <vt:lpstr>Якщо тривожні думки заважають вам працювати,відпочивати</vt:lpstr>
      <vt:lpstr>Ведіть щоденник</vt:lpstr>
      <vt:lpstr>Спробуйте впоратись з негативними думками за допомогою методу АВС</vt:lpstr>
      <vt:lpstr>Мета вправи</vt:lpstr>
      <vt:lpstr>А ще допоможе..</vt:lpstr>
      <vt:lpstr>Зробіть “перезавантаження”</vt:lpstr>
      <vt:lpstr>Подбайте про...</vt:lpstr>
      <vt:lpstr>Не забуваймо про масаж ,  хобі та спорт</vt:lpstr>
      <vt:lpstr>Знайдіть свою “батарейку”</vt:lpstr>
      <vt:lpstr>Тести та опитувальники.</vt:lpstr>
      <vt:lpstr>Згідно з визначенням Всесвітньої організації охорони здоров”я </vt:lpstr>
      <vt:lpstr>Використані джерела: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Стрес  та тривога: як вберегти ментальне здоров'я? </dc:title>
  <cp:lastModifiedBy>4 школа</cp:lastModifiedBy>
  <cp:revision>1</cp:revision>
  <dcterms:modified xsi:type="dcterms:W3CDTF">2023-03-28T07:01:34Z</dcterms:modified>
</cp:coreProperties>
</file>