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wmf" Extension="wmf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63164-A979-4773-9C18-C83FBAC35FF4}" type="datetimeFigureOut">
              <a:rPr lang="uk-UA" smtClean="0"/>
              <a:pPr/>
              <a:t>24.11.2014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10A8-D574-4A42-9896-623B51104E9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63164-A979-4773-9C18-C83FBAC35FF4}" type="datetimeFigureOut">
              <a:rPr lang="uk-UA" smtClean="0"/>
              <a:pPr/>
              <a:t>24.11.2014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10A8-D574-4A42-9896-623B51104E9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63164-A979-4773-9C18-C83FBAC35FF4}" type="datetimeFigureOut">
              <a:rPr lang="uk-UA" smtClean="0"/>
              <a:pPr/>
              <a:t>24.11.2014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10A8-D574-4A42-9896-623B51104E9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63164-A979-4773-9C18-C83FBAC35FF4}" type="datetimeFigureOut">
              <a:rPr lang="uk-UA" smtClean="0"/>
              <a:pPr/>
              <a:t>24.11.2014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10A8-D574-4A42-9896-623B51104E9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63164-A979-4773-9C18-C83FBAC35FF4}" type="datetimeFigureOut">
              <a:rPr lang="uk-UA" smtClean="0"/>
              <a:pPr/>
              <a:t>24.11.2014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10A8-D574-4A42-9896-623B51104E9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63164-A979-4773-9C18-C83FBAC35FF4}" type="datetimeFigureOut">
              <a:rPr lang="uk-UA" smtClean="0"/>
              <a:pPr/>
              <a:t>24.11.2014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10A8-D574-4A42-9896-623B51104E9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63164-A979-4773-9C18-C83FBAC35FF4}" type="datetimeFigureOut">
              <a:rPr lang="uk-UA" smtClean="0"/>
              <a:pPr/>
              <a:t>24.11.2014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10A8-D574-4A42-9896-623B51104E9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63164-A979-4773-9C18-C83FBAC35FF4}" type="datetimeFigureOut">
              <a:rPr lang="uk-UA" smtClean="0"/>
              <a:pPr/>
              <a:t>24.11.2014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10A8-D574-4A42-9896-623B51104E9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63164-A979-4773-9C18-C83FBAC35FF4}" type="datetimeFigureOut">
              <a:rPr lang="uk-UA" smtClean="0"/>
              <a:pPr/>
              <a:t>24.11.2014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10A8-D574-4A42-9896-623B51104E9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63164-A979-4773-9C18-C83FBAC35FF4}" type="datetimeFigureOut">
              <a:rPr lang="uk-UA" smtClean="0"/>
              <a:pPr/>
              <a:t>24.11.2014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10A8-D574-4A42-9896-623B51104E9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63164-A979-4773-9C18-C83FBAC35FF4}" type="datetimeFigureOut">
              <a:rPr lang="uk-UA" smtClean="0"/>
              <a:pPr/>
              <a:t>24.11.2014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E10A8-D574-4A42-9896-623B51104E97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63164-A979-4773-9C18-C83FBAC35FF4}" type="datetimeFigureOut">
              <a:rPr lang="uk-UA" smtClean="0"/>
              <a:pPr/>
              <a:t>24.11.2014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E10A8-D574-4A42-9896-623B51104E97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539553" y="908720"/>
            <a:ext cx="8136904" cy="31683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Путешествие</a:t>
            </a:r>
            <a:r>
              <a:rPr lang="uk-UA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в </a:t>
            </a:r>
            <a:r>
              <a:rPr lang="uk-UA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страну</a:t>
            </a:r>
            <a:r>
              <a:rPr lang="uk-UA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</a:p>
          <a:p>
            <a:pPr algn="ctr"/>
            <a:endParaRPr lang="uk-UA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2054" name="Picture 6" descr="AN0079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581128"/>
            <a:ext cx="2003425" cy="2089150"/>
          </a:xfrm>
          <a:prstGeom prst="rect">
            <a:avLst/>
          </a:prstGeom>
          <a:noFill/>
        </p:spPr>
      </p:pic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>
            <a:off x="2195513" y="3573463"/>
            <a:ext cx="2232471" cy="71963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 smtClean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564904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9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"</a:t>
            </a:r>
            <a:r>
              <a:rPr lang="uk-UA" sz="9600" kern="1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Лексикология</a:t>
            </a:r>
            <a:r>
              <a:rPr lang="uk-UA" sz="9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"</a:t>
            </a:r>
            <a:endParaRPr lang="uk-UA" sz="9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467544" y="1239703"/>
            <a:ext cx="7992888" cy="264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Добрый – злой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Добрый – относящийся к людям с расположением, проникнутый сочувствием к ним, готовый помочь, отзывчивый.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Злой – исполненный недоброжелательства, враждебности, злобы.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188640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Словарная статья</a:t>
            </a:r>
            <a:endParaRPr lang="uk-UA" sz="3600" b="1" i="1" dirty="0"/>
          </a:p>
        </p:txBody>
      </p:sp>
      <p:pic>
        <p:nvPicPr>
          <p:cNvPr id="5" name="Picture 4" descr="MMj03567970000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149080"/>
            <a:ext cx="2235561" cy="223224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00FF00"/>
            </a:gs>
            <a:gs pos="50000">
              <a:srgbClr val="00FFFF"/>
            </a:gs>
            <a:gs pos="100000">
              <a:srgbClr val="00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3014663" y="1981200"/>
            <a:ext cx="5672137" cy="38862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Lucida Sans Typewriter" pitchFamily="49" charset="0"/>
                <a:ea typeface="+mn-ea"/>
                <a:cs typeface="+mn-cs"/>
              </a:rPr>
              <a:t>         </a:t>
            </a:r>
            <a:endParaRPr kumimoji="0" lang="ru-RU" sz="4000" b="1" i="1" u="none" strike="noStrike" kern="120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Lucida Sans Typewriter" pitchFamily="49" charset="0"/>
              <a:ea typeface="+mn-ea"/>
              <a:cs typeface="+mn-cs"/>
            </a:endParaRPr>
          </a:p>
        </p:txBody>
      </p:sp>
      <p:sp>
        <p:nvSpPr>
          <p:cNvPr id="3" name="Rectangle 6"/>
          <p:cNvSpPr txBox="1">
            <a:spLocks noChangeArrowheads="1"/>
          </p:cNvSpPr>
          <p:nvPr/>
        </p:nvSpPr>
        <p:spPr>
          <a:xfrm>
            <a:off x="3167063" y="2133600"/>
            <a:ext cx="5672137" cy="38862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Lucida Sans Typewriter" pitchFamily="49" charset="0"/>
                <a:ea typeface="+mn-ea"/>
                <a:cs typeface="+mn-cs"/>
              </a:rPr>
              <a:t>         </a:t>
            </a:r>
            <a:endParaRPr kumimoji="0" lang="ru-RU" sz="4000" b="1" i="1" u="none" strike="noStrike" kern="120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Lucida Sans Typewriter" pitchFamily="49" charset="0"/>
              <a:ea typeface="+mn-ea"/>
              <a:cs typeface="+mn-cs"/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3471863" y="2348880"/>
            <a:ext cx="5672137" cy="38862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Lucida Sans Typewriter" pitchFamily="49" charset="0"/>
                <a:ea typeface="+mn-ea"/>
                <a:cs typeface="+mn-cs"/>
              </a:rPr>
              <a:t>         </a:t>
            </a:r>
            <a:endParaRPr kumimoji="0" lang="ru-RU" sz="4000" b="1" i="1" u="none" strike="noStrike" kern="120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Lucida Sans Typewriter" pitchFamily="49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188641"/>
            <a:ext cx="7848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/>
              <a:t>Станция «Угадай-ка»</a:t>
            </a:r>
            <a:endParaRPr lang="uk-UA" sz="4400" b="1" i="1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79512" y="912516"/>
            <a:ext cx="896448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нам с 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тобой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ришел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черед</a:t>
            </a:r>
            <a:endParaRPr kumimoji="0" lang="uk-UA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Сыграть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игру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Наоборот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uk-UA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Скажу я слово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высоко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»,</a:t>
            </a:r>
            <a:endParaRPr kumimoji="0" lang="uk-UA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ты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ответишь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…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1628800"/>
            <a:ext cx="259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i="1" dirty="0" smtClean="0">
                <a:solidFill>
                  <a:srgbClr val="FF0000"/>
                </a:solidFill>
              </a:rPr>
              <a:t>«низко</a:t>
            </a:r>
            <a:r>
              <a:rPr lang="uk-UA" sz="2000" b="1" i="1" dirty="0" smtClean="0">
                <a:solidFill>
                  <a:srgbClr val="FF0000"/>
                </a:solidFill>
              </a:rPr>
              <a:t>».</a:t>
            </a:r>
            <a:endParaRPr lang="uk-UA" sz="2000" b="1" dirty="0">
              <a:solidFill>
                <a:srgbClr val="FF0000"/>
              </a:solidFill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611560" y="1948404"/>
            <a:ext cx="82809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Скажу я слово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«далеко»,</a:t>
            </a:r>
            <a:endParaRPr kumimoji="0" lang="uk-UA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ты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ответишь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…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68144" y="2132856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i="1" dirty="0" smtClean="0">
                <a:solidFill>
                  <a:srgbClr val="FF0000"/>
                </a:solidFill>
              </a:rPr>
              <a:t>«</a:t>
            </a:r>
            <a:r>
              <a:rPr lang="uk-UA" sz="2000" b="1" i="1" dirty="0" err="1" smtClean="0">
                <a:solidFill>
                  <a:srgbClr val="FF0000"/>
                </a:solidFill>
              </a:rPr>
              <a:t>близко</a:t>
            </a:r>
            <a:r>
              <a:rPr lang="uk-UA" sz="2000" b="1" i="1" dirty="0" smtClean="0">
                <a:solidFill>
                  <a:srgbClr val="FF0000"/>
                </a:solidFill>
              </a:rPr>
              <a:t>».</a:t>
            </a:r>
            <a:endParaRPr lang="uk-UA" sz="2000" b="1" dirty="0">
              <a:solidFill>
                <a:srgbClr val="FF0000"/>
              </a:solidFill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755576" y="2507124"/>
            <a:ext cx="79928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Скажу я слово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потерял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»,</a:t>
            </a:r>
            <a:endParaRPr kumimoji="0" lang="uk-UA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скажешь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ты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…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708920"/>
            <a:ext cx="17281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i="1" dirty="0" smtClean="0">
                <a:solidFill>
                  <a:srgbClr val="FF0000"/>
                </a:solidFill>
              </a:rPr>
              <a:t>«</a:t>
            </a:r>
            <a:r>
              <a:rPr lang="uk-UA" sz="2000" b="1" i="1" dirty="0" err="1" smtClean="0">
                <a:solidFill>
                  <a:srgbClr val="FF0000"/>
                </a:solidFill>
              </a:rPr>
              <a:t>нашел</a:t>
            </a:r>
            <a:r>
              <a:rPr lang="uk-UA" sz="2000" b="1" i="1" dirty="0" smtClean="0">
                <a:solidFill>
                  <a:srgbClr val="FF0000"/>
                </a:solidFill>
              </a:rPr>
              <a:t>».</a:t>
            </a:r>
            <a:endParaRPr lang="uk-UA" sz="2000" b="1" dirty="0">
              <a:solidFill>
                <a:srgbClr val="FF0000"/>
              </a:solidFill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67544" y="2958648"/>
            <a:ext cx="83529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Скажу тебе я слово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«трус».</a:t>
            </a:r>
            <a:endParaRPr kumimoji="0" lang="uk-UA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Ответишь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ты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…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96136" y="3140968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i="1" dirty="0" smtClean="0">
                <a:solidFill>
                  <a:srgbClr val="FF0000"/>
                </a:solidFill>
              </a:rPr>
              <a:t>«</a:t>
            </a:r>
            <a:r>
              <a:rPr lang="uk-UA" sz="2000" b="1" i="1" dirty="0" err="1" smtClean="0">
                <a:solidFill>
                  <a:srgbClr val="FF0000"/>
                </a:solidFill>
              </a:rPr>
              <a:t>храбрец</a:t>
            </a:r>
            <a:r>
              <a:rPr lang="uk-UA" sz="2000" b="1" i="1" dirty="0" smtClean="0">
                <a:solidFill>
                  <a:srgbClr val="FF0000"/>
                </a:solidFill>
              </a:rPr>
              <a:t>».</a:t>
            </a:r>
            <a:endParaRPr lang="uk-UA" sz="2000" b="1" dirty="0">
              <a:solidFill>
                <a:srgbClr val="FF0000"/>
              </a:solidFill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395536" y="3537893"/>
            <a:ext cx="84969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Теперь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«начало»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скажу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</a:t>
            </a:r>
            <a:endParaRPr kumimoji="0" lang="uk-UA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Ну, </a:t>
            </a:r>
            <a:r>
              <a:rPr kumimoji="0" lang="uk-UA" sz="16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отвечай</a:t>
            </a:r>
            <a:r>
              <a:rPr kumimoji="0" lang="uk-UA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…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64088" y="3717032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i="1" dirty="0" smtClean="0">
                <a:solidFill>
                  <a:srgbClr val="FF0000"/>
                </a:solidFill>
              </a:rPr>
              <a:t>«</a:t>
            </a:r>
            <a:r>
              <a:rPr lang="uk-UA" sz="2000" b="1" i="1" dirty="0" err="1" smtClean="0">
                <a:solidFill>
                  <a:srgbClr val="FF0000"/>
                </a:solidFill>
              </a:rPr>
              <a:t>конец</a:t>
            </a:r>
            <a:r>
              <a:rPr lang="uk-UA" sz="2000" b="1" i="1" dirty="0" smtClean="0">
                <a:solidFill>
                  <a:srgbClr val="FF0000"/>
                </a:solidFill>
              </a:rPr>
              <a:t>».</a:t>
            </a:r>
            <a:endParaRPr lang="uk-UA" sz="2000" b="1" dirty="0">
              <a:solidFill>
                <a:srgbClr val="FF0000"/>
              </a:solidFill>
            </a:endParaRPr>
          </a:p>
        </p:txBody>
      </p:sp>
      <p:pic>
        <p:nvPicPr>
          <p:cNvPr id="16" name="Picture 5" descr="j02921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4293096"/>
            <a:ext cx="1681942" cy="21328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553" grpId="0"/>
      <p:bldP spid="7" grpId="0"/>
      <p:bldP spid="23554" grpId="0"/>
      <p:bldP spid="9" grpId="0"/>
      <p:bldP spid="23555" grpId="0"/>
      <p:bldP spid="11" grpId="0"/>
      <p:bldP spid="23556" grpId="0"/>
      <p:bldP spid="13" grpId="0"/>
      <p:bldP spid="23557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66FF"/>
            </a:gs>
            <a:gs pos="50000">
              <a:srgbClr val="00FFFF"/>
            </a:gs>
            <a:gs pos="100000">
              <a:srgbClr val="00FF00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88640"/>
            <a:ext cx="4824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/>
              <a:t>«Кто быстрее»</a:t>
            </a:r>
            <a:endParaRPr lang="uk-UA" sz="48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908721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/>
              <a:t>Подберите антонимы к прилагательным и существительным в </a:t>
            </a:r>
            <a:r>
              <a:rPr lang="ru-RU" sz="2400" i="1" dirty="0" smtClean="0"/>
              <a:t>словосочетаниях</a:t>
            </a:r>
            <a:endParaRPr lang="uk-UA" sz="24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2276872"/>
            <a:ext cx="3654590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Добрый друг - …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т</a:t>
            </a:r>
            <a:r>
              <a:rPr lang="ru-RU" sz="2400" b="1" dirty="0" smtClean="0"/>
              <a:t>ёплый день - …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х</a:t>
            </a:r>
            <a:r>
              <a:rPr lang="ru-RU" sz="2400" b="1" dirty="0" smtClean="0"/>
              <a:t>орошее начало - …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у</a:t>
            </a:r>
            <a:r>
              <a:rPr lang="ru-RU" sz="2400" b="1" dirty="0" smtClean="0"/>
              <a:t>тренний уход - …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п</a:t>
            </a:r>
            <a:r>
              <a:rPr lang="ru-RU" sz="2400" b="1" dirty="0" smtClean="0"/>
              <a:t>оследнее поражение - …</a:t>
            </a:r>
          </a:p>
          <a:p>
            <a:endParaRPr lang="ru-RU" sz="2400" b="1" dirty="0" smtClean="0"/>
          </a:p>
          <a:p>
            <a:endParaRPr lang="uk-UA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43808" y="2276872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</a:rPr>
              <a:t>лой враг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2996952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х</a:t>
            </a:r>
            <a:r>
              <a:rPr lang="ru-RU" sz="2400" b="1" dirty="0" smtClean="0">
                <a:solidFill>
                  <a:srgbClr val="FF0000"/>
                </a:solidFill>
              </a:rPr>
              <a:t>олодная ночь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3848" y="3717032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</a:t>
            </a:r>
            <a:r>
              <a:rPr lang="ru-RU" sz="2400" b="1" dirty="0" smtClean="0">
                <a:solidFill>
                  <a:srgbClr val="FF0000"/>
                </a:solidFill>
              </a:rPr>
              <a:t>лохой конец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9832" y="4509120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</a:t>
            </a:r>
            <a:r>
              <a:rPr lang="ru-RU" sz="2400" b="1" dirty="0" smtClean="0">
                <a:solidFill>
                  <a:srgbClr val="FF0000"/>
                </a:solidFill>
              </a:rPr>
              <a:t>ечерний приход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67944" y="5157192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</a:t>
            </a:r>
            <a:r>
              <a:rPr lang="ru-RU" sz="2400" b="1" dirty="0" smtClean="0">
                <a:solidFill>
                  <a:srgbClr val="FF0000"/>
                </a:solidFill>
              </a:rPr>
              <a:t>ервая победа</a:t>
            </a:r>
            <a:endParaRPr lang="uk-UA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5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51520" y="304866"/>
            <a:ext cx="85689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 словам левой колонки подберите антонимы из правой.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835696" y="1514194"/>
            <a:ext cx="7128792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Близкий                злой</a:t>
            </a:r>
            <a:endPara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добрый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холодный</a:t>
            </a:r>
            <a:endPara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узкий                     молчать</a:t>
            </a:r>
            <a:endPara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старый                  дальний</a:t>
            </a:r>
            <a:endPara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горячий                широкий</a:t>
            </a:r>
            <a:endPara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говорить               новый</a:t>
            </a:r>
            <a:endParaRPr kumimoji="0" lang="uk-UA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347864" y="1844824"/>
            <a:ext cx="1296144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915816" y="2636912"/>
            <a:ext cx="1656184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131840" y="3068960"/>
            <a:ext cx="144016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275856" y="2276872"/>
            <a:ext cx="1368152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347864" y="2708920"/>
            <a:ext cx="1296144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203848" y="1772816"/>
            <a:ext cx="1512168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4" descr="MCj0426054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4697760"/>
            <a:ext cx="2476640" cy="216024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245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23528" y="120201"/>
            <a:ext cx="84969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Найдите антонимы в пословицах. Объясните, как вы понимаете эти пословицы.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323528" y="1082122"/>
            <a:ext cx="856895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хочет много знать, тому надо мало спать.</a:t>
            </a:r>
            <a:endParaRPr kumimoji="0" lang="uk-UA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Корень ученья горек, да плод его сладок.</a:t>
            </a:r>
            <a:endParaRPr kumimoji="0" lang="uk-UA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Человек от безделья болеет, а от труда здоровеет.</a:t>
            </a:r>
            <a:endParaRPr kumimoji="0" lang="uk-UA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Маленькая ложь за собой большую правду ведёт.</a:t>
            </a:r>
            <a:endParaRPr kumimoji="0" lang="uk-UA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Правой рукой строит, а левой разрушает.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835696" y="1628800"/>
            <a:ext cx="7920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076056" y="1628800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555776" y="2132856"/>
            <a:ext cx="7920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004048" y="2204864"/>
            <a:ext cx="10801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051720" y="2708920"/>
            <a:ext cx="100811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275856" y="2708920"/>
            <a:ext cx="9361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860032" y="2708920"/>
            <a:ext cx="86409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868144" y="2708920"/>
            <a:ext cx="11521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539552" y="3284984"/>
            <a:ext cx="144016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123728" y="3284984"/>
            <a:ext cx="6480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139952" y="3284984"/>
            <a:ext cx="11521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508104" y="3284984"/>
            <a:ext cx="86409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67544" y="3861048"/>
            <a:ext cx="9361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2483768" y="3861048"/>
            <a:ext cx="9361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779912" y="3861048"/>
            <a:ext cx="7920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4788024" y="3861048"/>
            <a:ext cx="144016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" descr="MMj03567970000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4437112"/>
            <a:ext cx="2091331" cy="208823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  <p:bldP spid="266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260648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/>
              <a:t>Игра «Отгадай, что я» </a:t>
            </a:r>
            <a:endParaRPr lang="uk-UA" sz="3600" i="1" dirty="0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95536" y="880121"/>
            <a:ext cx="874846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антоним к слову зной,</a:t>
            </a: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в реке, в тени густой,</a:t>
            </a: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в бутылке лимонада,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зовут меня …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2348880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прохлада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23528" y="2978701"/>
            <a:ext cx="828092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антоним шума, стука,</a:t>
            </a: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Без меня вам ночью мука.</a:t>
            </a: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для отдыха, для сна,</a:t>
            </a: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Да и в школе я нужна.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Называюсь …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7864" y="4941168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тишина</a:t>
            </a:r>
            <a:endParaRPr lang="uk-UA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649" grpId="0"/>
      <p:bldP spid="4" grpId="0"/>
      <p:bldP spid="27650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FF66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8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Изображение 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88640"/>
            <a:ext cx="3816423" cy="3981867"/>
          </a:xfrm>
          <a:prstGeom prst="rect">
            <a:avLst/>
          </a:prstGeom>
          <a:noFill/>
        </p:spPr>
      </p:pic>
      <p:pic>
        <p:nvPicPr>
          <p:cNvPr id="3" name="Picture 6" descr="Изображение 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916832"/>
            <a:ext cx="4476404" cy="352839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1" y="4221088"/>
            <a:ext cx="40324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«Смелые»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5445224"/>
            <a:ext cx="48965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«Сильные»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4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404664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Домашнее задание</a:t>
            </a:r>
            <a:endParaRPr lang="uk-UA" sz="3200" b="1" i="1" dirty="0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39552" y="1161414"/>
            <a:ext cx="81369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Параграф 49, упражнение 351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0" descr="HH0054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852936"/>
            <a:ext cx="5101288" cy="35283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86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60648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/>
              <a:t>Викторина «Закончи </a:t>
            </a:r>
            <a:r>
              <a:rPr lang="ru-RU" sz="3600" b="1" i="1" dirty="0"/>
              <a:t>предложение» </a:t>
            </a:r>
            <a:endParaRPr lang="uk-UA" sz="3600" i="1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51520" y="945857"/>
            <a:ext cx="849694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Наука, изучающая словарный состав языка,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называется…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лексикология</a:t>
            </a:r>
            <a:endParaRPr kumimoji="0" lang="uk-UA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Словарный состав языка называется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…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лексика</a:t>
            </a:r>
            <a:endParaRPr kumimoji="0" lang="uk-UA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То, что обозначает слово,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называется…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лексическое значение</a:t>
            </a:r>
            <a:endParaRPr kumimoji="0" lang="uk-UA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Слово, имеющее одно лексическое значение,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называется…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однозначное</a:t>
            </a:r>
            <a:endParaRPr kumimoji="0" lang="uk-UA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Слово, имеющее два и более значений,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называется…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многозначное</a:t>
            </a:r>
            <a:endParaRPr kumimoji="0" lang="uk-UA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Словарь, по которому определяется лексическое значение слова, называется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…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толковый словарь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3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88640"/>
            <a:ext cx="51125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/>
              <a:t>Игра «Угадай </a:t>
            </a:r>
            <a:r>
              <a:rPr lang="ru-RU" sz="4000" b="1" i="1" dirty="0"/>
              <a:t>слово» </a:t>
            </a:r>
            <a:endParaRPr lang="uk-UA" sz="4000" i="1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4950073"/>
            <a:ext cx="799288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984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Пищевой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продукт из теста,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высушенного в виде длинных трубочек.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836712"/>
            <a:ext cx="8640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Группа специалистов, оценивающая выступление или присуждающая премии на выставках, конкурсах, состязаниях</a:t>
            </a:r>
            <a:r>
              <a:rPr lang="ru-RU" sz="2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endParaRPr lang="uk-UA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1700808"/>
            <a:ext cx="4104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Жюри</a:t>
            </a:r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  <a:endParaRPr lang="uk-UA" sz="24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132856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Совокупность графических знаков буквенной системы письма. </a:t>
            </a:r>
            <a:endParaRPr lang="uk-UA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699792" y="2564904"/>
            <a:ext cx="25255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Алфавит)</a:t>
            </a:r>
            <a:endParaRPr lang="uk-UA" sz="1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3068960"/>
            <a:ext cx="85689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Здание или комплекс зданий для обслуживания пассажиров и размещения служб на железнодорожных, автомобильных и водных станциях</a:t>
            </a:r>
            <a:r>
              <a:rPr lang="ru-RU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uk-UA" sz="1200" dirty="0" smtClean="0">
              <a:latin typeface="Arial" pitchFamily="34" charset="0"/>
              <a:cs typeface="Arial" pitchFamily="34" charset="0"/>
            </a:endParaRPr>
          </a:p>
          <a:p>
            <a:endParaRPr lang="uk-UA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771800" y="4365104"/>
            <a:ext cx="23726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</a:tabLst>
            </a:pPr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(Вокзал)</a:t>
            </a:r>
            <a:endParaRPr lang="uk-UA" sz="11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35896" y="5460326"/>
            <a:ext cx="2376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(Макароны)</a:t>
            </a:r>
            <a:endParaRPr lang="uk-UA" sz="2400" dirty="0">
              <a:solidFill>
                <a:srgbClr val="FF0000"/>
              </a:solidFill>
            </a:endParaRPr>
          </a:p>
        </p:txBody>
      </p:sp>
      <p:pic>
        <p:nvPicPr>
          <p:cNvPr id="11" name="Picture 6" descr="BL00130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187" y="5187950"/>
            <a:ext cx="1928813" cy="16700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/>
              <a:t>Город «Прямое </a:t>
            </a:r>
            <a:r>
              <a:rPr lang="ru-RU" sz="3200" b="1" i="1" dirty="0"/>
              <a:t>и переносное значение слова»</a:t>
            </a:r>
            <a:endParaRPr lang="uk-UA" sz="3200" i="1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347864" y="1763434"/>
            <a:ext cx="54006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А) каменное сердце, строить мост;</a:t>
            </a:r>
            <a:endParaRPr kumimoji="0" lang="uk-UA" sz="11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Б) сладкий сон, каменное здание;</a:t>
            </a:r>
            <a:endParaRPr kumimoji="0" lang="uk-UA" sz="11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В) золотые слова, сладкий пирог.</a:t>
            </a:r>
            <a:endParaRPr kumimoji="0" lang="ru-RU" sz="32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1" descr="BL00524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7" y="1125538"/>
            <a:ext cx="2987063" cy="3959646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851920" y="2276872"/>
            <a:ext cx="22322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851920" y="2852936"/>
            <a:ext cx="158417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779912" y="3429000"/>
            <a:ext cx="208823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3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88640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/>
              <a:t>Город «Однозначные </a:t>
            </a:r>
            <a:r>
              <a:rPr lang="ru-RU" sz="2800" b="1" i="1" dirty="0"/>
              <a:t>и многозначные слова» </a:t>
            </a:r>
            <a:endParaRPr lang="uk-UA" sz="2800" i="1" dirty="0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220072" y="2880005"/>
            <a:ext cx="33123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Иглой </a:t>
            </a:r>
            <a:r>
              <a:rPr lang="ru-RU" sz="2400" b="1" i="1" dirty="0" err="1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жа,ёлки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8" descr="BL00122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712212"/>
            <a:ext cx="4896544" cy="2741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23529" y="980728"/>
            <a:ext cx="51845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каких полях не сеют и не пашут? </a:t>
            </a:r>
            <a:endParaRPr lang="uk-UA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08104" y="980728"/>
            <a:ext cx="3456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4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(На полях </a:t>
            </a:r>
            <a:r>
              <a:rPr lang="ru-RU" sz="24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тетради) </a:t>
            </a:r>
            <a:endParaRPr lang="uk-UA" sz="1100" b="1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484784"/>
            <a:ext cx="5831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Какой рукав нельзя пришить? </a:t>
            </a:r>
            <a:endParaRPr lang="uk-UA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1484784"/>
            <a:ext cx="2160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4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(Рукав реки) </a:t>
            </a:r>
            <a:endParaRPr lang="uk-UA" sz="1100" b="1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9" y="1916832"/>
            <a:ext cx="53285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 какого крана нельзя напиться? </a:t>
            </a:r>
            <a:endParaRPr lang="uk-UA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76055" y="1916832"/>
            <a:ext cx="37444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4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(Строительного крана) </a:t>
            </a:r>
            <a:endParaRPr lang="uk-UA" sz="1100" b="1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2420888"/>
            <a:ext cx="62541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Какую шляпу нельзя надеть наголову? </a:t>
            </a:r>
            <a:endParaRPr lang="uk-UA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796136" y="2420888"/>
            <a:ext cx="2952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4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(Шляпу гриба)</a:t>
            </a:r>
            <a:endParaRPr lang="uk-UA" sz="1100" b="1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3529" y="2924944"/>
            <a:ext cx="6093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Какой иглой не сошьёшь рубашки? </a:t>
            </a:r>
            <a:endParaRPr lang="uk-UA" sz="2400" b="1" dirty="0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409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28600"/>
            <a:ext cx="8515350" cy="752475"/>
          </a:xfrm>
        </p:spPr>
        <p:txBody>
          <a:bodyPr>
            <a:normAutofit fontScale="90000"/>
          </a:bodyPr>
          <a:lstStyle/>
          <a:p>
            <a:r>
              <a:rPr lang="ru-RU" sz="4000" b="1" i="1">
                <a:solidFill>
                  <a:srgbClr val="9900CC"/>
                </a:solidFill>
              </a:rPr>
              <a:t/>
            </a:r>
            <a:br>
              <a:rPr lang="ru-RU" sz="4000" b="1" i="1">
                <a:solidFill>
                  <a:srgbClr val="9900CC"/>
                </a:solidFill>
              </a:rPr>
            </a:br>
            <a:endParaRPr lang="ru-RU" sz="4000" b="1" i="1">
              <a:solidFill>
                <a:srgbClr val="9900CC"/>
              </a:solidFill>
            </a:endParaRPr>
          </a:p>
        </p:txBody>
      </p:sp>
      <p:pic>
        <p:nvPicPr>
          <p:cNvPr id="67593" name="Picture 9" descr="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4608513" cy="3870325"/>
          </a:xfrm>
          <a:prstGeom prst="rect">
            <a:avLst/>
          </a:prstGeom>
          <a:noFill/>
        </p:spPr>
      </p:pic>
      <p:sp>
        <p:nvSpPr>
          <p:cNvPr id="67594" name="WordArt 10"/>
          <p:cNvSpPr>
            <a:spLocks noChangeArrowheads="1" noChangeShapeType="1" noTextEdit="1"/>
          </p:cNvSpPr>
          <p:nvPr/>
        </p:nvSpPr>
        <p:spPr bwMode="auto">
          <a:xfrm>
            <a:off x="1547665" y="5661248"/>
            <a:ext cx="2304255" cy="7200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 </a:t>
            </a:r>
            <a:r>
              <a:rPr lang="uk-UA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путь !</a:t>
            </a:r>
            <a:endParaRPr lang="uk-UA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67595" name="Picture 11" descr="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068960"/>
            <a:ext cx="4572000" cy="35242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500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500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500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FF00"/>
            </a:gs>
            <a:gs pos="50000">
              <a:srgbClr val="00FFFF"/>
            </a:gs>
            <a:gs pos="100000">
              <a:srgbClr val="00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28601"/>
            <a:ext cx="8515350" cy="536104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/>
              <a:t>Работа с рисунками</a:t>
            </a:r>
            <a:endParaRPr lang="ru-RU" sz="4000" b="1" i="1" dirty="0"/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3014663" y="1981200"/>
            <a:ext cx="5672137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Lucida Sans Typewriter" pitchFamily="49" charset="0"/>
                <a:ea typeface="+mn-ea"/>
                <a:cs typeface="+mn-cs"/>
              </a:rPr>
              <a:t>         </a:t>
            </a:r>
            <a:endParaRPr kumimoji="0" lang="ru-RU" sz="4000" b="1" i="1" u="none" strike="noStrike" kern="120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Lucida Sans Typewriter" pitchFamily="49" charset="0"/>
              <a:ea typeface="+mn-ea"/>
              <a:cs typeface="+mn-cs"/>
            </a:endParaRPr>
          </a:p>
        </p:txBody>
      </p:sp>
      <p:pic>
        <p:nvPicPr>
          <p:cNvPr id="1026" name="Picture 2" descr="C:\Users\Наталія\Pictures\0004-005-Rol-prilagatelnykh-antonimov-v-rech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08720"/>
            <a:ext cx="3589785" cy="2470969"/>
          </a:xfrm>
          <a:prstGeom prst="rect">
            <a:avLst/>
          </a:prstGeom>
          <a:noFill/>
        </p:spPr>
      </p:pic>
      <p:pic>
        <p:nvPicPr>
          <p:cNvPr id="1027" name="Picture 3" descr="C:\Users\Наталія\Pictures\85404272_a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836712"/>
            <a:ext cx="3600400" cy="2545997"/>
          </a:xfrm>
          <a:prstGeom prst="rect">
            <a:avLst/>
          </a:prstGeom>
          <a:noFill/>
        </p:spPr>
      </p:pic>
      <p:pic>
        <p:nvPicPr>
          <p:cNvPr id="1028" name="Picture 4" descr="C:\Users\Наталія\Pictures\85404277_a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573016"/>
            <a:ext cx="3665862" cy="2592288"/>
          </a:xfrm>
          <a:prstGeom prst="rect">
            <a:avLst/>
          </a:prstGeom>
          <a:noFill/>
        </p:spPr>
      </p:pic>
      <p:pic>
        <p:nvPicPr>
          <p:cNvPr id="1029" name="Picture 5" descr="C:\Users\Наталія\Pictures\330026694634_f2488ff446849df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3501008"/>
            <a:ext cx="3456384" cy="26661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FF66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35696" y="1412777"/>
            <a:ext cx="50223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Девочка </a:t>
            </a:r>
            <a:r>
              <a:rPr lang="ru-RU" sz="3600" b="1" dirty="0" smtClean="0"/>
              <a:t>– </a:t>
            </a:r>
            <a:r>
              <a:rPr lang="ru-RU" sz="3600" b="1" dirty="0" smtClean="0"/>
              <a:t>мальчик</a:t>
            </a:r>
            <a:r>
              <a:rPr lang="ru-RU" sz="3600" b="1" dirty="0" smtClean="0"/>
              <a:t>;</a:t>
            </a:r>
            <a:endParaRPr lang="ru-RU" sz="3600" b="1" dirty="0" smtClean="0"/>
          </a:p>
          <a:p>
            <a:pPr algn="ctr"/>
            <a:r>
              <a:rPr lang="ru-RU" sz="3600" dirty="0" smtClean="0"/>
              <a:t> </a:t>
            </a:r>
            <a:r>
              <a:rPr lang="ru-RU" sz="3600" b="1" dirty="0" smtClean="0"/>
              <a:t>весёлый - грустный;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м</a:t>
            </a:r>
            <a:r>
              <a:rPr lang="ru-RU" sz="3600" b="1" dirty="0" smtClean="0"/>
              <a:t>аленький – большой; </a:t>
            </a:r>
          </a:p>
          <a:p>
            <a:pPr algn="ctr"/>
            <a:r>
              <a:rPr lang="ru-RU" sz="3600" b="1" dirty="0" smtClean="0"/>
              <a:t>заходит – выходит.</a:t>
            </a:r>
            <a:endParaRPr lang="uk-UA" sz="3600" dirty="0"/>
          </a:p>
        </p:txBody>
      </p:sp>
      <p:pic>
        <p:nvPicPr>
          <p:cNvPr id="6" name="Picture 14" descr="HH0054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221088"/>
            <a:ext cx="2304256" cy="223930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60648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/>
              <a:t>Город «Антонимы»</a:t>
            </a:r>
            <a:endParaRPr lang="uk-UA" sz="4000" b="1" i="1" dirty="0"/>
          </a:p>
        </p:txBody>
      </p:sp>
      <p:pic>
        <p:nvPicPr>
          <p:cNvPr id="3" name="Picture 12" descr="BL00392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56991"/>
            <a:ext cx="2952328" cy="3247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1218717"/>
            <a:ext cx="84249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Антонимы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это слова противоположны по лексическому значению.</a:t>
            </a:r>
            <a:endParaRPr kumimoji="0" lang="ru-RU" sz="3200" b="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915816" y="2222774"/>
            <a:ext cx="62281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Слово произошло от греческих слов «анти» - против, «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онима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 - имя. 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987824" y="3289749"/>
            <a:ext cx="61561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Антонимы – это слова одной и той же части речи.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49" grpId="0"/>
      <p:bldP spid="2050" grpId="0"/>
      <p:bldP spid="205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609</Words>
  <Application>Microsoft Office PowerPoint</Application>
  <PresentationFormat>Экран (4:3)</PresentationFormat>
  <Paragraphs>125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 </vt:lpstr>
      <vt:lpstr>Работа с рисунками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Наталія</dc:creator>
  <cp:lastModifiedBy>Наталія</cp:lastModifiedBy>
  <cp:revision>23</cp:revision>
  <dcterms:created xsi:type="dcterms:W3CDTF">2014-11-23T22:04:34Z</dcterms:created>
  <dcterms:modified xsi:type="dcterms:W3CDTF">2014-11-24T17:15:29Z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362292</vt:lpwstr>
  </property>
  <property fmtid="{D5CDD505-2E9C-101B-9397-08002B2CF9AE}" name="NXPowerLiteVersion" pid="3">
    <vt:lpwstr>D4.1.4</vt:lpwstr>
  </property>
</Properties>
</file>