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5" r:id="rId2"/>
  </p:sldMasterIdLst>
  <p:sldIdLst>
    <p:sldId id="296" r:id="rId3"/>
    <p:sldId id="297" r:id="rId4"/>
    <p:sldId id="257" r:id="rId5"/>
    <p:sldId id="342" r:id="rId6"/>
    <p:sldId id="345" r:id="rId7"/>
    <p:sldId id="343" r:id="rId8"/>
    <p:sldId id="344" r:id="rId9"/>
    <p:sldId id="339" r:id="rId10"/>
    <p:sldId id="285" r:id="rId11"/>
    <p:sldId id="299" r:id="rId12"/>
    <p:sldId id="288" r:id="rId13"/>
    <p:sldId id="307" r:id="rId14"/>
    <p:sldId id="313" r:id="rId15"/>
    <p:sldId id="280" r:id="rId16"/>
    <p:sldId id="330" r:id="rId17"/>
    <p:sldId id="332" r:id="rId18"/>
    <p:sldId id="333" r:id="rId19"/>
    <p:sldId id="320" r:id="rId20"/>
    <p:sldId id="321" r:id="rId21"/>
    <p:sldId id="322" r:id="rId22"/>
    <p:sldId id="347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66FFCC"/>
    <a:srgbClr val="00CCFF"/>
    <a:srgbClr val="CCECFF"/>
    <a:srgbClr val="CC3300"/>
    <a:srgbClr val="993366"/>
    <a:srgbClr val="990099"/>
    <a:srgbClr val="9966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4735" autoAdjust="0"/>
    <p:restoredTop sz="92670" autoAdjust="0"/>
  </p:normalViewPr>
  <p:slideViewPr>
    <p:cSldViewPr>
      <p:cViewPr>
        <p:scale>
          <a:sx n="70" d="100"/>
          <a:sy n="70" d="100"/>
        </p:scale>
        <p:origin x="-2802" y="-8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49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2895600" y="4303713"/>
            <a:ext cx="32766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1066800"/>
            <a:ext cx="8686800" cy="533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Arial" charset="0"/>
            </a:endParaRPr>
          </a:p>
        </p:txBody>
      </p:sp>
      <p:grpSp>
        <p:nvGrpSpPr>
          <p:cNvPr id="6" name="Group 6"/>
          <p:cNvGrpSpPr>
            <a:grpSpLocks/>
          </p:cNvGrpSpPr>
          <p:nvPr/>
        </p:nvGrpSpPr>
        <p:grpSpPr bwMode="auto">
          <a:xfrm>
            <a:off x="533400" y="0"/>
            <a:ext cx="3276600" cy="2133600"/>
            <a:chOff x="336" y="0"/>
            <a:chExt cx="2064" cy="1344"/>
          </a:xfrm>
        </p:grpSpPr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1008" y="672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1344" y="1008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1728" y="336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2064" y="672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672" y="336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336" y="0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3" name="Group 13"/>
          <p:cNvGrpSpPr>
            <a:grpSpLocks/>
          </p:cNvGrpSpPr>
          <p:nvPr/>
        </p:nvGrpSpPr>
        <p:grpSpPr bwMode="auto">
          <a:xfrm>
            <a:off x="533400" y="0"/>
            <a:ext cx="3276600" cy="2133600"/>
            <a:chOff x="2736" y="96"/>
            <a:chExt cx="2064" cy="1344"/>
          </a:xfrm>
        </p:grpSpPr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3408" y="768"/>
              <a:ext cx="336" cy="336"/>
            </a:xfrm>
            <a:prstGeom prst="rect">
              <a:avLst/>
            </a:prstGeom>
            <a:solidFill>
              <a:schemeClr val="accent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3744" y="1104"/>
              <a:ext cx="336" cy="33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4128" y="432"/>
              <a:ext cx="336" cy="33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4464" y="768"/>
              <a:ext cx="336" cy="336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3072" y="432"/>
              <a:ext cx="336" cy="336"/>
            </a:xfrm>
            <a:prstGeom prst="rect">
              <a:avLst/>
            </a:prstGeom>
            <a:solidFill>
              <a:schemeClr val="tx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Rectangle 19"/>
            <p:cNvSpPr>
              <a:spLocks noChangeArrowheads="1"/>
            </p:cNvSpPr>
            <p:nvPr/>
          </p:nvSpPr>
          <p:spPr bwMode="auto">
            <a:xfrm>
              <a:off x="2736" y="96"/>
              <a:ext cx="336" cy="336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4114800" y="4191000"/>
            <a:ext cx="211138" cy="211138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Arial" charset="0"/>
            </a:endParaRPr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4419600" y="4191000"/>
            <a:ext cx="211138" cy="211138"/>
          </a:xfrm>
          <a:prstGeom prst="rect">
            <a:avLst/>
          </a:prstGeom>
          <a:solidFill>
            <a:schemeClr val="bg2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Arial" charset="0"/>
            </a:endParaRPr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4724400" y="4191000"/>
            <a:ext cx="211138" cy="21113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Arial" charset="0"/>
            </a:endParaRPr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752600"/>
          </a:xfrm>
        </p:spPr>
        <p:txBody>
          <a:bodyPr anchor="t"/>
          <a:lstStyle>
            <a:lvl1pPr algn="ctr">
              <a:lnSpc>
                <a:spcPct val="90000"/>
              </a:lnSpc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423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495800"/>
            <a:ext cx="6400800" cy="1524000"/>
          </a:xfrm>
        </p:spPr>
        <p:txBody>
          <a:bodyPr anchor="ctr"/>
          <a:lstStyle>
            <a:lvl1pPr marL="0" indent="0" algn="ctr">
              <a:lnSpc>
                <a:spcPct val="80000"/>
              </a:lnSpc>
              <a:buFont typeface="Wingdings" pitchFamily="2" charset="2"/>
              <a:buNone/>
              <a:defRPr sz="24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3" name="Rectangle 2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z="3200"/>
            </a:lvl1pPr>
          </a:lstStyle>
          <a:p>
            <a:pPr>
              <a:defRPr/>
            </a:pPr>
            <a:fld id="{434EA506-9CF3-473B-A4D0-ABFF35CA48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7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2C017A-5718-4DE5-8198-C8DE609022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15373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7E39C8-C58F-4026-89D4-4F196E796C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51460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95400" y="2819400"/>
            <a:ext cx="3467100" cy="3352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0" y="2819400"/>
            <a:ext cx="3467100" cy="3352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80382-5DD4-4DE6-8E1E-D44F34014B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7855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2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D7194-143E-4C03-B8DF-7A31A54E87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989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D30F65-4CBC-47F7-B906-4BB72CA2BA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0492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3CCF5-2256-4DBA-BCE0-40845B4457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6863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9F5070-3697-4CBA-8531-B842F0FC9F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15503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B7DDBB-D9BA-4F96-A9AA-5FD7138C9A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9427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C3F5B-B9C4-4B47-BB0C-D31C3A0CED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8955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0350" y="1219200"/>
            <a:ext cx="1771650" cy="4953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95400" y="1219200"/>
            <a:ext cx="5162550" cy="4953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DC6056-6025-4349-83C3-D15C2ED999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10291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21812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18122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5B778-2EEF-4718-95BA-3EADBF9494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543455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7566D3-4556-45D9-BAD1-4F9EA6050B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09419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FB17CC-DC5D-4FED-A06C-D584CEF160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09628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32EC8E-6E45-427E-B23D-CEDAA8C91C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677395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B647D8-2A54-4F8C-AA26-2850AAA4C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00691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2B880-C317-4041-8EE7-32F3191B7F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672066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578E6-A968-4722-B8B4-341F5F3604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69763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3151E9-FCE1-4020-943E-74B9F80407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515524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81EABF-E40E-43C5-B022-A8BEFADD19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995772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0193E-03DB-4A18-BD54-CAF2E3FEFA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333488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819540-81D7-4C87-B033-2FA00BEDF3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8005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95400" y="2819400"/>
            <a:ext cx="70866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41315" name="Rectangle 3"/>
          <p:cNvSpPr>
            <a:spLocks noChangeArrowheads="1"/>
          </p:cNvSpPr>
          <p:nvPr/>
        </p:nvSpPr>
        <p:spPr bwMode="auto">
          <a:xfrm>
            <a:off x="0" y="2286000"/>
            <a:ext cx="533400" cy="533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Arial" charset="0"/>
            </a:endParaRPr>
          </a:p>
        </p:txBody>
      </p:sp>
      <p:sp>
        <p:nvSpPr>
          <p:cNvPr id="141316" name="Rectangle 4"/>
          <p:cNvSpPr>
            <a:spLocks noChangeArrowheads="1"/>
          </p:cNvSpPr>
          <p:nvPr/>
        </p:nvSpPr>
        <p:spPr bwMode="auto">
          <a:xfrm>
            <a:off x="533400" y="2819400"/>
            <a:ext cx="533400" cy="533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Arial" charset="0"/>
            </a:endParaRPr>
          </a:p>
        </p:txBody>
      </p:sp>
      <p:sp>
        <p:nvSpPr>
          <p:cNvPr id="141317" name="Rectangle 5"/>
          <p:cNvSpPr>
            <a:spLocks noChangeArrowheads="1"/>
          </p:cNvSpPr>
          <p:nvPr/>
        </p:nvSpPr>
        <p:spPr bwMode="auto">
          <a:xfrm>
            <a:off x="1981200" y="5334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Arial" charset="0"/>
            </a:endParaRPr>
          </a:p>
        </p:txBody>
      </p:sp>
      <p:sp>
        <p:nvSpPr>
          <p:cNvPr id="141318" name="Rectangle 6"/>
          <p:cNvSpPr>
            <a:spLocks noChangeArrowheads="1"/>
          </p:cNvSpPr>
          <p:nvPr/>
        </p:nvSpPr>
        <p:spPr bwMode="auto">
          <a:xfrm>
            <a:off x="762000" y="10668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Arial" charset="0"/>
            </a:endParaRPr>
          </a:p>
        </p:txBody>
      </p:sp>
      <p:sp>
        <p:nvSpPr>
          <p:cNvPr id="141319" name="Rectangle 7"/>
          <p:cNvSpPr>
            <a:spLocks noChangeArrowheads="1"/>
          </p:cNvSpPr>
          <p:nvPr/>
        </p:nvSpPr>
        <p:spPr bwMode="auto">
          <a:xfrm>
            <a:off x="1143000" y="6858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Arial" charset="0"/>
            </a:endParaRPr>
          </a:p>
        </p:txBody>
      </p:sp>
      <p:sp>
        <p:nvSpPr>
          <p:cNvPr id="141320" name="Rectangle 8"/>
          <p:cNvSpPr>
            <a:spLocks noChangeArrowheads="1"/>
          </p:cNvSpPr>
          <p:nvPr/>
        </p:nvSpPr>
        <p:spPr bwMode="auto">
          <a:xfrm>
            <a:off x="2362200" y="1524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Arial" charset="0"/>
            </a:endParaRPr>
          </a:p>
        </p:txBody>
      </p:sp>
      <p:sp>
        <p:nvSpPr>
          <p:cNvPr id="141321" name="Rectangle 9"/>
          <p:cNvSpPr>
            <a:spLocks noChangeArrowheads="1"/>
          </p:cNvSpPr>
          <p:nvPr/>
        </p:nvSpPr>
        <p:spPr bwMode="auto">
          <a:xfrm>
            <a:off x="0" y="755650"/>
            <a:ext cx="5867400" cy="762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Arial" charset="0"/>
            </a:endParaRPr>
          </a:p>
        </p:txBody>
      </p:sp>
      <p:sp>
        <p:nvSpPr>
          <p:cNvPr id="141322" name="Rectangle 10"/>
          <p:cNvSpPr>
            <a:spLocks noChangeArrowheads="1"/>
          </p:cNvSpPr>
          <p:nvPr/>
        </p:nvSpPr>
        <p:spPr bwMode="auto">
          <a:xfrm>
            <a:off x="5715000" y="609600"/>
            <a:ext cx="304800" cy="3048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Arial" charset="0"/>
            </a:endParaRPr>
          </a:p>
        </p:txBody>
      </p:sp>
      <p:sp>
        <p:nvSpPr>
          <p:cNvPr id="141323" name="Rectangle 11"/>
          <p:cNvSpPr>
            <a:spLocks noChangeArrowheads="1"/>
          </p:cNvSpPr>
          <p:nvPr/>
        </p:nvSpPr>
        <p:spPr bwMode="auto">
          <a:xfrm>
            <a:off x="5562600" y="457200"/>
            <a:ext cx="304800" cy="304800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Arial" charset="0"/>
            </a:endParaRPr>
          </a:p>
        </p:txBody>
      </p:sp>
      <p:sp>
        <p:nvSpPr>
          <p:cNvPr id="141324" name="Rectangle 12"/>
          <p:cNvSpPr>
            <a:spLocks noChangeArrowheads="1"/>
          </p:cNvSpPr>
          <p:nvPr/>
        </p:nvSpPr>
        <p:spPr bwMode="auto">
          <a:xfrm>
            <a:off x="8458200" y="3962400"/>
            <a:ext cx="381000" cy="3810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Arial" charset="0"/>
            </a:endParaRPr>
          </a:p>
        </p:txBody>
      </p:sp>
      <p:sp>
        <p:nvSpPr>
          <p:cNvPr id="141325" name="Rectangle 13"/>
          <p:cNvSpPr>
            <a:spLocks noChangeArrowheads="1"/>
          </p:cNvSpPr>
          <p:nvPr/>
        </p:nvSpPr>
        <p:spPr bwMode="auto">
          <a:xfrm>
            <a:off x="8686800" y="3657600"/>
            <a:ext cx="381000" cy="381000"/>
          </a:xfrm>
          <a:prstGeom prst="rect">
            <a:avLst/>
          </a:prstGeom>
          <a:solidFill>
            <a:schemeClr val="bg2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>
              <a:latin typeface="Arial" charset="0"/>
            </a:endParaRP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0" y="2286000"/>
            <a:ext cx="1066800" cy="1066800"/>
            <a:chOff x="0" y="2496"/>
            <a:chExt cx="672" cy="672"/>
          </a:xfrm>
        </p:grpSpPr>
        <p:sp>
          <p:nvSpPr>
            <p:cNvPr id="141327" name="Rectangle 15"/>
            <p:cNvSpPr>
              <a:spLocks noChangeArrowheads="1"/>
            </p:cNvSpPr>
            <p:nvPr/>
          </p:nvSpPr>
          <p:spPr bwMode="auto">
            <a:xfrm>
              <a:off x="0" y="2496"/>
              <a:ext cx="336" cy="33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1328" name="Rectangle 16"/>
            <p:cNvSpPr>
              <a:spLocks noChangeArrowheads="1"/>
            </p:cNvSpPr>
            <p:nvPr/>
          </p:nvSpPr>
          <p:spPr bwMode="auto">
            <a:xfrm>
              <a:off x="336" y="2832"/>
              <a:ext cx="336" cy="336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039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1295400" y="1219200"/>
            <a:ext cx="70866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41330" name="Rectangle 1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507163"/>
            <a:ext cx="18288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 algn="r">
              <a:defRPr sz="12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1331" name="Rectangle 1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95400" y="6507163"/>
            <a:ext cx="28956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>
              <a:defRPr sz="12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1332" name="Rectangle 2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91200" y="6172200"/>
            <a:ext cx="762000" cy="609600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28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8EFFF261-ABB3-4F1F-8911-DAF110E5C5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762000" y="152400"/>
            <a:ext cx="1981200" cy="1295400"/>
            <a:chOff x="3888" y="96"/>
            <a:chExt cx="1248" cy="816"/>
          </a:xfrm>
        </p:grpSpPr>
        <p:sp>
          <p:nvSpPr>
            <p:cNvPr id="141334" name="Rectangle 22"/>
            <p:cNvSpPr>
              <a:spLocks noChangeArrowheads="1"/>
            </p:cNvSpPr>
            <p:nvPr/>
          </p:nvSpPr>
          <p:spPr bwMode="auto">
            <a:xfrm>
              <a:off x="4656" y="336"/>
              <a:ext cx="240" cy="240"/>
            </a:xfrm>
            <a:prstGeom prst="rect">
              <a:avLst/>
            </a:prstGeom>
            <a:solidFill>
              <a:schemeClr val="accent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1335" name="Rectangle 23"/>
            <p:cNvSpPr>
              <a:spLocks noChangeArrowheads="1"/>
            </p:cNvSpPr>
            <p:nvPr/>
          </p:nvSpPr>
          <p:spPr bwMode="auto">
            <a:xfrm>
              <a:off x="3888" y="672"/>
              <a:ext cx="240" cy="240"/>
            </a:xfrm>
            <a:prstGeom prst="rect">
              <a:avLst/>
            </a:prstGeom>
            <a:solidFill>
              <a:schemeClr val="accent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1336" name="Rectangle 24"/>
            <p:cNvSpPr>
              <a:spLocks noChangeArrowheads="1"/>
            </p:cNvSpPr>
            <p:nvPr/>
          </p:nvSpPr>
          <p:spPr bwMode="auto">
            <a:xfrm>
              <a:off x="4128" y="432"/>
              <a:ext cx="240" cy="240"/>
            </a:xfrm>
            <a:prstGeom prst="rect">
              <a:avLst/>
            </a:prstGeom>
            <a:solidFill>
              <a:schemeClr val="tx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1337" name="Rectangle 25"/>
            <p:cNvSpPr>
              <a:spLocks noChangeArrowheads="1"/>
            </p:cNvSpPr>
            <p:nvPr/>
          </p:nvSpPr>
          <p:spPr bwMode="auto">
            <a:xfrm>
              <a:off x="4896" y="96"/>
              <a:ext cx="240" cy="240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63" r:id="rId1"/>
    <p:sldLayoutId id="2147483923" r:id="rId2"/>
    <p:sldLayoutId id="2147483924" r:id="rId3"/>
    <p:sldLayoutId id="2147483925" r:id="rId4"/>
    <p:sldLayoutId id="2147483926" r:id="rId5"/>
    <p:sldLayoutId id="2147483927" r:id="rId6"/>
    <p:sldLayoutId id="2147483928" r:id="rId7"/>
    <p:sldLayoutId id="2147483929" r:id="rId8"/>
    <p:sldLayoutId id="2147483930" r:id="rId9"/>
    <p:sldLayoutId id="2147483931" r:id="rId10"/>
    <p:sldLayoutId id="214748393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217091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7092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7093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7094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7095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7096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7097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7098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2170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71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71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1522C804-9D3E-4846-8C56-CD1D2301BB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17102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17103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66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  <p:sldLayoutId id="214748396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7884" y="2276872"/>
            <a:ext cx="8316564" cy="18016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uk-UA" sz="3200" b="1" i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Формування</a:t>
            </a:r>
          </a:p>
          <a:p>
            <a:pPr algn="ctr">
              <a:lnSpc>
                <a:spcPct val="120000"/>
              </a:lnSpc>
            </a:pPr>
            <a:r>
              <a:rPr lang="uk-UA" sz="3200" b="1" i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здорового способу життя </a:t>
            </a:r>
          </a:p>
          <a:p>
            <a:pPr algn="ctr">
              <a:lnSpc>
                <a:spcPct val="120000"/>
              </a:lnSpc>
            </a:pPr>
            <a:r>
              <a:rPr lang="uk-UA" sz="3200" b="1" i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уроках фізичної культури</a:t>
            </a:r>
            <a:endParaRPr lang="ru-RU" sz="3200" b="1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71563" y="1214438"/>
            <a:ext cx="7929562" cy="1278458"/>
          </a:xfrm>
        </p:spPr>
        <p:txBody>
          <a:bodyPr/>
          <a:lstStyle/>
          <a:p>
            <a:pPr algn="r" eaLnBrk="1" hangingPunct="1"/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Хто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спортом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займається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той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сили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набирається</a:t>
            </a:r>
            <a:r>
              <a:rPr lang="ru-RU" sz="2400" dirty="0" smtClean="0">
                <a:solidFill>
                  <a:schemeClr val="bg1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0099"/>
                </a:solidFill>
              </a:rPr>
              <a:t>Жан Жак Руссо. </a:t>
            </a:r>
            <a:r>
              <a:rPr lang="ru-RU" sz="2400" b="1" dirty="0" smtClean="0">
                <a:solidFill>
                  <a:srgbClr val="6600CC"/>
                </a:solidFill>
              </a:rPr>
              <a:t/>
            </a:r>
            <a:br>
              <a:rPr lang="ru-RU" sz="2400" b="1" dirty="0" smtClean="0">
                <a:solidFill>
                  <a:srgbClr val="6600CC"/>
                </a:solidFill>
              </a:rPr>
            </a:br>
            <a:endParaRPr lang="ru-RU" sz="2000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2924944"/>
            <a:ext cx="8715375" cy="2714625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None/>
            </a:pPr>
            <a:r>
              <a:rPr lang="ru-RU" sz="2400" b="1" i="1" dirty="0" err="1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ru-RU" sz="2400" b="1" i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000" b="1" dirty="0" err="1" smtClean="0">
                <a:solidFill>
                  <a:schemeClr val="bg1">
                    <a:lumMod val="50000"/>
                  </a:schemeClr>
                </a:solidFill>
              </a:rPr>
              <a:t>формувати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bg1">
                    <a:lumMod val="50000"/>
                  </a:schemeClr>
                </a:solidFill>
              </a:rPr>
              <a:t>знання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 і </a:t>
            </a:r>
            <a:r>
              <a:rPr lang="ru-RU" sz="2000" b="1" dirty="0" err="1" smtClean="0">
                <a:solidFill>
                  <a:schemeClr val="bg1">
                    <a:lumMod val="50000"/>
                  </a:schemeClr>
                </a:solidFill>
              </a:rPr>
              <a:t>навички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 err="1" smtClean="0">
                <a:solidFill>
                  <a:schemeClr val="bg1">
                    <a:lumMod val="50000"/>
                  </a:schemeClr>
                </a:solidFill>
              </a:rPr>
              <a:t>практичних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 err="1" smtClean="0">
                <a:solidFill>
                  <a:schemeClr val="bg1">
                    <a:lumMod val="50000"/>
                  </a:schemeClr>
                </a:solidFill>
              </a:rPr>
              <a:t>дій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ru-RU" sz="2000" b="1" dirty="0" err="1" smtClean="0">
                <a:solidFill>
                  <a:schemeClr val="bg1">
                    <a:lumMod val="50000"/>
                  </a:schemeClr>
                </a:solidFill>
              </a:rPr>
              <a:t>спрямованих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на </a:t>
            </a:r>
            <a:r>
              <a:rPr lang="ru-RU" sz="2000" b="1" dirty="0" err="1">
                <a:solidFill>
                  <a:schemeClr val="bg1">
                    <a:lumMod val="50000"/>
                  </a:schemeClr>
                </a:solidFill>
              </a:rPr>
              <a:t>збереження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bg1">
                    <a:lumMod val="50000"/>
                  </a:schemeClr>
                </a:solidFill>
              </a:rPr>
              <a:t>здоров'я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;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000" b="1" dirty="0" err="1" smtClean="0">
                <a:solidFill>
                  <a:schemeClr val="bg1">
                    <a:lumMod val="50000"/>
                  </a:schemeClr>
                </a:solidFill>
              </a:rPr>
              <a:t>забезпечувати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bg1">
                    <a:lumMod val="50000"/>
                  </a:schemeClr>
                </a:solidFill>
              </a:rPr>
              <a:t>необхідною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 err="1" smtClean="0">
                <a:solidFill>
                  <a:schemeClr val="bg1">
                    <a:lumMod val="50000"/>
                  </a:schemeClr>
                </a:solidFill>
              </a:rPr>
              <a:t>інформацією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 err="1" smtClean="0">
                <a:solidFill>
                  <a:schemeClr val="bg1">
                    <a:lumMod val="50000"/>
                  </a:schemeClr>
                </a:solidFill>
              </a:rPr>
              <a:t>учнів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для </a:t>
            </a:r>
            <a:r>
              <a:rPr lang="ru-RU" sz="2000" b="1" dirty="0" err="1">
                <a:solidFill>
                  <a:schemeClr val="bg1">
                    <a:lumMod val="50000"/>
                  </a:schemeClr>
                </a:solidFill>
              </a:rPr>
              <a:t>формування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bg1">
                    <a:lumMod val="50000"/>
                  </a:schemeClr>
                </a:solidFill>
              </a:rPr>
              <a:t>стратегій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 і </a:t>
            </a:r>
            <a:r>
              <a:rPr lang="ru-RU" sz="2000" b="1" dirty="0" err="1">
                <a:solidFill>
                  <a:schemeClr val="bg1">
                    <a:lumMod val="50000"/>
                  </a:schemeClr>
                </a:solidFill>
              </a:rPr>
              <a:t>технологій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ru-RU" sz="2000" b="1" dirty="0" err="1" smtClean="0">
                <a:solidFill>
                  <a:schemeClr val="bg1">
                    <a:lumMod val="50000"/>
                  </a:schemeClr>
                </a:solidFill>
              </a:rPr>
              <a:t>які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bg1">
                    <a:lumMod val="50000"/>
                  </a:schemeClr>
                </a:solidFill>
              </a:rPr>
              <a:t>дозволяють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bg1">
                    <a:lumMod val="50000"/>
                  </a:schemeClr>
                </a:solidFill>
              </a:rPr>
              <a:t>зберігати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 і </a:t>
            </a:r>
            <a:r>
              <a:rPr lang="ru-RU" sz="2000" b="1" dirty="0" err="1" smtClean="0">
                <a:solidFill>
                  <a:schemeClr val="bg1">
                    <a:lumMod val="50000"/>
                  </a:schemeClr>
                </a:solidFill>
              </a:rPr>
              <a:t>зміцнювати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 err="1" smtClean="0">
                <a:solidFill>
                  <a:schemeClr val="bg1">
                    <a:lumMod val="50000"/>
                  </a:schemeClr>
                </a:solidFill>
              </a:rPr>
              <a:t>здоров'я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;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000" b="1" dirty="0" err="1" smtClean="0">
                <a:solidFill>
                  <a:schemeClr val="bg1">
                    <a:lumMod val="50000"/>
                  </a:schemeClr>
                </a:solidFill>
              </a:rPr>
              <a:t>формувати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bg1">
                    <a:lumMod val="50000"/>
                  </a:schemeClr>
                </a:solidFill>
              </a:rPr>
              <a:t>уявлення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 про </a:t>
            </a:r>
            <a:r>
              <a:rPr lang="ru-RU" sz="2000" b="1" dirty="0" err="1">
                <a:solidFill>
                  <a:schemeClr val="bg1">
                    <a:lumMod val="50000"/>
                  </a:schemeClr>
                </a:solidFill>
              </a:rPr>
              <a:t>відповідальність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 за </a:t>
            </a:r>
            <a:r>
              <a:rPr lang="ru-RU" sz="2000" b="1" dirty="0" err="1">
                <a:solidFill>
                  <a:schemeClr val="bg1">
                    <a:lumMod val="50000"/>
                  </a:schemeClr>
                </a:solidFill>
              </a:rPr>
              <a:t>власне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bg1">
                    <a:lumMod val="50000"/>
                  </a:schemeClr>
                </a:solidFill>
              </a:rPr>
              <a:t>здоров'я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 і </a:t>
            </a:r>
            <a:r>
              <a:rPr lang="ru-RU" sz="2000" b="1" dirty="0" err="1">
                <a:solidFill>
                  <a:schemeClr val="bg1">
                    <a:lumMod val="50000"/>
                  </a:schemeClr>
                </a:solidFill>
              </a:rPr>
              <a:t>здоров'я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000" b="1" dirty="0" err="1" smtClean="0">
                <a:solidFill>
                  <a:schemeClr val="bg1">
                    <a:lumMod val="50000"/>
                  </a:schemeClr>
                </a:solidFill>
              </a:rPr>
              <a:t>оточуючих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ru-RU" sz="1600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1052513"/>
            <a:ext cx="8729662" cy="936625"/>
          </a:xfrm>
          <a:solidFill>
            <a:schemeClr val="accent1"/>
          </a:solidFill>
        </p:spPr>
        <p:txBody>
          <a:bodyPr/>
          <a:lstStyle/>
          <a:p>
            <a:pPr algn="ctr" eaLnBrk="1" hangingPunct="1"/>
            <a:r>
              <a:rPr lang="ru-RU" sz="2800" b="1" dirty="0" err="1" smtClean="0">
                <a:solidFill>
                  <a:srgbClr val="6600CC"/>
                </a:solidFill>
              </a:rPr>
              <a:t>Завдання</a:t>
            </a:r>
            <a:r>
              <a:rPr lang="ru-RU" sz="2800" b="1" dirty="0" smtClean="0">
                <a:solidFill>
                  <a:srgbClr val="6600CC"/>
                </a:solidFill>
              </a:rPr>
              <a:t> з </a:t>
            </a:r>
            <a:r>
              <a:rPr lang="ru-RU" sz="2800" b="1" dirty="0" err="1">
                <a:solidFill>
                  <a:srgbClr val="6600CC"/>
                </a:solidFill>
              </a:rPr>
              <a:t>оздоровлення</a:t>
            </a:r>
            <a:r>
              <a:rPr lang="ru-RU" sz="2800" b="1" dirty="0">
                <a:solidFill>
                  <a:srgbClr val="6600CC"/>
                </a:solidFill>
              </a:rPr>
              <a:t> </a:t>
            </a:r>
            <a:r>
              <a:rPr lang="ru-RU" sz="2800" b="1" dirty="0" err="1">
                <a:solidFill>
                  <a:srgbClr val="6600CC"/>
                </a:solidFill>
              </a:rPr>
              <a:t>має</a:t>
            </a:r>
            <a:r>
              <a:rPr lang="ru-RU" sz="2800" b="1" dirty="0">
                <a:solidFill>
                  <a:srgbClr val="6600CC"/>
                </a:solidFill>
              </a:rPr>
              <a:t> три </a:t>
            </a:r>
            <a:r>
              <a:rPr lang="ru-RU" sz="2800" b="1" dirty="0" err="1" smtClean="0">
                <a:solidFill>
                  <a:srgbClr val="6600CC"/>
                </a:solidFill>
              </a:rPr>
              <a:t>взаємопов'язані</a:t>
            </a:r>
            <a:r>
              <a:rPr lang="ru-RU" sz="2800" b="1" dirty="0" smtClean="0">
                <a:solidFill>
                  <a:srgbClr val="6600CC"/>
                </a:solidFill>
              </a:rPr>
              <a:t> </a:t>
            </a:r>
            <a:r>
              <a:rPr lang="ru-RU" sz="2800" b="1" dirty="0" err="1">
                <a:solidFill>
                  <a:srgbClr val="6600CC"/>
                </a:solidFill>
              </a:rPr>
              <a:t>аспекти</a:t>
            </a:r>
            <a:r>
              <a:rPr lang="ru-RU" sz="2800" b="1" dirty="0">
                <a:solidFill>
                  <a:srgbClr val="6600CC"/>
                </a:solidFill>
              </a:rPr>
              <a:t>:</a:t>
            </a:r>
            <a:endParaRPr lang="ru-RU" sz="2800" b="1" dirty="0" smtClean="0">
              <a:solidFill>
                <a:srgbClr val="6600CC"/>
              </a:solidFill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576" y="2132856"/>
            <a:ext cx="7632848" cy="4176464"/>
          </a:xfrm>
          <a:noFill/>
          <a:ln>
            <a:noFill/>
          </a:ln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400" i="1" dirty="0" err="1" smtClean="0">
                <a:solidFill>
                  <a:srgbClr val="6600CC"/>
                </a:solidFill>
              </a:rPr>
              <a:t>Виховний</a:t>
            </a:r>
            <a:r>
              <a:rPr lang="ru-RU" sz="2400" dirty="0" smtClean="0">
                <a:solidFill>
                  <a:srgbClr val="6600CC"/>
                </a:solidFill>
              </a:rPr>
              <a:t>: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6600CC"/>
                </a:solidFill>
              </a:rPr>
              <a:t> </a:t>
            </a:r>
            <a:r>
              <a:rPr lang="ru-RU" sz="2400" dirty="0" err="1" smtClean="0">
                <a:solidFill>
                  <a:srgbClr val="6600CC"/>
                </a:solidFill>
              </a:rPr>
              <a:t>виховання</a:t>
            </a:r>
            <a:r>
              <a:rPr lang="ru-RU" sz="2400" dirty="0" smtClean="0">
                <a:solidFill>
                  <a:srgbClr val="6600CC"/>
                </a:solidFill>
              </a:rPr>
              <a:t> </a:t>
            </a:r>
            <a:r>
              <a:rPr lang="ru-RU" sz="2400" dirty="0" err="1">
                <a:solidFill>
                  <a:srgbClr val="6600CC"/>
                </a:solidFill>
              </a:rPr>
              <a:t>дбайливого</a:t>
            </a:r>
            <a:r>
              <a:rPr lang="ru-RU" sz="2400" dirty="0">
                <a:solidFill>
                  <a:srgbClr val="6600CC"/>
                </a:solidFill>
              </a:rPr>
              <a:t> </a:t>
            </a:r>
            <a:r>
              <a:rPr lang="ru-RU" sz="2400" dirty="0" err="1">
                <a:solidFill>
                  <a:srgbClr val="6600CC"/>
                </a:solidFill>
              </a:rPr>
              <a:t>відношення</a:t>
            </a:r>
            <a:r>
              <a:rPr lang="ru-RU" sz="2400" dirty="0">
                <a:solidFill>
                  <a:srgbClr val="6600CC"/>
                </a:solidFill>
              </a:rPr>
              <a:t> до </a:t>
            </a:r>
            <a:r>
              <a:rPr lang="ru-RU" sz="2400" dirty="0" err="1">
                <a:solidFill>
                  <a:srgbClr val="6600CC"/>
                </a:solidFill>
              </a:rPr>
              <a:t>свого</a:t>
            </a:r>
            <a:r>
              <a:rPr lang="ru-RU" sz="2400" dirty="0">
                <a:solidFill>
                  <a:srgbClr val="6600CC"/>
                </a:solidFill>
              </a:rPr>
              <a:t> </a:t>
            </a:r>
            <a:r>
              <a:rPr lang="ru-RU" sz="2400" dirty="0" err="1">
                <a:solidFill>
                  <a:srgbClr val="6600CC"/>
                </a:solidFill>
              </a:rPr>
              <a:t>здоров'я</a:t>
            </a:r>
            <a:r>
              <a:rPr lang="ru-RU" sz="2400" dirty="0">
                <a:solidFill>
                  <a:srgbClr val="6600CC"/>
                </a:solidFill>
              </a:rPr>
              <a:t> </a:t>
            </a:r>
            <a:r>
              <a:rPr lang="ru-RU" sz="2400" dirty="0" smtClean="0">
                <a:solidFill>
                  <a:srgbClr val="6600CC"/>
                </a:solidFill>
              </a:rPr>
              <a:t>в </a:t>
            </a:r>
            <a:r>
              <a:rPr lang="ru-RU" sz="2400" dirty="0" err="1" smtClean="0">
                <a:solidFill>
                  <a:srgbClr val="6600CC"/>
                </a:solidFill>
              </a:rPr>
              <a:t>учнівської</a:t>
            </a:r>
            <a:r>
              <a:rPr lang="ru-RU" sz="2400" dirty="0" smtClean="0">
                <a:solidFill>
                  <a:srgbClr val="6600CC"/>
                </a:solidFill>
              </a:rPr>
              <a:t> </a:t>
            </a:r>
            <a:r>
              <a:rPr lang="ru-RU" sz="2400" dirty="0" err="1" smtClean="0">
                <a:solidFill>
                  <a:srgbClr val="6600CC"/>
                </a:solidFill>
              </a:rPr>
              <a:t>молоді</a:t>
            </a:r>
            <a:r>
              <a:rPr lang="ru-RU" sz="2400" dirty="0" smtClean="0">
                <a:solidFill>
                  <a:srgbClr val="6600CC"/>
                </a:solidFill>
              </a:rPr>
              <a:t>.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400" i="1" dirty="0" err="1" smtClean="0">
                <a:solidFill>
                  <a:srgbClr val="6600CC"/>
                </a:solidFill>
              </a:rPr>
              <a:t>Навчальний</a:t>
            </a:r>
            <a:r>
              <a:rPr lang="ru-RU" sz="2400" dirty="0" smtClean="0">
                <a:solidFill>
                  <a:srgbClr val="6600CC"/>
                </a:solidFill>
              </a:rPr>
              <a:t>: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6600CC"/>
                </a:solidFill>
              </a:rPr>
              <a:t>  </a:t>
            </a:r>
            <a:r>
              <a:rPr lang="ru-RU" sz="2400" dirty="0" err="1" smtClean="0">
                <a:solidFill>
                  <a:srgbClr val="6600CC"/>
                </a:solidFill>
              </a:rPr>
              <a:t>навчання</a:t>
            </a:r>
            <a:r>
              <a:rPr lang="ru-RU" sz="2400" dirty="0" smtClean="0">
                <a:solidFill>
                  <a:srgbClr val="6600CC"/>
                </a:solidFill>
              </a:rPr>
              <a:t> </a:t>
            </a:r>
            <a:r>
              <a:rPr lang="ru-RU" sz="2400" dirty="0">
                <a:solidFill>
                  <a:srgbClr val="6600CC"/>
                </a:solidFill>
              </a:rPr>
              <a:t>нормам здорового способу </a:t>
            </a:r>
            <a:r>
              <a:rPr lang="ru-RU" sz="2400" dirty="0" err="1">
                <a:solidFill>
                  <a:srgbClr val="6600CC"/>
                </a:solidFill>
              </a:rPr>
              <a:t>життя</a:t>
            </a:r>
            <a:r>
              <a:rPr lang="ru-RU" sz="2400" dirty="0">
                <a:solidFill>
                  <a:srgbClr val="6600CC"/>
                </a:solidFill>
              </a:rPr>
              <a:t>, </a:t>
            </a:r>
            <a:r>
              <a:rPr lang="ru-RU" sz="2400" dirty="0" err="1">
                <a:solidFill>
                  <a:srgbClr val="6600CC"/>
                </a:solidFill>
              </a:rPr>
              <a:t>прийомам</a:t>
            </a:r>
            <a:r>
              <a:rPr lang="ru-RU" sz="2400" dirty="0">
                <a:solidFill>
                  <a:srgbClr val="6600CC"/>
                </a:solidFill>
              </a:rPr>
              <a:t> і методам </a:t>
            </a:r>
            <a:r>
              <a:rPr lang="ru-RU" sz="2400" dirty="0" err="1">
                <a:solidFill>
                  <a:srgbClr val="6600CC"/>
                </a:solidFill>
              </a:rPr>
              <a:t>його</a:t>
            </a:r>
            <a:r>
              <a:rPr lang="ru-RU" sz="2400" dirty="0">
                <a:solidFill>
                  <a:srgbClr val="6600CC"/>
                </a:solidFill>
              </a:rPr>
              <a:t> </a:t>
            </a:r>
            <a:r>
              <a:rPr lang="ru-RU" sz="2400" dirty="0" err="1">
                <a:solidFill>
                  <a:srgbClr val="6600CC"/>
                </a:solidFill>
              </a:rPr>
              <a:t>реалізації</a:t>
            </a:r>
            <a:r>
              <a:rPr lang="ru-RU" sz="2400" dirty="0">
                <a:solidFill>
                  <a:srgbClr val="6600CC"/>
                </a:solidFill>
              </a:rPr>
              <a:t> </a:t>
            </a:r>
            <a:r>
              <a:rPr lang="ru-RU" sz="2400" dirty="0" smtClean="0">
                <a:solidFill>
                  <a:srgbClr val="6600CC"/>
                </a:solidFill>
              </a:rPr>
              <a:t>в </a:t>
            </a:r>
            <a:r>
              <a:rPr lang="ru-RU" sz="2400" dirty="0" err="1" smtClean="0">
                <a:solidFill>
                  <a:srgbClr val="6600CC"/>
                </a:solidFill>
              </a:rPr>
              <a:t>учнів</a:t>
            </a:r>
            <a:r>
              <a:rPr lang="ru-RU" sz="2400" dirty="0" smtClean="0">
                <a:solidFill>
                  <a:srgbClr val="6600CC"/>
                </a:solidFill>
              </a:rPr>
              <a:t>. 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400" i="1" dirty="0" err="1" smtClean="0">
                <a:solidFill>
                  <a:srgbClr val="6600CC"/>
                </a:solidFill>
              </a:rPr>
              <a:t>Оздоровчий</a:t>
            </a:r>
            <a:r>
              <a:rPr lang="ru-RU" sz="2400" i="1" dirty="0" smtClean="0">
                <a:solidFill>
                  <a:srgbClr val="6600CC"/>
                </a:solidFill>
              </a:rPr>
              <a:t>: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6600CC"/>
                </a:solidFill>
              </a:rPr>
              <a:t> </a:t>
            </a:r>
            <a:r>
              <a:rPr lang="ru-RU" sz="2400" dirty="0" err="1" smtClean="0">
                <a:solidFill>
                  <a:srgbClr val="6600CC"/>
                </a:solidFill>
              </a:rPr>
              <a:t>профілактика</a:t>
            </a:r>
            <a:r>
              <a:rPr lang="ru-RU" sz="2400" dirty="0" smtClean="0">
                <a:solidFill>
                  <a:srgbClr val="6600CC"/>
                </a:solidFill>
              </a:rPr>
              <a:t> </a:t>
            </a:r>
            <a:r>
              <a:rPr lang="ru-RU" sz="2400" dirty="0" err="1" smtClean="0">
                <a:solidFill>
                  <a:srgbClr val="6600CC"/>
                </a:solidFill>
              </a:rPr>
              <a:t>поширених</a:t>
            </a:r>
            <a:r>
              <a:rPr lang="ru-RU" sz="2400" dirty="0" smtClean="0">
                <a:solidFill>
                  <a:srgbClr val="6600CC"/>
                </a:solidFill>
              </a:rPr>
              <a:t> </a:t>
            </a:r>
            <a:r>
              <a:rPr lang="ru-RU" sz="2400" dirty="0" err="1">
                <a:solidFill>
                  <a:srgbClr val="6600CC"/>
                </a:solidFill>
              </a:rPr>
              <a:t>захворювань</a:t>
            </a:r>
            <a:r>
              <a:rPr lang="ru-RU" sz="2400" dirty="0">
                <a:solidFill>
                  <a:srgbClr val="6600CC"/>
                </a:solidFill>
              </a:rPr>
              <a:t>, </a:t>
            </a:r>
            <a:r>
              <a:rPr lang="ru-RU" sz="2400" dirty="0" smtClean="0">
                <a:solidFill>
                  <a:srgbClr val="6600CC"/>
                </a:solidFill>
              </a:rPr>
              <a:t>через </a:t>
            </a:r>
            <a:r>
              <a:rPr lang="ru-RU" sz="2400" dirty="0" err="1" smtClean="0">
                <a:solidFill>
                  <a:srgbClr val="6600CC"/>
                </a:solidFill>
              </a:rPr>
              <a:t>розвиток</a:t>
            </a:r>
            <a:r>
              <a:rPr lang="ru-RU" sz="2400" dirty="0" smtClean="0">
                <a:solidFill>
                  <a:srgbClr val="6600CC"/>
                </a:solidFill>
              </a:rPr>
              <a:t> </a:t>
            </a:r>
            <a:r>
              <a:rPr lang="ru-RU" sz="2400" dirty="0" err="1" smtClean="0">
                <a:solidFill>
                  <a:srgbClr val="6600CC"/>
                </a:solidFill>
              </a:rPr>
              <a:t>особистих</a:t>
            </a:r>
            <a:r>
              <a:rPr lang="ru-RU" sz="2400" dirty="0" smtClean="0">
                <a:solidFill>
                  <a:srgbClr val="6600CC"/>
                </a:solidFill>
              </a:rPr>
              <a:t> </a:t>
            </a:r>
            <a:r>
              <a:rPr lang="ru-RU" sz="2400" dirty="0" err="1" smtClean="0">
                <a:solidFill>
                  <a:srgbClr val="6600CC"/>
                </a:solidFill>
              </a:rPr>
              <a:t>якостей</a:t>
            </a:r>
            <a:r>
              <a:rPr lang="ru-RU" sz="2400" dirty="0" smtClean="0">
                <a:solidFill>
                  <a:srgbClr val="6600CC"/>
                </a:solidFill>
              </a:rPr>
              <a:t>, таких, </a:t>
            </a:r>
            <a:r>
              <a:rPr lang="ru-RU" sz="2400" dirty="0">
                <a:solidFill>
                  <a:srgbClr val="6600CC"/>
                </a:solidFill>
              </a:rPr>
              <a:t>як </a:t>
            </a:r>
            <a:r>
              <a:rPr lang="ru-RU" sz="2400" dirty="0" err="1">
                <a:solidFill>
                  <a:srgbClr val="6600CC"/>
                </a:solidFill>
              </a:rPr>
              <a:t>психічна</a:t>
            </a:r>
            <a:r>
              <a:rPr lang="ru-RU" sz="2400" dirty="0">
                <a:solidFill>
                  <a:srgbClr val="6600CC"/>
                </a:solidFill>
              </a:rPr>
              <a:t> </a:t>
            </a:r>
            <a:r>
              <a:rPr lang="ru-RU" sz="2400" dirty="0" err="1">
                <a:solidFill>
                  <a:srgbClr val="6600CC"/>
                </a:solidFill>
              </a:rPr>
              <a:t>врівноваженість</a:t>
            </a:r>
            <a:r>
              <a:rPr lang="ru-RU" sz="2400" dirty="0" smtClean="0">
                <a:solidFill>
                  <a:srgbClr val="6600CC"/>
                </a:solidFill>
              </a:rPr>
              <a:t>, </a:t>
            </a:r>
            <a:r>
              <a:rPr lang="ru-RU" sz="2400" dirty="0" err="1">
                <a:solidFill>
                  <a:srgbClr val="6600CC"/>
                </a:solidFill>
              </a:rPr>
              <a:t>зосередженість</a:t>
            </a:r>
            <a:r>
              <a:rPr lang="ru-RU" sz="2400" dirty="0">
                <a:solidFill>
                  <a:srgbClr val="6600CC"/>
                </a:solidFill>
              </a:rPr>
              <a:t>, , </a:t>
            </a:r>
            <a:r>
              <a:rPr lang="ru-RU" sz="2400" dirty="0" err="1">
                <a:solidFill>
                  <a:srgbClr val="6600CC"/>
                </a:solidFill>
              </a:rPr>
              <a:t>спокій</a:t>
            </a:r>
            <a:r>
              <a:rPr lang="ru-RU" sz="2400" dirty="0">
                <a:solidFill>
                  <a:srgbClr val="6600CC"/>
                </a:solidFill>
              </a:rPr>
              <a:t>, </a:t>
            </a:r>
            <a:r>
              <a:rPr lang="ru-RU" sz="2400" dirty="0" err="1" smtClean="0">
                <a:solidFill>
                  <a:srgbClr val="6600CC"/>
                </a:solidFill>
              </a:rPr>
              <a:t>уважність</a:t>
            </a:r>
            <a:r>
              <a:rPr lang="ru-RU" sz="2400" dirty="0" smtClean="0">
                <a:solidFill>
                  <a:srgbClr val="6600CC"/>
                </a:solidFill>
              </a:rPr>
              <a:t>, </a:t>
            </a:r>
            <a:r>
              <a:rPr lang="ru-RU" sz="2400" dirty="0" err="1" smtClean="0">
                <a:solidFill>
                  <a:srgbClr val="6600CC"/>
                </a:solidFill>
              </a:rPr>
              <a:t>пам'ять</a:t>
            </a:r>
            <a:r>
              <a:rPr lang="ru-RU" sz="2400" dirty="0">
                <a:solidFill>
                  <a:srgbClr val="6600CC"/>
                </a:solidFill>
              </a:rPr>
              <a:t>, </a:t>
            </a:r>
            <a:r>
              <a:rPr lang="ru-RU" sz="2400" dirty="0" smtClean="0">
                <a:solidFill>
                  <a:srgbClr val="6600CC"/>
                </a:solidFill>
              </a:rPr>
              <a:t>та </a:t>
            </a:r>
            <a:r>
              <a:rPr lang="ru-RU" sz="2400" dirty="0" err="1" smtClean="0">
                <a:solidFill>
                  <a:srgbClr val="6600CC"/>
                </a:solidFill>
              </a:rPr>
              <a:t>розумові</a:t>
            </a:r>
            <a:r>
              <a:rPr lang="ru-RU" sz="2400" dirty="0" smtClean="0">
                <a:solidFill>
                  <a:srgbClr val="6600CC"/>
                </a:solidFill>
              </a:rPr>
              <a:t> </a:t>
            </a:r>
            <a:r>
              <a:rPr lang="ru-RU" sz="2400" dirty="0" err="1">
                <a:solidFill>
                  <a:srgbClr val="6600CC"/>
                </a:solidFill>
              </a:rPr>
              <a:t>здібності</a:t>
            </a:r>
            <a:r>
              <a:rPr lang="ru-RU" sz="2400" dirty="0">
                <a:solidFill>
                  <a:srgbClr val="6600CC"/>
                </a:solidFill>
              </a:rPr>
              <a:t>.</a:t>
            </a:r>
            <a:endParaRPr lang="ru-RU" sz="2400" dirty="0" smtClean="0">
              <a:solidFill>
                <a:srgbClr val="66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548680"/>
            <a:ext cx="7086600" cy="1152128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b="1" dirty="0" smtClean="0"/>
              <a:t>Мета </a:t>
            </a:r>
            <a:r>
              <a:rPr lang="ru-RU" b="1" dirty="0" err="1" smtClean="0"/>
              <a:t>уроків</a:t>
            </a:r>
            <a:r>
              <a:rPr lang="ru-RU" b="1" dirty="0" smtClean="0"/>
              <a:t>: 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7450" y="1844675"/>
            <a:ext cx="7767638" cy="5013325"/>
          </a:xfrm>
        </p:spPr>
        <p:txBody>
          <a:bodyPr/>
          <a:lstStyle/>
          <a:p>
            <a:pPr eaLnBrk="1" hangingPunct="1"/>
            <a:r>
              <a:rPr lang="ru-RU" sz="2600" b="0" dirty="0" err="1"/>
              <a:t>Зміцнення</a:t>
            </a:r>
            <a:r>
              <a:rPr lang="ru-RU" sz="2600" b="0" dirty="0"/>
              <a:t> </a:t>
            </a:r>
            <a:r>
              <a:rPr lang="ru-RU" sz="2600" b="0" dirty="0" err="1"/>
              <a:t>фізичного</a:t>
            </a:r>
            <a:r>
              <a:rPr lang="ru-RU" sz="2600" b="0" dirty="0"/>
              <a:t> і </a:t>
            </a:r>
            <a:r>
              <a:rPr lang="ru-RU" sz="2600" b="0" dirty="0" err="1"/>
              <a:t>психічного</a:t>
            </a:r>
            <a:r>
              <a:rPr lang="ru-RU" sz="2600" b="0" dirty="0"/>
              <a:t> </a:t>
            </a:r>
            <a:r>
              <a:rPr lang="ru-RU" sz="2600" b="0" dirty="0" err="1"/>
              <a:t>здоров'я</a:t>
            </a:r>
            <a:r>
              <a:rPr lang="ru-RU" sz="2600" b="0" dirty="0"/>
              <a:t> </a:t>
            </a:r>
            <a:r>
              <a:rPr lang="ru-RU" sz="2600" b="0" dirty="0" err="1" smtClean="0"/>
              <a:t>учн</a:t>
            </a:r>
            <a:r>
              <a:rPr lang="uk-UA" sz="2600" b="0" dirty="0" err="1" smtClean="0"/>
              <a:t>ів</a:t>
            </a:r>
            <a:endParaRPr lang="uk-UA" sz="2600" b="0" dirty="0" smtClean="0"/>
          </a:p>
          <a:p>
            <a:pPr eaLnBrk="1" hangingPunct="1"/>
            <a:r>
              <a:rPr lang="ru-RU" sz="2600" dirty="0" err="1" smtClean="0"/>
              <a:t>Зацікавлення</a:t>
            </a:r>
            <a:r>
              <a:rPr lang="ru-RU" sz="2600" b="0" dirty="0" smtClean="0"/>
              <a:t> </a:t>
            </a:r>
            <a:r>
              <a:rPr lang="ru-RU" sz="2600" b="0" dirty="0"/>
              <a:t>до </a:t>
            </a:r>
            <a:r>
              <a:rPr lang="ru-RU" sz="2600" b="0" dirty="0" err="1"/>
              <a:t>систематичних</a:t>
            </a:r>
            <a:r>
              <a:rPr lang="ru-RU" sz="2600" b="0" dirty="0"/>
              <a:t> занять </a:t>
            </a:r>
            <a:r>
              <a:rPr lang="ru-RU" sz="2600" b="0" dirty="0" err="1"/>
              <a:t>фізкультурою</a:t>
            </a:r>
            <a:r>
              <a:rPr lang="ru-RU" sz="2600" b="0" dirty="0"/>
              <a:t>, </a:t>
            </a:r>
            <a:r>
              <a:rPr lang="ru-RU" sz="2600" b="0" dirty="0" err="1"/>
              <a:t>формування</a:t>
            </a:r>
            <a:r>
              <a:rPr lang="ru-RU" sz="2600" b="0" dirty="0"/>
              <a:t> </a:t>
            </a:r>
            <a:r>
              <a:rPr lang="ru-RU" sz="2600" b="0" dirty="0" err="1"/>
              <a:t>звички</a:t>
            </a:r>
            <a:r>
              <a:rPr lang="ru-RU" sz="2600" b="0" dirty="0"/>
              <a:t> до </a:t>
            </a:r>
            <a:r>
              <a:rPr lang="ru-RU" sz="2600" b="0" dirty="0" err="1"/>
              <a:t>виконання</a:t>
            </a:r>
            <a:r>
              <a:rPr lang="ru-RU" sz="2600" b="0" dirty="0"/>
              <a:t> </a:t>
            </a:r>
            <a:r>
              <a:rPr lang="ru-RU" sz="2600" b="0" dirty="0" err="1"/>
              <a:t>фізичних</a:t>
            </a:r>
            <a:r>
              <a:rPr lang="ru-RU" sz="2600" b="0" dirty="0"/>
              <a:t> </a:t>
            </a:r>
            <a:r>
              <a:rPr lang="ru-RU" sz="2600" b="0" dirty="0" err="1"/>
              <a:t>вправ</a:t>
            </a:r>
            <a:r>
              <a:rPr lang="ru-RU" sz="2600" b="0" dirty="0"/>
              <a:t>, </a:t>
            </a:r>
            <a:r>
              <a:rPr lang="ru-RU" sz="2600" b="0" dirty="0" err="1"/>
              <a:t>зміцнюючих</a:t>
            </a:r>
            <a:r>
              <a:rPr lang="ru-RU" sz="2600" b="0" dirty="0"/>
              <a:t> </a:t>
            </a:r>
            <a:r>
              <a:rPr lang="ru-RU" sz="2600" b="0" dirty="0" err="1" smtClean="0"/>
              <a:t>здоров'я</a:t>
            </a:r>
            <a:r>
              <a:rPr lang="ru-RU" sz="2600" dirty="0"/>
              <a:t> </a:t>
            </a:r>
            <a:r>
              <a:rPr lang="ru-RU" sz="2600" dirty="0" smtClean="0"/>
              <a:t>та</a:t>
            </a:r>
            <a:r>
              <a:rPr lang="ru-RU" sz="2600" b="0" dirty="0" smtClean="0"/>
              <a:t> </a:t>
            </a:r>
            <a:r>
              <a:rPr lang="ru-RU" sz="2600" b="0" dirty="0" err="1" smtClean="0"/>
              <a:t>психіку</a:t>
            </a:r>
            <a:r>
              <a:rPr lang="ru-RU" sz="2600" b="0" dirty="0" smtClean="0"/>
              <a:t>.</a:t>
            </a:r>
          </a:p>
          <a:p>
            <a:pPr eaLnBrk="1" hangingPunct="1"/>
            <a:r>
              <a:rPr lang="ru-RU" sz="2600" b="0" dirty="0" err="1" smtClean="0"/>
              <a:t>Формування</a:t>
            </a:r>
            <a:r>
              <a:rPr lang="ru-RU" sz="2600" b="0" dirty="0" smtClean="0"/>
              <a:t> </a:t>
            </a:r>
            <a:r>
              <a:rPr lang="ru-RU" sz="2600" b="0" dirty="0" err="1"/>
              <a:t>культури</a:t>
            </a:r>
            <a:r>
              <a:rPr lang="ru-RU" sz="2600" b="0" dirty="0"/>
              <a:t> </a:t>
            </a:r>
            <a:r>
              <a:rPr lang="ru-RU" sz="2600" b="0" dirty="0" err="1"/>
              <a:t>рухової</a:t>
            </a:r>
            <a:r>
              <a:rPr lang="ru-RU" sz="2600" b="0" dirty="0"/>
              <a:t> </a:t>
            </a:r>
            <a:r>
              <a:rPr lang="ru-RU" sz="2600" b="0" dirty="0" err="1"/>
              <a:t>активності</a:t>
            </a:r>
            <a:r>
              <a:rPr lang="ru-RU" sz="2600" b="0" dirty="0"/>
              <a:t> </a:t>
            </a:r>
            <a:r>
              <a:rPr lang="ru-RU" sz="2600" b="0" dirty="0" err="1" smtClean="0"/>
              <a:t>учнів</a:t>
            </a:r>
            <a:endParaRPr lang="ru-RU" sz="2600" b="0" dirty="0" smtClean="0"/>
          </a:p>
          <a:p>
            <a:pPr eaLnBrk="1" hangingPunct="1"/>
            <a:r>
              <a:rPr lang="ru-RU" sz="2600" b="0" dirty="0" err="1" smtClean="0"/>
              <a:t>Виховання</a:t>
            </a:r>
            <a:r>
              <a:rPr lang="ru-RU" sz="2600" b="0" dirty="0" smtClean="0"/>
              <a:t> </a:t>
            </a:r>
            <a:r>
              <a:rPr lang="ru-RU" sz="2600" b="0" dirty="0" err="1"/>
              <a:t>етичної</a:t>
            </a:r>
            <a:r>
              <a:rPr lang="ru-RU" sz="2600" b="0" dirty="0"/>
              <a:t> </a:t>
            </a:r>
            <a:r>
              <a:rPr lang="ru-RU" sz="2600" b="0" dirty="0" err="1"/>
              <a:t>культури</a:t>
            </a:r>
            <a:r>
              <a:rPr lang="ru-RU" sz="2600" b="0" dirty="0"/>
              <a:t> </a:t>
            </a:r>
            <a:r>
              <a:rPr lang="ru-RU" sz="2600" b="0" dirty="0" err="1" smtClean="0"/>
              <a:t>учнів</a:t>
            </a:r>
            <a:r>
              <a:rPr lang="ru-RU" sz="2600" b="0" dirty="0" smtClean="0"/>
              <a:t>, </a:t>
            </a:r>
            <a:r>
              <a:rPr lang="ru-RU" sz="2600" b="0" dirty="0" err="1"/>
              <a:t>інтересу</a:t>
            </a:r>
            <a:r>
              <a:rPr lang="ru-RU" sz="2600" b="0" dirty="0"/>
              <a:t> до </a:t>
            </a:r>
            <a:r>
              <a:rPr lang="ru-RU" sz="2600" b="0" dirty="0" err="1"/>
              <a:t>історії</a:t>
            </a:r>
            <a:r>
              <a:rPr lang="ru-RU" sz="2600" b="0" dirty="0"/>
              <a:t> спорту, </a:t>
            </a:r>
            <a:r>
              <a:rPr lang="ru-RU" sz="2600" b="0" dirty="0" err="1"/>
              <a:t>бажання</a:t>
            </a:r>
            <a:r>
              <a:rPr lang="ru-RU" sz="2600" b="0" dirty="0"/>
              <a:t> </a:t>
            </a:r>
            <a:r>
              <a:rPr lang="ru-RU" sz="2600" dirty="0" err="1" smtClean="0"/>
              <a:t>перемагати</a:t>
            </a:r>
            <a:r>
              <a:rPr lang="ru-RU" sz="2600" b="0" dirty="0" smtClean="0"/>
              <a:t> </a:t>
            </a:r>
            <a:r>
              <a:rPr lang="ru-RU" sz="2600" b="0" dirty="0"/>
              <a:t>в </a:t>
            </a:r>
            <a:r>
              <a:rPr lang="ru-RU" sz="2600" b="0" dirty="0" err="1" smtClean="0"/>
              <a:t>собі</a:t>
            </a:r>
            <a:r>
              <a:rPr lang="ru-RU" sz="2600" b="0" dirty="0" smtClean="0"/>
              <a:t> </a:t>
            </a:r>
            <a:r>
              <a:rPr lang="ru-RU" sz="2600" b="0" dirty="0" err="1"/>
              <a:t>негативні</a:t>
            </a:r>
            <a:r>
              <a:rPr lang="ru-RU" sz="2600" b="0" dirty="0"/>
              <a:t> </a:t>
            </a:r>
            <a:r>
              <a:rPr lang="ru-RU" sz="2600" b="0" dirty="0" err="1" smtClean="0"/>
              <a:t>звички</a:t>
            </a:r>
            <a:endParaRPr lang="ru-RU" sz="2600" b="0" dirty="0" smtClean="0"/>
          </a:p>
        </p:txBody>
      </p:sp>
    </p:spTree>
    <p:extLst>
      <p:ext uri="{BB962C8B-B14F-4D97-AF65-F5344CB8AC3E}">
        <p14:creationId xmlns:p14="http://schemas.microsoft.com/office/powerpoint/2010/main" xmlns="" val="100405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764704"/>
            <a:ext cx="7086600" cy="1224136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 smtClean="0">
                <a:solidFill>
                  <a:schemeClr val="tx1"/>
                </a:solidFill>
              </a:rPr>
              <a:t>          Тематика </a:t>
            </a:r>
            <a:r>
              <a:rPr lang="ru-RU" b="1" dirty="0" err="1" smtClean="0">
                <a:solidFill>
                  <a:schemeClr val="tx1"/>
                </a:solidFill>
              </a:rPr>
              <a:t>уроків</a:t>
            </a:r>
            <a:r>
              <a:rPr lang="ru-RU" b="1" dirty="0">
                <a:solidFill>
                  <a:schemeClr val="tx1"/>
                </a:solidFill>
              </a:rPr>
              <a:t>:</a:t>
            </a:r>
            <a:endParaRPr lang="ru-RU" b="1" dirty="0" smtClean="0">
              <a:solidFill>
                <a:schemeClr val="tx1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2688" y="2021482"/>
            <a:ext cx="7566025" cy="4287838"/>
          </a:xfrm>
        </p:spPr>
        <p:txBody>
          <a:bodyPr/>
          <a:lstStyle/>
          <a:p>
            <a:pPr eaLnBrk="1" hangingPunct="1"/>
            <a:r>
              <a:rPr lang="ru-RU" dirty="0"/>
              <a:t>Спорт в </a:t>
            </a:r>
            <a:r>
              <a:rPr lang="ru-RU" dirty="0" err="1" smtClean="0"/>
              <a:t>нашому</a:t>
            </a:r>
            <a:r>
              <a:rPr lang="ru-RU" dirty="0" smtClean="0"/>
              <a:t> </a:t>
            </a:r>
            <a:r>
              <a:rPr lang="ru-RU" dirty="0" err="1" smtClean="0"/>
              <a:t>житті</a:t>
            </a:r>
            <a:endParaRPr lang="ru-RU" dirty="0" smtClean="0"/>
          </a:p>
          <a:p>
            <a:pPr eaLnBrk="1" hangingPunct="1"/>
            <a:r>
              <a:rPr lang="ru-RU" dirty="0" err="1" smtClean="0"/>
              <a:t>Гігієна</a:t>
            </a:r>
            <a:r>
              <a:rPr lang="ru-RU" dirty="0" smtClean="0"/>
              <a:t> </a:t>
            </a:r>
            <a:r>
              <a:rPr lang="ru-RU" dirty="0" err="1" smtClean="0"/>
              <a:t>учнів</a:t>
            </a:r>
            <a:endParaRPr lang="ru-RU" dirty="0"/>
          </a:p>
          <a:p>
            <a:pPr eaLnBrk="1" hangingPunct="1"/>
            <a:r>
              <a:rPr lang="ru-RU" dirty="0" smtClean="0"/>
              <a:t>Рух – </a:t>
            </a:r>
            <a:r>
              <a:rPr lang="ru-RU" dirty="0" err="1" smtClean="0"/>
              <a:t>це</a:t>
            </a:r>
            <a:r>
              <a:rPr lang="ru-RU" dirty="0" smtClean="0"/>
              <a:t>  </a:t>
            </a:r>
            <a:r>
              <a:rPr lang="ru-RU" dirty="0" err="1" smtClean="0"/>
              <a:t>життя</a:t>
            </a:r>
            <a:endParaRPr lang="ru-RU" dirty="0" smtClean="0"/>
          </a:p>
          <a:p>
            <a:pPr eaLnBrk="1" hangingPunct="1"/>
            <a:r>
              <a:rPr lang="ru-RU" dirty="0" err="1" smtClean="0"/>
              <a:t>Значення</a:t>
            </a:r>
            <a:r>
              <a:rPr lang="ru-RU" dirty="0" smtClean="0"/>
              <a:t> </a:t>
            </a:r>
            <a:r>
              <a:rPr lang="ru-RU" dirty="0" err="1"/>
              <a:t>постави</a:t>
            </a:r>
            <a:r>
              <a:rPr lang="ru-RU" dirty="0"/>
              <a:t> в </a:t>
            </a:r>
            <a:r>
              <a:rPr lang="ru-RU" dirty="0" err="1"/>
              <a:t>житті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 </a:t>
            </a:r>
            <a:endParaRPr lang="ru-RU" dirty="0" smtClean="0"/>
          </a:p>
          <a:p>
            <a:pPr eaLnBrk="1" hangingPunct="1"/>
            <a:r>
              <a:rPr lang="ru-RU" dirty="0" err="1" smtClean="0"/>
              <a:t>Біг</a:t>
            </a:r>
            <a:r>
              <a:rPr lang="ru-RU" dirty="0" smtClean="0"/>
              <a:t> </a:t>
            </a:r>
            <a:r>
              <a:rPr lang="ru-RU" dirty="0" err="1"/>
              <a:t>вчора</a:t>
            </a:r>
            <a:r>
              <a:rPr lang="ru-RU" dirty="0"/>
              <a:t> і </a:t>
            </a:r>
            <a:r>
              <a:rPr lang="ru-RU" dirty="0" err="1" smtClean="0"/>
              <a:t>сьогодні</a:t>
            </a:r>
            <a:r>
              <a:rPr lang="ru-RU" dirty="0" smtClean="0"/>
              <a:t>, </a:t>
            </a:r>
            <a:r>
              <a:rPr lang="ru-RU" dirty="0" err="1" smtClean="0"/>
              <a:t>стрибки</a:t>
            </a:r>
            <a:endParaRPr lang="ru-RU" dirty="0" smtClean="0"/>
          </a:p>
          <a:p>
            <a:pPr eaLnBrk="1" hangingPunct="1"/>
            <a:r>
              <a:rPr lang="ru-RU" dirty="0" err="1"/>
              <a:t>В</a:t>
            </a:r>
            <a:r>
              <a:rPr lang="ru-RU" dirty="0" err="1" smtClean="0"/>
              <a:t>иховання</a:t>
            </a:r>
            <a:r>
              <a:rPr lang="ru-RU" dirty="0" smtClean="0"/>
              <a:t> характеру в </a:t>
            </a:r>
            <a:r>
              <a:rPr lang="ru-RU" dirty="0" err="1" smtClean="0"/>
              <a:t>здобувачів</a:t>
            </a:r>
            <a:r>
              <a:rPr lang="ru-RU" dirty="0" smtClean="0"/>
              <a:t> </a:t>
            </a:r>
            <a:r>
              <a:rPr lang="ru-RU" dirty="0" err="1" smtClean="0"/>
              <a:t>освіти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xmlns="" val="1662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b="1" dirty="0" err="1" smtClean="0">
                <a:solidFill>
                  <a:schemeClr val="tx1"/>
                </a:solidFill>
              </a:rPr>
              <a:t>Організація</a:t>
            </a:r>
            <a:r>
              <a:rPr lang="ru-RU" sz="3200" b="1" dirty="0" smtClean="0">
                <a:solidFill>
                  <a:schemeClr val="tx1"/>
                </a:solidFill>
              </a:rPr>
              <a:t> </a:t>
            </a:r>
            <a:r>
              <a:rPr lang="ru-RU" sz="3200" b="1" dirty="0" err="1" smtClean="0">
                <a:solidFill>
                  <a:schemeClr val="tx1"/>
                </a:solidFill>
              </a:rPr>
              <a:t>домашніх</a:t>
            </a:r>
            <a:r>
              <a:rPr lang="ru-RU" sz="3200" b="1" dirty="0" smtClean="0">
                <a:solidFill>
                  <a:schemeClr val="tx1"/>
                </a:solidFill>
              </a:rPr>
              <a:t> </a:t>
            </a:r>
            <a:r>
              <a:rPr lang="ru-RU" sz="3200" b="1" dirty="0" err="1" smtClean="0">
                <a:solidFill>
                  <a:schemeClr val="tx1"/>
                </a:solidFill>
              </a:rPr>
              <a:t>завдань</a:t>
            </a:r>
            <a:endParaRPr lang="ru-RU" sz="3200" b="1" dirty="0" smtClean="0">
              <a:solidFill>
                <a:schemeClr val="tx1"/>
              </a:solidFill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714625"/>
            <a:ext cx="7772400" cy="17145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ru-RU" dirty="0" err="1"/>
              <a:t>Домашні</a:t>
            </a:r>
            <a:r>
              <a:rPr lang="ru-RU" dirty="0"/>
              <a:t> </a:t>
            </a:r>
            <a:r>
              <a:rPr lang="ru-RU" dirty="0" err="1"/>
              <a:t>завдання</a:t>
            </a:r>
            <a:r>
              <a:rPr lang="ru-RU" dirty="0"/>
              <a:t> </a:t>
            </a:r>
            <a:r>
              <a:rPr lang="ru-RU" dirty="0" smtClean="0"/>
              <a:t>з </a:t>
            </a:r>
            <a:r>
              <a:rPr lang="ru-RU" dirty="0" err="1" smtClean="0"/>
              <a:t>фізичної</a:t>
            </a:r>
            <a:r>
              <a:rPr lang="ru-RU" dirty="0" smtClean="0"/>
              <a:t> </a:t>
            </a:r>
            <a:r>
              <a:rPr lang="ru-RU" dirty="0" err="1" smtClean="0"/>
              <a:t>культури</a:t>
            </a:r>
            <a:r>
              <a:rPr lang="ru-RU" dirty="0" smtClean="0"/>
              <a:t> – </a:t>
            </a:r>
            <a:r>
              <a:rPr lang="ru-RU" dirty="0" err="1" smtClean="0"/>
              <a:t>це</a:t>
            </a:r>
            <a:r>
              <a:rPr lang="ru-RU" dirty="0" smtClean="0"/>
              <a:t> одна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найефективніших</a:t>
            </a:r>
            <a:r>
              <a:rPr lang="ru-RU" dirty="0" smtClean="0"/>
              <a:t> </a:t>
            </a:r>
            <a:r>
              <a:rPr lang="ru-RU" dirty="0"/>
              <a:t>форм </a:t>
            </a:r>
            <a:r>
              <a:rPr lang="ru-RU" dirty="0" err="1"/>
              <a:t>фізичного</a:t>
            </a:r>
            <a:r>
              <a:rPr lang="ru-RU" dirty="0"/>
              <a:t> </a:t>
            </a:r>
            <a:r>
              <a:rPr lang="ru-RU" dirty="0" err="1"/>
              <a:t>виховання</a:t>
            </a:r>
            <a:r>
              <a:rPr lang="ru-RU" dirty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дозволяє</a:t>
            </a:r>
            <a:r>
              <a:rPr lang="ru-RU" dirty="0" smtClean="0"/>
              <a:t> </a:t>
            </a:r>
            <a:r>
              <a:rPr lang="ru-RU" dirty="0" err="1" smtClean="0"/>
              <a:t>зацікавити</a:t>
            </a:r>
            <a:r>
              <a:rPr lang="ru-RU" dirty="0" smtClean="0"/>
              <a:t> </a:t>
            </a:r>
            <a:r>
              <a:rPr lang="ru-RU" dirty="0" err="1"/>
              <a:t>самостійними</a:t>
            </a:r>
            <a:r>
              <a:rPr lang="ru-RU" dirty="0"/>
              <a:t> </a:t>
            </a:r>
            <a:r>
              <a:rPr lang="ru-RU" dirty="0" err="1"/>
              <a:t>заняттями</a:t>
            </a:r>
            <a:r>
              <a:rPr lang="ru-RU" dirty="0"/>
              <a:t> кожного </a:t>
            </a:r>
            <a:r>
              <a:rPr lang="ru-RU" dirty="0" err="1" smtClean="0"/>
              <a:t>учня</a:t>
            </a:r>
            <a:endParaRPr lang="ru-RU" dirty="0" smtClean="0"/>
          </a:p>
        </p:txBody>
      </p:sp>
      <p:pic>
        <p:nvPicPr>
          <p:cNvPr id="33796" name="Picture 4" descr="тетрат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908674">
            <a:off x="7524750" y="692150"/>
            <a:ext cx="1079500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Rectangle 1"/>
          <p:cNvSpPr>
            <a:spLocks noChangeArrowheads="1"/>
          </p:cNvSpPr>
          <p:nvPr/>
        </p:nvSpPr>
        <p:spPr bwMode="auto">
          <a:xfrm>
            <a:off x="285750" y="4643438"/>
            <a:ext cx="86439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80975" algn="ctr"/>
            <a:r>
              <a:rPr lang="ru-RU" sz="2800" i="1" dirty="0">
                <a:solidFill>
                  <a:srgbClr val="FFFF00"/>
                </a:solidFill>
                <a:latin typeface="Calibri" pitchFamily="34" charset="0"/>
                <a:cs typeface="Times New Roman" pitchFamily="18" charset="0"/>
              </a:rPr>
              <a:t>«</a:t>
            </a:r>
            <a:r>
              <a:rPr lang="ru-RU" sz="2800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Сьогодні</a:t>
            </a:r>
            <a:r>
              <a:rPr lang="ru-RU" sz="28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sz="2800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роблю</a:t>
            </a:r>
            <a:r>
              <a:rPr lang="ru-RU" sz="28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краще</a:t>
            </a:r>
            <a:r>
              <a:rPr lang="ru-RU" sz="28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2800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вчора</a:t>
            </a:r>
            <a:r>
              <a:rPr lang="ru-RU" sz="2800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а завтра буду </a:t>
            </a:r>
            <a:r>
              <a:rPr lang="ru-RU" sz="2800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робити</a:t>
            </a:r>
            <a:r>
              <a:rPr lang="ru-RU" sz="28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краще</a:t>
            </a:r>
            <a:r>
              <a:rPr lang="ru-RU" sz="2800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sz="2800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сьогодні</a:t>
            </a:r>
            <a:r>
              <a:rPr lang="ru-RU" sz="28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!!!</a:t>
            </a:r>
            <a:r>
              <a:rPr lang="ru-RU" sz="2800" i="1" dirty="0" smtClean="0">
                <a:solidFill>
                  <a:srgbClr val="FFFF00"/>
                </a:solidFill>
                <a:latin typeface="Calibri" pitchFamily="34" charset="0"/>
                <a:cs typeface="Times New Roman" pitchFamily="18" charset="0"/>
              </a:rPr>
              <a:t>»</a:t>
            </a:r>
            <a:endParaRPr lang="ru-RU" sz="2800" dirty="0">
              <a:solidFill>
                <a:srgbClr val="FFFF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282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sz="quarter"/>
          </p:nvPr>
        </p:nvSpPr>
        <p:spPr>
          <a:xfrm>
            <a:off x="827584" y="1772816"/>
            <a:ext cx="7772400" cy="4083918"/>
          </a:xfrm>
          <a:noFill/>
          <a:ln>
            <a:noFill/>
          </a:ln>
        </p:spPr>
        <p:txBody>
          <a:bodyPr/>
          <a:lstStyle/>
          <a:p>
            <a:pPr algn="l" eaLnBrk="1" hangingPunct="1">
              <a:lnSpc>
                <a:spcPct val="150000"/>
              </a:lnSpc>
              <a:defRPr/>
            </a:pP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/>
            </a:r>
            <a:b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</a:b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*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Формування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вольових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якостей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,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інтересу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до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регулярних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занять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фізичною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культурою.</a:t>
            </a:r>
            <a:b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</a:b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*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Виховання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свідомості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,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активного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відношення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до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цінності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здоров'я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в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сім'ях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учнів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.</a:t>
            </a:r>
            <a:b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</a:b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*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Зниження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рівня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захворювань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серед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учнів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.</a:t>
            </a:r>
            <a:b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</a:b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*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Поліпшення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показників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фізичного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розвитку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latin typeface="Comic Sans MS" pitchFamily="66" charset="0"/>
              </a:rPr>
              <a:t>.</a:t>
            </a:r>
            <a:endParaRPr lang="ru-RU" sz="2400" dirty="0" smtClean="0">
              <a:solidFill>
                <a:schemeClr val="tx1">
                  <a:lumMod val="6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28400" y="188640"/>
            <a:ext cx="571983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i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Очікувані</a:t>
            </a:r>
            <a:r>
              <a:rPr lang="ru-RU" sz="4000" b="1" i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ru-RU" sz="4000" b="1" i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результати</a:t>
            </a:r>
            <a:r>
              <a:rPr lang="ru-RU" sz="4000" b="1" i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:</a:t>
            </a:r>
            <a:endParaRPr lang="ru-RU" sz="4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616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1700808"/>
            <a:ext cx="77270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22300"/>
            <a:r>
              <a:rPr lang="ru-RU" sz="2400" dirty="0" err="1"/>
              <a:t>Щоденні</a:t>
            </a:r>
            <a:r>
              <a:rPr lang="ru-RU" sz="2400" dirty="0"/>
              <a:t> </a:t>
            </a:r>
            <a:r>
              <a:rPr lang="ru-RU" sz="2400" dirty="0" err="1"/>
              <a:t>ігри</a:t>
            </a:r>
            <a:r>
              <a:rPr lang="ru-RU" sz="2400" dirty="0"/>
              <a:t> й </a:t>
            </a:r>
            <a:r>
              <a:rPr lang="ru-RU" sz="2400" dirty="0" err="1"/>
              <a:t>заняття</a:t>
            </a:r>
            <a:r>
              <a:rPr lang="ru-RU" sz="2400" dirty="0"/>
              <a:t> </a:t>
            </a:r>
            <a:r>
              <a:rPr lang="ru-RU" sz="2400" dirty="0" err="1"/>
              <a:t>фізичними</a:t>
            </a:r>
            <a:r>
              <a:rPr lang="ru-RU" sz="2400" dirty="0"/>
              <a:t> </a:t>
            </a:r>
            <a:r>
              <a:rPr lang="ru-RU" sz="2400" dirty="0" err="1"/>
              <a:t>вправами</a:t>
            </a:r>
            <a:r>
              <a:rPr lang="ru-RU" sz="2400" dirty="0"/>
              <a:t> </a:t>
            </a:r>
            <a:r>
              <a:rPr lang="ru-RU" sz="2400" dirty="0" smtClean="0"/>
              <a:t>є </a:t>
            </a:r>
            <a:r>
              <a:rPr lang="ru-RU" sz="2400" dirty="0" err="1"/>
              <a:t>ефективним</a:t>
            </a:r>
            <a:r>
              <a:rPr lang="ru-RU" sz="2400" dirty="0"/>
              <a:t> </a:t>
            </a:r>
            <a:r>
              <a:rPr lang="ru-RU" sz="2400" dirty="0" err="1"/>
              <a:t>засобом</a:t>
            </a:r>
            <a:r>
              <a:rPr lang="ru-RU" sz="2400" dirty="0"/>
              <a:t> </a:t>
            </a:r>
            <a:r>
              <a:rPr lang="ru-RU" sz="2400" dirty="0" err="1"/>
              <a:t>відпочинку</a:t>
            </a:r>
            <a:r>
              <a:rPr lang="ru-RU" sz="2400" dirty="0"/>
              <a:t> </a:t>
            </a:r>
            <a:r>
              <a:rPr lang="ru-RU" sz="2400" dirty="0" err="1" smtClean="0"/>
              <a:t>учнів</a:t>
            </a:r>
            <a:r>
              <a:rPr lang="ru-RU" sz="2400" dirty="0" smtClean="0"/>
              <a:t>.</a:t>
            </a:r>
          </a:p>
          <a:p>
            <a:pPr indent="622300"/>
            <a:r>
              <a:rPr lang="ru-RU" sz="2400" dirty="0" smtClean="0"/>
              <a:t>Вони </a:t>
            </a:r>
            <a:r>
              <a:rPr lang="ru-RU" sz="2400" dirty="0" err="1"/>
              <a:t>знімають</a:t>
            </a:r>
            <a:r>
              <a:rPr lang="ru-RU" sz="2400" dirty="0"/>
              <a:t> </a:t>
            </a:r>
            <a:r>
              <a:rPr lang="ru-RU" sz="2400" dirty="0" err="1"/>
              <a:t>почуття</a:t>
            </a:r>
            <a:r>
              <a:rPr lang="ru-RU" sz="2400" dirty="0"/>
              <a:t> </a:t>
            </a:r>
            <a:r>
              <a:rPr lang="ru-RU" sz="2400" dirty="0" err="1"/>
              <a:t>втоми</a:t>
            </a:r>
            <a:r>
              <a:rPr lang="ru-RU" sz="2400" dirty="0"/>
              <a:t>, </a:t>
            </a:r>
            <a:r>
              <a:rPr lang="ru-RU" sz="2400" dirty="0" err="1"/>
              <a:t>тонізують</a:t>
            </a:r>
            <a:r>
              <a:rPr lang="ru-RU" sz="2400" dirty="0"/>
              <a:t> </a:t>
            </a:r>
            <a:r>
              <a:rPr lang="ru-RU" sz="2400" dirty="0" err="1"/>
              <a:t>нервову</a:t>
            </a:r>
            <a:r>
              <a:rPr lang="ru-RU" sz="2400" dirty="0"/>
              <a:t> систему, </a:t>
            </a:r>
            <a:r>
              <a:rPr lang="ru-RU" sz="2400" dirty="0" err="1"/>
              <a:t>підвищують</a:t>
            </a:r>
            <a:r>
              <a:rPr lang="ru-RU" sz="2400" dirty="0"/>
              <a:t> </a:t>
            </a:r>
            <a:r>
              <a:rPr lang="ru-RU" sz="2400" dirty="0" err="1"/>
              <a:t>емоційний</a:t>
            </a:r>
            <a:r>
              <a:rPr lang="ru-RU" sz="2400" dirty="0"/>
              <a:t> стан і </a:t>
            </a:r>
            <a:r>
              <a:rPr lang="ru-RU" sz="2400" dirty="0" err="1"/>
              <a:t>працездатність</a:t>
            </a:r>
            <a:r>
              <a:rPr lang="ru-RU" sz="2400" dirty="0"/>
              <a:t> </a:t>
            </a:r>
            <a:r>
              <a:rPr lang="ru-RU" sz="2400" dirty="0" err="1"/>
              <a:t>учнів</a:t>
            </a:r>
            <a:r>
              <a:rPr lang="ru-RU" sz="2400" dirty="0" smtClean="0"/>
              <a:t>.</a:t>
            </a:r>
          </a:p>
          <a:p>
            <a:pPr indent="622300"/>
            <a:r>
              <a:rPr lang="uk-UA" sz="2400" dirty="0" smtClean="0"/>
              <a:t>Заняття фізичною культурою включає в себе певний перелік виконання вправ.</a:t>
            </a:r>
          </a:p>
          <a:p>
            <a:pPr indent="622300"/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4869160"/>
            <a:ext cx="3781425" cy="14954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4" y="188640"/>
            <a:ext cx="3781425" cy="153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908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6" descr="AEROB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789039"/>
            <a:ext cx="1655762" cy="249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404664"/>
            <a:ext cx="77572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Ритмічна</a:t>
            </a:r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ru-RU" sz="5400" b="1" cap="none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гімнастика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700808"/>
            <a:ext cx="66967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22300">
              <a:lnSpc>
                <a:spcPct val="150000"/>
              </a:lnSpc>
            </a:pPr>
            <a:r>
              <a:rPr lang="ru-RU" sz="2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Вправи</a:t>
            </a: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</a:t>
            </a: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включають</a:t>
            </a: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ритмічну</a:t>
            </a: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гімнастику</a:t>
            </a: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істотно</a:t>
            </a: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впливають</a:t>
            </a: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формування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правильної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постави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гарної</a:t>
            </a: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ходи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виховують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естетичні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поняття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культуру </a:t>
            </a:r>
            <a:r>
              <a:rPr lang="ru-RU" sz="2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рухів</a:t>
            </a: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indent="622300">
              <a:lnSpc>
                <a:spcPct val="150000"/>
              </a:lnSpc>
            </a:pP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допомогою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засобів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ритмічної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гімнастики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можна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розвивати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такі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фізичні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якості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як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загальна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витривалість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сила,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гнучкість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спритність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1432" y="571327"/>
            <a:ext cx="770114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Ритмічна гімнастика</a:t>
            </a:r>
          </a:p>
          <a:p>
            <a:pPr algn="ctr"/>
            <a:r>
              <a:rPr lang="uk-UA" sz="36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36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для дівчат</a:t>
            </a:r>
            <a:endParaRPr lang="ru-RU" sz="36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User\Рабочий стол\DSCN36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4024312" cy="3018234"/>
          </a:xfrm>
          <a:prstGeom prst="rect">
            <a:avLst/>
          </a:prstGeom>
          <a:noFill/>
        </p:spPr>
      </p:pic>
      <p:pic>
        <p:nvPicPr>
          <p:cNvPr id="1027" name="Picture 3" descr="C:\Documents and Settings\User\Рабочий стол\DSCN36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140968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4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b="0" dirty="0" err="1"/>
              <a:t>Вправи</a:t>
            </a:r>
            <a:r>
              <a:rPr lang="ru-RU" b="0" dirty="0"/>
              <a:t> на </a:t>
            </a:r>
            <a:r>
              <a:rPr lang="ru-RU" b="0" dirty="0" err="1"/>
              <a:t>формування</a:t>
            </a:r>
            <a:r>
              <a:rPr lang="ru-RU" b="0" dirty="0"/>
              <a:t> </a:t>
            </a:r>
            <a:r>
              <a:rPr lang="ru-RU" b="0" dirty="0" err="1"/>
              <a:t>постави</a:t>
            </a:r>
            <a:endParaRPr lang="ru-RU" b="0" dirty="0" smtClean="0"/>
          </a:p>
        </p:txBody>
      </p:sp>
      <p:sp>
        <p:nvSpPr>
          <p:cNvPr id="102405" name="Rectangle 5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1916832"/>
            <a:ext cx="4813920" cy="4176464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ru-RU" dirty="0">
                <a:solidFill>
                  <a:srgbClr val="FFFF00"/>
                </a:solidFill>
              </a:rPr>
              <a:t>Постава не </a:t>
            </a:r>
            <a:r>
              <a:rPr lang="ru-RU" dirty="0" err="1">
                <a:solidFill>
                  <a:srgbClr val="FFFF00"/>
                </a:solidFill>
              </a:rPr>
              <a:t>буває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в</a:t>
            </a:r>
            <a:r>
              <a:rPr lang="ru-RU" dirty="0" err="1" smtClean="0">
                <a:solidFill>
                  <a:srgbClr val="FFFF00"/>
                </a:solidFill>
              </a:rPr>
              <a:t>родженою</a:t>
            </a:r>
            <a:r>
              <a:rPr lang="ru-RU" dirty="0">
                <a:solidFill>
                  <a:srgbClr val="FFFF00"/>
                </a:solidFill>
              </a:rPr>
              <a:t>. Вона </a:t>
            </a:r>
            <a:r>
              <a:rPr lang="ru-RU" dirty="0" err="1">
                <a:solidFill>
                  <a:srgbClr val="FFFF00"/>
                </a:solidFill>
              </a:rPr>
              <a:t>формується</a:t>
            </a:r>
            <a:r>
              <a:rPr lang="ru-RU" dirty="0">
                <a:solidFill>
                  <a:srgbClr val="FFFF00"/>
                </a:solidFill>
              </a:rPr>
              <a:t> в </a:t>
            </a:r>
            <a:r>
              <a:rPr lang="ru-RU" dirty="0" err="1">
                <a:solidFill>
                  <a:srgbClr val="FFFF00"/>
                </a:solidFill>
              </a:rPr>
              <a:t>процесі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зростання</a:t>
            </a:r>
            <a:r>
              <a:rPr lang="ru-RU" dirty="0">
                <a:solidFill>
                  <a:srgbClr val="FFFF00"/>
                </a:solidFill>
              </a:rPr>
              <a:t>, </a:t>
            </a:r>
            <a:r>
              <a:rPr lang="ru-RU" dirty="0" err="1">
                <a:solidFill>
                  <a:srgbClr val="FFFF00"/>
                </a:solidFill>
              </a:rPr>
              <a:t>розвитку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дитини</a:t>
            </a:r>
            <a:r>
              <a:rPr lang="ru-RU" dirty="0" smtClean="0">
                <a:solidFill>
                  <a:srgbClr val="FFFF00"/>
                </a:solidFill>
              </a:rPr>
              <a:t>, </a:t>
            </a:r>
            <a:r>
              <a:rPr lang="ru-RU" dirty="0" err="1">
                <a:solidFill>
                  <a:srgbClr val="FFFF00"/>
                </a:solidFill>
              </a:rPr>
              <a:t>навчання</a:t>
            </a:r>
            <a:r>
              <a:rPr lang="ru-RU" dirty="0">
                <a:solidFill>
                  <a:srgbClr val="FFFF00"/>
                </a:solidFill>
              </a:rPr>
              <a:t>, </a:t>
            </a:r>
            <a:r>
              <a:rPr lang="ru-RU" dirty="0" err="1">
                <a:solidFill>
                  <a:srgbClr val="FFFF00"/>
                </a:solidFill>
              </a:rPr>
              <a:t>трудової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діяльності</a:t>
            </a:r>
            <a:r>
              <a:rPr lang="ru-RU" dirty="0">
                <a:solidFill>
                  <a:srgbClr val="FFFF00"/>
                </a:solidFill>
              </a:rPr>
              <a:t> і </a:t>
            </a:r>
            <a:r>
              <a:rPr lang="ru-RU" dirty="0" err="1" smtClean="0">
                <a:solidFill>
                  <a:srgbClr val="FFFF00"/>
                </a:solidFill>
              </a:rPr>
              <a:t>заняттями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фізичними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вправами</a:t>
            </a:r>
            <a:r>
              <a:rPr lang="ru-RU" dirty="0">
                <a:solidFill>
                  <a:srgbClr val="FFFF00"/>
                </a:solidFill>
              </a:rPr>
              <a:t>.</a:t>
            </a:r>
            <a:endParaRPr lang="ru-RU" dirty="0" smtClean="0">
              <a:solidFill>
                <a:srgbClr val="FFFF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2120" y="1916832"/>
            <a:ext cx="333375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980728"/>
            <a:ext cx="5256584" cy="5101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Постава –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здатність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людини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без особливого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напруження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утримувати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своє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тіло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зберігаючи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правильно позу в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різних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положеннях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сидячи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стоячи,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час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ходьби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ігор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розваг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тощо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Вона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залежить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положення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голови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плечового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поясу,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грудної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клітки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хребетного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стовпа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живота, таза,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нижніх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кінцівок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стану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нервової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системи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Люда\Downloads\pozvonochni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089829"/>
            <a:ext cx="2843808" cy="488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4077072"/>
            <a:ext cx="7031815" cy="2585323"/>
          </a:xfrm>
          <a:prstGeom prst="rect">
            <a:avLst/>
          </a:prstGeom>
          <a:noFill/>
          <a:scene3d>
            <a:camera prst="perspectiveRelaxedModerately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Вправи на рівновагу та координацію рухів</a:t>
            </a:r>
            <a:endParaRPr lang="ru-RU" sz="5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D:\ФОТО\Семінар викл.фізкультури 29.04.15\Изображение 134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4289034" cy="3096344"/>
          </a:xfrm>
          <a:prstGeom prst="rect">
            <a:avLst/>
          </a:prstGeom>
          <a:noFill/>
        </p:spPr>
      </p:pic>
      <p:pic>
        <p:nvPicPr>
          <p:cNvPr id="2053" name="Picture 5" descr="D:\ФОТО\Семінар викл.фізкультури 29.04.15\Изображение 134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715738"/>
            <a:ext cx="3635896" cy="32238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Grp="1" noChangeArrowheads="1"/>
          </p:cNvSpPr>
          <p:nvPr>
            <p:ph type="title"/>
          </p:nvPr>
        </p:nvSpPr>
        <p:spPr>
          <a:xfrm>
            <a:off x="899592" y="2513831"/>
            <a:ext cx="6870700" cy="1419225"/>
          </a:xfrm>
        </p:spPr>
        <p:txBody>
          <a:bodyPr/>
          <a:lstStyle/>
          <a:p>
            <a:pPr algn="ctr"/>
            <a:r>
              <a:rPr lang="uk-UA" sz="2000" dirty="0"/>
              <a:t/>
            </a:r>
            <a:br>
              <a:rPr lang="uk-UA" sz="2000" dirty="0"/>
            </a:br>
            <a:r>
              <a:rPr lang="uk-UA" sz="2400" b="1" dirty="0"/>
              <a:t>Урок </a:t>
            </a:r>
            <a:r>
              <a:rPr lang="uk-UA" sz="2400" b="1" dirty="0" smtClean="0"/>
              <a:t>фізичної культури </a:t>
            </a:r>
            <a:r>
              <a:rPr lang="uk-UA" sz="2400" b="1" dirty="0"/>
              <a:t>дає </a:t>
            </a:r>
            <a:r>
              <a:rPr lang="uk-UA" sz="2400" b="1" dirty="0" smtClean="0"/>
              <a:t>заряд </a:t>
            </a:r>
            <a:r>
              <a:rPr lang="uk-UA" sz="2400" b="1" dirty="0"/>
              <a:t>енергії на весь день</a:t>
            </a:r>
            <a:br>
              <a:rPr lang="uk-UA" sz="2400" b="1" dirty="0"/>
            </a:br>
            <a:endParaRPr lang="ru-RU" sz="2400" b="1" dirty="0"/>
          </a:p>
        </p:txBody>
      </p:sp>
      <p:pic>
        <p:nvPicPr>
          <p:cNvPr id="3074" name="Picture 2" descr="D:\ФОТО\козацькі розваги 2015\IMG_62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32656"/>
            <a:ext cx="3563888" cy="2252196"/>
          </a:xfrm>
          <a:prstGeom prst="rect">
            <a:avLst/>
          </a:prstGeom>
          <a:noFill/>
        </p:spPr>
      </p:pic>
      <p:pic>
        <p:nvPicPr>
          <p:cNvPr id="3075" name="Picture 3" descr="D:\ФОТО\веселі старти 18.10.2017\веселі старти 18.10.2017\IMG_12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260648"/>
            <a:ext cx="3096345" cy="2513330"/>
          </a:xfrm>
          <a:prstGeom prst="rect">
            <a:avLst/>
          </a:prstGeom>
          <a:noFill/>
        </p:spPr>
      </p:pic>
      <p:pic>
        <p:nvPicPr>
          <p:cNvPr id="1027" name="Picture 3" descr="D:\ФОТО\День здоров'я 25 09 14\Изображение 82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3717032"/>
            <a:ext cx="3329415" cy="2736304"/>
          </a:xfrm>
          <a:prstGeom prst="rect">
            <a:avLst/>
          </a:prstGeom>
          <a:noFill/>
        </p:spPr>
      </p:pic>
      <p:pic>
        <p:nvPicPr>
          <p:cNvPr id="1028" name="Picture 4" descr="D:\ФОТО\Теніс памяті Крисоватого\IMG_349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3717031"/>
            <a:ext cx="3744416" cy="27642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499992" y="404664"/>
            <a:ext cx="425949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36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Вправи</a:t>
            </a:r>
            <a:r>
              <a:rPr lang="ru-RU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з </a:t>
            </a:r>
            <a:r>
              <a:rPr lang="ru-RU" sz="36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м’ячем</a:t>
            </a:r>
            <a:endParaRPr lang="ru-RU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50" name="Picture 2" descr="D:\ФОТО\Баскетбол дівчата 25.03.2014\IMG_34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5112413" cy="2664296"/>
          </a:xfrm>
          <a:prstGeom prst="rect">
            <a:avLst/>
          </a:prstGeom>
          <a:noFill/>
        </p:spPr>
      </p:pic>
      <p:pic>
        <p:nvPicPr>
          <p:cNvPr id="2051" name="Picture 3" descr="D:\ФОТО\Волейбол юнаки18.02.14\IMG_2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317066"/>
            <a:ext cx="4382544" cy="3540934"/>
          </a:xfrm>
          <a:prstGeom prst="rect">
            <a:avLst/>
          </a:prstGeom>
          <a:noFill/>
        </p:spPr>
      </p:pic>
      <p:pic>
        <p:nvPicPr>
          <p:cNvPr id="2052" name="Picture 4" descr="D:\ФОТО\Благодійний турнір\IMG_41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221088"/>
            <a:ext cx="3240360" cy="23105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379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66768" y="260648"/>
            <a:ext cx="51684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 м а г а н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я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4" name="Picture 2" descr="D:\ФОТО\Баскетбол дівчата 25.03.2014\IMG_34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1196752"/>
            <a:ext cx="3744415" cy="2870718"/>
          </a:xfrm>
          <a:prstGeom prst="rect">
            <a:avLst/>
          </a:prstGeom>
          <a:noFill/>
        </p:spPr>
      </p:pic>
      <p:pic>
        <p:nvPicPr>
          <p:cNvPr id="3075" name="Picture 3" descr="D:\ФОТО\крос 16.10.2013\IMG_00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196752"/>
            <a:ext cx="4320191" cy="2880320"/>
          </a:xfrm>
          <a:prstGeom prst="rect">
            <a:avLst/>
          </a:prstGeom>
          <a:noFill/>
        </p:spPr>
      </p:pic>
      <p:pic>
        <p:nvPicPr>
          <p:cNvPr id="3076" name="Picture 4" descr="D:\ФОТО\Козацькі забави 2014\Изображение 107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3717032"/>
            <a:ext cx="5030616" cy="29523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4751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79712" y="2780928"/>
            <a:ext cx="54726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 о н к у р с и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4098" name="Picture 2" descr="D:\ФОТО\День здоров'я 25 09 14\Изображение 82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3600400" cy="2520280"/>
          </a:xfrm>
          <a:prstGeom prst="rect">
            <a:avLst/>
          </a:prstGeom>
          <a:noFill/>
        </p:spPr>
      </p:pic>
      <p:pic>
        <p:nvPicPr>
          <p:cNvPr id="4099" name="Picture 3" descr="D:\ФОТО\козацькі розваги 2015\IMG_62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56478"/>
            <a:ext cx="3744416" cy="2667366"/>
          </a:xfrm>
          <a:prstGeom prst="rect">
            <a:avLst/>
          </a:prstGeom>
          <a:noFill/>
        </p:spPr>
      </p:pic>
      <p:pic>
        <p:nvPicPr>
          <p:cNvPr id="4100" name="Picture 4" descr="D:\ФОТО\козацькі розваги 2015\IMG_62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3645024"/>
            <a:ext cx="5328592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4751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3"/>
          <p:cNvSpPr>
            <a:spLocks noGrp="1"/>
          </p:cNvSpPr>
          <p:nvPr>
            <p:ph type="title"/>
          </p:nvPr>
        </p:nvSpPr>
        <p:spPr>
          <a:xfrm>
            <a:off x="827584" y="764703"/>
            <a:ext cx="7848872" cy="5950421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</a:pP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Практика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показує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для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вивчення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відношення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учнів</a:t>
            </a:r>
            <a:r>
              <a:rPr lang="ru-RU" sz="2000" b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занять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фізичною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культурою,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достатнє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визначення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трьох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типів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параметрів</a:t>
            </a:r>
            <a:r>
              <a:rPr lang="ru-RU" sz="2000" b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потреб в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руховій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діяльності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позитивного, негативного, </a:t>
            </a:r>
            <a:r>
              <a:rPr lang="ru-RU" sz="2000" b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байдужого</a:t>
            </a:r>
            <a:r>
              <a:rPr lang="ru-RU" sz="2000" b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</a:t>
            </a:r>
            <a:r>
              <a:rPr lang="ru-RU" sz="2000" b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ізична</a:t>
            </a:r>
            <a:r>
              <a:rPr lang="ru-RU" sz="2000" b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культура в </a:t>
            </a:r>
            <a:r>
              <a:rPr lang="ru-RU" sz="2000" b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повсякденній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роботі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комплексна культура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рухів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знань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 себе і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свій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розвиток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000" b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гармонійний</a:t>
            </a:r>
            <a:r>
              <a:rPr lang="ru-RU" sz="2000" b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розвиток</a:t>
            </a:r>
            <a:r>
              <a:rPr lang="ru-RU" sz="2000" b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фізичних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здібностей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000" b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виховання</a:t>
            </a:r>
            <a:r>
              <a:rPr lang="ru-RU" sz="2000" b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себе,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етичного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психологічного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духовного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розвитку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000" b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живлення</a:t>
            </a:r>
            <a:r>
              <a:rPr lang="ru-RU" sz="2000" b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000" b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загартовування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гігієни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режиму дня, культура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інших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сфер здорового способу </a:t>
            </a:r>
            <a:r>
              <a:rPr lang="ru-RU" sz="2000" b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життя</a:t>
            </a:r>
            <a:r>
              <a:rPr lang="ru-RU" sz="2000" b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000" b="1" dirty="0" smtClean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Прямоугольник 1"/>
          <p:cNvSpPr>
            <a:spLocks noChangeArrowheads="1"/>
          </p:cNvSpPr>
          <p:nvPr/>
        </p:nvSpPr>
        <p:spPr bwMode="auto">
          <a:xfrm>
            <a:off x="323528" y="872836"/>
            <a:ext cx="8429625" cy="5780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Головне ж </a:t>
            </a:r>
            <a:r>
              <a:rPr lang="ru-RU" sz="2800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</a:t>
            </a:r>
            <a:r>
              <a:rPr lang="ru-RU" sz="2800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викладача</a:t>
            </a:r>
            <a:r>
              <a:rPr lang="ru-RU" sz="2800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фізичної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культури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2800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розвивати</a:t>
            </a:r>
            <a:r>
              <a:rPr lang="ru-RU" sz="2800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звичку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регулярних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самостійних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занять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фізичною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культурою і спортом на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основі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необхідних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для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цього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знань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здорового способу </a:t>
            </a:r>
            <a:r>
              <a:rPr lang="ru-RU" sz="2800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життя</a:t>
            </a:r>
            <a:r>
              <a:rPr lang="ru-RU" sz="2800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>
              <a:lnSpc>
                <a:spcPct val="120000"/>
              </a:lnSpc>
            </a:pPr>
            <a:r>
              <a:rPr lang="ru-RU" sz="2800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світлі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цього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звичайно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треба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обов'язково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змінювати</a:t>
            </a:r>
            <a:r>
              <a:rPr lang="ru-RU" sz="2800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</a:t>
            </a:r>
            <a:r>
              <a:rPr lang="ru-RU" sz="2800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краще</a:t>
            </a:r>
            <a:r>
              <a:rPr lang="ru-RU" sz="2800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відношення</a:t>
            </a:r>
            <a:r>
              <a:rPr lang="ru-RU" sz="2800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деяких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учнів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їх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батьків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вчителів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інших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дисциплін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та і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багатьох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інших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людей до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фізичної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культури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тому,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без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неї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неможливе</a:t>
            </a:r>
            <a:r>
              <a:rPr lang="ru-RU" sz="2800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фізичне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етичне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здоров'я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людини</a:t>
            </a:r>
            <a:r>
              <a:rPr lang="ru-RU" sz="2800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Прямоугольник 1"/>
          <p:cNvSpPr>
            <a:spLocks noChangeArrowheads="1"/>
          </p:cNvSpPr>
          <p:nvPr/>
        </p:nvSpPr>
        <p:spPr bwMode="auto">
          <a:xfrm>
            <a:off x="1144141" y="893033"/>
            <a:ext cx="7244283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жаль, проблем у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вирішенні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питань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збереження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зміцнення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здоров'я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учнів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залишається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дуже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багато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Лише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спільно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об'єднавши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зусилля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можна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досягти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здійснення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поставленої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мети 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формування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здорової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психічно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й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фізично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розвиненої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соціальноадаптованої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людини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до </a:t>
            </a:r>
            <a:r>
              <a:rPr lang="ru-RU" sz="2400" b="1" i="1" dirty="0" err="1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створення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училищі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здоров’язберігаючих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здоров’язміцнюючих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умов </a:t>
            </a:r>
            <a:r>
              <a:rPr lang="ru-RU" sz="2400" b="1" i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навчання</a:t>
            </a:r>
            <a:r>
              <a:rPr lang="ru-RU" sz="2400" b="1" i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400" b="1" i="1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80928"/>
            <a:ext cx="7086600" cy="1447800"/>
          </a:xfrm>
        </p:spPr>
        <p:txBody>
          <a:bodyPr/>
          <a:lstStyle/>
          <a:p>
            <a:r>
              <a:rPr lang="uk-UA" dirty="0" smtClean="0"/>
              <a:t>      </a:t>
            </a:r>
            <a:r>
              <a:rPr lang="uk-UA" sz="5400" dirty="0" smtClean="0"/>
              <a:t>Дякую за увагу!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commending A Strategy">
  <a:themeElements>
    <a:clrScheme name="Recommending A Strategy 1">
      <a:dk1>
        <a:srgbClr val="009999"/>
      </a:dk1>
      <a:lt1>
        <a:srgbClr val="FFFFFF"/>
      </a:lt1>
      <a:dk2>
        <a:srgbClr val="000066"/>
      </a:dk2>
      <a:lt2>
        <a:srgbClr val="339966"/>
      </a:lt2>
      <a:accent1>
        <a:srgbClr val="00CC99"/>
      </a:accent1>
      <a:accent2>
        <a:srgbClr val="0099CC"/>
      </a:accent2>
      <a:accent3>
        <a:srgbClr val="AAAAB8"/>
      </a:accent3>
      <a:accent4>
        <a:srgbClr val="DADADA"/>
      </a:accent4>
      <a:accent5>
        <a:srgbClr val="AAE2CA"/>
      </a:accent5>
      <a:accent6>
        <a:srgbClr val="008AB9"/>
      </a:accent6>
      <a:hlink>
        <a:srgbClr val="336699"/>
      </a:hlink>
      <a:folHlink>
        <a:srgbClr val="B2B2B2"/>
      </a:folHlink>
    </a:clrScheme>
    <a:fontScheme name="Recommending A Strategy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ecommending A Strategy 1">
        <a:dk1>
          <a:srgbClr val="009999"/>
        </a:dk1>
        <a:lt1>
          <a:srgbClr val="FFFFFF"/>
        </a:lt1>
        <a:dk2>
          <a:srgbClr val="000066"/>
        </a:dk2>
        <a:lt2>
          <a:srgbClr val="339966"/>
        </a:lt2>
        <a:accent1>
          <a:srgbClr val="00CC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E2CA"/>
        </a:accent5>
        <a:accent6>
          <a:srgbClr val="008AB9"/>
        </a:accent6>
        <a:hlink>
          <a:srgbClr val="33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2">
        <a:dk1>
          <a:srgbClr val="000000"/>
        </a:dk1>
        <a:lt1>
          <a:srgbClr val="FFFFFF"/>
        </a:lt1>
        <a:dk2>
          <a:srgbClr val="009900"/>
        </a:dk2>
        <a:lt2>
          <a:srgbClr val="CC0000"/>
        </a:lt2>
        <a:accent1>
          <a:srgbClr val="CCCC00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2D2DB9"/>
        </a:accent6>
        <a:hlink>
          <a:srgbClr val="00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4">
        <a:dk1>
          <a:srgbClr val="333399"/>
        </a:dk1>
        <a:lt1>
          <a:srgbClr val="FFFFCC"/>
        </a:lt1>
        <a:dk2>
          <a:srgbClr val="000000"/>
        </a:dk2>
        <a:lt2>
          <a:srgbClr val="0000FF"/>
        </a:lt2>
        <a:accent1>
          <a:srgbClr val="800000"/>
        </a:accent1>
        <a:accent2>
          <a:srgbClr val="3366CC"/>
        </a:accent2>
        <a:accent3>
          <a:srgbClr val="AAAAAA"/>
        </a:accent3>
        <a:accent4>
          <a:srgbClr val="DADAAE"/>
        </a:accent4>
        <a:accent5>
          <a:srgbClr val="C0AAAA"/>
        </a:accent5>
        <a:accent6>
          <a:srgbClr val="2D5CB9"/>
        </a:accent6>
        <a:hlink>
          <a:srgbClr val="FF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5">
        <a:dk1>
          <a:srgbClr val="CC3300"/>
        </a:dk1>
        <a:lt1>
          <a:srgbClr val="FFFFCC"/>
        </a:lt1>
        <a:dk2>
          <a:srgbClr val="000000"/>
        </a:dk2>
        <a:lt2>
          <a:srgbClr val="CC6600"/>
        </a:lt2>
        <a:accent1>
          <a:srgbClr val="993300"/>
        </a:accent1>
        <a:accent2>
          <a:srgbClr val="808000"/>
        </a:accent2>
        <a:accent3>
          <a:srgbClr val="AAAAAA"/>
        </a:accent3>
        <a:accent4>
          <a:srgbClr val="DADAAE"/>
        </a:accent4>
        <a:accent5>
          <a:srgbClr val="CAADAA"/>
        </a:accent5>
        <a:accent6>
          <a:srgbClr val="7373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6">
        <a:dk1>
          <a:srgbClr val="66CCFF"/>
        </a:dk1>
        <a:lt1>
          <a:srgbClr val="CCECFF"/>
        </a:lt1>
        <a:dk2>
          <a:srgbClr val="000000"/>
        </a:dk2>
        <a:lt2>
          <a:srgbClr val="9999FF"/>
        </a:lt2>
        <a:accent1>
          <a:srgbClr val="FFFFFF"/>
        </a:accent1>
        <a:accent2>
          <a:srgbClr val="99CCFF"/>
        </a:accent2>
        <a:accent3>
          <a:srgbClr val="AAAAAA"/>
        </a:accent3>
        <a:accent4>
          <a:srgbClr val="AEC9DA"/>
        </a:accent4>
        <a:accent5>
          <a:srgbClr val="FFFFFF"/>
        </a:accent5>
        <a:accent6>
          <a:srgbClr val="8AB9E7"/>
        </a:accent6>
        <a:hlink>
          <a:srgbClr val="CCE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7">
        <a:dk1>
          <a:srgbClr val="993366"/>
        </a:dk1>
        <a:lt1>
          <a:srgbClr val="FFFFCC"/>
        </a:lt1>
        <a:dk2>
          <a:srgbClr val="333399"/>
        </a:dk2>
        <a:lt2>
          <a:srgbClr val="0066FF"/>
        </a:lt2>
        <a:accent1>
          <a:srgbClr val="6600FF"/>
        </a:accent1>
        <a:accent2>
          <a:srgbClr val="0099CC"/>
        </a:accent2>
        <a:accent3>
          <a:srgbClr val="ADADCA"/>
        </a:accent3>
        <a:accent4>
          <a:srgbClr val="DADAAE"/>
        </a:accent4>
        <a:accent5>
          <a:srgbClr val="B8AAFF"/>
        </a:accent5>
        <a:accent6>
          <a:srgbClr val="008AB9"/>
        </a:accent6>
        <a:hlink>
          <a:srgbClr val="66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8">
        <a:dk1>
          <a:srgbClr val="993366"/>
        </a:dk1>
        <a:lt1>
          <a:srgbClr val="EAEAEA"/>
        </a:lt1>
        <a:dk2>
          <a:srgbClr val="660066"/>
        </a:dk2>
        <a:lt2>
          <a:srgbClr val="CC0000"/>
        </a:lt2>
        <a:accent1>
          <a:srgbClr val="A50021"/>
        </a:accent1>
        <a:accent2>
          <a:srgbClr val="660033"/>
        </a:accent2>
        <a:accent3>
          <a:srgbClr val="B8AAB8"/>
        </a:accent3>
        <a:accent4>
          <a:srgbClr val="C8C8C8"/>
        </a:accent4>
        <a:accent5>
          <a:srgbClr val="CFAAAB"/>
        </a:accent5>
        <a:accent6>
          <a:srgbClr val="5C00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рава">
  <a:themeElements>
    <a:clrScheme name="Трава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1272</TotalTime>
  <Words>610</Words>
  <Application>Microsoft Office PowerPoint</Application>
  <PresentationFormat>Экран (4:3)</PresentationFormat>
  <Paragraphs>53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Recommending A Strategy</vt:lpstr>
      <vt:lpstr>Трава</vt:lpstr>
      <vt:lpstr>Слайд 1</vt:lpstr>
      <vt:lpstr>Хто спортом займається, той сили набирається. Жан Жак Руссо.  </vt:lpstr>
      <vt:lpstr>Завдання з оздоровлення має три взаємопов'язані аспекти:</vt:lpstr>
      <vt:lpstr>Мета уроків: </vt:lpstr>
      <vt:lpstr>          Тематика уроків:</vt:lpstr>
      <vt:lpstr>Організація домашніх завдань</vt:lpstr>
      <vt:lpstr> * Формування вольових якостей, інтересу до регулярних занять фізичною культурою. * Виховання свідомості, активного відношення до цінності здоров'я в сім'ях учнів. * Зниження рівня захворювань серед учнів. * Поліпшення показників фізичного розвитку.</vt:lpstr>
      <vt:lpstr>Слайд 8</vt:lpstr>
      <vt:lpstr>Слайд 9</vt:lpstr>
      <vt:lpstr>Слайд 10</vt:lpstr>
      <vt:lpstr>Вправи на формування постави</vt:lpstr>
      <vt:lpstr>Слайд 12</vt:lpstr>
      <vt:lpstr>Слайд 13</vt:lpstr>
      <vt:lpstr> Урок фізичної культури дає заряд енергії на весь день </vt:lpstr>
      <vt:lpstr>Слайд 15</vt:lpstr>
      <vt:lpstr>Слайд 16</vt:lpstr>
      <vt:lpstr>Слайд 17</vt:lpstr>
      <vt:lpstr>Практика показує, що для вивчення відношення учнів до занять фізичною культурою, достатнє визначення трьох типів параметрів: потреб в руховій діяльності: позитивного, негативного, байдужого. Фізична культура в  повсякденній роботі – це комплексна культура рухів, знань про себе і свій розвиток, гармонійний розвиток фізичних здібностей, виховання себе, етичного, психологічного і духовного розвитку, живлення, загартовування, гігієни, режиму дня, культура інших сфер здорового способу життя.</vt:lpstr>
      <vt:lpstr>Слайд 19</vt:lpstr>
      <vt:lpstr>Слайд 20</vt:lpstr>
      <vt:lpstr>      Дякую за увагу!</vt:lpstr>
    </vt:vector>
  </TitlesOfParts>
  <Company>2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здорового образа жизни детей  через уроки  физкультуры</dc:title>
  <dc:creator>2</dc:creator>
  <cp:lastModifiedBy>General</cp:lastModifiedBy>
  <cp:revision>120</cp:revision>
  <dcterms:created xsi:type="dcterms:W3CDTF">2006-04-23T07:20:57Z</dcterms:created>
  <dcterms:modified xsi:type="dcterms:W3CDTF">2022-11-03T12:04:21Z</dcterms:modified>
</cp:coreProperties>
</file>