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81" r:id="rId4"/>
    <p:sldId id="280" r:id="rId5"/>
    <p:sldId id="282" r:id="rId6"/>
    <p:sldId id="283" r:id="rId7"/>
    <p:sldId id="284" r:id="rId8"/>
    <p:sldId id="285" r:id="rId9"/>
    <p:sldId id="279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1002"/>
    <a:srgbClr val="B92D14"/>
    <a:srgbClr val="040E08"/>
    <a:srgbClr val="35759D"/>
    <a:srgbClr val="35B19D"/>
    <a:srgbClr val="000000"/>
    <a:srgbClr val="FFFF00"/>
    <a:srgbClr val="4914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2536" autoAdjust="0"/>
    <p:restoredTop sz="95596" autoAdjust="0"/>
  </p:normalViewPr>
  <p:slideViewPr>
    <p:cSldViewPr>
      <p:cViewPr>
        <p:scale>
          <a:sx n="68" d="100"/>
          <a:sy n="68" d="100"/>
        </p:scale>
        <p:origin x="-948" y="1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B51F4E4-80FC-4947-9699-CAEC6EBE6F0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5272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FC20051-8267-40A6-B764-A4A519634CFC}" type="slidenum">
              <a:rPr lang="en-US"/>
              <a:pPr/>
              <a:t>1</a:t>
            </a:fld>
            <a:endParaRPr lang="en-US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C4CAE3-9D6E-4E40-9320-F75C81323133}" type="slidenum">
              <a:rPr lang="en-US"/>
              <a:pPr/>
              <a:t>2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C4CAE3-9D6E-4E40-9320-F75C81323133}" type="slidenum">
              <a:rPr lang="en-US"/>
              <a:pPr/>
              <a:t>3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C4CAE3-9D6E-4E40-9320-F75C81323133}" type="slidenum">
              <a:rPr lang="en-US"/>
              <a:pPr/>
              <a:t>4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C4CAE3-9D6E-4E40-9320-F75C81323133}" type="slidenum">
              <a:rPr lang="en-US"/>
              <a:pPr/>
              <a:t>5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C4CAE3-9D6E-4E40-9320-F75C81323133}" type="slidenum">
              <a:rPr lang="en-US"/>
              <a:pPr/>
              <a:t>6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C4CAE3-9D6E-4E40-9320-F75C81323133}" type="slidenum">
              <a:rPr lang="en-US"/>
              <a:pPr/>
              <a:t>7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C4CAE3-9D6E-4E40-9320-F75C81323133}" type="slidenum">
              <a:rPr lang="en-US"/>
              <a:pPr/>
              <a:t>8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BE4D53-D4B1-40CC-8846-3BB3B53A82CE}" type="slidenum">
              <a:rPr lang="en-US"/>
              <a:pPr/>
              <a:t>9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381000"/>
            <a:ext cx="8153400" cy="70485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algn="l">
              <a:defRPr sz="4000"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1085850"/>
            <a:ext cx="8153400" cy="68580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ru-RU" noProof="0" smtClean="0"/>
              <a:t>Образец подзаголовка</a:t>
            </a:r>
            <a:endParaRPr lang="en-US" noProof="0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5117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800075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400" y="1524000"/>
            <a:ext cx="35814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35814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502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576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4874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8392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318170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740202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744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248400" y="304800"/>
            <a:ext cx="1981200" cy="5638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5791200" cy="5638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7359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304800"/>
            <a:ext cx="7315200" cy="71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524000"/>
            <a:ext cx="73152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Microsoft Sans Serif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Microsoft Sans Serif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Microsoft Sans Serif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Microsoft Sans Serif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Microsoft Sans Serif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Microsoft Sans Serif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Microsoft Sans Serif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Microsoft Sans Serif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Rectangle 8"/>
          <p:cNvSpPr>
            <a:spLocks noGrp="1" noChangeArrowheads="1"/>
          </p:cNvSpPr>
          <p:nvPr>
            <p:ph type="ctrTitle"/>
          </p:nvPr>
        </p:nvSpPr>
        <p:spPr>
          <a:xfrm>
            <a:off x="395536" y="1124744"/>
            <a:ext cx="5184576" cy="704850"/>
          </a:xfrm>
        </p:spPr>
        <p:txBody>
          <a:bodyPr/>
          <a:lstStyle/>
          <a:p>
            <a:r>
              <a:rPr lang="uk-UA" dirty="0" smtClean="0"/>
              <a:t>Баскетбол в Україні</a:t>
            </a:r>
            <a:endParaRPr lang="ru-RU" dirty="0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subTitle" idx="1"/>
          </p:nvPr>
        </p:nvSpPr>
        <p:spPr>
          <a:xfrm>
            <a:off x="251520" y="4869160"/>
            <a:ext cx="2664296" cy="1296144"/>
          </a:xfrm>
        </p:spPr>
        <p:txBody>
          <a:bodyPr/>
          <a:lstStyle/>
          <a:p>
            <a:pPr algn="ctr"/>
            <a:r>
              <a:rPr lang="uk-UA" sz="1400" b="1" dirty="0" smtClean="0"/>
              <a:t>Підготував </a:t>
            </a:r>
            <a:endParaRPr lang="uk-UA" sz="1400" b="1" dirty="0" smtClean="0"/>
          </a:p>
          <a:p>
            <a:pPr algn="ctr"/>
            <a:r>
              <a:rPr lang="uk-UA" sz="1400" b="1" dirty="0" smtClean="0"/>
              <a:t>учитель </a:t>
            </a:r>
            <a:r>
              <a:rPr lang="uk-UA" sz="1400" b="1" dirty="0" smtClean="0"/>
              <a:t>фізичної культури </a:t>
            </a:r>
          </a:p>
          <a:p>
            <a:pPr algn="ctr"/>
            <a:r>
              <a:rPr lang="uk-UA" sz="1400" b="1" dirty="0" smtClean="0"/>
              <a:t>КЗ «</a:t>
            </a:r>
            <a:r>
              <a:rPr lang="uk-UA" sz="1400" b="1" dirty="0" err="1" smtClean="0"/>
              <a:t>Некрасовський</a:t>
            </a:r>
            <a:r>
              <a:rPr lang="uk-UA" sz="1400" b="1" dirty="0" smtClean="0"/>
              <a:t>  ліцей»</a:t>
            </a:r>
          </a:p>
          <a:p>
            <a:pPr algn="ctr"/>
            <a:r>
              <a:rPr lang="uk-UA" sz="1400" b="1" dirty="0" smtClean="0"/>
              <a:t>Закусило Микола Іванович</a:t>
            </a:r>
          </a:p>
          <a:p>
            <a:r>
              <a:rPr lang="uk-UA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1115616" y="692696"/>
            <a:ext cx="7315200" cy="715963"/>
          </a:xfrm>
        </p:spPr>
        <p:txBody>
          <a:bodyPr/>
          <a:lstStyle/>
          <a:p>
            <a:pPr algn="ctr"/>
            <a:r>
              <a:rPr lang="uk-UA" sz="4000" dirty="0" smtClean="0"/>
              <a:t>Історична довідка</a:t>
            </a:r>
            <a:endParaRPr lang="ru-RU" sz="4000" dirty="0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619672" y="2276872"/>
            <a:ext cx="6624736" cy="2376264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80000"/>
              </a:lnSpc>
            </a:pPr>
            <a:endParaRPr lang="uk-UA" sz="2000" b="1" dirty="0" smtClean="0">
              <a:solidFill>
                <a:srgbClr val="040E08"/>
              </a:solidFill>
            </a:endParaRPr>
          </a:p>
          <a:p>
            <a:pPr>
              <a:lnSpc>
                <a:spcPct val="80000"/>
              </a:lnSpc>
            </a:pPr>
            <a:r>
              <a:rPr lang="vi-VN" sz="2000" b="1" dirty="0" smtClean="0">
                <a:solidFill>
                  <a:srgbClr val="040E08"/>
                </a:solidFill>
              </a:rPr>
              <a:t>Федера́ція </a:t>
            </a:r>
            <a:r>
              <a:rPr lang="vi-VN" sz="2000" b="1" dirty="0">
                <a:solidFill>
                  <a:srgbClr val="040E08"/>
                </a:solidFill>
              </a:rPr>
              <a:t>баскетбо́лу Украї́ни</a:t>
            </a:r>
            <a:r>
              <a:rPr lang="vi-VN" sz="2000" dirty="0">
                <a:solidFill>
                  <a:srgbClr val="040E08"/>
                </a:solidFill>
              </a:rPr>
              <a:t> заснована </a:t>
            </a:r>
            <a:endParaRPr lang="uk-UA" sz="2000" dirty="0" smtClean="0">
              <a:solidFill>
                <a:srgbClr val="040E08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uk-UA" sz="2000" dirty="0">
                <a:solidFill>
                  <a:srgbClr val="040E08"/>
                </a:solidFill>
              </a:rPr>
              <a:t> </a:t>
            </a:r>
            <a:r>
              <a:rPr lang="uk-UA" sz="2000" dirty="0" smtClean="0">
                <a:solidFill>
                  <a:srgbClr val="040E08"/>
                </a:solidFill>
              </a:rPr>
              <a:t>    </a:t>
            </a:r>
            <a:r>
              <a:rPr lang="vi-VN" sz="2000" dirty="0" smtClean="0">
                <a:solidFill>
                  <a:srgbClr val="040E08"/>
                </a:solidFill>
              </a:rPr>
              <a:t>28 лютого</a:t>
            </a:r>
            <a:r>
              <a:rPr lang="vi-VN" sz="2000" dirty="0">
                <a:solidFill>
                  <a:srgbClr val="040E08"/>
                </a:solidFill>
              </a:rPr>
              <a:t> </a:t>
            </a:r>
            <a:r>
              <a:rPr lang="uk-UA" sz="2000" dirty="0" smtClean="0">
                <a:solidFill>
                  <a:srgbClr val="040E08"/>
                </a:solidFill>
              </a:rPr>
              <a:t>1992 </a:t>
            </a:r>
            <a:r>
              <a:rPr lang="vi-VN" sz="2000" dirty="0" smtClean="0">
                <a:solidFill>
                  <a:srgbClr val="040E08"/>
                </a:solidFill>
              </a:rPr>
              <a:t>року  </a:t>
            </a:r>
            <a:endParaRPr lang="uk-UA" sz="2000" dirty="0" smtClean="0">
              <a:solidFill>
                <a:srgbClr val="040E08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endParaRPr lang="uk-UA" sz="2000" dirty="0">
              <a:solidFill>
                <a:srgbClr val="040E08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endParaRPr lang="uk-UA" sz="2000" dirty="0" smtClean="0">
              <a:solidFill>
                <a:srgbClr val="040E08"/>
              </a:solidFill>
            </a:endParaRPr>
          </a:p>
          <a:p>
            <a:pPr>
              <a:lnSpc>
                <a:spcPct val="80000"/>
              </a:lnSpc>
            </a:pPr>
            <a:r>
              <a:rPr lang="vi-VN" sz="2000" dirty="0" smtClean="0">
                <a:solidFill>
                  <a:srgbClr val="040E08"/>
                </a:solidFill>
              </a:rPr>
              <a:t>офіційно </a:t>
            </a:r>
            <a:r>
              <a:rPr lang="vi-VN" sz="2000" dirty="0">
                <a:solidFill>
                  <a:srgbClr val="040E08"/>
                </a:solidFill>
              </a:rPr>
              <a:t>прийнята до членів Міжнародної Федерації баскетболу (</a:t>
            </a:r>
            <a:r>
              <a:rPr lang="vi-VN" sz="2000" i="1" dirty="0" smtClean="0">
                <a:solidFill>
                  <a:srgbClr val="0070C0"/>
                </a:solidFill>
              </a:rPr>
              <a:t>ФІБА</a:t>
            </a:r>
            <a:r>
              <a:rPr lang="vi-VN" sz="2000" dirty="0" smtClean="0">
                <a:solidFill>
                  <a:srgbClr val="040E08"/>
                </a:solidFill>
              </a:rPr>
              <a:t>) </a:t>
            </a:r>
            <a:r>
              <a:rPr lang="vi-VN" sz="2000" dirty="0">
                <a:solidFill>
                  <a:srgbClr val="040E08"/>
                </a:solidFill>
              </a:rPr>
              <a:t>10 липня 1992 року.</a:t>
            </a:r>
            <a:endParaRPr lang="ru-RU" sz="2000" dirty="0">
              <a:solidFill>
                <a:srgbClr val="040E0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971600" y="404664"/>
            <a:ext cx="7315200" cy="715963"/>
          </a:xfrm>
        </p:spPr>
        <p:txBody>
          <a:bodyPr/>
          <a:lstStyle/>
          <a:p>
            <a:pPr algn="ctr"/>
            <a:r>
              <a:rPr lang="uk-UA" sz="4000" dirty="0" smtClean="0"/>
              <a:t>СТАТИСТИКА</a:t>
            </a:r>
            <a:endParaRPr lang="ru-RU" sz="4000" dirty="0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99592" y="1412776"/>
            <a:ext cx="7344816" cy="324036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80000"/>
              </a:lnSpc>
            </a:pPr>
            <a:r>
              <a:rPr lang="ru-RU" sz="2000" dirty="0" err="1"/>
              <a:t>Нині</a:t>
            </a:r>
            <a:r>
              <a:rPr lang="ru-RU" sz="2000" dirty="0"/>
              <a:t> баскетболом в </a:t>
            </a:r>
            <a:r>
              <a:rPr lang="ru-RU" sz="2000" dirty="0" err="1"/>
              <a:t>Україні</a:t>
            </a:r>
            <a:r>
              <a:rPr lang="ru-RU" sz="2000" dirty="0"/>
              <a:t> </a:t>
            </a:r>
            <a:r>
              <a:rPr lang="ru-RU" sz="2000" dirty="0" err="1"/>
              <a:t>займаються</a:t>
            </a:r>
            <a:r>
              <a:rPr lang="ru-RU" sz="2000" dirty="0"/>
              <a:t> </a:t>
            </a:r>
            <a:r>
              <a:rPr lang="ru-RU" sz="2000" dirty="0" err="1"/>
              <a:t>близько</a:t>
            </a:r>
            <a:r>
              <a:rPr lang="ru-RU" sz="2000" dirty="0"/>
              <a:t> </a:t>
            </a:r>
            <a:endParaRPr lang="ru-RU" sz="2000" dirty="0" smtClean="0"/>
          </a:p>
          <a:p>
            <a:pPr marL="0" indent="0">
              <a:lnSpc>
                <a:spcPct val="80000"/>
              </a:lnSpc>
              <a:buNone/>
            </a:pPr>
            <a:r>
              <a:rPr lang="ru-RU" sz="2000" dirty="0"/>
              <a:t> </a:t>
            </a:r>
            <a:r>
              <a:rPr lang="ru-RU" sz="2000" dirty="0" smtClean="0"/>
              <a:t>   40 </a:t>
            </a:r>
            <a:r>
              <a:rPr lang="ru-RU" sz="2000" dirty="0" err="1"/>
              <a:t>тисяч</a:t>
            </a:r>
            <a:r>
              <a:rPr lang="ru-RU" sz="2000" dirty="0"/>
              <a:t> </a:t>
            </a:r>
            <a:r>
              <a:rPr lang="ru-RU" sz="2000" dirty="0" err="1" smtClean="0"/>
              <a:t>осіб</a:t>
            </a:r>
            <a:endParaRPr lang="ru-RU" sz="2000" dirty="0" smtClean="0"/>
          </a:p>
          <a:p>
            <a:pPr marL="0" indent="0">
              <a:lnSpc>
                <a:spcPct val="80000"/>
              </a:lnSpc>
              <a:buNone/>
            </a:pPr>
            <a:endParaRPr lang="uk-UA" sz="2000" b="1" dirty="0">
              <a:solidFill>
                <a:srgbClr val="040E08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2000" dirty="0" err="1"/>
              <a:t>працюють</a:t>
            </a:r>
            <a:r>
              <a:rPr lang="ru-RU" sz="2000" dirty="0"/>
              <a:t> </a:t>
            </a:r>
            <a:r>
              <a:rPr lang="ru-RU" sz="2000" dirty="0" err="1"/>
              <a:t>більш</a:t>
            </a:r>
            <a:r>
              <a:rPr lang="ru-RU" sz="2000" dirty="0"/>
              <a:t> 1000 </a:t>
            </a:r>
            <a:r>
              <a:rPr lang="ru-RU" sz="2000" dirty="0" err="1" smtClean="0"/>
              <a:t>тренерів</a:t>
            </a:r>
            <a:endParaRPr lang="ru-RU" sz="2000" dirty="0" smtClean="0"/>
          </a:p>
          <a:p>
            <a:pPr>
              <a:lnSpc>
                <a:spcPct val="80000"/>
              </a:lnSpc>
            </a:pPr>
            <a:endParaRPr lang="ru-RU" sz="2000" dirty="0" smtClean="0"/>
          </a:p>
          <a:p>
            <a:pPr>
              <a:lnSpc>
                <a:spcPct val="80000"/>
              </a:lnSpc>
            </a:pPr>
            <a:r>
              <a:rPr lang="ru-RU" sz="2000" dirty="0"/>
              <a:t>За </a:t>
            </a:r>
            <a:r>
              <a:rPr lang="ru-RU" sz="2000" dirty="0" err="1"/>
              <a:t>період</a:t>
            </a:r>
            <a:r>
              <a:rPr lang="ru-RU" sz="2000" dirty="0"/>
              <a:t> </a:t>
            </a:r>
            <a:r>
              <a:rPr lang="ru-RU" sz="2000" dirty="0" err="1"/>
              <a:t>існування</a:t>
            </a:r>
            <a:r>
              <a:rPr lang="ru-RU" sz="2000" dirty="0"/>
              <a:t> ФБУ </a:t>
            </a:r>
            <a:r>
              <a:rPr lang="ru-RU" sz="2000" dirty="0" err="1"/>
              <a:t>було</a:t>
            </a:r>
            <a:r>
              <a:rPr lang="ru-RU" sz="2000" dirty="0"/>
              <a:t> </a:t>
            </a:r>
            <a:r>
              <a:rPr lang="ru-RU" sz="2000" dirty="0" smtClean="0"/>
              <a:t>проведено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2000" dirty="0" smtClean="0"/>
              <a:t>      12чемпіонатів </a:t>
            </a:r>
            <a:r>
              <a:rPr lang="ru-RU" sz="2000" dirty="0" err="1" smtClean="0"/>
              <a:t>України</a:t>
            </a:r>
            <a:endParaRPr lang="ru-RU" sz="2000" dirty="0" smtClean="0"/>
          </a:p>
          <a:p>
            <a:pPr marL="0" indent="0">
              <a:lnSpc>
                <a:spcPct val="80000"/>
              </a:lnSpc>
              <a:buNone/>
            </a:pPr>
            <a:endParaRPr lang="ru-RU" sz="2000" dirty="0" smtClean="0"/>
          </a:p>
          <a:p>
            <a:pPr>
              <a:lnSpc>
                <a:spcPct val="80000"/>
              </a:lnSpc>
            </a:pPr>
            <a:r>
              <a:rPr lang="ru-RU" sz="2000" dirty="0" smtClean="0"/>
              <a:t>У </a:t>
            </a:r>
            <a:r>
              <a:rPr lang="ru-RU" sz="2000" dirty="0" err="1"/>
              <a:t>нинішньому</a:t>
            </a:r>
            <a:r>
              <a:rPr lang="ru-RU" sz="2000" dirty="0"/>
              <a:t> XIII </a:t>
            </a:r>
            <a:r>
              <a:rPr lang="ru-RU" sz="2000" dirty="0" err="1"/>
              <a:t>Чемпіонаті</a:t>
            </a:r>
            <a:r>
              <a:rPr lang="ru-RU" sz="2000" dirty="0"/>
              <a:t> </a:t>
            </a:r>
            <a:r>
              <a:rPr lang="ru-RU" sz="2000" dirty="0" err="1"/>
              <a:t>беруть</a:t>
            </a:r>
            <a:r>
              <a:rPr lang="ru-RU" sz="2000" dirty="0"/>
              <a:t> участь 68 команд (20 </a:t>
            </a:r>
            <a:r>
              <a:rPr lang="ru-RU" sz="2000" dirty="0" err="1"/>
              <a:t>жіночих</a:t>
            </a:r>
            <a:r>
              <a:rPr lang="ru-RU" sz="2000" dirty="0"/>
              <a:t> та 48 </a:t>
            </a:r>
            <a:r>
              <a:rPr lang="ru-RU" sz="2000" dirty="0" err="1"/>
              <a:t>чоловічих</a:t>
            </a:r>
            <a:r>
              <a:rPr lang="ru-RU" sz="2000" dirty="0"/>
              <a:t>)</a:t>
            </a:r>
            <a:endParaRPr lang="uk-UA" sz="2000" b="1" dirty="0" smtClean="0">
              <a:solidFill>
                <a:srgbClr val="040E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43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1115616" y="692696"/>
            <a:ext cx="7315200" cy="715963"/>
          </a:xfrm>
        </p:spPr>
        <p:txBody>
          <a:bodyPr/>
          <a:lstStyle/>
          <a:p>
            <a:pPr algn="ctr"/>
            <a:r>
              <a:rPr lang="uk-UA" sz="4000" dirty="0" smtClean="0"/>
              <a:t>Логотип</a:t>
            </a:r>
            <a:endParaRPr lang="ru-RU" sz="4000" dirty="0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187624" y="1484784"/>
            <a:ext cx="7200800" cy="4248472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80000"/>
              </a:lnSpc>
            </a:pPr>
            <a:endParaRPr lang="uk-UA" sz="2000" b="1" dirty="0" smtClean="0">
              <a:solidFill>
                <a:srgbClr val="040E08"/>
              </a:solidFill>
            </a:endParaRPr>
          </a:p>
          <a:p>
            <a:pPr>
              <a:lnSpc>
                <a:spcPct val="80000"/>
              </a:lnSpc>
            </a:pPr>
            <a:endParaRPr lang="ru-RU" sz="2000" dirty="0" smtClean="0">
              <a:solidFill>
                <a:srgbClr val="3A1002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2000" dirty="0" smtClean="0">
                <a:solidFill>
                  <a:srgbClr val="3A1002"/>
                </a:solidFill>
              </a:rPr>
              <a:t>16 </a:t>
            </a:r>
            <a:r>
              <a:rPr lang="ru-RU" sz="2000" dirty="0" err="1">
                <a:solidFill>
                  <a:srgbClr val="3A1002"/>
                </a:solidFill>
              </a:rPr>
              <a:t>вересня</a:t>
            </a:r>
            <a:r>
              <a:rPr lang="ru-RU" sz="2000" dirty="0">
                <a:solidFill>
                  <a:srgbClr val="3A1002"/>
                </a:solidFill>
              </a:rPr>
              <a:t> 2015 року </a:t>
            </a:r>
            <a:r>
              <a:rPr lang="ru-RU" sz="2000" dirty="0" err="1">
                <a:solidFill>
                  <a:srgbClr val="3A1002"/>
                </a:solidFill>
              </a:rPr>
              <a:t>Федерація</a:t>
            </a:r>
            <a:r>
              <a:rPr lang="ru-RU" sz="2000" dirty="0">
                <a:solidFill>
                  <a:srgbClr val="3A1002"/>
                </a:solidFill>
              </a:rPr>
              <a:t> </a:t>
            </a:r>
            <a:endParaRPr lang="ru-RU" sz="2000" dirty="0" smtClean="0">
              <a:solidFill>
                <a:srgbClr val="3A1002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sz="2000" dirty="0" smtClean="0">
                <a:solidFill>
                  <a:srgbClr val="3A1002"/>
                </a:solidFill>
              </a:rPr>
              <a:t>баскетболу </a:t>
            </a:r>
            <a:r>
              <a:rPr lang="ru-RU" sz="2000" dirty="0" err="1">
                <a:solidFill>
                  <a:srgbClr val="3A1002"/>
                </a:solidFill>
              </a:rPr>
              <a:t>України</a:t>
            </a:r>
            <a:r>
              <a:rPr lang="ru-RU" sz="2000" dirty="0">
                <a:solidFill>
                  <a:srgbClr val="3A1002"/>
                </a:solidFill>
              </a:rPr>
              <a:t> </a:t>
            </a:r>
            <a:r>
              <a:rPr lang="ru-RU" sz="2000" dirty="0" smtClean="0">
                <a:solidFill>
                  <a:srgbClr val="3A1002"/>
                </a:solidFill>
              </a:rPr>
              <a:t>представила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2000" dirty="0">
                <a:solidFill>
                  <a:srgbClr val="3A1002"/>
                </a:solidFill>
              </a:rPr>
              <a:t> </a:t>
            </a:r>
            <a:r>
              <a:rPr lang="ru-RU" sz="2000" dirty="0" err="1" smtClean="0">
                <a:solidFill>
                  <a:srgbClr val="3A1002"/>
                </a:solidFill>
              </a:rPr>
              <a:t>новий</a:t>
            </a:r>
            <a:r>
              <a:rPr lang="ru-RU" sz="2000" dirty="0" smtClean="0">
                <a:solidFill>
                  <a:srgbClr val="3A1002"/>
                </a:solidFill>
              </a:rPr>
              <a:t> </a:t>
            </a:r>
            <a:r>
              <a:rPr lang="ru-RU" sz="2000" dirty="0">
                <a:solidFill>
                  <a:srgbClr val="3A1002"/>
                </a:solidFill>
              </a:rPr>
              <a:t>логотип. </a:t>
            </a:r>
            <a:endParaRPr lang="ru-RU" sz="2000" dirty="0" smtClean="0">
              <a:solidFill>
                <a:srgbClr val="3A1002"/>
              </a:solidFill>
            </a:endParaRPr>
          </a:p>
          <a:p>
            <a:pPr>
              <a:lnSpc>
                <a:spcPct val="80000"/>
              </a:lnSpc>
            </a:pPr>
            <a:endParaRPr lang="ru-RU" sz="2000" dirty="0">
              <a:solidFill>
                <a:srgbClr val="3A1002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2000" dirty="0" smtClean="0">
                <a:solidFill>
                  <a:srgbClr val="3A1002"/>
                </a:solidFill>
              </a:rPr>
              <a:t>Новою </a:t>
            </a:r>
            <a:r>
              <a:rPr lang="ru-RU" sz="2000" dirty="0" err="1">
                <a:solidFill>
                  <a:srgbClr val="3A1002"/>
                </a:solidFill>
              </a:rPr>
              <a:t>офіційною</a:t>
            </a:r>
            <a:r>
              <a:rPr lang="ru-RU" sz="2000" dirty="0">
                <a:solidFill>
                  <a:srgbClr val="3A1002"/>
                </a:solidFill>
              </a:rPr>
              <a:t> </a:t>
            </a:r>
            <a:r>
              <a:rPr lang="ru-RU" sz="2000" dirty="0" err="1">
                <a:solidFill>
                  <a:srgbClr val="3A1002"/>
                </a:solidFill>
              </a:rPr>
              <a:t>емблемою</a:t>
            </a:r>
            <a:r>
              <a:rPr lang="ru-RU" sz="2000" dirty="0">
                <a:solidFill>
                  <a:srgbClr val="3A1002"/>
                </a:solidFill>
              </a:rPr>
              <a:t> </a:t>
            </a:r>
            <a:endParaRPr lang="ru-RU" sz="2000" dirty="0" smtClean="0">
              <a:solidFill>
                <a:srgbClr val="3A1002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sz="2000" dirty="0" smtClean="0">
                <a:solidFill>
                  <a:srgbClr val="3A1002"/>
                </a:solidFill>
              </a:rPr>
              <a:t>стало </a:t>
            </a:r>
            <a:r>
              <a:rPr lang="ru-RU" sz="2000" dirty="0" err="1">
                <a:solidFill>
                  <a:srgbClr val="3A1002"/>
                </a:solidFill>
              </a:rPr>
              <a:t>стилізоване</a:t>
            </a:r>
            <a:r>
              <a:rPr lang="ru-RU" sz="2000" dirty="0">
                <a:solidFill>
                  <a:srgbClr val="3A1002"/>
                </a:solidFill>
              </a:rPr>
              <a:t> </a:t>
            </a:r>
            <a:r>
              <a:rPr lang="ru-RU" sz="2000" dirty="0" err="1">
                <a:solidFill>
                  <a:srgbClr val="3A1002"/>
                </a:solidFill>
              </a:rPr>
              <a:t>зображення</a:t>
            </a:r>
            <a:r>
              <a:rPr lang="ru-RU" sz="2000" dirty="0">
                <a:solidFill>
                  <a:srgbClr val="3A1002"/>
                </a:solidFill>
              </a:rPr>
              <a:t> </a:t>
            </a:r>
            <a:endParaRPr lang="ru-RU" sz="2000" dirty="0" smtClean="0">
              <a:solidFill>
                <a:srgbClr val="3A1002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sz="2000" dirty="0" smtClean="0">
                <a:solidFill>
                  <a:srgbClr val="3A1002"/>
                </a:solidFill>
              </a:rPr>
              <a:t>баскетбольного </a:t>
            </a:r>
            <a:r>
              <a:rPr lang="ru-RU" sz="2000" dirty="0" err="1">
                <a:solidFill>
                  <a:srgbClr val="3A1002"/>
                </a:solidFill>
              </a:rPr>
              <a:t>м`яча</a:t>
            </a:r>
            <a:r>
              <a:rPr lang="ru-RU" sz="2000" dirty="0">
                <a:solidFill>
                  <a:srgbClr val="3A1002"/>
                </a:solidFill>
              </a:rPr>
              <a:t> з </a:t>
            </a:r>
            <a:r>
              <a:rPr lang="ru-RU" sz="2000" dirty="0" err="1" smtClean="0">
                <a:solidFill>
                  <a:srgbClr val="3A1002"/>
                </a:solidFill>
              </a:rPr>
              <a:t>кольорами</a:t>
            </a:r>
            <a:r>
              <a:rPr lang="ru-RU" sz="2000" dirty="0" smtClean="0">
                <a:solidFill>
                  <a:srgbClr val="3A1002"/>
                </a:solidFill>
              </a:rPr>
              <a:t>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2000" dirty="0" err="1" smtClean="0">
                <a:solidFill>
                  <a:srgbClr val="3A1002"/>
                </a:solidFill>
              </a:rPr>
              <a:t>національного</a:t>
            </a:r>
            <a:r>
              <a:rPr lang="ru-RU" sz="2000" dirty="0" smtClean="0">
                <a:solidFill>
                  <a:srgbClr val="3A1002"/>
                </a:solidFill>
              </a:rPr>
              <a:t> прапора </a:t>
            </a:r>
            <a:r>
              <a:rPr lang="ru-RU" sz="2000" dirty="0" err="1">
                <a:solidFill>
                  <a:srgbClr val="3A1002"/>
                </a:solidFill>
              </a:rPr>
              <a:t>України</a:t>
            </a:r>
            <a:endParaRPr lang="uk-UA" sz="2000" b="1" dirty="0">
              <a:solidFill>
                <a:srgbClr val="3A1002"/>
              </a:solidFill>
            </a:endParaRPr>
          </a:p>
        </p:txBody>
      </p:sp>
      <p:pic>
        <p:nvPicPr>
          <p:cNvPr id="1026" name="Picture 2" descr="2015-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797" y="2132856"/>
            <a:ext cx="1937370" cy="25831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5997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5220072" y="2420888"/>
            <a:ext cx="3672408" cy="1584176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2000" b="1" dirty="0" smtClean="0">
                <a:solidFill>
                  <a:srgbClr val="3A1002"/>
                </a:solidFill>
              </a:rPr>
              <a:t>У </a:t>
            </a:r>
            <a:r>
              <a:rPr lang="ru-RU" sz="2000" b="1" dirty="0" err="1" smtClean="0">
                <a:solidFill>
                  <a:srgbClr val="3A1002"/>
                </a:solidFill>
              </a:rPr>
              <a:t>березні</a:t>
            </a:r>
            <a:r>
              <a:rPr lang="ru-RU" sz="2000" b="1" dirty="0" smtClean="0">
                <a:solidFill>
                  <a:srgbClr val="3A1002"/>
                </a:solidFill>
              </a:rPr>
              <a:t> 2023 р.</a:t>
            </a:r>
          </a:p>
          <a:p>
            <a:pPr marL="0" indent="0" algn="ctr">
              <a:buNone/>
            </a:pPr>
            <a:r>
              <a:rPr lang="ru-RU" sz="2000" b="1" dirty="0" err="1" smtClean="0">
                <a:solidFill>
                  <a:srgbClr val="3A1002"/>
                </a:solidFill>
              </a:rPr>
              <a:t>відбудуться</a:t>
            </a:r>
            <a:r>
              <a:rPr lang="ru-RU" sz="2000" b="1" dirty="0" smtClean="0">
                <a:solidFill>
                  <a:srgbClr val="3A1002"/>
                </a:solidFill>
              </a:rPr>
              <a:t> </a:t>
            </a:r>
            <a:r>
              <a:rPr lang="ru-RU" sz="2000" b="1" dirty="0" err="1">
                <a:solidFill>
                  <a:srgbClr val="3A1002"/>
                </a:solidFill>
              </a:rPr>
              <a:t>дві</a:t>
            </a:r>
            <a:r>
              <a:rPr lang="ru-RU" sz="2000" b="1" dirty="0">
                <a:solidFill>
                  <a:srgbClr val="3A1002"/>
                </a:solidFill>
              </a:rPr>
              <a:t> </a:t>
            </a:r>
            <a:r>
              <a:rPr lang="ru-RU" sz="2000" b="1" dirty="0" err="1">
                <a:solidFill>
                  <a:srgbClr val="3A1002"/>
                </a:solidFill>
              </a:rPr>
              <a:t>перенесені</a:t>
            </a:r>
            <a:r>
              <a:rPr lang="ru-RU" sz="2000" b="1" dirty="0">
                <a:solidFill>
                  <a:srgbClr val="3A1002"/>
                </a:solidFill>
              </a:rPr>
              <a:t> </a:t>
            </a:r>
            <a:r>
              <a:rPr lang="ru-RU" sz="2000" b="1" dirty="0" err="1">
                <a:solidFill>
                  <a:srgbClr val="3A1002"/>
                </a:solidFill>
              </a:rPr>
              <a:t>гри</a:t>
            </a:r>
            <a:r>
              <a:rPr lang="ru-RU" sz="2000" b="1" dirty="0">
                <a:solidFill>
                  <a:srgbClr val="3A1002"/>
                </a:solidFill>
              </a:rPr>
              <a:t> </a:t>
            </a:r>
            <a:r>
              <a:rPr lang="ru-RU" sz="2000" b="1" dirty="0" err="1">
                <a:solidFill>
                  <a:srgbClr val="3A1002"/>
                </a:solidFill>
              </a:rPr>
              <a:t>Суперліги</a:t>
            </a:r>
            <a:r>
              <a:rPr lang="ru-RU" sz="2000" b="1" dirty="0">
                <a:solidFill>
                  <a:srgbClr val="3A1002"/>
                </a:solidFill>
              </a:rPr>
              <a:t> </a:t>
            </a:r>
            <a:r>
              <a:rPr lang="ru-RU" sz="2000" b="1" dirty="0" err="1">
                <a:solidFill>
                  <a:srgbClr val="3A1002"/>
                </a:solidFill>
              </a:rPr>
              <a:t>Parimatch</a:t>
            </a:r>
            <a:endParaRPr lang="ru-RU" sz="2000" b="1" dirty="0">
              <a:solidFill>
                <a:srgbClr val="3A1002"/>
              </a:solidFill>
            </a:endParaRPr>
          </a:p>
        </p:txBody>
      </p:sp>
      <p:pic>
        <p:nvPicPr>
          <p:cNvPr id="2050" name="Picture 2" descr="10 березня відбудуться дві перенесені гри Суперліги Parimatc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4608512" cy="3073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586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1043608" y="404664"/>
            <a:ext cx="7315200" cy="715963"/>
          </a:xfrm>
        </p:spPr>
        <p:txBody>
          <a:bodyPr/>
          <a:lstStyle/>
          <a:p>
            <a:pPr algn="ctr"/>
            <a:r>
              <a:rPr lang="uk-UA" sz="4000" dirty="0" smtClean="0"/>
              <a:t>Баскетбольні клуби</a:t>
            </a:r>
            <a:endParaRPr lang="ru-RU" sz="4000" dirty="0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55575" y="1160748"/>
            <a:ext cx="3384376" cy="3096344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80000"/>
              </a:lnSpc>
            </a:pPr>
            <a:r>
              <a:rPr lang="ru-RU" sz="2000" b="1" dirty="0" err="1">
                <a:solidFill>
                  <a:srgbClr val="3A1002"/>
                </a:solidFill>
              </a:rPr>
              <a:t>Баскетбольний</a:t>
            </a:r>
            <a:r>
              <a:rPr lang="ru-RU" sz="2000" b="1" dirty="0">
                <a:solidFill>
                  <a:srgbClr val="3A1002"/>
                </a:solidFill>
              </a:rPr>
              <a:t> клуб «Одеса»</a:t>
            </a:r>
            <a:r>
              <a:rPr lang="ru-RU" sz="2000" dirty="0">
                <a:solidFill>
                  <a:srgbClr val="3A1002"/>
                </a:solidFill>
              </a:rPr>
              <a:t> — </a:t>
            </a:r>
            <a:r>
              <a:rPr lang="ru-RU" sz="2000" dirty="0" err="1">
                <a:solidFill>
                  <a:srgbClr val="3A1002"/>
                </a:solidFill>
              </a:rPr>
              <a:t>український</a:t>
            </a:r>
            <a:r>
              <a:rPr lang="ru-RU" sz="2000" dirty="0">
                <a:solidFill>
                  <a:srgbClr val="3A1002"/>
                </a:solidFill>
              </a:rPr>
              <a:t> </a:t>
            </a:r>
            <a:r>
              <a:rPr lang="ru-RU" sz="2000" dirty="0" err="1">
                <a:solidFill>
                  <a:srgbClr val="3A1002"/>
                </a:solidFill>
              </a:rPr>
              <a:t>баскетбольний</a:t>
            </a:r>
            <a:r>
              <a:rPr lang="ru-RU" sz="2000" dirty="0">
                <a:solidFill>
                  <a:srgbClr val="3A1002"/>
                </a:solidFill>
              </a:rPr>
              <a:t> клуб з </a:t>
            </a:r>
            <a:r>
              <a:rPr lang="ru-RU" sz="2000" dirty="0" err="1" smtClean="0">
                <a:solidFill>
                  <a:srgbClr val="3A1002"/>
                </a:solidFill>
              </a:rPr>
              <a:t>Одеси</a:t>
            </a:r>
            <a:r>
              <a:rPr lang="ru-RU" sz="2000" dirty="0" smtClean="0">
                <a:solidFill>
                  <a:srgbClr val="3A1002"/>
                </a:solidFill>
              </a:rPr>
              <a:t>, </a:t>
            </a:r>
            <a:r>
              <a:rPr lang="ru-RU" sz="2000" dirty="0" err="1">
                <a:solidFill>
                  <a:srgbClr val="3A1002"/>
                </a:solidFill>
              </a:rPr>
              <a:t>заснований</a:t>
            </a:r>
            <a:r>
              <a:rPr lang="ru-RU" sz="2000" dirty="0">
                <a:solidFill>
                  <a:srgbClr val="3A1002"/>
                </a:solidFill>
              </a:rPr>
              <a:t> 1992 року </a:t>
            </a:r>
            <a:r>
              <a:rPr lang="ru-RU" sz="2000" dirty="0" err="1">
                <a:solidFill>
                  <a:srgbClr val="3A1002"/>
                </a:solidFill>
              </a:rPr>
              <a:t>під</a:t>
            </a:r>
            <a:r>
              <a:rPr lang="ru-RU" sz="2000" dirty="0">
                <a:solidFill>
                  <a:srgbClr val="3A1002"/>
                </a:solidFill>
              </a:rPr>
              <a:t> </a:t>
            </a:r>
            <a:r>
              <a:rPr lang="ru-RU" sz="2000" dirty="0" err="1">
                <a:solidFill>
                  <a:srgbClr val="3A1002"/>
                </a:solidFill>
              </a:rPr>
              <a:t>назвою</a:t>
            </a:r>
            <a:r>
              <a:rPr lang="ru-RU" sz="2000" dirty="0">
                <a:solidFill>
                  <a:srgbClr val="3A1002"/>
                </a:solidFill>
              </a:rPr>
              <a:t> «БІПА-Мода</a:t>
            </a:r>
            <a:r>
              <a:rPr lang="ru-RU" sz="2000" dirty="0" smtClean="0">
                <a:solidFill>
                  <a:srgbClr val="3A1002"/>
                </a:solidFill>
              </a:rPr>
              <a:t>».</a:t>
            </a:r>
          </a:p>
          <a:p>
            <a:pPr>
              <a:lnSpc>
                <a:spcPct val="80000"/>
              </a:lnSpc>
            </a:pPr>
            <a:r>
              <a:rPr lang="ru-RU" sz="2000" dirty="0" smtClean="0">
                <a:solidFill>
                  <a:srgbClr val="3A1002"/>
                </a:solidFill>
              </a:rPr>
              <a:t> </a:t>
            </a:r>
            <a:r>
              <a:rPr lang="ru-RU" sz="2000" dirty="0" err="1">
                <a:solidFill>
                  <a:srgbClr val="3A1002"/>
                </a:solidFill>
              </a:rPr>
              <a:t>Чотириразовий</a:t>
            </a:r>
            <a:r>
              <a:rPr lang="ru-RU" sz="2000" dirty="0">
                <a:solidFill>
                  <a:srgbClr val="3A1002"/>
                </a:solidFill>
              </a:rPr>
              <a:t> </a:t>
            </a:r>
            <a:r>
              <a:rPr lang="ru-RU" sz="2000" dirty="0" err="1">
                <a:solidFill>
                  <a:srgbClr val="3A1002"/>
                </a:solidFill>
              </a:rPr>
              <a:t>чемпіон</a:t>
            </a:r>
            <a:r>
              <a:rPr lang="ru-RU" sz="2000" dirty="0">
                <a:solidFill>
                  <a:srgbClr val="3A1002"/>
                </a:solidFill>
              </a:rPr>
              <a:t> </a:t>
            </a:r>
            <a:r>
              <a:rPr lang="ru-RU" sz="2000" dirty="0" err="1">
                <a:solidFill>
                  <a:srgbClr val="3A1002"/>
                </a:solidFill>
              </a:rPr>
              <a:t>української</a:t>
            </a:r>
            <a:r>
              <a:rPr lang="ru-RU" sz="2000" dirty="0">
                <a:solidFill>
                  <a:srgbClr val="3A1002"/>
                </a:solidFill>
              </a:rPr>
              <a:t> </a:t>
            </a:r>
            <a:r>
              <a:rPr lang="ru-RU" sz="2000" dirty="0" err="1" smtClean="0">
                <a:solidFill>
                  <a:srgbClr val="3A1002"/>
                </a:solidFill>
              </a:rPr>
              <a:t>Суперліги</a:t>
            </a:r>
            <a:r>
              <a:rPr lang="ru-RU" sz="2000" dirty="0">
                <a:solidFill>
                  <a:srgbClr val="3A1002"/>
                </a:solidFill>
              </a:rPr>
              <a:t> (1998, 1999, 2001, 2002). </a:t>
            </a:r>
            <a:endParaRPr lang="ru-RU" sz="2000" dirty="0" smtClean="0">
              <a:solidFill>
                <a:srgbClr val="3A1002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2000" dirty="0" err="1" smtClean="0">
                <a:solidFill>
                  <a:srgbClr val="3A1002"/>
                </a:solidFill>
              </a:rPr>
              <a:t>Володар</a:t>
            </a:r>
            <a:r>
              <a:rPr lang="ru-RU" sz="2000" dirty="0" smtClean="0">
                <a:solidFill>
                  <a:srgbClr val="3A1002"/>
                </a:solidFill>
              </a:rPr>
              <a:t> </a:t>
            </a:r>
            <a:r>
              <a:rPr lang="ru-RU" sz="2000" dirty="0">
                <a:solidFill>
                  <a:srgbClr val="3A1002"/>
                </a:solidFill>
              </a:rPr>
              <a:t>Кубка </a:t>
            </a:r>
            <a:r>
              <a:rPr lang="ru-RU" sz="2000" dirty="0" err="1">
                <a:solidFill>
                  <a:srgbClr val="3A1002"/>
                </a:solidFill>
              </a:rPr>
              <a:t>України</a:t>
            </a:r>
            <a:r>
              <a:rPr lang="ru-RU" sz="2000" dirty="0">
                <a:solidFill>
                  <a:srgbClr val="3A1002"/>
                </a:solidFill>
              </a:rPr>
              <a:t> 1993 і 2001.</a:t>
            </a:r>
            <a:endParaRPr lang="uk-UA" sz="2000" b="1" dirty="0" smtClean="0">
              <a:solidFill>
                <a:srgbClr val="3A1002"/>
              </a:solidFill>
            </a:endParaRPr>
          </a:p>
        </p:txBody>
      </p:sp>
      <p:sp>
        <p:nvSpPr>
          <p:cNvPr id="2" name="AutoShape 2" descr="БК Динамо Одесса | Odes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К Динамо Одесса | Odess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8" name="Picture 6" descr="https://scontent-iev1-1.xx.fbcdn.net/v/t39.30808-6/242590637_1230201804152734_268264508415875910_n.jpg?_nc_cat=109&amp;ccb=1-7&amp;_nc_sid=e3f864&amp;_nc_ohc=4tuv-fx9LYgAX9toAb9&amp;_nc_ht=scontent-iev1-1.xx&amp;oh=00_AfDoFobHIl6o0Ce_UMfFbOaOyAXea1X-55MOU1acXFno3g&amp;oe=640E5A1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276872"/>
            <a:ext cx="5297191" cy="3598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146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1043608" y="404664"/>
            <a:ext cx="7315200" cy="715963"/>
          </a:xfrm>
        </p:spPr>
        <p:txBody>
          <a:bodyPr/>
          <a:lstStyle/>
          <a:p>
            <a:pPr algn="ctr"/>
            <a:r>
              <a:rPr lang="uk-UA" sz="4000" dirty="0" smtClean="0"/>
              <a:t>Баскетбольні клуби</a:t>
            </a:r>
            <a:endParaRPr lang="ru-RU" sz="4000" dirty="0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55575" y="1872613"/>
            <a:ext cx="3384376" cy="3096344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80000"/>
              </a:lnSpc>
            </a:pPr>
            <a:r>
              <a:rPr lang="ru-RU" sz="2000" b="1" dirty="0" err="1" smtClean="0">
                <a:solidFill>
                  <a:srgbClr val="3A1002"/>
                </a:solidFill>
              </a:rPr>
              <a:t>Київ</a:t>
            </a:r>
            <a:r>
              <a:rPr lang="ru-RU" sz="2000" b="1" dirty="0" smtClean="0">
                <a:solidFill>
                  <a:srgbClr val="3A1002"/>
                </a:solidFill>
              </a:rPr>
              <a:t>- </a:t>
            </a:r>
            <a:r>
              <a:rPr lang="ru-RU" sz="2000" b="1" dirty="0" err="1" smtClean="0">
                <a:solidFill>
                  <a:srgbClr val="3A1002"/>
                </a:solidFill>
              </a:rPr>
              <a:t>Баскет</a:t>
            </a:r>
            <a:r>
              <a:rPr lang="ru-RU" sz="2000" dirty="0">
                <a:solidFill>
                  <a:srgbClr val="3A1002"/>
                </a:solidFill>
              </a:rPr>
              <a:t>  </a:t>
            </a:r>
            <a:endParaRPr lang="ru-RU" sz="2000" dirty="0" smtClean="0">
              <a:solidFill>
                <a:srgbClr val="3A1002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sz="2000" dirty="0" smtClean="0">
                <a:solidFill>
                  <a:srgbClr val="3A1002"/>
                </a:solidFill>
              </a:rPr>
              <a:t>   </a:t>
            </a:r>
            <a:r>
              <a:rPr lang="ru-RU" sz="2000" dirty="0" err="1" smtClean="0">
                <a:solidFill>
                  <a:srgbClr val="3A1002"/>
                </a:solidFill>
              </a:rPr>
              <a:t>баскетбольний</a:t>
            </a:r>
            <a:endParaRPr lang="ru-RU" sz="2000" dirty="0" smtClean="0">
              <a:solidFill>
                <a:srgbClr val="3A1002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sz="2000" dirty="0" smtClean="0">
                <a:solidFill>
                  <a:srgbClr val="3A1002"/>
                </a:solidFill>
              </a:rPr>
              <a:t> клуб з </a:t>
            </a:r>
            <a:r>
              <a:rPr lang="ru-RU" sz="2000" dirty="0" err="1" smtClean="0">
                <a:solidFill>
                  <a:srgbClr val="3A1002"/>
                </a:solidFill>
              </a:rPr>
              <a:t>міста</a:t>
            </a:r>
            <a:r>
              <a:rPr lang="ru-RU" sz="2000" dirty="0" smtClean="0">
                <a:solidFill>
                  <a:srgbClr val="3A1002"/>
                </a:solidFill>
              </a:rPr>
              <a:t> </a:t>
            </a:r>
            <a:r>
              <a:rPr lang="ru-RU" sz="2000" dirty="0" err="1" smtClean="0">
                <a:solidFill>
                  <a:srgbClr val="3A1002"/>
                </a:solidFill>
              </a:rPr>
              <a:t>Київ</a:t>
            </a:r>
            <a:r>
              <a:rPr lang="ru-RU" sz="2000" dirty="0" smtClean="0">
                <a:solidFill>
                  <a:srgbClr val="3A1002"/>
                </a:solidFill>
              </a:rPr>
              <a:t>, </a:t>
            </a:r>
            <a:r>
              <a:rPr lang="ru-RU" sz="2000" dirty="0" err="1" smtClean="0">
                <a:solidFill>
                  <a:srgbClr val="3A1002"/>
                </a:solidFill>
              </a:rPr>
              <a:t>що</a:t>
            </a:r>
            <a:r>
              <a:rPr lang="ru-RU" sz="2000" dirty="0" smtClean="0">
                <a:solidFill>
                  <a:srgbClr val="3A1002"/>
                </a:solidFill>
              </a:rPr>
              <a:t> </a:t>
            </a:r>
            <a:r>
              <a:rPr lang="ru-RU" sz="2000" dirty="0" err="1" smtClean="0">
                <a:solidFill>
                  <a:srgbClr val="3A1002"/>
                </a:solidFill>
              </a:rPr>
              <a:t>виступає</a:t>
            </a:r>
            <a:r>
              <a:rPr lang="ru-RU" sz="2000" dirty="0" smtClean="0">
                <a:solidFill>
                  <a:srgbClr val="3A1002"/>
                </a:solidFill>
              </a:rPr>
              <a:t> в </a:t>
            </a:r>
            <a:r>
              <a:rPr lang="ru-RU" sz="2000" dirty="0" err="1" smtClean="0">
                <a:solidFill>
                  <a:srgbClr val="3A1002"/>
                </a:solidFill>
              </a:rPr>
              <a:t>українській</a:t>
            </a:r>
            <a:r>
              <a:rPr lang="ru-RU" sz="2000" dirty="0" smtClean="0">
                <a:solidFill>
                  <a:srgbClr val="3A1002"/>
                </a:solidFill>
              </a:rPr>
              <a:t> </a:t>
            </a:r>
            <a:r>
              <a:rPr lang="ru-RU" sz="2000" dirty="0" err="1" smtClean="0">
                <a:solidFill>
                  <a:srgbClr val="3A1002"/>
                </a:solidFill>
              </a:rPr>
              <a:t>Суперлізі</a:t>
            </a:r>
            <a:r>
              <a:rPr lang="ru-RU" sz="2000" dirty="0" smtClean="0">
                <a:solidFill>
                  <a:srgbClr val="3A1002"/>
                </a:solidFill>
              </a:rPr>
              <a:t>.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2000" dirty="0" smtClean="0">
                <a:solidFill>
                  <a:srgbClr val="3A1002"/>
                </a:solidFill>
              </a:rPr>
              <a:t> «</a:t>
            </a:r>
            <a:r>
              <a:rPr lang="ru-RU" sz="2000" dirty="0" err="1" smtClean="0">
                <a:solidFill>
                  <a:srgbClr val="3A1002"/>
                </a:solidFill>
              </a:rPr>
              <a:t>Київ-Баскет</a:t>
            </a:r>
            <a:r>
              <a:rPr lang="ru-RU" sz="2000" dirty="0" smtClean="0">
                <a:solidFill>
                  <a:srgbClr val="3A1002"/>
                </a:solidFill>
              </a:rPr>
              <a:t>» </a:t>
            </a:r>
            <a:r>
              <a:rPr lang="ru-RU" sz="2000" dirty="0" err="1" smtClean="0">
                <a:solidFill>
                  <a:srgbClr val="3A1002"/>
                </a:solidFill>
              </a:rPr>
              <a:t>замінив</a:t>
            </a:r>
            <a:r>
              <a:rPr lang="ru-RU" sz="2000" dirty="0" smtClean="0">
                <a:solidFill>
                  <a:srgbClr val="3A1002"/>
                </a:solidFill>
              </a:rPr>
              <a:t> у </a:t>
            </a:r>
            <a:r>
              <a:rPr lang="ru-RU" sz="2000" dirty="0" err="1" smtClean="0">
                <a:solidFill>
                  <a:srgbClr val="3A1002"/>
                </a:solidFill>
              </a:rPr>
              <a:t>змаганнях</a:t>
            </a:r>
            <a:r>
              <a:rPr lang="ru-RU" sz="2000" dirty="0" smtClean="0">
                <a:solidFill>
                  <a:srgbClr val="3A1002"/>
                </a:solidFill>
              </a:rPr>
              <a:t> </a:t>
            </a:r>
            <a:r>
              <a:rPr lang="ru-RU" sz="2000" dirty="0" err="1" smtClean="0">
                <a:solidFill>
                  <a:srgbClr val="3A1002"/>
                </a:solidFill>
              </a:rPr>
              <a:t>київський</a:t>
            </a:r>
            <a:r>
              <a:rPr lang="ru-RU" sz="2000" dirty="0" smtClean="0">
                <a:solidFill>
                  <a:srgbClr val="3A1002"/>
                </a:solidFill>
              </a:rPr>
              <a:t> «</a:t>
            </a:r>
            <a:r>
              <a:rPr lang="ru-RU" sz="2000" dirty="0" err="1" smtClean="0">
                <a:solidFill>
                  <a:srgbClr val="3A1002"/>
                </a:solidFill>
              </a:rPr>
              <a:t>Будівельник</a:t>
            </a:r>
            <a:r>
              <a:rPr lang="ru-RU" sz="2000" dirty="0" smtClean="0">
                <a:solidFill>
                  <a:srgbClr val="3A1002"/>
                </a:solidFill>
              </a:rPr>
              <a:t>»</a:t>
            </a:r>
            <a:endParaRPr lang="uk-UA" sz="2000" b="1" dirty="0" smtClean="0">
              <a:solidFill>
                <a:srgbClr val="3A1002"/>
              </a:solidFill>
            </a:endParaRPr>
          </a:p>
        </p:txBody>
      </p:sp>
      <p:sp>
        <p:nvSpPr>
          <p:cNvPr id="2" name="AutoShape 2" descr="БК Динамо Одесса | Odes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К Динамо Одесса | Odess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8" name="Picture 2" descr="Киев-Баскет досрочно стал Чемпионом Украины 2020/2021 ᐉ UA-Футбол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844824"/>
            <a:ext cx="5321565" cy="3185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258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1043608" y="404664"/>
            <a:ext cx="7315200" cy="715963"/>
          </a:xfrm>
        </p:spPr>
        <p:txBody>
          <a:bodyPr/>
          <a:lstStyle/>
          <a:p>
            <a:pPr algn="ctr"/>
            <a:r>
              <a:rPr lang="uk-UA" sz="4000" dirty="0" smtClean="0"/>
              <a:t>Баскетбольні клуби</a:t>
            </a:r>
            <a:endParaRPr lang="ru-RU" sz="4000" dirty="0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55575" y="1872613"/>
            <a:ext cx="3384376" cy="3096344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80000"/>
              </a:lnSpc>
            </a:pPr>
            <a:endParaRPr lang="ru-RU" sz="2400" b="1" dirty="0" smtClean="0">
              <a:solidFill>
                <a:srgbClr val="3A1002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2400" b="1" dirty="0" err="1" smtClean="0">
                <a:solidFill>
                  <a:srgbClr val="3A1002"/>
                </a:solidFill>
              </a:rPr>
              <a:t>Баскетбольний</a:t>
            </a:r>
            <a:r>
              <a:rPr lang="ru-RU" sz="2400" b="1" dirty="0" smtClean="0">
                <a:solidFill>
                  <a:srgbClr val="3A1002"/>
                </a:solidFill>
              </a:rPr>
              <a:t> </a:t>
            </a:r>
            <a:r>
              <a:rPr lang="ru-RU" sz="2400" b="1" dirty="0">
                <a:solidFill>
                  <a:srgbClr val="3A1002"/>
                </a:solidFill>
              </a:rPr>
              <a:t>клуб «</a:t>
            </a:r>
            <a:r>
              <a:rPr lang="ru-RU" sz="2400" b="1" dirty="0" err="1">
                <a:solidFill>
                  <a:srgbClr val="3A1002"/>
                </a:solidFill>
              </a:rPr>
              <a:t>Дніпро</a:t>
            </a:r>
            <a:r>
              <a:rPr lang="ru-RU" sz="2400" b="1" dirty="0">
                <a:solidFill>
                  <a:srgbClr val="3A1002"/>
                </a:solidFill>
              </a:rPr>
              <a:t>»</a:t>
            </a:r>
            <a:r>
              <a:rPr lang="ru-RU" sz="2400" dirty="0">
                <a:solidFill>
                  <a:srgbClr val="3A1002"/>
                </a:solidFill>
              </a:rPr>
              <a:t> — </a:t>
            </a:r>
            <a:r>
              <a:rPr lang="ru-RU" sz="2400" dirty="0" err="1">
                <a:solidFill>
                  <a:srgbClr val="3A1002"/>
                </a:solidFill>
              </a:rPr>
              <a:t>баскетбольна</a:t>
            </a:r>
            <a:r>
              <a:rPr lang="ru-RU" sz="2400" dirty="0">
                <a:solidFill>
                  <a:srgbClr val="3A1002"/>
                </a:solidFill>
              </a:rPr>
              <a:t> команда </a:t>
            </a:r>
            <a:r>
              <a:rPr lang="ru-RU" sz="2400" dirty="0" err="1">
                <a:solidFill>
                  <a:srgbClr val="3A1002"/>
                </a:solidFill>
              </a:rPr>
              <a:t>української</a:t>
            </a:r>
            <a:r>
              <a:rPr lang="ru-RU" sz="2400" dirty="0">
                <a:solidFill>
                  <a:srgbClr val="3A1002"/>
                </a:solidFill>
              </a:rPr>
              <a:t> </a:t>
            </a:r>
            <a:r>
              <a:rPr lang="ru-RU" sz="2400" dirty="0" err="1">
                <a:solidFill>
                  <a:srgbClr val="3A1002"/>
                </a:solidFill>
              </a:rPr>
              <a:t>ліги</a:t>
            </a:r>
            <a:r>
              <a:rPr lang="ru-RU" sz="2400" dirty="0">
                <a:solidFill>
                  <a:srgbClr val="3A1002"/>
                </a:solidFill>
              </a:rPr>
              <a:t> з </a:t>
            </a:r>
            <a:r>
              <a:rPr lang="ru-RU" sz="2400" u="sng" dirty="0" err="1">
                <a:solidFill>
                  <a:srgbClr val="3A1002"/>
                </a:solidFill>
              </a:rPr>
              <a:t>Дніпра</a:t>
            </a:r>
            <a:r>
              <a:rPr lang="ru-RU" sz="2400" dirty="0">
                <a:solidFill>
                  <a:srgbClr val="3A1002"/>
                </a:solidFill>
              </a:rPr>
              <a:t>.</a:t>
            </a:r>
            <a:endParaRPr lang="uk-UA" sz="2400" b="1" dirty="0" smtClean="0">
              <a:solidFill>
                <a:srgbClr val="3A1002"/>
              </a:solidFill>
            </a:endParaRPr>
          </a:p>
        </p:txBody>
      </p:sp>
      <p:sp>
        <p:nvSpPr>
          <p:cNvPr id="2" name="AutoShape 2" descr="БК Динамо Одесса | Odes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К Динамо Одесса | Odess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2" name="Picture 2" descr="Дякуємо нашим захисникам, – гравці баскетбольного клубу Дніпро записали  відеозвернення для ЗСУ - 24 канал Спор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844824"/>
            <a:ext cx="5189750" cy="31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920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767264" cy="715963"/>
          </a:xfrm>
        </p:spPr>
        <p:txBody>
          <a:bodyPr/>
          <a:lstStyle/>
          <a:p>
            <a:pPr algn="l"/>
            <a:r>
              <a:rPr lang="uk-UA" sz="4000" dirty="0" smtClean="0">
                <a:solidFill>
                  <a:schemeClr val="tx1"/>
                </a:solidFill>
              </a:rPr>
              <a:t>Майстер-клас для ліцеїстів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92080" y="1412776"/>
            <a:ext cx="3600977" cy="4267200"/>
          </a:xfrm>
        </p:spPr>
        <p:txBody>
          <a:bodyPr/>
          <a:lstStyle/>
          <a:p>
            <a:pPr marL="0" indent="0" algn="ctr">
              <a:lnSpc>
                <a:spcPct val="80000"/>
              </a:lnSpc>
              <a:buNone/>
            </a:pPr>
            <a:r>
              <a:rPr lang="ru-RU" sz="2400" dirty="0" err="1"/>
              <a:t>Баскетболісти</a:t>
            </a:r>
            <a:r>
              <a:rPr lang="ru-RU" sz="2400" dirty="0"/>
              <a:t> БК Говерла </a:t>
            </a:r>
            <a:endParaRPr lang="ru-RU" sz="2400" dirty="0" smtClean="0"/>
          </a:p>
          <a:p>
            <a:pPr marL="0" indent="0" algn="ctr">
              <a:lnSpc>
                <a:spcPct val="80000"/>
              </a:lnSpc>
              <a:buNone/>
            </a:pPr>
            <a:r>
              <a:rPr lang="ru-RU" sz="2400" dirty="0" err="1" smtClean="0"/>
              <a:t>повернулися</a:t>
            </a:r>
            <a:r>
              <a:rPr lang="ru-RU" sz="2400" dirty="0" smtClean="0"/>
              <a:t> </a:t>
            </a:r>
            <a:r>
              <a:rPr lang="ru-RU" sz="2400" dirty="0"/>
              <a:t>у </a:t>
            </a:r>
            <a:r>
              <a:rPr lang="ru-RU" sz="2400" dirty="0" err="1"/>
              <a:t>дитинство</a:t>
            </a:r>
            <a:r>
              <a:rPr lang="ru-RU" sz="2400" dirty="0"/>
              <a:t> та </a:t>
            </a:r>
            <a:r>
              <a:rPr lang="ru-RU" sz="2400" dirty="0" err="1"/>
              <a:t>зарядилися</a:t>
            </a:r>
            <a:r>
              <a:rPr lang="ru-RU" sz="2400" dirty="0"/>
              <a:t> </a:t>
            </a:r>
            <a:r>
              <a:rPr lang="ru-RU" sz="2400" dirty="0" err="1"/>
              <a:t>позитивними</a:t>
            </a:r>
            <a:r>
              <a:rPr lang="ru-RU" sz="2400" dirty="0"/>
              <a:t> </a:t>
            </a:r>
            <a:r>
              <a:rPr lang="ru-RU" sz="2400" dirty="0" err="1"/>
              <a:t>емоціями</a:t>
            </a:r>
            <a:r>
              <a:rPr lang="ru-RU" sz="2400" dirty="0"/>
              <a:t> на </a:t>
            </a:r>
            <a:r>
              <a:rPr lang="ru-RU" sz="2400" dirty="0" err="1"/>
              <a:t>черговому</a:t>
            </a:r>
            <a:r>
              <a:rPr lang="ru-RU" sz="2400" dirty="0"/>
              <a:t> </a:t>
            </a:r>
            <a:endParaRPr lang="ru-RU" sz="2400" dirty="0" smtClean="0"/>
          </a:p>
          <a:p>
            <a:pPr marL="0" indent="0" algn="ctr">
              <a:lnSpc>
                <a:spcPct val="80000"/>
              </a:lnSpc>
              <a:buNone/>
            </a:pPr>
            <a:r>
              <a:rPr lang="ru-RU" sz="2400" dirty="0" err="1" smtClean="0"/>
              <a:t>майстер-класі</a:t>
            </a:r>
            <a:r>
              <a:rPr lang="ru-RU" sz="2400" dirty="0" smtClean="0"/>
              <a:t> </a:t>
            </a:r>
            <a:r>
              <a:rPr lang="ru-RU" sz="2400" dirty="0"/>
              <a:t>з юнаками та </a:t>
            </a:r>
            <a:r>
              <a:rPr lang="ru-RU" sz="2400" dirty="0" err="1"/>
              <a:t>дівчатками</a:t>
            </a:r>
            <a:r>
              <a:rPr lang="ru-RU" sz="2400" dirty="0"/>
              <a:t> - </a:t>
            </a:r>
            <a:r>
              <a:rPr lang="ru-RU" sz="2400" dirty="0" err="1"/>
              <a:t>учнями</a:t>
            </a:r>
            <a:r>
              <a:rPr lang="ru-RU" sz="2400" dirty="0"/>
              <a:t> </a:t>
            </a:r>
            <a:endParaRPr lang="ru-RU" sz="2400" dirty="0" smtClean="0"/>
          </a:p>
          <a:p>
            <a:pPr marL="0" indent="0" algn="ctr">
              <a:lnSpc>
                <a:spcPct val="80000"/>
              </a:lnSpc>
              <a:buNone/>
            </a:pPr>
            <a:r>
              <a:rPr lang="ru-RU" sz="2400" dirty="0" smtClean="0"/>
              <a:t>2-5 </a:t>
            </a:r>
            <a:r>
              <a:rPr lang="ru-RU" sz="2400" dirty="0" err="1"/>
              <a:t>класів</a:t>
            </a:r>
            <a:r>
              <a:rPr lang="ru-RU" sz="2400" dirty="0"/>
              <a:t> </a:t>
            </a:r>
            <a:endParaRPr lang="ru-RU" sz="2400" dirty="0" smtClean="0"/>
          </a:p>
          <a:p>
            <a:pPr marL="0" indent="0" algn="ctr">
              <a:lnSpc>
                <a:spcPct val="80000"/>
              </a:lnSpc>
              <a:buNone/>
            </a:pPr>
            <a:r>
              <a:rPr lang="ru-RU" sz="2400" dirty="0" err="1" smtClean="0"/>
              <a:t>ліцею</a:t>
            </a:r>
            <a:r>
              <a:rPr lang="ru-RU" sz="2400" dirty="0" smtClean="0"/>
              <a:t> 17 </a:t>
            </a:r>
          </a:p>
          <a:p>
            <a:pPr marL="0" indent="0" algn="ctr">
              <a:lnSpc>
                <a:spcPct val="80000"/>
              </a:lnSpc>
              <a:buNone/>
            </a:pPr>
            <a:r>
              <a:rPr lang="ru-RU" sz="2400" dirty="0" err="1" smtClean="0"/>
              <a:t>Івано-Франківської</a:t>
            </a:r>
            <a:r>
              <a:rPr lang="ru-RU" sz="2400" dirty="0" smtClean="0"/>
              <a:t> </a:t>
            </a:r>
            <a:r>
              <a:rPr lang="ru-RU" sz="2400" dirty="0" err="1"/>
              <a:t>міської</a:t>
            </a:r>
            <a:r>
              <a:rPr lang="ru-RU" sz="2400" dirty="0"/>
              <a:t> </a:t>
            </a:r>
            <a:r>
              <a:rPr lang="ru-RU" sz="2400" dirty="0" smtClean="0"/>
              <a:t>ради</a:t>
            </a:r>
            <a:endParaRPr lang="ru-RU" sz="2400" dirty="0"/>
          </a:p>
          <a:p>
            <a:pPr>
              <a:lnSpc>
                <a:spcPct val="80000"/>
              </a:lnSpc>
            </a:pP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Герун в топ-10 європейського відбору на ЧС-2023 за підбираннями, Крутоус – за реалізацією триочкових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2132856"/>
            <a:ext cx="4619840" cy="2808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-template">
  <a:themeElements>
    <a:clrScheme name="powerpoint-template-24 7">
      <a:dk1>
        <a:srgbClr val="4D4D4D"/>
      </a:dk1>
      <a:lt1>
        <a:srgbClr val="FFFFFF"/>
      </a:lt1>
      <a:dk2>
        <a:srgbClr val="4D4D4D"/>
      </a:dk2>
      <a:lt2>
        <a:srgbClr val="FF8001"/>
      </a:lt2>
      <a:accent1>
        <a:srgbClr val="EF8716"/>
      </a:accent1>
      <a:accent2>
        <a:srgbClr val="FBAC1E"/>
      </a:accent2>
      <a:accent3>
        <a:srgbClr val="FFFFFF"/>
      </a:accent3>
      <a:accent4>
        <a:srgbClr val="404040"/>
      </a:accent4>
      <a:accent5>
        <a:srgbClr val="F6C3AB"/>
      </a:accent5>
      <a:accent6>
        <a:srgbClr val="E39B1A"/>
      </a:accent6>
      <a:hlink>
        <a:srgbClr val="FFB11D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FBB240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FE564C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BB2A32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E84A25"/>
        </a:lt2>
        <a:accent1>
          <a:srgbClr val="ED6A24"/>
        </a:accent1>
        <a:accent2>
          <a:srgbClr val="F99E1C"/>
        </a:accent2>
        <a:accent3>
          <a:srgbClr val="FFFFFF"/>
        </a:accent3>
        <a:accent4>
          <a:srgbClr val="404040"/>
        </a:accent4>
        <a:accent5>
          <a:srgbClr val="F4B9AC"/>
        </a:accent5>
        <a:accent6>
          <a:srgbClr val="E28F18"/>
        </a:accent6>
        <a:hlink>
          <a:srgbClr val="F1B54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D85926"/>
        </a:lt2>
        <a:accent1>
          <a:srgbClr val="E38F07"/>
        </a:accent1>
        <a:accent2>
          <a:srgbClr val="FEC200"/>
        </a:accent2>
        <a:accent3>
          <a:srgbClr val="FFFFFF"/>
        </a:accent3>
        <a:accent4>
          <a:srgbClr val="404040"/>
        </a:accent4>
        <a:accent5>
          <a:srgbClr val="EFC6AA"/>
        </a:accent5>
        <a:accent6>
          <a:srgbClr val="E6B000"/>
        </a:accent6>
        <a:hlink>
          <a:srgbClr val="D9760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FF8001"/>
        </a:lt2>
        <a:accent1>
          <a:srgbClr val="EF8716"/>
        </a:accent1>
        <a:accent2>
          <a:srgbClr val="FBAC1E"/>
        </a:accent2>
        <a:accent3>
          <a:srgbClr val="FFFFFF"/>
        </a:accent3>
        <a:accent4>
          <a:srgbClr val="404040"/>
        </a:accent4>
        <a:accent5>
          <a:srgbClr val="F6C3AB"/>
        </a:accent5>
        <a:accent6>
          <a:srgbClr val="E39B1A"/>
        </a:accent6>
        <a:hlink>
          <a:srgbClr val="FFB11D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FF8001"/>
        </a:lt2>
        <a:accent1>
          <a:srgbClr val="EF8716"/>
        </a:accent1>
        <a:accent2>
          <a:srgbClr val="FBAC1E"/>
        </a:accent2>
        <a:accent3>
          <a:srgbClr val="FFFFFF"/>
        </a:accent3>
        <a:accent4>
          <a:srgbClr val="404040"/>
        </a:accent4>
        <a:accent5>
          <a:srgbClr val="F6C3AB"/>
        </a:accent5>
        <a:accent6>
          <a:srgbClr val="E39B1A"/>
        </a:accent6>
        <a:hlink>
          <a:srgbClr val="0A377E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FF8001"/>
        </a:lt2>
        <a:accent1>
          <a:srgbClr val="EF8716"/>
        </a:accent1>
        <a:accent2>
          <a:srgbClr val="FBAC1E"/>
        </a:accent2>
        <a:accent3>
          <a:srgbClr val="FFFFFF"/>
        </a:accent3>
        <a:accent4>
          <a:srgbClr val="404040"/>
        </a:accent4>
        <a:accent5>
          <a:srgbClr val="F6C3AB"/>
        </a:accent5>
        <a:accent6>
          <a:srgbClr val="E39B1A"/>
        </a:accent6>
        <a:hlink>
          <a:srgbClr val="F0100E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FF8001"/>
        </a:lt2>
        <a:accent1>
          <a:srgbClr val="EF8716"/>
        </a:accent1>
        <a:accent2>
          <a:srgbClr val="FBAC1E"/>
        </a:accent2>
        <a:accent3>
          <a:srgbClr val="FFFFFF"/>
        </a:accent3>
        <a:accent4>
          <a:srgbClr val="404040"/>
        </a:accent4>
        <a:accent5>
          <a:srgbClr val="F6C3AB"/>
        </a:accent5>
        <a:accent6>
          <a:srgbClr val="E39B1A"/>
        </a:accent6>
        <a:hlink>
          <a:srgbClr val="518C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</Template>
  <TotalTime>69</TotalTime>
  <Words>153</Words>
  <Application>Microsoft Office PowerPoint</Application>
  <PresentationFormat>Экран (4:3)</PresentationFormat>
  <Paragraphs>64</Paragraphs>
  <Slides>9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powerpoint-template</vt:lpstr>
      <vt:lpstr>Баскетбол в Україні</vt:lpstr>
      <vt:lpstr>Історична довідка</vt:lpstr>
      <vt:lpstr>СТАТИСТИКА</vt:lpstr>
      <vt:lpstr>Логотип</vt:lpstr>
      <vt:lpstr>Презентация PowerPoint</vt:lpstr>
      <vt:lpstr>Баскетбольні клуби</vt:lpstr>
      <vt:lpstr>Баскетбольні клуби</vt:lpstr>
      <vt:lpstr>Баскетбольні клуби</vt:lpstr>
      <vt:lpstr>Майстер-клас для ліцеїстів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Баскетбол в Україні</dc:title>
  <dc:creator>Liena.Zakusylo</dc:creator>
  <cp:lastModifiedBy>Liena.Zakusylo</cp:lastModifiedBy>
  <cp:revision>9</cp:revision>
  <dcterms:created xsi:type="dcterms:W3CDTF">2023-03-09T08:05:39Z</dcterms:created>
  <dcterms:modified xsi:type="dcterms:W3CDTF">2023-03-09T10:31:03Z</dcterms:modified>
</cp:coreProperties>
</file>