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99" d="100"/>
          <a:sy n="99" d="100"/>
        </p:scale>
        <p:origin x="78" y="4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3E3A5B7-7345-4869-B638-A21CBFF814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BB96E45-E1F2-420C-9CE0-F1D42DAC0E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9E61349-2972-4249-A961-21D4BA7970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84990-05C1-4E21-B1E5-AEB20E8B4502}" type="datetimeFigureOut">
              <a:rPr lang="ru-RU" smtClean="0"/>
              <a:t>08.01.2022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8A55352-296D-453A-810D-12F9210C34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CBE411B-C85A-4148-B497-BC628358A3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E1A32-C16F-4428-AF2A-FB7938F944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5468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61E882C-2FF6-487B-9AF5-35C88955B0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9425DC5-797C-4274-9AF8-19797029A8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76CDB3A-FD8A-44BE-BCF3-1338601C7D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84990-05C1-4E21-B1E5-AEB20E8B4502}" type="datetimeFigureOut">
              <a:rPr lang="ru-RU" smtClean="0"/>
              <a:t>08.01.2022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34B850D-5464-4F9B-BF93-80FE31F8C3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BC30523-B90B-41A4-9F16-A5C0A666B9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E1A32-C16F-4428-AF2A-FB7938F944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0892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CCADE0E-2DD2-42BC-A007-9B773715CB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0488E2C-485C-4C38-B827-E081BF5014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9CDDFBD-C383-43AE-B4F3-D5EDAEA1F5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84990-05C1-4E21-B1E5-AEB20E8B4502}" type="datetimeFigureOut">
              <a:rPr lang="ru-RU" smtClean="0"/>
              <a:t>08.01.2022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F953EDB-19EE-4756-A02B-0E889BBF42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FBA16AC-8A46-4A20-B8CB-C29C9A877C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E1A32-C16F-4428-AF2A-FB7938F944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5294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1B5E491-50BF-4F5E-85CB-0A03D66E3A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87F363F-62ED-412A-A066-5C9C6FF3A49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8760354-9190-4818-8558-6C3E96C752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18B58BD-40C5-4518-B30F-38E7D78F5D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84990-05C1-4E21-B1E5-AEB20E8B4502}" type="datetimeFigureOut">
              <a:rPr lang="ru-RU" smtClean="0"/>
              <a:t>08.01.2022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7944AFE-125C-4B9F-8C6E-83FD07A2AB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CEFBDC8-2E69-45FC-9E4B-D7E8C0D2D3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E1A32-C16F-4428-AF2A-FB7938F944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3693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E1FCFB-9AF7-4D42-8901-8559079259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9315965-E85D-4586-938A-A504895F65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5538C89-1C87-4536-8B56-08A8CBF431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A2DFEE9-3F5B-4541-A74F-D9FDE7E1057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77E43685-C83B-492E-9126-DD263268E8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5962D47-C7F2-467A-8C0A-D426604CCD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84990-05C1-4E21-B1E5-AEB20E8B4502}" type="datetimeFigureOut">
              <a:rPr lang="ru-RU" smtClean="0"/>
              <a:t>08.01.2022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413C1B2-F9FF-4825-89C4-F635765053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10E47B6C-5A41-45A6-860A-CA8B93798C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E1A32-C16F-4428-AF2A-FB7938F944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3937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A6594D-EEAC-48CE-8BBD-8A0865CBBB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75DF7319-C1F6-4619-BDFC-26A728E379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84990-05C1-4E21-B1E5-AEB20E8B4502}" type="datetimeFigureOut">
              <a:rPr lang="ru-RU" smtClean="0"/>
              <a:t>08.01.2022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1F5F7F77-8249-4C81-82F4-B038331B97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B0E233FF-E3AD-4D0A-BFB6-8AB742568A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E1A32-C16F-4428-AF2A-FB7938F944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3607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2CFB54D6-DF65-48C9-A524-20E904DAC5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84990-05C1-4E21-B1E5-AEB20E8B4502}" type="datetimeFigureOut">
              <a:rPr lang="ru-RU" smtClean="0"/>
              <a:t>08.01.2022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E54E870A-664A-4021-BE42-D571F18DC5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C6914F19-4753-4C43-AED9-0C1D9362E6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E1A32-C16F-4428-AF2A-FB7938F944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4415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6B11AE-1862-4D47-AEBE-240AC33A81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C631169-07F8-48B0-8E71-D58947BB6D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1170736B-0458-46E2-BF04-9E60D0ED2E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129ABD2-FA1D-4B83-A613-CFC6B4A47C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84990-05C1-4E21-B1E5-AEB20E8B4502}" type="datetimeFigureOut">
              <a:rPr lang="ru-RU" smtClean="0"/>
              <a:t>08.01.2022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A9DAB1F-FBA7-4FC4-A8B7-848651BCD8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FA11D9D-14F5-4D5D-AB31-C47839D790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E1A32-C16F-4428-AF2A-FB7938F944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6019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36238DB-C081-4CB4-BF54-0AF02E0B72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780A83EA-1273-46FB-82AF-1D1383EBFB6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94C3EE1-DC1E-4F8C-B171-DC798D298E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8FFFFE5-B4DD-4A9A-8A58-F8F52BEA01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84990-05C1-4E21-B1E5-AEB20E8B4502}" type="datetimeFigureOut">
              <a:rPr lang="ru-RU" smtClean="0"/>
              <a:t>08.01.2022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BC9E2E8-7FDB-45C6-959B-5AF4BC15A4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DAE323D-8F1A-4A89-A3C5-185ECD0006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E1A32-C16F-4428-AF2A-FB7938F944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411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E852EE2-B030-4165-8060-91BBDB3641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F4DC643-A005-4809-BABE-65F08E7F13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8FD9C4E-E46D-4A1D-8132-832DCBF2F8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84990-05C1-4E21-B1E5-AEB20E8B4502}" type="datetimeFigureOut">
              <a:rPr lang="ru-RU" smtClean="0"/>
              <a:t>08.01.2022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F7EAC0C-59ED-4B57-A32B-A32A2DA67E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9B5CF75-AC22-420A-8ECF-355C33ED52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E1A32-C16F-4428-AF2A-FB7938F944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088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B6A62D4-4EB4-4EAE-8047-2D6961B3765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19CA2D5-3D7C-4253-9B9A-91CA363C09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9710E61-9CD3-4067-9F46-A85DBFC819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84990-05C1-4E21-B1E5-AEB20E8B4502}" type="datetimeFigureOut">
              <a:rPr lang="ru-RU" smtClean="0"/>
              <a:t>08.01.2022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D02BBD9-B726-4E61-8E0C-867DBF1B98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ADCD9A6-BEEE-4254-87FF-C1BEEA59B3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E1A32-C16F-4428-AF2A-FB7938F944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0698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wdDnDiag">
          <a:fgClr>
            <a:schemeClr val="accent6">
              <a:lumMod val="40000"/>
              <a:lumOff val="6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B7AD517-A4A7-479F-AE18-D5358FFF3A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5205D6F-B0AC-4134-A9E8-AE8ADEB800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63FEF50-A8C7-4D3D-ADB7-E69FADE6AE8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984990-05C1-4E21-B1E5-AEB20E8B4502}" type="datetimeFigureOut">
              <a:rPr lang="ru-RU" smtClean="0"/>
              <a:t>08.01.2022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CA9C9BE-00B0-405C-8A6A-F90FAB7152F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0354A3D-F666-4A7E-B4BF-4D22FA8A383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2E1A32-C16F-4428-AF2A-FB7938F944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05908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Прямоугольник 110">
            <a:extLst>
              <a:ext uri="{FF2B5EF4-FFF2-40B4-BE49-F238E27FC236}">
                <a16:creationId xmlns:a16="http://schemas.microsoft.com/office/drawing/2014/main" id="{FE884A5E-B3C9-4953-A58A-951293DBD92A}"/>
              </a:ext>
            </a:extLst>
          </p:cNvPr>
          <p:cNvSpPr/>
          <p:nvPr/>
        </p:nvSpPr>
        <p:spPr>
          <a:xfrm>
            <a:off x="1374808" y="1186314"/>
            <a:ext cx="9442383" cy="4485372"/>
          </a:xfrm>
          <a:prstGeom prst="rect">
            <a:avLst/>
          </a:prstGeom>
          <a:solidFill>
            <a:schemeClr val="accent2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0" name="Прямоугольник 109">
            <a:extLst>
              <a:ext uri="{FF2B5EF4-FFF2-40B4-BE49-F238E27FC236}">
                <a16:creationId xmlns:a16="http://schemas.microsoft.com/office/drawing/2014/main" id="{E9DB5BDE-37B9-4F7F-81C2-2AA2BA256671}"/>
              </a:ext>
            </a:extLst>
          </p:cNvPr>
          <p:cNvSpPr/>
          <p:nvPr/>
        </p:nvSpPr>
        <p:spPr>
          <a:xfrm>
            <a:off x="1544412" y="1905506"/>
            <a:ext cx="9103174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  <a:reflection blurRad="6350" stA="55000" endA="300" endPos="45500" dir="5400000" sy="-100000" algn="bl" rotWithShape="0"/>
                </a:effectLst>
              </a:rPr>
              <a:t>ФІЗИЧНІ ЯКОСТІ ЛЮДИНИ</a:t>
            </a:r>
          </a:p>
        </p:txBody>
      </p:sp>
    </p:spTree>
    <p:extLst>
      <p:ext uri="{BB962C8B-B14F-4D97-AF65-F5344CB8AC3E}">
        <p14:creationId xmlns:p14="http://schemas.microsoft.com/office/powerpoint/2010/main" val="2469702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Прямоугольник 110">
            <a:extLst>
              <a:ext uri="{FF2B5EF4-FFF2-40B4-BE49-F238E27FC236}">
                <a16:creationId xmlns:a16="http://schemas.microsoft.com/office/drawing/2014/main" id="{FE884A5E-B3C9-4953-A58A-951293DBD92A}"/>
              </a:ext>
            </a:extLst>
          </p:cNvPr>
          <p:cNvSpPr/>
          <p:nvPr/>
        </p:nvSpPr>
        <p:spPr>
          <a:xfrm>
            <a:off x="1405288" y="789272"/>
            <a:ext cx="9442383" cy="4485372"/>
          </a:xfrm>
          <a:prstGeom prst="rect">
            <a:avLst/>
          </a:prstGeom>
          <a:solidFill>
            <a:schemeClr val="accent2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B58443E-3FB4-4733-8FAA-91E8E99EBF1E}"/>
              </a:ext>
            </a:extLst>
          </p:cNvPr>
          <p:cNvSpPr txBox="1"/>
          <p:nvPr/>
        </p:nvSpPr>
        <p:spPr>
          <a:xfrm>
            <a:off x="3455472" y="3343817"/>
            <a:ext cx="830660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800" b="0" i="1" dirty="0">
                <a:solidFill>
                  <a:schemeClr val="accent1">
                    <a:lumMod val="75000"/>
                  </a:schemeClr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Georgia" panose="02040502050405020303" pitchFamily="18" charset="0"/>
              </a:rPr>
              <a:t>	При різних рухових діях у праці і побуту цілісні функції організму знаходять своє відображення у якісних особливостях рухової діяльності у розвитку фізичних якостей: сили, витривалості, швидкості, спритності, гнучкості – і у різних взаємозв'язках між ними.</a:t>
            </a:r>
            <a:endParaRPr lang="uk-UA" sz="2800" i="1" dirty="0">
              <a:solidFill>
                <a:schemeClr val="accent1">
                  <a:lumMod val="75000"/>
                </a:schemeClr>
              </a:solidFill>
              <a:effectLst>
                <a:glow rad="635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1026" name="Picture 2" descr="Советы и рекомендации к подготовке Стронгмена, Упражнения и Периодизация. |  Пикабу">
            <a:extLst>
              <a:ext uri="{FF2B5EF4-FFF2-40B4-BE49-F238E27FC236}">
                <a16:creationId xmlns:a16="http://schemas.microsoft.com/office/drawing/2014/main" id="{2A3F43D7-16A1-49C9-BBED-9EA7348AA2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190" y="3031958"/>
            <a:ext cx="3325529" cy="4796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Чего ожидать болельщикам от нового сезона в художественной гимнастике?">
            <a:extLst>
              <a:ext uri="{FF2B5EF4-FFF2-40B4-BE49-F238E27FC236}">
                <a16:creationId xmlns:a16="http://schemas.microsoft.com/office/drawing/2014/main" id="{07DE823A-C28F-49F3-9AD8-0D64545BD5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5319" y="328962"/>
            <a:ext cx="5136682" cy="2999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04E0D41-78CA-4016-A489-B4E833DEA35A}"/>
              </a:ext>
            </a:extLst>
          </p:cNvPr>
          <p:cNvSpPr txBox="1"/>
          <p:nvPr/>
        </p:nvSpPr>
        <p:spPr>
          <a:xfrm>
            <a:off x="221080" y="328962"/>
            <a:ext cx="8306602" cy="2554545"/>
          </a:xfrm>
          <a:prstGeom prst="rect">
            <a:avLst/>
          </a:prstGeom>
          <a:noFill/>
          <a:effectLst>
            <a:glow rad="406400">
              <a:schemeClr val="accent4">
                <a:satMod val="175000"/>
                <a:alpha val="55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just"/>
            <a:r>
              <a:rPr lang="uk-UA" sz="3200" b="1" i="1" dirty="0">
                <a:solidFill>
                  <a:schemeClr val="accent1">
                    <a:lumMod val="75000"/>
                  </a:schemeClr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Georgia" panose="02040502050405020303" pitchFamily="18" charset="0"/>
              </a:rPr>
              <a:t>	Фізичні якості</a:t>
            </a:r>
            <a:r>
              <a:rPr lang="uk-UA" sz="3200" b="0" i="1" dirty="0">
                <a:solidFill>
                  <a:schemeClr val="accent1">
                    <a:lumMod val="75000"/>
                  </a:schemeClr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Georgia" panose="02040502050405020303" pitchFamily="18" charset="0"/>
              </a:rPr>
              <a:t> – це розвинуті у процесі виховання і цілеспрямованої підготовки рухові задатки людини, які визначають її можливості успішно виконувати певну рухову діяльність.</a:t>
            </a:r>
            <a:endParaRPr lang="uk-UA" sz="3200" i="1" dirty="0">
              <a:solidFill>
                <a:schemeClr val="accent1">
                  <a:lumMod val="75000"/>
                </a:schemeClr>
              </a:solidFill>
              <a:effectLst>
                <a:glow rad="635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34797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Прямоугольник 110">
            <a:extLst>
              <a:ext uri="{FF2B5EF4-FFF2-40B4-BE49-F238E27FC236}">
                <a16:creationId xmlns:a16="http://schemas.microsoft.com/office/drawing/2014/main" id="{FE884A5E-B3C9-4953-A58A-951293DBD92A}"/>
              </a:ext>
            </a:extLst>
          </p:cNvPr>
          <p:cNvSpPr/>
          <p:nvPr/>
        </p:nvSpPr>
        <p:spPr>
          <a:xfrm>
            <a:off x="1405288" y="789272"/>
            <a:ext cx="9442383" cy="4485372"/>
          </a:xfrm>
          <a:prstGeom prst="rect">
            <a:avLst/>
          </a:prstGeom>
          <a:solidFill>
            <a:schemeClr val="accent2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 descr="Харьковские армрестлеры - сильнейшие в Украине">
            <a:extLst>
              <a:ext uri="{FF2B5EF4-FFF2-40B4-BE49-F238E27FC236}">
                <a16:creationId xmlns:a16="http://schemas.microsoft.com/office/drawing/2014/main" id="{A3413F0F-ABA7-4687-BDDD-610A37278B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09938"/>
            <a:ext cx="5372100" cy="3581400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04E0D41-78CA-4016-A489-B4E833DEA35A}"/>
              </a:ext>
            </a:extLst>
          </p:cNvPr>
          <p:cNvSpPr txBox="1"/>
          <p:nvPr/>
        </p:nvSpPr>
        <p:spPr>
          <a:xfrm>
            <a:off x="5515276" y="166910"/>
            <a:ext cx="6404158" cy="6370975"/>
          </a:xfrm>
          <a:prstGeom prst="rect">
            <a:avLst/>
          </a:prstGeom>
          <a:noFill/>
          <a:effectLst>
            <a:glow rad="406400">
              <a:schemeClr val="accent4">
                <a:satMod val="175000"/>
                <a:alpha val="55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just"/>
            <a:r>
              <a:rPr lang="uk-UA" sz="2400" b="1" i="1" dirty="0">
                <a:solidFill>
                  <a:schemeClr val="accent1">
                    <a:lumMod val="75000"/>
                  </a:schemeClr>
                </a:solidFill>
                <a:effectLst/>
                <a:latin typeface="Georgia" panose="02040502050405020303" pitchFamily="18" charset="0"/>
              </a:rPr>
              <a:t>	Сила</a:t>
            </a:r>
            <a:r>
              <a:rPr lang="uk-UA" sz="2400" b="0" i="0" dirty="0">
                <a:solidFill>
                  <a:schemeClr val="accent1">
                    <a:lumMod val="75000"/>
                  </a:schemeClr>
                </a:solidFill>
                <a:effectLst/>
                <a:latin typeface="Georgia" panose="02040502050405020303" pitchFamily="18" charset="0"/>
              </a:rPr>
              <a:t> – це здатність переборювати певний опір або протидіяти йому за рахунок діяльності м'язів. Величина сили визначаються у кілограмах. Вона залежить від рухового навика і координації рухів, які забезпечують можливість участі максимальної кількості м'язів у тому чи іншому русі. Сила кожного м'яза залежить від розвитку внутрішньом'язової координації рухових одиниць, за якої забезпечується їхнє одночасне скорочення. 	Сила кожного із м'язових волокон пов'язана з його будовою і біомеханічним складом. Відновлення після зусилля пов'язано з активним переключенням до гальмівних процесів в ЦНС і розслаблення напружених м'язів.</a:t>
            </a:r>
            <a:endParaRPr lang="uk-UA" sz="2400" i="1" dirty="0">
              <a:solidFill>
                <a:schemeClr val="accent1">
                  <a:lumMod val="75000"/>
                </a:schemeClr>
              </a:solidFill>
              <a:effectLst>
                <a:glow rad="635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78882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Прямоугольник 110">
            <a:extLst>
              <a:ext uri="{FF2B5EF4-FFF2-40B4-BE49-F238E27FC236}">
                <a16:creationId xmlns:a16="http://schemas.microsoft.com/office/drawing/2014/main" id="{FE884A5E-B3C9-4953-A58A-951293DBD92A}"/>
              </a:ext>
            </a:extLst>
          </p:cNvPr>
          <p:cNvSpPr/>
          <p:nvPr/>
        </p:nvSpPr>
        <p:spPr>
          <a:xfrm>
            <a:off x="1405288" y="789272"/>
            <a:ext cx="9442383" cy="4485372"/>
          </a:xfrm>
          <a:prstGeom prst="rect">
            <a:avLst/>
          </a:prstGeom>
          <a:solidFill>
            <a:schemeClr val="accent2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04E0D41-78CA-4016-A489-B4E833DEA35A}"/>
              </a:ext>
            </a:extLst>
          </p:cNvPr>
          <p:cNvSpPr txBox="1"/>
          <p:nvPr/>
        </p:nvSpPr>
        <p:spPr>
          <a:xfrm>
            <a:off x="298384" y="117693"/>
            <a:ext cx="6404158" cy="6740307"/>
          </a:xfrm>
          <a:prstGeom prst="rect">
            <a:avLst/>
          </a:prstGeom>
          <a:noFill/>
          <a:effectLst>
            <a:glow rad="406400">
              <a:schemeClr val="accent4">
                <a:satMod val="175000"/>
                <a:alpha val="55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just"/>
            <a:r>
              <a:rPr lang="uk-UA" sz="2400" b="1" i="1" dirty="0">
                <a:solidFill>
                  <a:schemeClr val="accent1">
                    <a:lumMod val="75000"/>
                  </a:schemeClr>
                </a:solidFill>
                <a:effectLst/>
                <a:latin typeface="Georgia" panose="02040502050405020303" pitchFamily="18" charset="0"/>
              </a:rPr>
              <a:t>	Витривалість</a:t>
            </a:r>
            <a:r>
              <a:rPr lang="uk-UA" sz="2400" b="0" i="0" dirty="0">
                <a:solidFill>
                  <a:schemeClr val="accent1">
                    <a:lumMod val="75000"/>
                  </a:schemeClr>
                </a:solidFill>
                <a:effectLst/>
                <a:latin typeface="Georgia" panose="02040502050405020303" pitchFamily="18" charset="0"/>
              </a:rPr>
              <a:t> при фізичних навантаженнях характеризується здатністю тривалий час виконувати роботу із визначеною інтенсивністю. Вона залежить від формування рухового навику і координації рухів, які забезпечують оптимальну кількість задіяних у роботі м'язів за оптимальної динаміки їх скорочення і розслаблення. При цьому в процесі тренування формується змінність у роботі рухових одиниць у кожному із м'язів і перебудовуються структура і біомеханічні процеси у кожному із м'язових волокон. Під час тренування у циклічних видах спорту витривалість тісно пов'язана із функцією дихання (перш за все тканинного), кровообігу, виділення і терморегуляції.</a:t>
            </a:r>
            <a:endParaRPr lang="uk-UA" sz="2400" i="1" dirty="0">
              <a:solidFill>
                <a:schemeClr val="accent1">
                  <a:lumMod val="75000"/>
                </a:schemeClr>
              </a:solidFill>
              <a:effectLst>
                <a:glow rad="635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074" name="Picture 2" descr="Как выглядит триатлон в Украине - Фотоблог На берегах Днепра - Блоги -  UA.Tribuna.com">
            <a:extLst>
              <a:ext uri="{FF2B5EF4-FFF2-40B4-BE49-F238E27FC236}">
                <a16:creationId xmlns:a16="http://schemas.microsoft.com/office/drawing/2014/main" id="{0350473C-580D-4B24-8EEC-C723C0B8000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72"/>
          <a:stretch/>
        </p:blipFill>
        <p:spPr bwMode="auto">
          <a:xfrm>
            <a:off x="6811476" y="539838"/>
            <a:ext cx="5207268" cy="4489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7653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Oxu.az - Легендарный спринтер Усэйн Болт стал отцом - ФОТО/ВИДЕО">
            <a:extLst>
              <a:ext uri="{FF2B5EF4-FFF2-40B4-BE49-F238E27FC236}">
                <a16:creationId xmlns:a16="http://schemas.microsoft.com/office/drawing/2014/main" id="{175D9AC8-44F5-44B4-8034-67788C7ECE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6252" y="-112593"/>
            <a:ext cx="12288252" cy="7646869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1" name="Прямоугольник 110">
            <a:extLst>
              <a:ext uri="{FF2B5EF4-FFF2-40B4-BE49-F238E27FC236}">
                <a16:creationId xmlns:a16="http://schemas.microsoft.com/office/drawing/2014/main" id="{FE884A5E-B3C9-4953-A58A-951293DBD92A}"/>
              </a:ext>
            </a:extLst>
          </p:cNvPr>
          <p:cNvSpPr/>
          <p:nvPr/>
        </p:nvSpPr>
        <p:spPr>
          <a:xfrm>
            <a:off x="1405288" y="789272"/>
            <a:ext cx="9442383" cy="4485372"/>
          </a:xfrm>
          <a:prstGeom prst="rect">
            <a:avLst/>
          </a:prstGeom>
          <a:solidFill>
            <a:schemeClr val="accent2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04E0D41-78CA-4016-A489-B4E833DEA35A}"/>
              </a:ext>
            </a:extLst>
          </p:cNvPr>
          <p:cNvSpPr txBox="1"/>
          <p:nvPr/>
        </p:nvSpPr>
        <p:spPr>
          <a:xfrm>
            <a:off x="5438274" y="197346"/>
            <a:ext cx="6404158" cy="6463308"/>
          </a:xfrm>
          <a:prstGeom prst="rect">
            <a:avLst/>
          </a:prstGeom>
          <a:noFill/>
          <a:effectLst>
            <a:glow rad="406400">
              <a:schemeClr val="accent4">
                <a:satMod val="175000"/>
                <a:alpha val="55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just"/>
            <a:r>
              <a:rPr lang="uk-UA" sz="2300" b="1" i="1" dirty="0">
                <a:solidFill>
                  <a:schemeClr val="accent1">
                    <a:lumMod val="75000"/>
                  </a:schemeClr>
                </a:solidFill>
                <a:effectLst/>
                <a:latin typeface="Georgia" panose="02040502050405020303" pitchFamily="18" charset="0"/>
              </a:rPr>
              <a:t>	Швидкість</a:t>
            </a:r>
            <a:r>
              <a:rPr lang="uk-UA" sz="2300" b="0" i="0" dirty="0">
                <a:solidFill>
                  <a:schemeClr val="accent1">
                    <a:lumMod val="75000"/>
                  </a:schemeClr>
                </a:solidFill>
                <a:effectLst/>
                <a:latin typeface="Georgia" panose="02040502050405020303" pitchFamily="18" charset="0"/>
              </a:rPr>
              <a:t> – це здатність людини до термінового реагування на подразники і до високої швидкості рухів, що виконуються за відсутності значного зовнішнього опору.</a:t>
            </a:r>
          </a:p>
          <a:p>
            <a:pPr algn="just"/>
            <a:r>
              <a:rPr lang="uk-UA" sz="2300" b="0" i="0" dirty="0">
                <a:solidFill>
                  <a:schemeClr val="accent1">
                    <a:lumMod val="75000"/>
                  </a:schemeClr>
                </a:solidFill>
                <a:effectLst/>
                <a:latin typeface="Georgia" panose="02040502050405020303" pitchFamily="18" charset="0"/>
              </a:rPr>
              <a:t>Швидкість – це комплексна рухова якість. Відносно елементарними видами її прояву є швидкість рухових реакцій, швидкість виконання окремого необтяженого руху (рукою, ногою, головою тощо) і частота необтяжених рухів.</a:t>
            </a:r>
          </a:p>
          <a:p>
            <a:pPr algn="just"/>
            <a:r>
              <a:rPr lang="uk-UA" sz="2300" b="0" i="0" dirty="0">
                <a:solidFill>
                  <a:schemeClr val="accent1">
                    <a:lumMod val="75000"/>
                  </a:schemeClr>
                </a:solidFill>
                <a:effectLst/>
                <a:latin typeface="Georgia" panose="02040502050405020303" pitchFamily="18" charset="0"/>
              </a:rPr>
              <a:t>	Елементарні форми прояву швидкості в різноманітних поєднаннях і у сукупності з іншими фізичними якостями і технічними навичками забезпечують комплексні прояви швидкісних можливостей у складних рухових діях, які характерні для побутової, виробничої, тренувальної і змагальної діяльності.</a:t>
            </a:r>
          </a:p>
        </p:txBody>
      </p:sp>
      <p:pic>
        <p:nvPicPr>
          <p:cNvPr id="4098" name="Picture 2" descr="Усэйн Болт. Олимпийские игры. Коронавирус последние новости. Фото, видео,  инстаграм - 16 апреля 2020 - Sport24">
            <a:extLst>
              <a:ext uri="{FF2B5EF4-FFF2-40B4-BE49-F238E27FC236}">
                <a16:creationId xmlns:a16="http://schemas.microsoft.com/office/drawing/2014/main" id="{4B57488D-BFC5-4F5E-BF7C-7953150990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718" y="3791574"/>
            <a:ext cx="5100587" cy="2869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5986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Прямоугольник 110">
            <a:extLst>
              <a:ext uri="{FF2B5EF4-FFF2-40B4-BE49-F238E27FC236}">
                <a16:creationId xmlns:a16="http://schemas.microsoft.com/office/drawing/2014/main" id="{FE884A5E-B3C9-4953-A58A-951293DBD92A}"/>
              </a:ext>
            </a:extLst>
          </p:cNvPr>
          <p:cNvSpPr/>
          <p:nvPr/>
        </p:nvSpPr>
        <p:spPr>
          <a:xfrm>
            <a:off x="1405288" y="789272"/>
            <a:ext cx="9442383" cy="4485372"/>
          </a:xfrm>
          <a:prstGeom prst="rect">
            <a:avLst/>
          </a:prstGeom>
          <a:solidFill>
            <a:schemeClr val="accent2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04E0D41-78CA-4016-A489-B4E833DEA35A}"/>
              </a:ext>
            </a:extLst>
          </p:cNvPr>
          <p:cNvSpPr txBox="1"/>
          <p:nvPr/>
        </p:nvSpPr>
        <p:spPr>
          <a:xfrm>
            <a:off x="298383" y="117693"/>
            <a:ext cx="6814685" cy="6494085"/>
          </a:xfrm>
          <a:prstGeom prst="rect">
            <a:avLst/>
          </a:prstGeom>
          <a:noFill/>
          <a:effectLst>
            <a:glow rad="406400">
              <a:schemeClr val="accent4">
                <a:satMod val="175000"/>
                <a:alpha val="55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just"/>
            <a:r>
              <a:rPr lang="uk-UA" sz="2400" b="1" i="1" dirty="0">
                <a:solidFill>
                  <a:schemeClr val="accent1">
                    <a:lumMod val="75000"/>
                  </a:schemeClr>
                </a:solidFill>
                <a:effectLst/>
                <a:latin typeface="Georgia" panose="02040502050405020303" pitchFamily="18" charset="0"/>
              </a:rPr>
              <a:t>	</a:t>
            </a:r>
            <a:r>
              <a:rPr lang="uk-UA" sz="2800" b="1" i="1" dirty="0">
                <a:solidFill>
                  <a:schemeClr val="accent1">
                    <a:lumMod val="75000"/>
                  </a:schemeClr>
                </a:solidFill>
                <a:effectLst/>
                <a:latin typeface="Georgia" panose="02040502050405020303" pitchFamily="18" charset="0"/>
              </a:rPr>
              <a:t>Спритність</a:t>
            </a:r>
            <a:r>
              <a:rPr lang="uk-UA" sz="2800" b="0" i="0" dirty="0">
                <a:solidFill>
                  <a:schemeClr val="accent1">
                    <a:lumMod val="75000"/>
                  </a:schemeClr>
                </a:solidFill>
                <a:effectLst/>
                <a:latin typeface="Georgia" panose="02040502050405020303" pitchFamily="18" charset="0"/>
              </a:rPr>
              <a:t> - це здатність людини виконувати складні за координацією рухи при зміні динаміки їх виконання у оточуючих умовах що змінюються.</a:t>
            </a:r>
          </a:p>
          <a:p>
            <a:pPr algn="just"/>
            <a:r>
              <a:rPr lang="uk-UA" sz="2800" b="0" i="0" dirty="0">
                <a:solidFill>
                  <a:schemeClr val="accent1">
                    <a:lumMod val="75000"/>
                  </a:schemeClr>
                </a:solidFill>
                <a:effectLst/>
                <a:latin typeface="Georgia" panose="02040502050405020303" pitchFamily="18" charset="0"/>
              </a:rPr>
              <a:t>Фізіологічною основою цієї якості є координаційно-рефлекторні механізми, сформовані в умовах постійних корекцій у зв'язку із впливом умов виконання тих чи інших вправ. Ця якість розладнується у зв'язку зі стомленням і тому її зберігання у спорті вимагає розвитку витривалості.</a:t>
            </a:r>
          </a:p>
          <a:p>
            <a:pPr algn="just"/>
            <a:endParaRPr lang="uk-UA" sz="2400" i="1" dirty="0">
              <a:solidFill>
                <a:schemeClr val="accent1">
                  <a:lumMod val="75000"/>
                </a:schemeClr>
              </a:solidFill>
              <a:effectLst>
                <a:glow rad="635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5122" name="Picture 2" descr="Стоит ли отдавать ребенка в спортивную акробатику">
            <a:extLst>
              <a:ext uri="{FF2B5EF4-FFF2-40B4-BE49-F238E27FC236}">
                <a16:creationId xmlns:a16="http://schemas.microsoft.com/office/drawing/2014/main" id="{1A858784-A84B-4441-9B5F-92682A76AB3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68" r="26800"/>
          <a:stretch/>
        </p:blipFill>
        <p:spPr bwMode="auto">
          <a:xfrm>
            <a:off x="7575082" y="480027"/>
            <a:ext cx="4475748" cy="6131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4242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Прямоугольник 110">
            <a:extLst>
              <a:ext uri="{FF2B5EF4-FFF2-40B4-BE49-F238E27FC236}">
                <a16:creationId xmlns:a16="http://schemas.microsoft.com/office/drawing/2014/main" id="{FE884A5E-B3C9-4953-A58A-951293DBD92A}"/>
              </a:ext>
            </a:extLst>
          </p:cNvPr>
          <p:cNvSpPr/>
          <p:nvPr/>
        </p:nvSpPr>
        <p:spPr>
          <a:xfrm>
            <a:off x="1405288" y="789272"/>
            <a:ext cx="9442383" cy="4485372"/>
          </a:xfrm>
          <a:prstGeom prst="rect">
            <a:avLst/>
          </a:prstGeom>
          <a:solidFill>
            <a:schemeClr val="accent2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04E0D41-78CA-4016-A489-B4E833DEA35A}"/>
              </a:ext>
            </a:extLst>
          </p:cNvPr>
          <p:cNvSpPr txBox="1"/>
          <p:nvPr/>
        </p:nvSpPr>
        <p:spPr>
          <a:xfrm>
            <a:off x="5226518" y="1313848"/>
            <a:ext cx="6814685" cy="3970318"/>
          </a:xfrm>
          <a:prstGeom prst="rect">
            <a:avLst/>
          </a:prstGeom>
          <a:noFill/>
          <a:effectLst>
            <a:glow rad="406400">
              <a:schemeClr val="accent4">
                <a:satMod val="175000"/>
                <a:alpha val="55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just"/>
            <a:r>
              <a:rPr lang="uk-UA" sz="2400" b="1" i="1" dirty="0">
                <a:solidFill>
                  <a:schemeClr val="accent1">
                    <a:lumMod val="75000"/>
                  </a:schemeClr>
                </a:solidFill>
                <a:effectLst/>
                <a:latin typeface="Georgia" panose="02040502050405020303" pitchFamily="18" charset="0"/>
              </a:rPr>
              <a:t>	</a:t>
            </a:r>
            <a:r>
              <a:rPr lang="uk-UA" sz="2800" b="1" i="1" dirty="0">
                <a:solidFill>
                  <a:schemeClr val="accent1">
                    <a:lumMod val="75000"/>
                  </a:schemeClr>
                </a:solidFill>
                <a:effectLst/>
                <a:latin typeface="Georgia" panose="02040502050405020303" pitchFamily="18" charset="0"/>
              </a:rPr>
              <a:t>Гнучкість – </a:t>
            </a:r>
            <a:r>
              <a:rPr lang="uk-UA" sz="2800" b="0" i="0" dirty="0">
                <a:solidFill>
                  <a:schemeClr val="accent1">
                    <a:lumMod val="75000"/>
                  </a:schemeClr>
                </a:solidFill>
                <a:effectLst/>
                <a:latin typeface="Georgia" panose="02040502050405020303" pitchFamily="18" charset="0"/>
              </a:rPr>
              <a:t>це здатність людини виконувати рухи в суглобах за можливо більшої амплітуди. Розвиток гнучкості пов'язано із підвищенням еластичності м'язів, м'язових суглобів і зв'язок, із удосконаленням координації роботи м'язів-антагоністів і при багаторічних заняттях – зі зміною форми з'єднуючих кісткових тканин.</a:t>
            </a:r>
            <a:endParaRPr lang="uk-UA" sz="2400" i="1" dirty="0">
              <a:solidFill>
                <a:schemeClr val="accent1">
                  <a:lumMod val="75000"/>
                </a:schemeClr>
              </a:solidFill>
              <a:effectLst>
                <a:glow rad="635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6146" name="Picture 2" descr="Хатха йога для развития гибкости">
            <a:extLst>
              <a:ext uri="{FF2B5EF4-FFF2-40B4-BE49-F238E27FC236}">
                <a16:creationId xmlns:a16="http://schemas.microsoft.com/office/drawing/2014/main" id="{523B9811-090D-422B-AED3-C56709A22F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4142" y="149035"/>
            <a:ext cx="3154480" cy="2676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Гибкость и методика ее воспитания » Спорт в Краснодаре">
            <a:extLst>
              <a:ext uri="{FF2B5EF4-FFF2-40B4-BE49-F238E27FC236}">
                <a16:creationId xmlns:a16="http://schemas.microsoft.com/office/drawing/2014/main" id="{6D772C67-1959-4649-9A32-FF7A446D1F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797" y="3708599"/>
            <a:ext cx="4364105" cy="2904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8033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Прямоугольник 110">
            <a:extLst>
              <a:ext uri="{FF2B5EF4-FFF2-40B4-BE49-F238E27FC236}">
                <a16:creationId xmlns:a16="http://schemas.microsoft.com/office/drawing/2014/main" id="{FE884A5E-B3C9-4953-A58A-951293DBD92A}"/>
              </a:ext>
            </a:extLst>
          </p:cNvPr>
          <p:cNvSpPr/>
          <p:nvPr/>
        </p:nvSpPr>
        <p:spPr>
          <a:xfrm>
            <a:off x="1405288" y="789272"/>
            <a:ext cx="9442383" cy="4485372"/>
          </a:xfrm>
          <a:prstGeom prst="rect">
            <a:avLst/>
          </a:prstGeom>
          <a:solidFill>
            <a:schemeClr val="accent2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04E0D41-78CA-4016-A489-B4E833DEA35A}"/>
              </a:ext>
            </a:extLst>
          </p:cNvPr>
          <p:cNvSpPr txBox="1"/>
          <p:nvPr/>
        </p:nvSpPr>
        <p:spPr>
          <a:xfrm>
            <a:off x="463325" y="216568"/>
            <a:ext cx="7300762" cy="6247864"/>
          </a:xfrm>
          <a:prstGeom prst="rect">
            <a:avLst/>
          </a:prstGeom>
          <a:noFill/>
          <a:effectLst>
            <a:glow rad="406400">
              <a:schemeClr val="accent4">
                <a:satMod val="175000"/>
                <a:alpha val="55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just"/>
            <a:r>
              <a:rPr lang="uk-UA" sz="2000" b="1" i="1" dirty="0">
                <a:solidFill>
                  <a:schemeClr val="accent5">
                    <a:lumMod val="75000"/>
                  </a:schemeClr>
                </a:solidFill>
                <a:effectLst/>
                <a:latin typeface="Georgia" panose="02040502050405020303" pitchFamily="18" charset="0"/>
              </a:rPr>
              <a:t>	Швидкість рухових реакцій.</a:t>
            </a:r>
            <a:r>
              <a:rPr lang="uk-UA" sz="2000" b="0" i="0" dirty="0">
                <a:solidFill>
                  <a:schemeClr val="accent5">
                    <a:lumMod val="75000"/>
                  </a:schemeClr>
                </a:solidFill>
                <a:effectLst/>
                <a:latin typeface="Georgia" panose="02040502050405020303" pitchFamily="18" charset="0"/>
              </a:rPr>
              <a:t> Руховою реакцією умовно прийнято називати процес, який починається зі сприйняття інформації, котра спонукає до дії (заздалегідь обумовлений сигнал або ситуація, що має сигнальне значення), і закінчується з початком руху – відповіді.</a:t>
            </a:r>
          </a:p>
          <a:p>
            <a:pPr algn="just"/>
            <a:r>
              <a:rPr lang="uk-UA" sz="2000" b="0" i="0" dirty="0">
                <a:solidFill>
                  <a:schemeClr val="accent5">
                    <a:lumMod val="75000"/>
                  </a:schemeClr>
                </a:solidFill>
                <a:effectLst/>
                <a:latin typeface="Georgia" panose="02040502050405020303" pitchFamily="18" charset="0"/>
              </a:rPr>
              <a:t>Схематично рухова реакція складається із п'яти компонентів: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uk-UA" sz="2000" b="0" i="0" dirty="0">
                <a:solidFill>
                  <a:schemeClr val="accent5">
                    <a:lumMod val="75000"/>
                  </a:schemeClr>
                </a:solidFill>
                <a:effectLst/>
                <a:latin typeface="Georgia" panose="02040502050405020303" pitchFamily="18" charset="0"/>
              </a:rPr>
              <a:t>1. Сприйняття подразника рецепторами.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uk-UA" sz="2000" b="0" i="0" dirty="0">
                <a:solidFill>
                  <a:schemeClr val="accent5">
                    <a:lumMod val="75000"/>
                  </a:schemeClr>
                </a:solidFill>
                <a:effectLst/>
                <a:latin typeface="Georgia" panose="02040502050405020303" pitchFamily="18" charset="0"/>
              </a:rPr>
              <a:t>2. Передача збудження від рецепторів до ЦНС.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uk-UA" sz="2000" b="0" i="0" dirty="0">
                <a:solidFill>
                  <a:schemeClr val="accent5">
                    <a:lumMod val="75000"/>
                  </a:schemeClr>
                </a:solidFill>
                <a:effectLst/>
                <a:latin typeface="Georgia" panose="02040502050405020303" pitchFamily="18" charset="0"/>
              </a:rPr>
              <a:t>3. «Усвідомлення» отриманого сигналу ЦНС і формування сигналу-відповіді.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uk-UA" sz="2000" b="0" i="0" dirty="0">
                <a:solidFill>
                  <a:schemeClr val="accent5">
                    <a:lumMod val="75000"/>
                  </a:schemeClr>
                </a:solidFill>
                <a:effectLst/>
                <a:latin typeface="Georgia" panose="02040502050405020303" pitchFamily="18" charset="0"/>
              </a:rPr>
              <a:t>4. Передача сигналу-відповіді до м'язів.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uk-UA" sz="2000" b="0" i="0" dirty="0">
                <a:solidFill>
                  <a:schemeClr val="accent5">
                    <a:lumMod val="75000"/>
                  </a:schemeClr>
                </a:solidFill>
                <a:effectLst/>
                <a:latin typeface="Georgia" panose="02040502050405020303" pitchFamily="18" charset="0"/>
              </a:rPr>
              <a:t>5. Збудження м'язів і відповідь певним рухом.</a:t>
            </a:r>
          </a:p>
          <a:p>
            <a:pPr algn="just"/>
            <a:r>
              <a:rPr lang="uk-UA" sz="2000" b="0" i="0" dirty="0">
                <a:solidFill>
                  <a:schemeClr val="accent5">
                    <a:lumMod val="75000"/>
                  </a:schemeClr>
                </a:solidFill>
                <a:effectLst/>
                <a:latin typeface="Georgia" panose="02040502050405020303" pitchFamily="18" charset="0"/>
              </a:rPr>
              <a:t>	Практично часом рухової реакції є час прихованого періоду, тобто час від початку сприйняття подразника до початку відповіді на нього (так званий латентний час).</a:t>
            </a:r>
          </a:p>
          <a:p>
            <a:pPr algn="just"/>
            <a:r>
              <a:rPr lang="uk-UA" sz="2000" b="0" i="0" dirty="0">
                <a:solidFill>
                  <a:schemeClr val="accent5">
                    <a:lumMod val="75000"/>
                  </a:schemeClr>
                </a:solidFill>
                <a:effectLst/>
                <a:latin typeface="Georgia" panose="02040502050405020303" pitchFamily="18" charset="0"/>
              </a:rPr>
              <a:t>Оскільки може бути один або кілька подразників (одночасних </a:t>
            </a:r>
            <a:r>
              <a:rPr lang="uk-UA" sz="2000" b="0" i="0">
                <a:solidFill>
                  <a:schemeClr val="accent5">
                    <a:lumMod val="75000"/>
                  </a:schemeClr>
                </a:solidFill>
                <a:effectLst/>
                <a:latin typeface="Georgia" panose="02040502050405020303" pitchFamily="18" charset="0"/>
              </a:rPr>
              <a:t>або послідовних), </a:t>
            </a:r>
            <a:r>
              <a:rPr lang="uk-UA" sz="2000" b="0" i="0" dirty="0">
                <a:solidFill>
                  <a:schemeClr val="accent5">
                    <a:lumMod val="75000"/>
                  </a:schemeClr>
                </a:solidFill>
                <a:effectLst/>
                <a:latin typeface="Georgia" panose="02040502050405020303" pitchFamily="18" charset="0"/>
              </a:rPr>
              <a:t>то і реакції будуть різні.</a:t>
            </a:r>
          </a:p>
          <a:p>
            <a:pPr algn="just"/>
            <a:endParaRPr lang="uk-UA" sz="2000" i="1" dirty="0">
              <a:solidFill>
                <a:schemeClr val="accent5">
                  <a:lumMod val="75000"/>
                </a:schemeClr>
              </a:solidFill>
              <a:effectLst>
                <a:glow rad="635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1026" name="Picture 2" descr="Volleyball Dig Images, Stock Photos &amp;amp; Vectors | Shutterstock">
            <a:extLst>
              <a:ext uri="{FF2B5EF4-FFF2-40B4-BE49-F238E27FC236}">
                <a16:creationId xmlns:a16="http://schemas.microsoft.com/office/drawing/2014/main" id="{080C1233-275A-4997-8F15-7ECF048AE79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85" r="21806" b="7454"/>
          <a:stretch/>
        </p:blipFill>
        <p:spPr bwMode="auto">
          <a:xfrm>
            <a:off x="7764087" y="1226698"/>
            <a:ext cx="4214553" cy="4227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2332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603</Words>
  <Application>Microsoft Office PowerPoint</Application>
  <PresentationFormat>Широкоэкранный</PresentationFormat>
  <Paragraphs>20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Georgia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Viacheslav Mirin</dc:creator>
  <cp:lastModifiedBy>Viacheslav Mirin</cp:lastModifiedBy>
  <cp:revision>6</cp:revision>
  <dcterms:created xsi:type="dcterms:W3CDTF">2022-01-08T09:29:59Z</dcterms:created>
  <dcterms:modified xsi:type="dcterms:W3CDTF">2022-01-08T16:06:03Z</dcterms:modified>
</cp:coreProperties>
</file>