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8288000" cy="10287000"/>
  <p:notesSz cx="6858000" cy="9144000"/>
  <p:embeddedFontLst>
    <p:embeddedFont>
      <p:font typeface="Rubik Spray Paint" panose="020B0604020202020204" charset="-79"/>
      <p:regular r:id="rId11"/>
    </p:embeddedFont>
    <p:embeddedFont>
      <p:font typeface="Rubik Dirt" panose="020B0604020202020204" charset="-79"/>
      <p:regular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>
        <p:scale>
          <a:sx n="40" d="100"/>
          <a:sy n="40" d="100"/>
        </p:scale>
        <p:origin x="-856" y="-3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7.png"/><Relationship Id="rId5" Type="http://schemas.openxmlformats.org/officeDocument/2006/relationships/image" Target="../media/image4.png"/><Relationship Id="rId10" Type="http://schemas.openxmlformats.org/officeDocument/2006/relationships/image" Target="../media/image9.svg"/><Relationship Id="rId4" Type="http://schemas.openxmlformats.org/officeDocument/2006/relationships/image" Target="../media/image3.png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2.png"/><Relationship Id="rId7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sv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sv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sv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sv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3332259">
            <a:off x="14001232" y="-275073"/>
            <a:ext cx="4035043" cy="3555882"/>
          </a:xfrm>
          <a:custGeom>
            <a:avLst/>
            <a:gdLst/>
            <a:ahLst/>
            <a:cxnLst/>
            <a:rect l="l" t="t" r="r" b="b"/>
            <a:pathLst>
              <a:path w="4035043" h="3555882">
                <a:moveTo>
                  <a:pt x="0" y="0"/>
                </a:moveTo>
                <a:lnTo>
                  <a:pt x="4035044" y="0"/>
                </a:lnTo>
                <a:lnTo>
                  <a:pt x="4035044" y="3555882"/>
                </a:lnTo>
                <a:lnTo>
                  <a:pt x="0" y="355588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-48509" y="0"/>
            <a:ext cx="3635122" cy="2676359"/>
          </a:xfrm>
          <a:custGeom>
            <a:avLst/>
            <a:gdLst/>
            <a:ahLst/>
            <a:cxnLst/>
            <a:rect l="l" t="t" r="r" b="b"/>
            <a:pathLst>
              <a:path w="3635122" h="2676359">
                <a:moveTo>
                  <a:pt x="0" y="0"/>
                </a:moveTo>
                <a:lnTo>
                  <a:pt x="3635122" y="0"/>
                </a:lnTo>
                <a:lnTo>
                  <a:pt x="3635122" y="2676359"/>
                </a:lnTo>
                <a:lnTo>
                  <a:pt x="0" y="267635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555688" y="2571584"/>
            <a:ext cx="10848167" cy="75761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31"/>
              </a:lnSpc>
            </a:pPr>
            <a:r>
              <a:rPr lang="en-US" sz="5093" b="1">
                <a:solidFill>
                  <a:srgbClr val="1E2CD5"/>
                </a:solidFill>
                <a:latin typeface="Kitsch Display Bold"/>
                <a:ea typeface="Kitsch Display Bold"/>
                <a:cs typeface="Kitsch Display Bold"/>
                <a:sym typeface="Kitsch Display Bold"/>
              </a:rPr>
              <a:t>УРОК “ТРИ СТИХІЇ РУХУ: СИЛА, НАПРЯМОК, ПОЛІТ”</a:t>
            </a:r>
          </a:p>
          <a:p>
            <a:pPr algn="ctr">
              <a:lnSpc>
                <a:spcPts val="7131"/>
              </a:lnSpc>
            </a:pPr>
            <a:r>
              <a:rPr lang="en-US" sz="5093" b="1">
                <a:solidFill>
                  <a:srgbClr val="1E2CD5"/>
                </a:solidFill>
                <a:latin typeface="Kitsch Display Bold"/>
                <a:ea typeface="Kitsch Display Bold"/>
                <a:cs typeface="Kitsch Display Bold"/>
                <a:sym typeface="Kitsch Display Bold"/>
              </a:rPr>
              <a:t>8 КЛАС (НУШ)</a:t>
            </a:r>
          </a:p>
          <a:p>
            <a:pPr algn="ctr">
              <a:lnSpc>
                <a:spcPts val="7131"/>
              </a:lnSpc>
            </a:pPr>
            <a:endParaRPr lang="en-US" sz="5093" b="1">
              <a:solidFill>
                <a:srgbClr val="1E2CD5"/>
              </a:solidFill>
              <a:latin typeface="Kitsch Display Bold"/>
              <a:ea typeface="Kitsch Display Bold"/>
              <a:cs typeface="Kitsch Display Bold"/>
              <a:sym typeface="Kitsch Display Bold"/>
            </a:endParaRPr>
          </a:p>
          <a:p>
            <a:pPr algn="ctr">
              <a:lnSpc>
                <a:spcPts val="6087"/>
              </a:lnSpc>
            </a:pPr>
            <a:r>
              <a:rPr lang="en-US" sz="4347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РОЗРОБИЛА ВЧИТЕЛЬ ФІЗИЧНОЇ КУЛЬТУРИ </a:t>
            </a:r>
          </a:p>
          <a:p>
            <a:pPr algn="ctr">
              <a:lnSpc>
                <a:spcPts val="6087"/>
              </a:lnSpc>
            </a:pPr>
            <a:r>
              <a:rPr lang="en-US" sz="4347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ГРУШКО АННА МИКОЛАЇВНА</a:t>
            </a:r>
          </a:p>
          <a:p>
            <a:pPr algn="ctr">
              <a:lnSpc>
                <a:spcPts val="6087"/>
              </a:lnSpc>
            </a:pPr>
            <a:r>
              <a:rPr lang="en-US" sz="4347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НОВОЗАПОРІЗЬКА ГІМНАЗІЯ “СМАРТ”</a:t>
            </a:r>
          </a:p>
          <a:p>
            <a:pPr algn="ctr">
              <a:lnSpc>
                <a:spcPts val="7131"/>
              </a:lnSpc>
              <a:spcBef>
                <a:spcPct val="0"/>
              </a:spcBef>
            </a:pPr>
            <a:endParaRPr lang="en-US" sz="4347">
              <a:solidFill>
                <a:srgbClr val="000000"/>
              </a:solidFill>
              <a:latin typeface="Kitsch Display"/>
              <a:ea typeface="Kitsch Display"/>
              <a:cs typeface="Kitsch Display"/>
              <a:sym typeface="Kitsch Display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4263340" y="509068"/>
            <a:ext cx="9761320" cy="1342839"/>
            <a:chOff x="0" y="0"/>
            <a:chExt cx="2815544" cy="387327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815544" cy="387327"/>
            </a:xfrm>
            <a:custGeom>
              <a:avLst/>
              <a:gdLst/>
              <a:ahLst/>
              <a:cxnLst/>
              <a:rect l="l" t="t" r="r" b="b"/>
              <a:pathLst>
                <a:path w="2815544" h="387327">
                  <a:moveTo>
                    <a:pt x="2612344" y="0"/>
                  </a:moveTo>
                  <a:cubicBezTo>
                    <a:pt x="2724568" y="0"/>
                    <a:pt x="2815544" y="86706"/>
                    <a:pt x="2815544" y="193663"/>
                  </a:cubicBezTo>
                  <a:cubicBezTo>
                    <a:pt x="2815544" y="300621"/>
                    <a:pt x="2724568" y="387327"/>
                    <a:pt x="2612344" y="387327"/>
                  </a:cubicBezTo>
                  <a:lnTo>
                    <a:pt x="203200" y="387327"/>
                  </a:lnTo>
                  <a:cubicBezTo>
                    <a:pt x="90976" y="387327"/>
                    <a:pt x="0" y="300621"/>
                    <a:pt x="0" y="193663"/>
                  </a:cubicBezTo>
                  <a:cubicBezTo>
                    <a:pt x="0" y="86706"/>
                    <a:pt x="90976" y="0"/>
                    <a:pt x="2032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8C52FF">
                    <a:alpha val="100000"/>
                  </a:srgbClr>
                </a:gs>
                <a:gs pos="100000">
                  <a:srgbClr val="FF914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5" name="TextBox 5"/>
            <p:cNvSpPr txBox="1"/>
            <p:nvPr/>
          </p:nvSpPr>
          <p:spPr>
            <a:xfrm>
              <a:off x="0" y="-76200"/>
              <a:ext cx="2815544" cy="46352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179"/>
                </a:lnSpc>
              </a:pPr>
              <a:r>
                <a:rPr lang="en-US" sz="3699">
                  <a:solidFill>
                    <a:srgbClr val="1E2CD5"/>
                  </a:solidFill>
                  <a:latin typeface="Rubik Dirt"/>
                  <a:ea typeface="Rubik Dirt"/>
                  <a:cs typeface="Rubik Dirt"/>
                  <a:sym typeface="Rubik Dirt"/>
                </a:rPr>
                <a:t>УРОК “ТРИ СТИХІЇ РУХУ”</a:t>
              </a:r>
            </a:p>
          </p:txBody>
        </p:sp>
      </p:grpSp>
      <p:sp>
        <p:nvSpPr>
          <p:cNvPr id="6" name="Freeform 6"/>
          <p:cNvSpPr/>
          <p:nvPr/>
        </p:nvSpPr>
        <p:spPr>
          <a:xfrm rot="-3332259">
            <a:off x="15241778" y="-749241"/>
            <a:ext cx="4035043" cy="3555882"/>
          </a:xfrm>
          <a:custGeom>
            <a:avLst/>
            <a:gdLst/>
            <a:ahLst/>
            <a:cxnLst/>
            <a:rect l="l" t="t" r="r" b="b"/>
            <a:pathLst>
              <a:path w="4035043" h="3555882">
                <a:moveTo>
                  <a:pt x="0" y="0"/>
                </a:moveTo>
                <a:lnTo>
                  <a:pt x="4035044" y="0"/>
                </a:lnTo>
                <a:lnTo>
                  <a:pt x="4035044" y="3555882"/>
                </a:lnTo>
                <a:lnTo>
                  <a:pt x="0" y="355588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-48509" y="0"/>
            <a:ext cx="3635122" cy="2676359"/>
          </a:xfrm>
          <a:custGeom>
            <a:avLst/>
            <a:gdLst/>
            <a:ahLst/>
            <a:cxnLst/>
            <a:rect l="l" t="t" r="r" b="b"/>
            <a:pathLst>
              <a:path w="3635122" h="2676359">
                <a:moveTo>
                  <a:pt x="0" y="0"/>
                </a:moveTo>
                <a:lnTo>
                  <a:pt x="3635122" y="0"/>
                </a:lnTo>
                <a:lnTo>
                  <a:pt x="3635122" y="2676359"/>
                </a:lnTo>
                <a:lnTo>
                  <a:pt x="0" y="267635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3789987" y="5878519"/>
            <a:ext cx="2780898" cy="2816099"/>
          </a:xfrm>
          <a:custGeom>
            <a:avLst/>
            <a:gdLst/>
            <a:ahLst/>
            <a:cxnLst/>
            <a:rect l="l" t="t" r="r" b="b"/>
            <a:pathLst>
              <a:path w="2780898" h="2816099">
                <a:moveTo>
                  <a:pt x="0" y="0"/>
                </a:moveTo>
                <a:lnTo>
                  <a:pt x="2780898" y="0"/>
                </a:lnTo>
                <a:lnTo>
                  <a:pt x="2780898" y="2816099"/>
                </a:lnTo>
                <a:lnTo>
                  <a:pt x="0" y="281609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92634" y="4948483"/>
            <a:ext cx="4297441" cy="4114800"/>
          </a:xfrm>
          <a:custGeom>
            <a:avLst/>
            <a:gdLst/>
            <a:ahLst/>
            <a:cxnLst/>
            <a:rect l="l" t="t" r="r" b="b"/>
            <a:pathLst>
              <a:path w="4297441" h="4114800">
                <a:moveTo>
                  <a:pt x="0" y="0"/>
                </a:moveTo>
                <a:lnTo>
                  <a:pt x="4297441" y="0"/>
                </a:lnTo>
                <a:lnTo>
                  <a:pt x="429744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grpSp>
        <p:nvGrpSpPr>
          <p:cNvPr id="10" name="Group 10"/>
          <p:cNvGrpSpPr/>
          <p:nvPr/>
        </p:nvGrpSpPr>
        <p:grpSpPr>
          <a:xfrm>
            <a:off x="867468" y="3026797"/>
            <a:ext cx="4478751" cy="1342839"/>
            <a:chOff x="0" y="0"/>
            <a:chExt cx="1291846" cy="387327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291846" cy="387327"/>
            </a:xfrm>
            <a:custGeom>
              <a:avLst/>
              <a:gdLst/>
              <a:ahLst/>
              <a:cxnLst/>
              <a:rect l="l" t="t" r="r" b="b"/>
              <a:pathLst>
                <a:path w="1291846" h="387327">
                  <a:moveTo>
                    <a:pt x="1088646" y="0"/>
                  </a:moveTo>
                  <a:cubicBezTo>
                    <a:pt x="1200870" y="0"/>
                    <a:pt x="1291846" y="86706"/>
                    <a:pt x="1291846" y="193663"/>
                  </a:cubicBezTo>
                  <a:cubicBezTo>
                    <a:pt x="1291846" y="300621"/>
                    <a:pt x="1200870" y="387327"/>
                    <a:pt x="1088646" y="387327"/>
                  </a:cubicBezTo>
                  <a:lnTo>
                    <a:pt x="203200" y="387327"/>
                  </a:lnTo>
                  <a:cubicBezTo>
                    <a:pt x="90976" y="387327"/>
                    <a:pt x="0" y="300621"/>
                    <a:pt x="0" y="193663"/>
                  </a:cubicBezTo>
                  <a:cubicBezTo>
                    <a:pt x="0" y="86706"/>
                    <a:pt x="90976" y="0"/>
                    <a:pt x="2032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7B2D9F">
                    <a:alpha val="100000"/>
                  </a:srgbClr>
                </a:gs>
                <a:gs pos="100000">
                  <a:srgbClr val="FDD82E">
                    <a:alpha val="100000"/>
                  </a:srgbClr>
                </a:gs>
              </a:gsLst>
              <a:lin ang="5400000"/>
            </a:gradFill>
          </p:spPr>
        </p:sp>
        <p:sp>
          <p:nvSpPr>
            <p:cNvPr id="12" name="TextBox 12"/>
            <p:cNvSpPr txBox="1"/>
            <p:nvPr/>
          </p:nvSpPr>
          <p:spPr>
            <a:xfrm>
              <a:off x="0" y="-85725"/>
              <a:ext cx="1291846" cy="47305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039"/>
                </a:lnSpc>
              </a:pPr>
              <a:r>
                <a:rPr lang="en-US" sz="3599">
                  <a:solidFill>
                    <a:srgbClr val="1E2CD5"/>
                  </a:solidFill>
                  <a:latin typeface="Rubik Dirt"/>
                  <a:ea typeface="Rubik Dirt"/>
                  <a:cs typeface="Rubik Dirt"/>
                  <a:sym typeface="Rubik Dirt"/>
                </a:rPr>
                <a:t>СИЛА</a:t>
              </a:r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2092135" y="3026797"/>
            <a:ext cx="4478751" cy="1342839"/>
            <a:chOff x="0" y="0"/>
            <a:chExt cx="1291846" cy="387327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291846" cy="387327"/>
            </a:xfrm>
            <a:custGeom>
              <a:avLst/>
              <a:gdLst/>
              <a:ahLst/>
              <a:cxnLst/>
              <a:rect l="l" t="t" r="r" b="b"/>
              <a:pathLst>
                <a:path w="1291846" h="387327">
                  <a:moveTo>
                    <a:pt x="1088646" y="0"/>
                  </a:moveTo>
                  <a:cubicBezTo>
                    <a:pt x="1200870" y="0"/>
                    <a:pt x="1291846" y="86706"/>
                    <a:pt x="1291846" y="193663"/>
                  </a:cubicBezTo>
                  <a:cubicBezTo>
                    <a:pt x="1291846" y="300621"/>
                    <a:pt x="1200870" y="387327"/>
                    <a:pt x="1088646" y="387327"/>
                  </a:cubicBezTo>
                  <a:lnTo>
                    <a:pt x="203200" y="387327"/>
                  </a:lnTo>
                  <a:cubicBezTo>
                    <a:pt x="90976" y="387327"/>
                    <a:pt x="0" y="300621"/>
                    <a:pt x="0" y="193663"/>
                  </a:cubicBezTo>
                  <a:cubicBezTo>
                    <a:pt x="0" y="86706"/>
                    <a:pt x="90976" y="0"/>
                    <a:pt x="2032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7B2D9F">
                    <a:alpha val="100000"/>
                  </a:srgbClr>
                </a:gs>
                <a:gs pos="100000">
                  <a:srgbClr val="FDD82E">
                    <a:alpha val="100000"/>
                  </a:srgbClr>
                </a:gs>
              </a:gsLst>
              <a:lin ang="5400000"/>
            </a:gradFill>
          </p:spPr>
        </p:sp>
        <p:sp>
          <p:nvSpPr>
            <p:cNvPr id="15" name="TextBox 15"/>
            <p:cNvSpPr txBox="1"/>
            <p:nvPr/>
          </p:nvSpPr>
          <p:spPr>
            <a:xfrm>
              <a:off x="0" y="-76200"/>
              <a:ext cx="1291846" cy="46352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479"/>
                </a:lnSpc>
              </a:pPr>
              <a:r>
                <a:rPr lang="en-US" sz="3199">
                  <a:solidFill>
                    <a:srgbClr val="1E2CD5"/>
                  </a:solidFill>
                  <a:latin typeface="Rubik Dirt"/>
                  <a:ea typeface="Rubik Dirt"/>
                  <a:cs typeface="Rubik Dirt"/>
                  <a:sym typeface="Rubik Dirt"/>
                </a:rPr>
                <a:t>ПОЛІТ</a:t>
              </a:r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6767153" y="3800661"/>
            <a:ext cx="4478751" cy="1342839"/>
            <a:chOff x="0" y="0"/>
            <a:chExt cx="1291846" cy="38732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291846" cy="387327"/>
            </a:xfrm>
            <a:custGeom>
              <a:avLst/>
              <a:gdLst/>
              <a:ahLst/>
              <a:cxnLst/>
              <a:rect l="l" t="t" r="r" b="b"/>
              <a:pathLst>
                <a:path w="1291846" h="387327">
                  <a:moveTo>
                    <a:pt x="1088646" y="0"/>
                  </a:moveTo>
                  <a:cubicBezTo>
                    <a:pt x="1200870" y="0"/>
                    <a:pt x="1291846" y="86706"/>
                    <a:pt x="1291846" y="193663"/>
                  </a:cubicBezTo>
                  <a:cubicBezTo>
                    <a:pt x="1291846" y="300621"/>
                    <a:pt x="1200870" y="387327"/>
                    <a:pt x="1088646" y="387327"/>
                  </a:cubicBezTo>
                  <a:lnTo>
                    <a:pt x="203200" y="387327"/>
                  </a:lnTo>
                  <a:cubicBezTo>
                    <a:pt x="90976" y="387327"/>
                    <a:pt x="0" y="300621"/>
                    <a:pt x="0" y="193663"/>
                  </a:cubicBezTo>
                  <a:cubicBezTo>
                    <a:pt x="0" y="86706"/>
                    <a:pt x="90976" y="0"/>
                    <a:pt x="2032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7B2D9F">
                    <a:alpha val="100000"/>
                  </a:srgbClr>
                </a:gs>
                <a:gs pos="100000">
                  <a:srgbClr val="FDD82E">
                    <a:alpha val="100000"/>
                  </a:srgbClr>
                </a:gs>
              </a:gsLst>
              <a:lin ang="5400000"/>
            </a:gradFill>
          </p:spPr>
        </p:sp>
        <p:sp>
          <p:nvSpPr>
            <p:cNvPr id="18" name="TextBox 18"/>
            <p:cNvSpPr txBox="1"/>
            <p:nvPr/>
          </p:nvSpPr>
          <p:spPr>
            <a:xfrm>
              <a:off x="0" y="-76200"/>
              <a:ext cx="1291846" cy="46352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479"/>
                </a:lnSpc>
              </a:pPr>
              <a:r>
                <a:rPr lang="en-US" sz="3199">
                  <a:solidFill>
                    <a:srgbClr val="1E2CD5"/>
                  </a:solidFill>
                  <a:latin typeface="Rubik Dirt"/>
                  <a:ea typeface="Rubik Dirt"/>
                  <a:cs typeface="Rubik Dirt"/>
                  <a:sym typeface="Rubik Dirt"/>
                </a:rPr>
                <a:t>НАПРЯМОК</a:t>
              </a:r>
            </a:p>
          </p:txBody>
        </p:sp>
      </p:grpSp>
      <p:sp>
        <p:nvSpPr>
          <p:cNvPr id="19" name="Freeform 19"/>
          <p:cNvSpPr/>
          <p:nvPr/>
        </p:nvSpPr>
        <p:spPr>
          <a:xfrm rot="-10800000">
            <a:off x="7891058" y="1658343"/>
            <a:ext cx="2505884" cy="2036031"/>
          </a:xfrm>
          <a:custGeom>
            <a:avLst/>
            <a:gdLst/>
            <a:ahLst/>
            <a:cxnLst/>
            <a:rect l="l" t="t" r="r" b="b"/>
            <a:pathLst>
              <a:path w="2505884" h="2036031">
                <a:moveTo>
                  <a:pt x="0" y="0"/>
                </a:moveTo>
                <a:lnTo>
                  <a:pt x="2505884" y="0"/>
                </a:lnTo>
                <a:lnTo>
                  <a:pt x="2505884" y="2036031"/>
                </a:lnTo>
                <a:lnTo>
                  <a:pt x="0" y="2036031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7282446" y="5248275"/>
            <a:ext cx="2759044" cy="3446343"/>
          </a:xfrm>
          <a:custGeom>
            <a:avLst/>
            <a:gdLst/>
            <a:ahLst/>
            <a:cxnLst/>
            <a:rect l="l" t="t" r="r" b="b"/>
            <a:pathLst>
              <a:path w="2759044" h="3446343">
                <a:moveTo>
                  <a:pt x="0" y="0"/>
                </a:moveTo>
                <a:lnTo>
                  <a:pt x="2759043" y="0"/>
                </a:lnTo>
                <a:lnTo>
                  <a:pt x="2759043" y="3446343"/>
                </a:lnTo>
                <a:lnTo>
                  <a:pt x="0" y="3446343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-901" r="-901"/>
            </a:stretch>
          </a:blipFill>
        </p:spPr>
      </p:sp>
      <p:sp>
        <p:nvSpPr>
          <p:cNvPr id="21" name="TextBox 21"/>
          <p:cNvSpPr txBox="1"/>
          <p:nvPr/>
        </p:nvSpPr>
        <p:spPr>
          <a:xfrm>
            <a:off x="1653981" y="9201150"/>
            <a:ext cx="1710928" cy="5048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sz="29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КРОСФІТ 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7267612" y="8996998"/>
            <a:ext cx="2962573" cy="10287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sz="29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СПОРТИВНЕ</a:t>
            </a:r>
          </a:p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sz="29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ОРІЄНТУВАННЯ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4116385" y="8715375"/>
            <a:ext cx="2042021" cy="10287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sz="29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АЛТИМАТ </a:t>
            </a:r>
          </a:p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sz="29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ФРИЗБІ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3332259">
            <a:off x="15075820" y="-5289"/>
            <a:ext cx="2788107" cy="2496746"/>
          </a:xfrm>
          <a:custGeom>
            <a:avLst/>
            <a:gdLst/>
            <a:ahLst/>
            <a:cxnLst/>
            <a:rect l="l" t="t" r="r" b="b"/>
            <a:pathLst>
              <a:path w="4035043" h="3555882">
                <a:moveTo>
                  <a:pt x="0" y="0"/>
                </a:moveTo>
                <a:lnTo>
                  <a:pt x="4035044" y="0"/>
                </a:lnTo>
                <a:lnTo>
                  <a:pt x="4035044" y="3555882"/>
                </a:lnTo>
                <a:lnTo>
                  <a:pt x="0" y="355588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653951" y="1028700"/>
            <a:ext cx="3224809" cy="2421160"/>
            <a:chOff x="0" y="0"/>
            <a:chExt cx="751332" cy="564134"/>
          </a:xfrm>
        </p:grpSpPr>
        <p:sp>
          <p:nvSpPr>
            <p:cNvPr id="5" name="Freeform 5"/>
            <p:cNvSpPr/>
            <p:nvPr/>
          </p:nvSpPr>
          <p:spPr>
            <a:xfrm>
              <a:off x="24179" y="0"/>
              <a:ext cx="702975" cy="563118"/>
            </a:xfrm>
            <a:custGeom>
              <a:avLst/>
              <a:gdLst/>
              <a:ahLst/>
              <a:cxnLst/>
              <a:rect l="l" t="t" r="r" b="b"/>
              <a:pathLst>
                <a:path w="702975" h="563118">
                  <a:moveTo>
                    <a:pt x="600606" y="91867"/>
                  </a:moveTo>
                  <a:lnTo>
                    <a:pt x="665867" y="189691"/>
                  </a:lnTo>
                  <a:cubicBezTo>
                    <a:pt x="702974" y="245315"/>
                    <a:pt x="702974" y="317802"/>
                    <a:pt x="665867" y="373426"/>
                  </a:cubicBezTo>
                  <a:lnTo>
                    <a:pt x="600606" y="471250"/>
                  </a:lnTo>
                  <a:cubicBezTo>
                    <a:pt x="562316" y="528646"/>
                    <a:pt x="497882" y="563118"/>
                    <a:pt x="428886" y="563118"/>
                  </a:cubicBezTo>
                  <a:lnTo>
                    <a:pt x="274088" y="563118"/>
                  </a:lnTo>
                  <a:cubicBezTo>
                    <a:pt x="205092" y="563118"/>
                    <a:pt x="140658" y="528646"/>
                    <a:pt x="102368" y="471250"/>
                  </a:cubicBezTo>
                  <a:lnTo>
                    <a:pt x="37107" y="373426"/>
                  </a:lnTo>
                  <a:cubicBezTo>
                    <a:pt x="0" y="317802"/>
                    <a:pt x="0" y="245315"/>
                    <a:pt x="37107" y="189691"/>
                  </a:cubicBezTo>
                  <a:lnTo>
                    <a:pt x="102368" y="91867"/>
                  </a:lnTo>
                  <a:cubicBezTo>
                    <a:pt x="140658" y="34471"/>
                    <a:pt x="205092" y="0"/>
                    <a:pt x="274088" y="0"/>
                  </a:cubicBezTo>
                  <a:lnTo>
                    <a:pt x="428886" y="0"/>
                  </a:lnTo>
                  <a:cubicBezTo>
                    <a:pt x="497882" y="0"/>
                    <a:pt x="562316" y="34471"/>
                    <a:pt x="600606" y="91867"/>
                  </a:cubicBezTo>
                  <a:close/>
                </a:path>
              </a:pathLst>
            </a:custGeom>
            <a:gradFill rotWithShape="1">
              <a:gsLst>
                <a:gs pos="15000">
                  <a:srgbClr val="007DAF">
                    <a:alpha val="100000"/>
                  </a:srgbClr>
                </a:gs>
                <a:gs pos="50000">
                  <a:srgbClr val="C771D4">
                    <a:alpha val="100000"/>
                  </a:srgbClr>
                </a:gs>
                <a:gs pos="85000">
                  <a:srgbClr val="FFB829">
                    <a:alpha val="100000"/>
                  </a:srgbClr>
                </a:gs>
              </a:gsLst>
              <a:lin ang="18900000"/>
            </a:gradFill>
            <a:ln w="38100" cap="rnd">
              <a:gradFill>
                <a:gsLst>
                  <a:gs pos="15000">
                    <a:srgbClr val="007DAF">
                      <a:alpha val="100000"/>
                    </a:srgbClr>
                  </a:gs>
                  <a:gs pos="50000">
                    <a:srgbClr val="C771D4">
                      <a:alpha val="100000"/>
                    </a:srgbClr>
                  </a:gs>
                  <a:gs pos="85000">
                    <a:srgbClr val="FFB829">
                      <a:alpha val="100000"/>
                    </a:srgbClr>
                  </a:gs>
                </a:gsLst>
                <a:lin ang="18900000"/>
              </a:gradFill>
              <a:prstDash val="solid"/>
              <a:round/>
            </a:ln>
          </p:spPr>
        </p:sp>
        <p:sp>
          <p:nvSpPr>
            <p:cNvPr id="6" name="TextBox 6"/>
            <p:cNvSpPr txBox="1"/>
            <p:nvPr/>
          </p:nvSpPr>
          <p:spPr>
            <a:xfrm>
              <a:off x="137489" y="18316"/>
              <a:ext cx="476355" cy="46950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059"/>
                </a:lnSpc>
              </a:pPr>
              <a:r>
                <a:rPr lang="en-US" sz="2899" b="1">
                  <a:solidFill>
                    <a:srgbClr val="000000"/>
                  </a:solidFill>
                  <a:latin typeface="Kitsch Display Bold"/>
                  <a:ea typeface="Kitsch Display Bold"/>
                  <a:cs typeface="Kitsch Display Bold"/>
                  <a:sym typeface="Kitsch Display Bold"/>
                </a:rPr>
                <a:t>КРОСФІТ</a:t>
              </a:r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4528903" y="1028700"/>
            <a:ext cx="5495592" cy="2669517"/>
            <a:chOff x="0" y="0"/>
            <a:chExt cx="1280390" cy="622002"/>
          </a:xfrm>
        </p:grpSpPr>
        <p:sp>
          <p:nvSpPr>
            <p:cNvPr id="8" name="Freeform 8"/>
            <p:cNvSpPr/>
            <p:nvPr/>
          </p:nvSpPr>
          <p:spPr>
            <a:xfrm>
              <a:off x="27425" y="0"/>
              <a:ext cx="1225540" cy="620881"/>
            </a:xfrm>
            <a:custGeom>
              <a:avLst/>
              <a:gdLst/>
              <a:ahLst/>
              <a:cxnLst/>
              <a:rect l="l" t="t" r="r" b="b"/>
              <a:pathLst>
                <a:path w="1225540" h="620881">
                  <a:moveTo>
                    <a:pt x="979386" y="45115"/>
                  </a:moveTo>
                  <a:lnTo>
                    <a:pt x="1206447" y="265325"/>
                  </a:lnTo>
                  <a:cubicBezTo>
                    <a:pt x="1218652" y="277162"/>
                    <a:pt x="1225540" y="293438"/>
                    <a:pt x="1225540" y="310440"/>
                  </a:cubicBezTo>
                  <a:cubicBezTo>
                    <a:pt x="1225540" y="327442"/>
                    <a:pt x="1218652" y="343719"/>
                    <a:pt x="1206447" y="355556"/>
                  </a:cubicBezTo>
                  <a:lnTo>
                    <a:pt x="979386" y="575766"/>
                  </a:lnTo>
                  <a:cubicBezTo>
                    <a:pt x="949552" y="604700"/>
                    <a:pt x="909625" y="620881"/>
                    <a:pt x="868065" y="620881"/>
                  </a:cubicBezTo>
                  <a:lnTo>
                    <a:pt x="357475" y="620881"/>
                  </a:lnTo>
                  <a:cubicBezTo>
                    <a:pt x="315915" y="620881"/>
                    <a:pt x="275988" y="604700"/>
                    <a:pt x="246154" y="575766"/>
                  </a:cubicBezTo>
                  <a:lnTo>
                    <a:pt x="19094" y="355556"/>
                  </a:lnTo>
                  <a:cubicBezTo>
                    <a:pt x="6889" y="343719"/>
                    <a:pt x="0" y="327442"/>
                    <a:pt x="0" y="310440"/>
                  </a:cubicBezTo>
                  <a:cubicBezTo>
                    <a:pt x="0" y="293438"/>
                    <a:pt x="6889" y="277162"/>
                    <a:pt x="19094" y="265325"/>
                  </a:cubicBezTo>
                  <a:lnTo>
                    <a:pt x="246154" y="45115"/>
                  </a:lnTo>
                  <a:cubicBezTo>
                    <a:pt x="275988" y="16181"/>
                    <a:pt x="315915" y="0"/>
                    <a:pt x="357475" y="0"/>
                  </a:cubicBezTo>
                  <a:lnTo>
                    <a:pt x="868065" y="0"/>
                  </a:lnTo>
                  <a:cubicBezTo>
                    <a:pt x="909625" y="0"/>
                    <a:pt x="949552" y="16181"/>
                    <a:pt x="979386" y="45115"/>
                  </a:cubicBezTo>
                  <a:close/>
                </a:path>
              </a:pathLst>
            </a:custGeom>
            <a:gradFill rotWithShape="1">
              <a:gsLst>
                <a:gs pos="15000">
                  <a:srgbClr val="007DAF">
                    <a:alpha val="100000"/>
                  </a:srgbClr>
                </a:gs>
                <a:gs pos="50000">
                  <a:srgbClr val="C771D4">
                    <a:alpha val="100000"/>
                  </a:srgbClr>
                </a:gs>
                <a:gs pos="85000">
                  <a:srgbClr val="FFB829">
                    <a:alpha val="100000"/>
                  </a:srgbClr>
                </a:gs>
              </a:gsLst>
              <a:lin ang="18900000"/>
            </a:gradFill>
            <a:ln w="38100" cap="rnd">
              <a:gradFill>
                <a:gsLst>
                  <a:gs pos="15000">
                    <a:srgbClr val="007DAF">
                      <a:alpha val="100000"/>
                    </a:srgbClr>
                  </a:gs>
                  <a:gs pos="50000">
                    <a:srgbClr val="C771D4">
                      <a:alpha val="100000"/>
                    </a:srgbClr>
                  </a:gs>
                  <a:gs pos="85000">
                    <a:srgbClr val="FFB829">
                      <a:alpha val="100000"/>
                    </a:srgbClr>
                  </a:gs>
                </a:gsLst>
                <a:lin ang="18900000"/>
              </a:gradFill>
              <a:prstDash val="solid"/>
              <a:round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234303" y="26057"/>
              <a:ext cx="811785" cy="5118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059"/>
                </a:lnSpc>
              </a:pPr>
              <a:r>
                <a:rPr lang="en-US" sz="2899" b="1">
                  <a:solidFill>
                    <a:srgbClr val="000000"/>
                  </a:solidFill>
                  <a:latin typeface="Kitsch Display Bold"/>
                  <a:ea typeface="Kitsch Display Bold"/>
                  <a:cs typeface="Kitsch Display Bold"/>
                  <a:sym typeface="Kitsch Display Bold"/>
                </a:rPr>
                <a:t>СПОРТИВНЕ ОРІЄНТУВАННЯ</a:t>
              </a:r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11561624" y="1028700"/>
            <a:ext cx="3512740" cy="2421160"/>
            <a:chOff x="0" y="0"/>
            <a:chExt cx="818416" cy="564134"/>
          </a:xfrm>
        </p:grpSpPr>
        <p:sp>
          <p:nvSpPr>
            <p:cNvPr id="11" name="Freeform 11"/>
            <p:cNvSpPr/>
            <p:nvPr/>
          </p:nvSpPr>
          <p:spPr>
            <a:xfrm>
              <a:off x="24062" y="0"/>
              <a:ext cx="770292" cy="563118"/>
            </a:xfrm>
            <a:custGeom>
              <a:avLst/>
              <a:gdLst/>
              <a:ahLst/>
              <a:cxnLst/>
              <a:rect l="l" t="t" r="r" b="b"/>
              <a:pathLst>
                <a:path w="770292" h="563118">
                  <a:moveTo>
                    <a:pt x="649348" y="82014"/>
                  </a:moveTo>
                  <a:lnTo>
                    <a:pt x="734755" y="199545"/>
                  </a:lnTo>
                  <a:cubicBezTo>
                    <a:pt x="770292" y="248447"/>
                    <a:pt x="770292" y="314671"/>
                    <a:pt x="734755" y="363573"/>
                  </a:cubicBezTo>
                  <a:lnTo>
                    <a:pt x="649348" y="481103"/>
                  </a:lnTo>
                  <a:cubicBezTo>
                    <a:pt x="611905" y="532629"/>
                    <a:pt x="552061" y="563118"/>
                    <a:pt x="488368" y="563118"/>
                  </a:cubicBezTo>
                  <a:lnTo>
                    <a:pt x="281924" y="563118"/>
                  </a:lnTo>
                  <a:cubicBezTo>
                    <a:pt x="218231" y="563118"/>
                    <a:pt x="158386" y="532629"/>
                    <a:pt x="120944" y="481103"/>
                  </a:cubicBezTo>
                  <a:lnTo>
                    <a:pt x="35536" y="363573"/>
                  </a:lnTo>
                  <a:cubicBezTo>
                    <a:pt x="0" y="314671"/>
                    <a:pt x="0" y="248447"/>
                    <a:pt x="35536" y="199545"/>
                  </a:cubicBezTo>
                  <a:lnTo>
                    <a:pt x="120944" y="82014"/>
                  </a:lnTo>
                  <a:cubicBezTo>
                    <a:pt x="158386" y="30489"/>
                    <a:pt x="218231" y="0"/>
                    <a:pt x="281924" y="0"/>
                  </a:cubicBezTo>
                  <a:lnTo>
                    <a:pt x="488368" y="0"/>
                  </a:lnTo>
                  <a:cubicBezTo>
                    <a:pt x="552061" y="0"/>
                    <a:pt x="611905" y="30489"/>
                    <a:pt x="649348" y="82014"/>
                  </a:cubicBezTo>
                  <a:close/>
                </a:path>
              </a:pathLst>
            </a:custGeom>
            <a:gradFill rotWithShape="1">
              <a:gsLst>
                <a:gs pos="15000">
                  <a:srgbClr val="007DAF">
                    <a:alpha val="100000"/>
                  </a:srgbClr>
                </a:gs>
                <a:gs pos="50000">
                  <a:srgbClr val="C771D4">
                    <a:alpha val="100000"/>
                  </a:srgbClr>
                </a:gs>
                <a:gs pos="85000">
                  <a:srgbClr val="FFB829">
                    <a:alpha val="100000"/>
                  </a:srgbClr>
                </a:gs>
              </a:gsLst>
              <a:lin ang="18900000"/>
            </a:gradFill>
            <a:ln w="38100" cap="rnd">
              <a:gradFill>
                <a:gsLst>
                  <a:gs pos="15000">
                    <a:srgbClr val="007DAF">
                      <a:alpha val="100000"/>
                    </a:srgbClr>
                  </a:gs>
                  <a:gs pos="50000">
                    <a:srgbClr val="C771D4">
                      <a:alpha val="100000"/>
                    </a:srgbClr>
                  </a:gs>
                  <a:gs pos="85000">
                    <a:srgbClr val="FFB829">
                      <a:alpha val="100000"/>
                    </a:srgbClr>
                  </a:gs>
                </a:gsLst>
                <a:lin ang="18900000"/>
              </a:gradFill>
              <a:prstDash val="solid"/>
              <a:round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149764" y="18316"/>
              <a:ext cx="518887" cy="46950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059"/>
                </a:lnSpc>
              </a:pPr>
              <a:r>
                <a:rPr lang="en-US" sz="2899" b="1">
                  <a:solidFill>
                    <a:srgbClr val="000000"/>
                  </a:solidFill>
                  <a:latin typeface="Kitsch Display Bold"/>
                  <a:ea typeface="Kitsch Display Bold"/>
                  <a:cs typeface="Kitsch Display Bold"/>
                  <a:sym typeface="Kitsch Display Bold"/>
                </a:rPr>
                <a:t>АЛТИМАТ ФРИЗБІ</a:t>
              </a:r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225949" y="3683049"/>
            <a:ext cx="4080811" cy="2975370"/>
            <a:chOff x="0" y="0"/>
            <a:chExt cx="995386" cy="725749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995386" cy="725749"/>
            </a:xfrm>
            <a:custGeom>
              <a:avLst/>
              <a:gdLst/>
              <a:ahLst/>
              <a:cxnLst/>
              <a:rect l="l" t="t" r="r" b="b"/>
              <a:pathLst>
                <a:path w="995386" h="725749">
                  <a:moveTo>
                    <a:pt x="96755" y="0"/>
                  </a:moveTo>
                  <a:lnTo>
                    <a:pt x="898632" y="0"/>
                  </a:lnTo>
                  <a:cubicBezTo>
                    <a:pt x="952068" y="0"/>
                    <a:pt x="995386" y="43319"/>
                    <a:pt x="995386" y="96755"/>
                  </a:cubicBezTo>
                  <a:lnTo>
                    <a:pt x="995386" y="628994"/>
                  </a:lnTo>
                  <a:cubicBezTo>
                    <a:pt x="995386" y="682430"/>
                    <a:pt x="952068" y="725749"/>
                    <a:pt x="898632" y="725749"/>
                  </a:cubicBezTo>
                  <a:lnTo>
                    <a:pt x="96755" y="725749"/>
                  </a:lnTo>
                  <a:cubicBezTo>
                    <a:pt x="43319" y="725749"/>
                    <a:pt x="0" y="682430"/>
                    <a:pt x="0" y="628994"/>
                  </a:cubicBezTo>
                  <a:lnTo>
                    <a:pt x="0" y="96755"/>
                  </a:lnTo>
                  <a:cubicBezTo>
                    <a:pt x="0" y="43319"/>
                    <a:pt x="43319" y="0"/>
                    <a:pt x="96755" y="0"/>
                  </a:cubicBezTo>
                  <a:close/>
                </a:path>
              </a:pathLst>
            </a:custGeom>
            <a:gradFill rotWithShape="1">
              <a:gsLst>
                <a:gs pos="15000">
                  <a:srgbClr val="007DAF">
                    <a:alpha val="100000"/>
                  </a:srgbClr>
                </a:gs>
                <a:gs pos="50000">
                  <a:srgbClr val="C771D4">
                    <a:alpha val="100000"/>
                  </a:srgbClr>
                </a:gs>
                <a:gs pos="85000">
                  <a:srgbClr val="FFB829">
                    <a:alpha val="100000"/>
                  </a:srgbClr>
                </a:gs>
              </a:gsLst>
              <a:lin ang="18900000"/>
            </a:gradFill>
            <a:ln w="38100" cap="rnd">
              <a:gradFill>
                <a:gsLst>
                  <a:gs pos="15000">
                    <a:srgbClr val="007DAF">
                      <a:alpha val="100000"/>
                    </a:srgbClr>
                  </a:gs>
                  <a:gs pos="50000">
                    <a:srgbClr val="C771D4">
                      <a:alpha val="100000"/>
                    </a:srgbClr>
                  </a:gs>
                  <a:gs pos="85000">
                    <a:srgbClr val="FFB829">
                      <a:alpha val="100000"/>
                    </a:srgbClr>
                  </a:gs>
                </a:gsLst>
                <a:lin ang="18900000"/>
              </a:gradFill>
              <a:prstDash val="solid"/>
              <a:round/>
            </a:ln>
          </p:spPr>
        </p:sp>
        <p:sp>
          <p:nvSpPr>
            <p:cNvPr id="15" name="TextBox 15"/>
            <p:cNvSpPr txBox="1"/>
            <p:nvPr/>
          </p:nvSpPr>
          <p:spPr>
            <a:xfrm>
              <a:off x="0" y="-57150"/>
              <a:ext cx="995386" cy="78289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199"/>
                </a:lnSpc>
              </a:pPr>
              <a:r>
                <a:rPr lang="en-US" sz="2999">
                  <a:solidFill>
                    <a:srgbClr val="000000"/>
                  </a:solidFill>
                  <a:latin typeface="Kitsch Display"/>
                  <a:ea typeface="Kitsch Display"/>
                  <a:cs typeface="Kitsch Display"/>
                  <a:sym typeface="Kitsch Display"/>
                </a:rPr>
                <a:t>Загальнорозвивальні вправи  спрямовані на розвиток сили та швидкісних здібностей</a:t>
              </a:r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11561624" y="3698217"/>
            <a:ext cx="4080811" cy="2073497"/>
            <a:chOff x="0" y="0"/>
            <a:chExt cx="995426" cy="505762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995426" cy="505762"/>
            </a:xfrm>
            <a:custGeom>
              <a:avLst/>
              <a:gdLst/>
              <a:ahLst/>
              <a:cxnLst/>
              <a:rect l="l" t="t" r="r" b="b"/>
              <a:pathLst>
                <a:path w="995426" h="505762">
                  <a:moveTo>
                    <a:pt x="995426" y="73989"/>
                  </a:moveTo>
                  <a:lnTo>
                    <a:pt x="995426" y="431773"/>
                  </a:lnTo>
                  <a:cubicBezTo>
                    <a:pt x="995426" y="472636"/>
                    <a:pt x="962300" y="505762"/>
                    <a:pt x="921437" y="505762"/>
                  </a:cubicBezTo>
                  <a:lnTo>
                    <a:pt x="73989" y="505762"/>
                  </a:lnTo>
                  <a:cubicBezTo>
                    <a:pt x="33126" y="505762"/>
                    <a:pt x="0" y="472636"/>
                    <a:pt x="0" y="431773"/>
                  </a:cubicBezTo>
                  <a:lnTo>
                    <a:pt x="0" y="73989"/>
                  </a:lnTo>
                  <a:cubicBezTo>
                    <a:pt x="0" y="33126"/>
                    <a:pt x="33126" y="0"/>
                    <a:pt x="73989" y="0"/>
                  </a:cubicBezTo>
                  <a:lnTo>
                    <a:pt x="921437" y="0"/>
                  </a:lnTo>
                  <a:cubicBezTo>
                    <a:pt x="962300" y="0"/>
                    <a:pt x="995426" y="33126"/>
                    <a:pt x="995426" y="73989"/>
                  </a:cubicBezTo>
                  <a:close/>
                </a:path>
              </a:pathLst>
            </a:custGeom>
            <a:gradFill rotWithShape="1">
              <a:gsLst>
                <a:gs pos="15000">
                  <a:srgbClr val="007DAF">
                    <a:alpha val="100000"/>
                  </a:srgbClr>
                </a:gs>
                <a:gs pos="50000">
                  <a:srgbClr val="C771D4">
                    <a:alpha val="100000"/>
                  </a:srgbClr>
                </a:gs>
                <a:gs pos="85000">
                  <a:srgbClr val="FFB829">
                    <a:alpha val="100000"/>
                  </a:srgbClr>
                </a:gs>
              </a:gsLst>
              <a:lin ang="18900000"/>
            </a:gradFill>
            <a:ln w="38100" cap="rnd">
              <a:gradFill>
                <a:gsLst>
                  <a:gs pos="15000">
                    <a:srgbClr val="007DAF">
                      <a:alpha val="100000"/>
                    </a:srgbClr>
                  </a:gs>
                  <a:gs pos="50000">
                    <a:srgbClr val="C771D4">
                      <a:alpha val="100000"/>
                    </a:srgbClr>
                  </a:gs>
                  <a:gs pos="85000">
                    <a:srgbClr val="FFB829">
                      <a:alpha val="100000"/>
                    </a:srgbClr>
                  </a:gs>
                </a:gsLst>
                <a:lin ang="18900000"/>
              </a:gradFill>
              <a:prstDash val="solid"/>
              <a:round/>
            </a:ln>
          </p:spPr>
        </p:sp>
        <p:sp>
          <p:nvSpPr>
            <p:cNvPr id="18" name="TextBox 18"/>
            <p:cNvSpPr txBox="1"/>
            <p:nvPr/>
          </p:nvSpPr>
          <p:spPr>
            <a:xfrm>
              <a:off x="0" y="19050"/>
              <a:ext cx="995426" cy="486712"/>
            </a:xfrm>
            <a:prstGeom prst="rect">
              <a:avLst/>
            </a:prstGeom>
          </p:spPr>
          <p:txBody>
            <a:bodyPr lIns="88900" tIns="88900" rIns="88900" bIns="88900" rtlCol="0" anchor="ctr"/>
            <a:lstStyle/>
            <a:p>
              <a:pPr algn="ctr">
                <a:lnSpc>
                  <a:spcPts val="3389"/>
                </a:lnSpc>
              </a:pPr>
              <a:r>
                <a:rPr lang="en-US" sz="2999">
                  <a:solidFill>
                    <a:srgbClr val="000000"/>
                  </a:solidFill>
                  <a:latin typeface="Kitsch Display"/>
                  <a:ea typeface="Kitsch Display"/>
                  <a:cs typeface="Kitsch Display"/>
                  <a:sym typeface="Kitsch Display"/>
                </a:rPr>
                <a:t>Рухливі ігри, естафети з фризбі</a:t>
              </a:r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5498049" y="4676775"/>
            <a:ext cx="4080811" cy="2183435"/>
            <a:chOff x="0" y="0"/>
            <a:chExt cx="995386" cy="532581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995386" cy="532581"/>
            </a:xfrm>
            <a:custGeom>
              <a:avLst/>
              <a:gdLst/>
              <a:ahLst/>
              <a:cxnLst/>
              <a:rect l="l" t="t" r="r" b="b"/>
              <a:pathLst>
                <a:path w="995386" h="532581">
                  <a:moveTo>
                    <a:pt x="96755" y="0"/>
                  </a:moveTo>
                  <a:lnTo>
                    <a:pt x="898632" y="0"/>
                  </a:lnTo>
                  <a:cubicBezTo>
                    <a:pt x="952068" y="0"/>
                    <a:pt x="995386" y="43319"/>
                    <a:pt x="995386" y="96755"/>
                  </a:cubicBezTo>
                  <a:lnTo>
                    <a:pt x="995386" y="435826"/>
                  </a:lnTo>
                  <a:cubicBezTo>
                    <a:pt x="995386" y="489262"/>
                    <a:pt x="952068" y="532581"/>
                    <a:pt x="898632" y="532581"/>
                  </a:cubicBezTo>
                  <a:lnTo>
                    <a:pt x="96755" y="532581"/>
                  </a:lnTo>
                  <a:cubicBezTo>
                    <a:pt x="43319" y="532581"/>
                    <a:pt x="0" y="489262"/>
                    <a:pt x="0" y="435826"/>
                  </a:cubicBezTo>
                  <a:lnTo>
                    <a:pt x="0" y="96755"/>
                  </a:lnTo>
                  <a:cubicBezTo>
                    <a:pt x="0" y="43319"/>
                    <a:pt x="43319" y="0"/>
                    <a:pt x="96755" y="0"/>
                  </a:cubicBezTo>
                  <a:close/>
                </a:path>
              </a:pathLst>
            </a:custGeom>
            <a:gradFill rotWithShape="1">
              <a:gsLst>
                <a:gs pos="15000">
                  <a:srgbClr val="007DAF">
                    <a:alpha val="100000"/>
                  </a:srgbClr>
                </a:gs>
                <a:gs pos="50000">
                  <a:srgbClr val="C771D4">
                    <a:alpha val="100000"/>
                  </a:srgbClr>
                </a:gs>
                <a:gs pos="85000">
                  <a:srgbClr val="FFB829">
                    <a:alpha val="100000"/>
                  </a:srgbClr>
                </a:gs>
              </a:gsLst>
              <a:lin ang="18900000"/>
            </a:gradFill>
            <a:ln w="38100" cap="rnd">
              <a:gradFill>
                <a:gsLst>
                  <a:gs pos="15000">
                    <a:srgbClr val="007DAF">
                      <a:alpha val="100000"/>
                    </a:srgbClr>
                  </a:gs>
                  <a:gs pos="50000">
                    <a:srgbClr val="C771D4">
                      <a:alpha val="100000"/>
                    </a:srgbClr>
                  </a:gs>
                  <a:gs pos="85000">
                    <a:srgbClr val="FFB829">
                      <a:alpha val="100000"/>
                    </a:srgbClr>
                  </a:gs>
                </a:gsLst>
                <a:lin ang="18900000"/>
              </a:gradFill>
              <a:prstDash val="solid"/>
              <a:round/>
            </a:ln>
          </p:spPr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995386" cy="57068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2" name="Freeform 22"/>
          <p:cNvSpPr/>
          <p:nvPr/>
        </p:nvSpPr>
        <p:spPr>
          <a:xfrm rot="159494">
            <a:off x="12917131" y="7341875"/>
            <a:ext cx="5450608" cy="2820246"/>
          </a:xfrm>
          <a:custGeom>
            <a:avLst/>
            <a:gdLst/>
            <a:ahLst/>
            <a:cxnLst/>
            <a:rect l="l" t="t" r="r" b="b"/>
            <a:pathLst>
              <a:path w="5450608" h="2820246">
                <a:moveTo>
                  <a:pt x="0" y="0"/>
                </a:moveTo>
                <a:lnTo>
                  <a:pt x="5450608" y="0"/>
                </a:lnTo>
                <a:lnTo>
                  <a:pt x="5450608" y="2820247"/>
                </a:lnTo>
                <a:lnTo>
                  <a:pt x="0" y="28202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3675" t="-1144" r="-3675"/>
            </a:stretch>
          </a:blipFill>
        </p:spPr>
      </p:sp>
      <p:sp>
        <p:nvSpPr>
          <p:cNvPr id="23" name="Freeform 23"/>
          <p:cNvSpPr/>
          <p:nvPr/>
        </p:nvSpPr>
        <p:spPr>
          <a:xfrm>
            <a:off x="225949" y="6791973"/>
            <a:ext cx="1949499" cy="3215668"/>
          </a:xfrm>
          <a:custGeom>
            <a:avLst/>
            <a:gdLst/>
            <a:ahLst/>
            <a:cxnLst/>
            <a:rect l="l" t="t" r="r" b="b"/>
            <a:pathLst>
              <a:path w="1949499" h="3215668">
                <a:moveTo>
                  <a:pt x="0" y="0"/>
                </a:moveTo>
                <a:lnTo>
                  <a:pt x="1949499" y="0"/>
                </a:lnTo>
                <a:lnTo>
                  <a:pt x="1949499" y="3215669"/>
                </a:lnTo>
                <a:lnTo>
                  <a:pt x="0" y="321566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 rot="1840129">
            <a:off x="9702123" y="1702066"/>
            <a:ext cx="1841607" cy="2693393"/>
          </a:xfrm>
          <a:custGeom>
            <a:avLst/>
            <a:gdLst/>
            <a:ahLst/>
            <a:cxnLst/>
            <a:rect l="l" t="t" r="r" b="b"/>
            <a:pathLst>
              <a:path w="1841607" h="2693393">
                <a:moveTo>
                  <a:pt x="0" y="0"/>
                </a:moveTo>
                <a:lnTo>
                  <a:pt x="1841608" y="0"/>
                </a:lnTo>
                <a:lnTo>
                  <a:pt x="1841608" y="2693393"/>
                </a:lnTo>
                <a:lnTo>
                  <a:pt x="0" y="269339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25" name="TextBox 25"/>
          <p:cNvSpPr txBox="1"/>
          <p:nvPr/>
        </p:nvSpPr>
        <p:spPr>
          <a:xfrm>
            <a:off x="5498049" y="5113584"/>
            <a:ext cx="4080811" cy="10287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sz="29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Орієнтування на розміченій дистанції</a:t>
            </a:r>
          </a:p>
        </p:txBody>
      </p:sp>
      <p:grpSp>
        <p:nvGrpSpPr>
          <p:cNvPr id="26" name="Group 26"/>
          <p:cNvGrpSpPr/>
          <p:nvPr/>
        </p:nvGrpSpPr>
        <p:grpSpPr>
          <a:xfrm>
            <a:off x="7538454" y="6637585"/>
            <a:ext cx="3180265" cy="2074663"/>
            <a:chOff x="0" y="0"/>
            <a:chExt cx="837601" cy="546413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837601" cy="546413"/>
            </a:xfrm>
            <a:custGeom>
              <a:avLst/>
              <a:gdLst/>
              <a:ahLst/>
              <a:cxnLst/>
              <a:rect l="l" t="t" r="r" b="b"/>
              <a:pathLst>
                <a:path w="837601" h="546413">
                  <a:moveTo>
                    <a:pt x="124153" y="0"/>
                  </a:moveTo>
                  <a:lnTo>
                    <a:pt x="713448" y="0"/>
                  </a:lnTo>
                  <a:cubicBezTo>
                    <a:pt x="782016" y="0"/>
                    <a:pt x="837601" y="55585"/>
                    <a:pt x="837601" y="124153"/>
                  </a:cubicBezTo>
                  <a:lnTo>
                    <a:pt x="837601" y="422261"/>
                  </a:lnTo>
                  <a:cubicBezTo>
                    <a:pt x="837601" y="490828"/>
                    <a:pt x="782016" y="546413"/>
                    <a:pt x="713448" y="546413"/>
                  </a:cubicBezTo>
                  <a:lnTo>
                    <a:pt x="124153" y="546413"/>
                  </a:lnTo>
                  <a:cubicBezTo>
                    <a:pt x="55585" y="546413"/>
                    <a:pt x="0" y="490828"/>
                    <a:pt x="0" y="422261"/>
                  </a:cubicBezTo>
                  <a:lnTo>
                    <a:pt x="0" y="124153"/>
                  </a:lnTo>
                  <a:cubicBezTo>
                    <a:pt x="0" y="55585"/>
                    <a:pt x="55585" y="0"/>
                    <a:pt x="124153" y="0"/>
                  </a:cubicBezTo>
                  <a:close/>
                </a:path>
              </a:pathLst>
            </a:custGeom>
            <a:solidFill>
              <a:srgbClr val="FFFFFF"/>
            </a:solidFill>
            <a:ln w="38100" cap="rnd">
              <a:gradFill>
                <a:gsLst>
                  <a:gs pos="15000">
                    <a:srgbClr val="007DAF">
                      <a:alpha val="100000"/>
                    </a:srgbClr>
                  </a:gs>
                  <a:gs pos="50000">
                    <a:srgbClr val="C771D4">
                      <a:alpha val="100000"/>
                    </a:srgbClr>
                  </a:gs>
                  <a:gs pos="85000">
                    <a:srgbClr val="FFB829">
                      <a:alpha val="100000"/>
                    </a:srgbClr>
                  </a:gs>
                </a:gsLst>
                <a:lin ang="18900000"/>
              </a:gradFill>
              <a:prstDash val="solid"/>
              <a:round/>
            </a:ln>
          </p:spPr>
        </p:sp>
        <p:sp>
          <p:nvSpPr>
            <p:cNvPr id="28" name="TextBox 28"/>
            <p:cNvSpPr txBox="1"/>
            <p:nvPr/>
          </p:nvSpPr>
          <p:spPr>
            <a:xfrm>
              <a:off x="0" y="-38100"/>
              <a:ext cx="837601" cy="58451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r>
                <a:rPr lang="en-US" sz="2499">
                  <a:solidFill>
                    <a:srgbClr val="000000"/>
                  </a:solidFill>
                  <a:latin typeface="Kitsch Display"/>
                  <a:ea typeface="Kitsch Display"/>
                  <a:cs typeface="Kitsch Display"/>
                  <a:sym typeface="Kitsch Display"/>
                </a:rPr>
                <a:t>орієнтація в </a:t>
              </a:r>
            </a:p>
            <a:p>
              <a:pPr algn="ctr">
                <a:lnSpc>
                  <a:spcPts val="3499"/>
                </a:lnSpc>
              </a:pPr>
              <a:r>
                <a:rPr lang="en-US" sz="2499">
                  <a:solidFill>
                    <a:srgbClr val="000000"/>
                  </a:solidFill>
                  <a:latin typeface="Kitsch Display"/>
                  <a:ea typeface="Kitsch Display"/>
                  <a:cs typeface="Kitsch Display"/>
                  <a:sym typeface="Kitsch Display"/>
                </a:rPr>
                <a:t>просторі, </a:t>
              </a:r>
            </a:p>
            <a:p>
              <a:pPr algn="ctr">
                <a:lnSpc>
                  <a:spcPts val="3499"/>
                </a:lnSpc>
              </a:pPr>
              <a:r>
                <a:rPr lang="en-US" sz="2499">
                  <a:solidFill>
                    <a:srgbClr val="000000"/>
                  </a:solidFill>
                  <a:latin typeface="Kitsch Display"/>
                  <a:ea typeface="Kitsch Display"/>
                  <a:cs typeface="Kitsch Display"/>
                  <a:sym typeface="Kitsch Display"/>
                </a:rPr>
                <a:t>увага, точність, взаємодія</a:t>
              </a:r>
            </a:p>
          </p:txBody>
        </p:sp>
      </p:grpSp>
      <p:grpSp>
        <p:nvGrpSpPr>
          <p:cNvPr id="29" name="Group 29"/>
          <p:cNvGrpSpPr/>
          <p:nvPr/>
        </p:nvGrpSpPr>
        <p:grpSpPr>
          <a:xfrm>
            <a:off x="2497718" y="6409962"/>
            <a:ext cx="2678061" cy="1614070"/>
            <a:chOff x="0" y="0"/>
            <a:chExt cx="705333" cy="425105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705333" cy="425105"/>
            </a:xfrm>
            <a:custGeom>
              <a:avLst/>
              <a:gdLst/>
              <a:ahLst/>
              <a:cxnLst/>
              <a:rect l="l" t="t" r="r" b="b"/>
              <a:pathLst>
                <a:path w="705333" h="425105">
                  <a:moveTo>
                    <a:pt x="147434" y="0"/>
                  </a:moveTo>
                  <a:lnTo>
                    <a:pt x="557899" y="0"/>
                  </a:lnTo>
                  <a:cubicBezTo>
                    <a:pt x="639324" y="0"/>
                    <a:pt x="705333" y="66009"/>
                    <a:pt x="705333" y="147434"/>
                  </a:cubicBezTo>
                  <a:lnTo>
                    <a:pt x="705333" y="277671"/>
                  </a:lnTo>
                  <a:cubicBezTo>
                    <a:pt x="705333" y="316773"/>
                    <a:pt x="689800" y="354273"/>
                    <a:pt x="662150" y="381922"/>
                  </a:cubicBezTo>
                  <a:cubicBezTo>
                    <a:pt x="634501" y="409572"/>
                    <a:pt x="597001" y="425105"/>
                    <a:pt x="557899" y="425105"/>
                  </a:cubicBezTo>
                  <a:lnTo>
                    <a:pt x="147434" y="425105"/>
                  </a:lnTo>
                  <a:cubicBezTo>
                    <a:pt x="66009" y="425105"/>
                    <a:pt x="0" y="359096"/>
                    <a:pt x="0" y="277671"/>
                  </a:cubicBezTo>
                  <a:lnTo>
                    <a:pt x="0" y="147434"/>
                  </a:lnTo>
                  <a:cubicBezTo>
                    <a:pt x="0" y="66009"/>
                    <a:pt x="66009" y="0"/>
                    <a:pt x="147434" y="0"/>
                  </a:cubicBezTo>
                  <a:close/>
                </a:path>
              </a:pathLst>
            </a:custGeom>
            <a:solidFill>
              <a:srgbClr val="FFFFFF"/>
            </a:solidFill>
            <a:ln w="38100" cap="rnd">
              <a:gradFill>
                <a:gsLst>
                  <a:gs pos="15000">
                    <a:srgbClr val="007DAF">
                      <a:alpha val="100000"/>
                    </a:srgbClr>
                  </a:gs>
                  <a:gs pos="50000">
                    <a:srgbClr val="C771D4">
                      <a:alpha val="100000"/>
                    </a:srgbClr>
                  </a:gs>
                  <a:gs pos="85000">
                    <a:srgbClr val="FFB829">
                      <a:alpha val="100000"/>
                    </a:srgbClr>
                  </a:gs>
                </a:gsLst>
                <a:lin ang="18900000"/>
              </a:gradFill>
              <a:prstDash val="solid"/>
              <a:round/>
            </a:ln>
          </p:spPr>
        </p:sp>
        <p:sp>
          <p:nvSpPr>
            <p:cNvPr id="31" name="TextBox 31"/>
            <p:cNvSpPr txBox="1"/>
            <p:nvPr/>
          </p:nvSpPr>
          <p:spPr>
            <a:xfrm>
              <a:off x="0" y="-38100"/>
              <a:ext cx="705333" cy="46320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r>
                <a:rPr lang="en-US" sz="2499">
                  <a:solidFill>
                    <a:srgbClr val="000000"/>
                  </a:solidFill>
                  <a:latin typeface="Kitsch Display"/>
                  <a:ea typeface="Kitsch Display"/>
                  <a:cs typeface="Kitsch Display"/>
                  <a:sym typeface="Kitsch Display"/>
                </a:rPr>
                <a:t>сила,</a:t>
              </a:r>
            </a:p>
            <a:p>
              <a:pPr algn="ctr">
                <a:lnSpc>
                  <a:spcPts val="3499"/>
                </a:lnSpc>
              </a:pPr>
              <a:r>
                <a:rPr lang="en-US" sz="2499">
                  <a:solidFill>
                    <a:srgbClr val="000000"/>
                  </a:solidFill>
                  <a:latin typeface="Kitsch Display"/>
                  <a:ea typeface="Kitsch Display"/>
                  <a:cs typeface="Kitsch Display"/>
                  <a:sym typeface="Kitsch Display"/>
                </a:rPr>
                <a:t> швидкість</a:t>
              </a:r>
            </a:p>
            <a:p>
              <a:pPr algn="ctr">
                <a:lnSpc>
                  <a:spcPts val="3359"/>
                </a:lnSpc>
              </a:pPr>
              <a:endParaRPr lang="en-US" sz="24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endParaRPr>
            </a:p>
          </p:txBody>
        </p:sp>
      </p:grpSp>
      <p:grpSp>
        <p:nvGrpSpPr>
          <p:cNvPr id="32" name="Group 32"/>
          <p:cNvGrpSpPr/>
          <p:nvPr/>
        </p:nvGrpSpPr>
        <p:grpSpPr>
          <a:xfrm>
            <a:off x="14338659" y="5656509"/>
            <a:ext cx="2607553" cy="1636513"/>
            <a:chOff x="0" y="0"/>
            <a:chExt cx="686763" cy="431016"/>
          </a:xfrm>
        </p:grpSpPr>
        <p:sp>
          <p:nvSpPr>
            <p:cNvPr id="33" name="Freeform 33"/>
            <p:cNvSpPr/>
            <p:nvPr/>
          </p:nvSpPr>
          <p:spPr>
            <a:xfrm>
              <a:off x="0" y="0"/>
              <a:ext cx="686763" cy="431016"/>
            </a:xfrm>
            <a:custGeom>
              <a:avLst/>
              <a:gdLst/>
              <a:ahLst/>
              <a:cxnLst/>
              <a:rect l="l" t="t" r="r" b="b"/>
              <a:pathLst>
                <a:path w="686763" h="431016">
                  <a:moveTo>
                    <a:pt x="151421" y="0"/>
                  </a:moveTo>
                  <a:lnTo>
                    <a:pt x="535342" y="0"/>
                  </a:lnTo>
                  <a:cubicBezTo>
                    <a:pt x="618969" y="0"/>
                    <a:pt x="686763" y="67793"/>
                    <a:pt x="686763" y="151421"/>
                  </a:cubicBezTo>
                  <a:lnTo>
                    <a:pt x="686763" y="279595"/>
                  </a:lnTo>
                  <a:cubicBezTo>
                    <a:pt x="686763" y="319754"/>
                    <a:pt x="670810" y="358269"/>
                    <a:pt x="642413" y="386666"/>
                  </a:cubicBezTo>
                  <a:cubicBezTo>
                    <a:pt x="614016" y="415063"/>
                    <a:pt x="575501" y="431016"/>
                    <a:pt x="535342" y="431016"/>
                  </a:cubicBezTo>
                  <a:lnTo>
                    <a:pt x="151421" y="431016"/>
                  </a:lnTo>
                  <a:cubicBezTo>
                    <a:pt x="111262" y="431016"/>
                    <a:pt x="72747" y="415063"/>
                    <a:pt x="44350" y="386666"/>
                  </a:cubicBezTo>
                  <a:cubicBezTo>
                    <a:pt x="15953" y="358269"/>
                    <a:pt x="0" y="319754"/>
                    <a:pt x="0" y="279595"/>
                  </a:cubicBezTo>
                  <a:lnTo>
                    <a:pt x="0" y="151421"/>
                  </a:lnTo>
                  <a:cubicBezTo>
                    <a:pt x="0" y="67793"/>
                    <a:pt x="67793" y="0"/>
                    <a:pt x="151421" y="0"/>
                  </a:cubicBezTo>
                  <a:close/>
                </a:path>
              </a:pathLst>
            </a:custGeom>
            <a:solidFill>
              <a:srgbClr val="FFFFFF"/>
            </a:solidFill>
            <a:ln w="38100" cap="rnd">
              <a:gradFill>
                <a:gsLst>
                  <a:gs pos="15000">
                    <a:srgbClr val="007DAF">
                      <a:alpha val="100000"/>
                    </a:srgbClr>
                  </a:gs>
                  <a:gs pos="50000">
                    <a:srgbClr val="C771D4">
                      <a:alpha val="100000"/>
                    </a:srgbClr>
                  </a:gs>
                  <a:gs pos="85000">
                    <a:srgbClr val="FFB829">
                      <a:alpha val="100000"/>
                    </a:srgbClr>
                  </a:gs>
                </a:gsLst>
                <a:lin ang="18900000"/>
              </a:gradFill>
              <a:prstDash val="solid"/>
              <a:round/>
            </a:ln>
          </p:spPr>
        </p:sp>
        <p:sp>
          <p:nvSpPr>
            <p:cNvPr id="34" name="TextBox 34"/>
            <p:cNvSpPr txBox="1"/>
            <p:nvPr/>
          </p:nvSpPr>
          <p:spPr>
            <a:xfrm>
              <a:off x="0" y="-38100"/>
              <a:ext cx="686763" cy="4691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r>
                <a:rPr lang="en-US" sz="2499">
                  <a:solidFill>
                    <a:srgbClr val="000000"/>
                  </a:solidFill>
                  <a:latin typeface="Kitsch Display"/>
                  <a:ea typeface="Kitsch Display"/>
                  <a:cs typeface="Kitsch Display"/>
                  <a:sym typeface="Kitsch Display"/>
                </a:rPr>
                <a:t>партнерство,  витривалість </a:t>
              </a: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404513" y="934210"/>
            <a:ext cx="5704950" cy="2447108"/>
            <a:chOff x="0" y="0"/>
            <a:chExt cx="1502538" cy="644506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502538" cy="644506"/>
            </a:xfrm>
            <a:custGeom>
              <a:avLst/>
              <a:gdLst/>
              <a:ahLst/>
              <a:cxnLst/>
              <a:rect l="l" t="t" r="r" b="b"/>
              <a:pathLst>
                <a:path w="1502538" h="644506">
                  <a:moveTo>
                    <a:pt x="69210" y="0"/>
                  </a:moveTo>
                  <a:lnTo>
                    <a:pt x="1433328" y="0"/>
                  </a:lnTo>
                  <a:cubicBezTo>
                    <a:pt x="1471552" y="0"/>
                    <a:pt x="1502538" y="30986"/>
                    <a:pt x="1502538" y="69210"/>
                  </a:cubicBezTo>
                  <a:lnTo>
                    <a:pt x="1502538" y="575296"/>
                  </a:lnTo>
                  <a:cubicBezTo>
                    <a:pt x="1502538" y="613519"/>
                    <a:pt x="1471552" y="644506"/>
                    <a:pt x="1433328" y="644506"/>
                  </a:cubicBezTo>
                  <a:lnTo>
                    <a:pt x="69210" y="644506"/>
                  </a:lnTo>
                  <a:cubicBezTo>
                    <a:pt x="30986" y="644506"/>
                    <a:pt x="0" y="613519"/>
                    <a:pt x="0" y="575296"/>
                  </a:cubicBezTo>
                  <a:lnTo>
                    <a:pt x="0" y="69210"/>
                  </a:lnTo>
                  <a:cubicBezTo>
                    <a:pt x="0" y="30986"/>
                    <a:pt x="30986" y="0"/>
                    <a:pt x="6921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8C52FF">
                    <a:alpha val="100000"/>
                  </a:srgbClr>
                </a:gs>
                <a:gs pos="100000">
                  <a:srgbClr val="FF914D">
                    <a:alpha val="100000"/>
                  </a:srgbClr>
                </a:gs>
              </a:gsLst>
              <a:lin ang="0"/>
            </a:gradFill>
            <a:ln w="38100" cap="rnd">
              <a:gradFill>
                <a:gsLst>
                  <a:gs pos="15000">
                    <a:srgbClr val="007DAF">
                      <a:alpha val="100000"/>
                    </a:srgbClr>
                  </a:gs>
                  <a:gs pos="50000">
                    <a:srgbClr val="C771D4">
                      <a:alpha val="100000"/>
                    </a:srgbClr>
                  </a:gs>
                  <a:gs pos="85000">
                    <a:srgbClr val="FFB829">
                      <a:alpha val="100000"/>
                    </a:srgbClr>
                  </a:gs>
                </a:gsLst>
                <a:lin ang="18900000"/>
              </a:gradFill>
              <a:prstDash val="solid"/>
              <a:round/>
            </a:ln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1502538" cy="68260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3010306" y="4253599"/>
            <a:ext cx="3775332" cy="2636087"/>
            <a:chOff x="0" y="0"/>
            <a:chExt cx="994326" cy="69427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994326" cy="694278"/>
            </a:xfrm>
            <a:custGeom>
              <a:avLst/>
              <a:gdLst/>
              <a:ahLst/>
              <a:cxnLst/>
              <a:rect l="l" t="t" r="r" b="b"/>
              <a:pathLst>
                <a:path w="994326" h="694278">
                  <a:moveTo>
                    <a:pt x="104584" y="0"/>
                  </a:moveTo>
                  <a:lnTo>
                    <a:pt x="889742" y="0"/>
                  </a:lnTo>
                  <a:cubicBezTo>
                    <a:pt x="917480" y="0"/>
                    <a:pt x="944081" y="11019"/>
                    <a:pt x="963694" y="30632"/>
                  </a:cubicBezTo>
                  <a:cubicBezTo>
                    <a:pt x="983307" y="50245"/>
                    <a:pt x="994326" y="76846"/>
                    <a:pt x="994326" y="104584"/>
                  </a:cubicBezTo>
                  <a:lnTo>
                    <a:pt x="994326" y="589694"/>
                  </a:lnTo>
                  <a:cubicBezTo>
                    <a:pt x="994326" y="647454"/>
                    <a:pt x="947502" y="694278"/>
                    <a:pt x="889742" y="694278"/>
                  </a:cubicBezTo>
                  <a:lnTo>
                    <a:pt x="104584" y="694278"/>
                  </a:lnTo>
                  <a:cubicBezTo>
                    <a:pt x="46824" y="694278"/>
                    <a:pt x="0" y="647454"/>
                    <a:pt x="0" y="589694"/>
                  </a:cubicBezTo>
                  <a:lnTo>
                    <a:pt x="0" y="104584"/>
                  </a:lnTo>
                  <a:cubicBezTo>
                    <a:pt x="0" y="46824"/>
                    <a:pt x="46824" y="0"/>
                    <a:pt x="104584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8C52FF">
                    <a:alpha val="100000"/>
                  </a:srgbClr>
                </a:gs>
                <a:gs pos="100000">
                  <a:srgbClr val="FF914D">
                    <a:alpha val="100000"/>
                  </a:srgbClr>
                </a:gs>
              </a:gsLst>
              <a:lin ang="0"/>
            </a:gradFill>
            <a:ln w="38100" cap="rnd">
              <a:gradFill>
                <a:gsLst>
                  <a:gs pos="15000">
                    <a:srgbClr val="007DAF">
                      <a:alpha val="100000"/>
                    </a:srgbClr>
                  </a:gs>
                  <a:gs pos="50000">
                    <a:srgbClr val="C771D4">
                      <a:alpha val="100000"/>
                    </a:srgbClr>
                  </a:gs>
                  <a:gs pos="85000">
                    <a:srgbClr val="FFB829">
                      <a:alpha val="100000"/>
                    </a:srgbClr>
                  </a:gs>
                </a:gsLst>
                <a:lin ang="18900000"/>
              </a:gradFill>
              <a:prstDash val="solid"/>
              <a:round/>
            </a:ln>
          </p:spPr>
        </p:sp>
        <p:sp>
          <p:nvSpPr>
            <p:cNvPr id="8" name="TextBox 8"/>
            <p:cNvSpPr txBox="1"/>
            <p:nvPr/>
          </p:nvSpPr>
          <p:spPr>
            <a:xfrm>
              <a:off x="0" y="-47625"/>
              <a:ext cx="994326" cy="74190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39"/>
                </a:lnSpc>
              </a:pPr>
              <a:r>
                <a:rPr lang="en-US" sz="2599">
                  <a:solidFill>
                    <a:srgbClr val="000000"/>
                  </a:solidFill>
                  <a:latin typeface="Kitsch Display"/>
                  <a:ea typeface="Kitsch Display"/>
                  <a:cs typeface="Kitsch Display"/>
                  <a:sym typeface="Kitsch Display"/>
                </a:rPr>
                <a:t>Хронометраж активності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292630" y="4047308"/>
            <a:ext cx="5779538" cy="2636087"/>
            <a:chOff x="0" y="0"/>
            <a:chExt cx="1522183" cy="694278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522183" cy="694278"/>
            </a:xfrm>
            <a:custGeom>
              <a:avLst/>
              <a:gdLst/>
              <a:ahLst/>
              <a:cxnLst/>
              <a:rect l="l" t="t" r="r" b="b"/>
              <a:pathLst>
                <a:path w="1522183" h="694278">
                  <a:moveTo>
                    <a:pt x="68317" y="0"/>
                  </a:moveTo>
                  <a:lnTo>
                    <a:pt x="1453866" y="0"/>
                  </a:lnTo>
                  <a:cubicBezTo>
                    <a:pt x="1491597" y="0"/>
                    <a:pt x="1522183" y="30586"/>
                    <a:pt x="1522183" y="68317"/>
                  </a:cubicBezTo>
                  <a:lnTo>
                    <a:pt x="1522183" y="625962"/>
                  </a:lnTo>
                  <a:cubicBezTo>
                    <a:pt x="1522183" y="663692"/>
                    <a:pt x="1491597" y="694278"/>
                    <a:pt x="1453866" y="694278"/>
                  </a:cubicBezTo>
                  <a:lnTo>
                    <a:pt x="68317" y="694278"/>
                  </a:lnTo>
                  <a:cubicBezTo>
                    <a:pt x="50198" y="694278"/>
                    <a:pt x="32821" y="687080"/>
                    <a:pt x="20009" y="674269"/>
                  </a:cubicBezTo>
                  <a:cubicBezTo>
                    <a:pt x="7198" y="661457"/>
                    <a:pt x="0" y="644080"/>
                    <a:pt x="0" y="625962"/>
                  </a:cubicBezTo>
                  <a:lnTo>
                    <a:pt x="0" y="68317"/>
                  </a:lnTo>
                  <a:cubicBezTo>
                    <a:pt x="0" y="30586"/>
                    <a:pt x="30586" y="0"/>
                    <a:pt x="68317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8C52FF">
                    <a:alpha val="100000"/>
                  </a:srgbClr>
                </a:gs>
                <a:gs pos="100000">
                  <a:srgbClr val="FF914D">
                    <a:alpha val="100000"/>
                  </a:srgbClr>
                </a:gs>
              </a:gsLst>
              <a:lin ang="0"/>
            </a:gradFill>
            <a:ln w="38100" cap="rnd">
              <a:gradFill>
                <a:gsLst>
                  <a:gs pos="0">
                    <a:srgbClr val="007DAF">
                      <a:alpha val="100000"/>
                    </a:srgbClr>
                  </a:gs>
                  <a:gs pos="50000">
                    <a:srgbClr val="C771D4">
                      <a:alpha val="100000"/>
                    </a:srgbClr>
                  </a:gs>
                  <a:gs pos="100000">
                    <a:srgbClr val="FFB829">
                      <a:alpha val="100000"/>
                    </a:srgbClr>
                  </a:gs>
                </a:gsLst>
                <a:path path="circle">
                  <a:fillToRect l="50000" t="50000" r="50000" b="50000"/>
                </a:path>
              </a:gradFill>
              <a:prstDash val="solid"/>
              <a:round/>
            </a:ln>
          </p:spPr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1522183" cy="73237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7542204" y="234950"/>
            <a:ext cx="4093562" cy="5378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79"/>
              </a:lnSpc>
              <a:spcBef>
                <a:spcPct val="0"/>
              </a:spcBef>
            </a:pPr>
            <a:r>
              <a:rPr lang="en-US" sz="31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очікувані результати</a:t>
            </a:r>
          </a:p>
        </p:txBody>
      </p:sp>
      <p:grpSp>
        <p:nvGrpSpPr>
          <p:cNvPr id="13" name="Group 13"/>
          <p:cNvGrpSpPr/>
          <p:nvPr/>
        </p:nvGrpSpPr>
        <p:grpSpPr>
          <a:xfrm>
            <a:off x="6838062" y="772795"/>
            <a:ext cx="4797704" cy="2447108"/>
            <a:chOff x="0" y="0"/>
            <a:chExt cx="1263593" cy="644506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263593" cy="644506"/>
            </a:xfrm>
            <a:custGeom>
              <a:avLst/>
              <a:gdLst/>
              <a:ahLst/>
              <a:cxnLst/>
              <a:rect l="l" t="t" r="r" b="b"/>
              <a:pathLst>
                <a:path w="1263593" h="644506">
                  <a:moveTo>
                    <a:pt x="82297" y="0"/>
                  </a:moveTo>
                  <a:lnTo>
                    <a:pt x="1181295" y="0"/>
                  </a:lnTo>
                  <a:cubicBezTo>
                    <a:pt x="1203122" y="0"/>
                    <a:pt x="1224055" y="8671"/>
                    <a:pt x="1239488" y="24104"/>
                  </a:cubicBezTo>
                  <a:cubicBezTo>
                    <a:pt x="1254922" y="39538"/>
                    <a:pt x="1263593" y="60471"/>
                    <a:pt x="1263593" y="82297"/>
                  </a:cubicBezTo>
                  <a:lnTo>
                    <a:pt x="1263593" y="562208"/>
                  </a:lnTo>
                  <a:cubicBezTo>
                    <a:pt x="1263593" y="584035"/>
                    <a:pt x="1254922" y="604968"/>
                    <a:pt x="1239488" y="620401"/>
                  </a:cubicBezTo>
                  <a:cubicBezTo>
                    <a:pt x="1224055" y="635835"/>
                    <a:pt x="1203122" y="644506"/>
                    <a:pt x="1181295" y="644506"/>
                  </a:cubicBezTo>
                  <a:lnTo>
                    <a:pt x="82297" y="644506"/>
                  </a:lnTo>
                  <a:cubicBezTo>
                    <a:pt x="60471" y="644506"/>
                    <a:pt x="39538" y="635835"/>
                    <a:pt x="24104" y="620401"/>
                  </a:cubicBezTo>
                  <a:cubicBezTo>
                    <a:pt x="8671" y="604968"/>
                    <a:pt x="0" y="584035"/>
                    <a:pt x="0" y="562208"/>
                  </a:cubicBezTo>
                  <a:lnTo>
                    <a:pt x="0" y="82297"/>
                  </a:lnTo>
                  <a:cubicBezTo>
                    <a:pt x="0" y="60471"/>
                    <a:pt x="8671" y="39538"/>
                    <a:pt x="24104" y="24104"/>
                  </a:cubicBezTo>
                  <a:cubicBezTo>
                    <a:pt x="39538" y="8671"/>
                    <a:pt x="60471" y="0"/>
                    <a:pt x="82297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8C52FF">
                    <a:alpha val="100000"/>
                  </a:srgbClr>
                </a:gs>
                <a:gs pos="100000">
                  <a:srgbClr val="FF914D">
                    <a:alpha val="100000"/>
                  </a:srgbClr>
                </a:gs>
              </a:gsLst>
              <a:lin ang="0"/>
            </a:gradFill>
            <a:ln w="38100" cap="rnd">
              <a:gradFill>
                <a:gsLst>
                  <a:gs pos="15000">
                    <a:srgbClr val="007DAF">
                      <a:alpha val="100000"/>
                    </a:srgbClr>
                  </a:gs>
                  <a:gs pos="50000">
                    <a:srgbClr val="C771D4">
                      <a:alpha val="100000"/>
                    </a:srgbClr>
                  </a:gs>
                  <a:gs pos="85000">
                    <a:srgbClr val="FFB829">
                      <a:alpha val="100000"/>
                    </a:srgbClr>
                  </a:gs>
                </a:gsLst>
                <a:lin ang="18900000"/>
              </a:gradFill>
              <a:prstDash val="solid"/>
              <a:round/>
            </a:ln>
          </p:spPr>
        </p:sp>
        <p:sp>
          <p:nvSpPr>
            <p:cNvPr id="15" name="TextBox 15"/>
            <p:cNvSpPr txBox="1"/>
            <p:nvPr/>
          </p:nvSpPr>
          <p:spPr>
            <a:xfrm>
              <a:off x="0" y="-38100"/>
              <a:ext cx="1263593" cy="68260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59"/>
                </a:lnSpc>
              </a:pPr>
              <a:r>
                <a:rPr lang="en-US" sz="2399">
                  <a:solidFill>
                    <a:srgbClr val="000000"/>
                  </a:solidFill>
                  <a:latin typeface="Kitsch Display"/>
                  <a:ea typeface="Kitsch Display"/>
                  <a:cs typeface="Kitsch Display"/>
                  <a:sym typeface="Kitsch Display"/>
                </a:rPr>
                <a:t>Виконує  фізичні вправи </a:t>
              </a:r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292630" y="7047600"/>
            <a:ext cx="5779538" cy="2828200"/>
            <a:chOff x="0" y="0"/>
            <a:chExt cx="1522183" cy="744876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522183" cy="744876"/>
            </a:xfrm>
            <a:custGeom>
              <a:avLst/>
              <a:gdLst/>
              <a:ahLst/>
              <a:cxnLst/>
              <a:rect l="l" t="t" r="r" b="b"/>
              <a:pathLst>
                <a:path w="1522183" h="744876">
                  <a:moveTo>
                    <a:pt x="68317" y="0"/>
                  </a:moveTo>
                  <a:lnTo>
                    <a:pt x="1453866" y="0"/>
                  </a:lnTo>
                  <a:cubicBezTo>
                    <a:pt x="1491597" y="0"/>
                    <a:pt x="1522183" y="30586"/>
                    <a:pt x="1522183" y="68317"/>
                  </a:cubicBezTo>
                  <a:lnTo>
                    <a:pt x="1522183" y="676559"/>
                  </a:lnTo>
                  <a:cubicBezTo>
                    <a:pt x="1522183" y="714289"/>
                    <a:pt x="1491597" y="744876"/>
                    <a:pt x="1453866" y="744876"/>
                  </a:cubicBezTo>
                  <a:lnTo>
                    <a:pt x="68317" y="744876"/>
                  </a:lnTo>
                  <a:cubicBezTo>
                    <a:pt x="50198" y="744876"/>
                    <a:pt x="32821" y="737678"/>
                    <a:pt x="20009" y="724866"/>
                  </a:cubicBezTo>
                  <a:cubicBezTo>
                    <a:pt x="7198" y="712054"/>
                    <a:pt x="0" y="694678"/>
                    <a:pt x="0" y="676559"/>
                  </a:cubicBezTo>
                  <a:lnTo>
                    <a:pt x="0" y="68317"/>
                  </a:lnTo>
                  <a:cubicBezTo>
                    <a:pt x="0" y="30586"/>
                    <a:pt x="30586" y="0"/>
                    <a:pt x="68317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8C52FF">
                    <a:alpha val="100000"/>
                  </a:srgbClr>
                </a:gs>
                <a:gs pos="100000">
                  <a:srgbClr val="FF914D">
                    <a:alpha val="100000"/>
                  </a:srgbClr>
                </a:gs>
              </a:gsLst>
              <a:lin ang="0"/>
            </a:gradFill>
            <a:ln w="38100" cap="rnd">
              <a:gradFill>
                <a:gsLst>
                  <a:gs pos="0">
                    <a:srgbClr val="007DAF">
                      <a:alpha val="100000"/>
                    </a:srgbClr>
                  </a:gs>
                  <a:gs pos="50000">
                    <a:srgbClr val="C771D4">
                      <a:alpha val="100000"/>
                    </a:srgbClr>
                  </a:gs>
                  <a:gs pos="100000">
                    <a:srgbClr val="FFB829">
                      <a:alpha val="100000"/>
                    </a:srgbClr>
                  </a:gs>
                </a:gsLst>
                <a:path path="circle">
                  <a:fillToRect l="50000" t="50000" r="50000" b="50000"/>
                </a:path>
              </a:gradFill>
              <a:prstDash val="solid"/>
              <a:round/>
            </a:ln>
          </p:spPr>
        </p:sp>
        <p:sp>
          <p:nvSpPr>
            <p:cNvPr id="18" name="TextBox 18"/>
            <p:cNvSpPr txBox="1"/>
            <p:nvPr/>
          </p:nvSpPr>
          <p:spPr>
            <a:xfrm>
              <a:off x="0" y="-38100"/>
              <a:ext cx="1522183" cy="78297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r>
                <a:rPr lang="en-US" sz="2499">
                  <a:solidFill>
                    <a:srgbClr val="000000"/>
                  </a:solidFill>
                  <a:latin typeface="Kitsch Display"/>
                  <a:ea typeface="Kitsch Display"/>
                  <a:cs typeface="Kitsch Display"/>
                  <a:sym typeface="Kitsch Display"/>
                </a:rPr>
                <a:t> дотримується правил безпеки у процесі рухової діяльності, передбачає можливі негативні наслідки від недотримання цих правил </a:t>
              </a:r>
            </a:p>
            <a:p>
              <a:pPr algn="ctr">
                <a:lnSpc>
                  <a:spcPts val="3499"/>
                </a:lnSpc>
              </a:pPr>
              <a:r>
                <a:rPr lang="en-US" sz="2499">
                  <a:solidFill>
                    <a:srgbClr val="000000"/>
                  </a:solidFill>
                  <a:latin typeface="Kitsch Display"/>
                  <a:ea typeface="Kitsch Display"/>
                  <a:cs typeface="Kitsch Display"/>
                  <a:sym typeface="Kitsch Display"/>
                </a:rPr>
                <a:t> [9 ФІО 3.5.1]</a:t>
              </a:r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6838062" y="4047308"/>
            <a:ext cx="4797704" cy="2636087"/>
            <a:chOff x="0" y="0"/>
            <a:chExt cx="1263593" cy="694278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263593" cy="694278"/>
            </a:xfrm>
            <a:custGeom>
              <a:avLst/>
              <a:gdLst/>
              <a:ahLst/>
              <a:cxnLst/>
              <a:rect l="l" t="t" r="r" b="b"/>
              <a:pathLst>
                <a:path w="1263593" h="694278">
                  <a:moveTo>
                    <a:pt x="82297" y="0"/>
                  </a:moveTo>
                  <a:lnTo>
                    <a:pt x="1181295" y="0"/>
                  </a:lnTo>
                  <a:cubicBezTo>
                    <a:pt x="1203122" y="0"/>
                    <a:pt x="1224055" y="8671"/>
                    <a:pt x="1239488" y="24104"/>
                  </a:cubicBezTo>
                  <a:cubicBezTo>
                    <a:pt x="1254922" y="39538"/>
                    <a:pt x="1263593" y="60471"/>
                    <a:pt x="1263593" y="82297"/>
                  </a:cubicBezTo>
                  <a:lnTo>
                    <a:pt x="1263593" y="611981"/>
                  </a:lnTo>
                  <a:cubicBezTo>
                    <a:pt x="1263593" y="633807"/>
                    <a:pt x="1254922" y="654740"/>
                    <a:pt x="1239488" y="670174"/>
                  </a:cubicBezTo>
                  <a:cubicBezTo>
                    <a:pt x="1224055" y="685607"/>
                    <a:pt x="1203122" y="694278"/>
                    <a:pt x="1181295" y="694278"/>
                  </a:cubicBezTo>
                  <a:lnTo>
                    <a:pt x="82297" y="694278"/>
                  </a:lnTo>
                  <a:cubicBezTo>
                    <a:pt x="60471" y="694278"/>
                    <a:pt x="39538" y="685607"/>
                    <a:pt x="24104" y="670174"/>
                  </a:cubicBezTo>
                  <a:cubicBezTo>
                    <a:pt x="8671" y="654740"/>
                    <a:pt x="0" y="633807"/>
                    <a:pt x="0" y="611981"/>
                  </a:cubicBezTo>
                  <a:lnTo>
                    <a:pt x="0" y="82297"/>
                  </a:lnTo>
                  <a:cubicBezTo>
                    <a:pt x="0" y="60471"/>
                    <a:pt x="8671" y="39538"/>
                    <a:pt x="24104" y="24104"/>
                  </a:cubicBezTo>
                  <a:cubicBezTo>
                    <a:pt x="39538" y="8671"/>
                    <a:pt x="60471" y="0"/>
                    <a:pt x="82297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8C52FF">
                    <a:alpha val="100000"/>
                  </a:srgbClr>
                </a:gs>
                <a:gs pos="100000">
                  <a:srgbClr val="FF914D">
                    <a:alpha val="100000"/>
                  </a:srgbClr>
                </a:gs>
              </a:gsLst>
              <a:lin ang="0"/>
            </a:gradFill>
            <a:ln w="38100" cap="rnd">
              <a:gradFill>
                <a:gsLst>
                  <a:gs pos="15000">
                    <a:srgbClr val="007DAF">
                      <a:alpha val="100000"/>
                    </a:srgbClr>
                  </a:gs>
                  <a:gs pos="50000">
                    <a:srgbClr val="C771D4">
                      <a:alpha val="100000"/>
                    </a:srgbClr>
                  </a:gs>
                  <a:gs pos="85000">
                    <a:srgbClr val="FFB829">
                      <a:alpha val="100000"/>
                    </a:srgbClr>
                  </a:gs>
                </a:gsLst>
                <a:lin ang="18900000"/>
              </a:gradFill>
              <a:prstDash val="solid"/>
              <a:round/>
            </a:ln>
          </p:spPr>
        </p:sp>
        <p:sp>
          <p:nvSpPr>
            <p:cNvPr id="21" name="TextBox 21"/>
            <p:cNvSpPr txBox="1"/>
            <p:nvPr/>
          </p:nvSpPr>
          <p:spPr>
            <a:xfrm>
              <a:off x="0" y="-47625"/>
              <a:ext cx="1263593" cy="74190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779"/>
                </a:lnSpc>
              </a:pPr>
              <a:r>
                <a:rPr lang="en-US" sz="2699">
                  <a:solidFill>
                    <a:srgbClr val="000000"/>
                  </a:solidFill>
                  <a:latin typeface="Kitsch Display"/>
                  <a:ea typeface="Kitsch Display"/>
                  <a:cs typeface="Kitsch Display"/>
                  <a:sym typeface="Kitsch Display"/>
                </a:rPr>
                <a:t>Розвиває увагу і силу</a:t>
              </a:r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13010306" y="7254895"/>
            <a:ext cx="3775332" cy="2636087"/>
            <a:chOff x="0" y="0"/>
            <a:chExt cx="994326" cy="694278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994326" cy="694278"/>
            </a:xfrm>
            <a:custGeom>
              <a:avLst/>
              <a:gdLst/>
              <a:ahLst/>
              <a:cxnLst/>
              <a:rect l="l" t="t" r="r" b="b"/>
              <a:pathLst>
                <a:path w="994326" h="694278">
                  <a:moveTo>
                    <a:pt x="104584" y="0"/>
                  </a:moveTo>
                  <a:lnTo>
                    <a:pt x="889742" y="0"/>
                  </a:lnTo>
                  <a:cubicBezTo>
                    <a:pt x="917480" y="0"/>
                    <a:pt x="944081" y="11019"/>
                    <a:pt x="963694" y="30632"/>
                  </a:cubicBezTo>
                  <a:cubicBezTo>
                    <a:pt x="983307" y="50245"/>
                    <a:pt x="994326" y="76846"/>
                    <a:pt x="994326" y="104584"/>
                  </a:cubicBezTo>
                  <a:lnTo>
                    <a:pt x="994326" y="589694"/>
                  </a:lnTo>
                  <a:cubicBezTo>
                    <a:pt x="994326" y="647454"/>
                    <a:pt x="947502" y="694278"/>
                    <a:pt x="889742" y="694278"/>
                  </a:cubicBezTo>
                  <a:lnTo>
                    <a:pt x="104584" y="694278"/>
                  </a:lnTo>
                  <a:cubicBezTo>
                    <a:pt x="46824" y="694278"/>
                    <a:pt x="0" y="647454"/>
                    <a:pt x="0" y="589694"/>
                  </a:cubicBezTo>
                  <a:lnTo>
                    <a:pt x="0" y="104584"/>
                  </a:lnTo>
                  <a:cubicBezTo>
                    <a:pt x="0" y="46824"/>
                    <a:pt x="46824" y="0"/>
                    <a:pt x="104584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8C52FF">
                    <a:alpha val="100000"/>
                  </a:srgbClr>
                </a:gs>
                <a:gs pos="100000">
                  <a:srgbClr val="FF914D">
                    <a:alpha val="100000"/>
                  </a:srgbClr>
                </a:gs>
              </a:gsLst>
              <a:lin ang="0"/>
            </a:gradFill>
            <a:ln w="38100" cap="rnd">
              <a:gradFill>
                <a:gsLst>
                  <a:gs pos="15000">
                    <a:srgbClr val="007DAF">
                      <a:alpha val="100000"/>
                    </a:srgbClr>
                  </a:gs>
                  <a:gs pos="50000">
                    <a:srgbClr val="C771D4">
                      <a:alpha val="100000"/>
                    </a:srgbClr>
                  </a:gs>
                  <a:gs pos="85000">
                    <a:srgbClr val="FFB829">
                      <a:alpha val="100000"/>
                    </a:srgbClr>
                  </a:gs>
                </a:gsLst>
                <a:lin ang="18900000"/>
              </a:gradFill>
              <a:prstDash val="solid"/>
              <a:round/>
            </a:ln>
          </p:spPr>
        </p:sp>
        <p:sp>
          <p:nvSpPr>
            <p:cNvPr id="24" name="TextBox 24"/>
            <p:cNvSpPr txBox="1"/>
            <p:nvPr/>
          </p:nvSpPr>
          <p:spPr>
            <a:xfrm>
              <a:off x="0" y="-47625"/>
              <a:ext cx="994326" cy="74190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779"/>
                </a:lnSpc>
              </a:pPr>
              <a:r>
                <a:rPr lang="en-US" sz="2699">
                  <a:solidFill>
                    <a:srgbClr val="000000"/>
                  </a:solidFill>
                  <a:latin typeface="Kitsch Display"/>
                  <a:ea typeface="Kitsch Display"/>
                  <a:cs typeface="Kitsch Display"/>
                  <a:sym typeface="Kitsch Display"/>
                </a:rPr>
                <a:t>Спостереження вчителя</a:t>
              </a:r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13169421" y="934210"/>
            <a:ext cx="3775332" cy="2636087"/>
            <a:chOff x="0" y="0"/>
            <a:chExt cx="994326" cy="694278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994326" cy="694278"/>
            </a:xfrm>
            <a:custGeom>
              <a:avLst/>
              <a:gdLst/>
              <a:ahLst/>
              <a:cxnLst/>
              <a:rect l="l" t="t" r="r" b="b"/>
              <a:pathLst>
                <a:path w="994326" h="694278">
                  <a:moveTo>
                    <a:pt x="104584" y="0"/>
                  </a:moveTo>
                  <a:lnTo>
                    <a:pt x="889742" y="0"/>
                  </a:lnTo>
                  <a:cubicBezTo>
                    <a:pt x="917480" y="0"/>
                    <a:pt x="944081" y="11019"/>
                    <a:pt x="963694" y="30632"/>
                  </a:cubicBezTo>
                  <a:cubicBezTo>
                    <a:pt x="983307" y="50245"/>
                    <a:pt x="994326" y="76846"/>
                    <a:pt x="994326" y="104584"/>
                  </a:cubicBezTo>
                  <a:lnTo>
                    <a:pt x="994326" y="589694"/>
                  </a:lnTo>
                  <a:cubicBezTo>
                    <a:pt x="994326" y="647454"/>
                    <a:pt x="947502" y="694278"/>
                    <a:pt x="889742" y="694278"/>
                  </a:cubicBezTo>
                  <a:lnTo>
                    <a:pt x="104584" y="694278"/>
                  </a:lnTo>
                  <a:cubicBezTo>
                    <a:pt x="46824" y="694278"/>
                    <a:pt x="0" y="647454"/>
                    <a:pt x="0" y="589694"/>
                  </a:cubicBezTo>
                  <a:lnTo>
                    <a:pt x="0" y="104584"/>
                  </a:lnTo>
                  <a:cubicBezTo>
                    <a:pt x="0" y="46824"/>
                    <a:pt x="46824" y="0"/>
                    <a:pt x="104584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8C52FF">
                    <a:alpha val="100000"/>
                  </a:srgbClr>
                </a:gs>
                <a:gs pos="100000">
                  <a:srgbClr val="FF914D">
                    <a:alpha val="100000"/>
                  </a:srgbClr>
                </a:gs>
              </a:gsLst>
              <a:lin ang="0"/>
            </a:gradFill>
            <a:ln w="38100" cap="rnd">
              <a:gradFill>
                <a:gsLst>
                  <a:gs pos="15000">
                    <a:srgbClr val="007DAF">
                      <a:alpha val="100000"/>
                    </a:srgbClr>
                  </a:gs>
                  <a:gs pos="50000">
                    <a:srgbClr val="C771D4">
                      <a:alpha val="100000"/>
                    </a:srgbClr>
                  </a:gs>
                  <a:gs pos="85000">
                    <a:srgbClr val="FFB829">
                      <a:alpha val="100000"/>
                    </a:srgbClr>
                  </a:gs>
                </a:gsLst>
                <a:lin ang="18900000"/>
              </a:gradFill>
              <a:prstDash val="solid"/>
              <a:round/>
            </a:ln>
          </p:spPr>
        </p:sp>
        <p:sp>
          <p:nvSpPr>
            <p:cNvPr id="27" name="TextBox 27"/>
            <p:cNvSpPr txBox="1"/>
            <p:nvPr/>
          </p:nvSpPr>
          <p:spPr>
            <a:xfrm>
              <a:off x="0" y="-38100"/>
              <a:ext cx="994326" cy="73237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r>
                <a:rPr lang="en-US" sz="2499">
                  <a:solidFill>
                    <a:srgbClr val="000000"/>
                  </a:solidFill>
                  <a:latin typeface="Kitsch Display"/>
                  <a:ea typeface="Kitsch Display"/>
                  <a:cs typeface="Kitsch Display"/>
                  <a:sym typeface="Kitsch Display"/>
                </a:rPr>
                <a:t>Взаємооцінювання</a:t>
              </a:r>
            </a:p>
          </p:txBody>
        </p:sp>
      </p:grpSp>
      <p:grpSp>
        <p:nvGrpSpPr>
          <p:cNvPr id="28" name="Group 28"/>
          <p:cNvGrpSpPr/>
          <p:nvPr/>
        </p:nvGrpSpPr>
        <p:grpSpPr>
          <a:xfrm>
            <a:off x="6838062" y="7254895"/>
            <a:ext cx="4797704" cy="2636087"/>
            <a:chOff x="0" y="0"/>
            <a:chExt cx="1263593" cy="694278"/>
          </a:xfrm>
        </p:grpSpPr>
        <p:sp>
          <p:nvSpPr>
            <p:cNvPr id="29" name="Freeform 29"/>
            <p:cNvSpPr/>
            <p:nvPr/>
          </p:nvSpPr>
          <p:spPr>
            <a:xfrm>
              <a:off x="0" y="0"/>
              <a:ext cx="1263593" cy="694278"/>
            </a:xfrm>
            <a:custGeom>
              <a:avLst/>
              <a:gdLst/>
              <a:ahLst/>
              <a:cxnLst/>
              <a:rect l="l" t="t" r="r" b="b"/>
              <a:pathLst>
                <a:path w="1263593" h="694278">
                  <a:moveTo>
                    <a:pt x="82297" y="0"/>
                  </a:moveTo>
                  <a:lnTo>
                    <a:pt x="1181295" y="0"/>
                  </a:lnTo>
                  <a:cubicBezTo>
                    <a:pt x="1203122" y="0"/>
                    <a:pt x="1224055" y="8671"/>
                    <a:pt x="1239488" y="24104"/>
                  </a:cubicBezTo>
                  <a:cubicBezTo>
                    <a:pt x="1254922" y="39538"/>
                    <a:pt x="1263593" y="60471"/>
                    <a:pt x="1263593" y="82297"/>
                  </a:cubicBezTo>
                  <a:lnTo>
                    <a:pt x="1263593" y="611981"/>
                  </a:lnTo>
                  <a:cubicBezTo>
                    <a:pt x="1263593" y="633807"/>
                    <a:pt x="1254922" y="654740"/>
                    <a:pt x="1239488" y="670174"/>
                  </a:cubicBezTo>
                  <a:cubicBezTo>
                    <a:pt x="1224055" y="685607"/>
                    <a:pt x="1203122" y="694278"/>
                    <a:pt x="1181295" y="694278"/>
                  </a:cubicBezTo>
                  <a:lnTo>
                    <a:pt x="82297" y="694278"/>
                  </a:lnTo>
                  <a:cubicBezTo>
                    <a:pt x="60471" y="694278"/>
                    <a:pt x="39538" y="685607"/>
                    <a:pt x="24104" y="670174"/>
                  </a:cubicBezTo>
                  <a:cubicBezTo>
                    <a:pt x="8671" y="654740"/>
                    <a:pt x="0" y="633807"/>
                    <a:pt x="0" y="611981"/>
                  </a:cubicBezTo>
                  <a:lnTo>
                    <a:pt x="0" y="82297"/>
                  </a:lnTo>
                  <a:cubicBezTo>
                    <a:pt x="0" y="60471"/>
                    <a:pt x="8671" y="39538"/>
                    <a:pt x="24104" y="24104"/>
                  </a:cubicBezTo>
                  <a:cubicBezTo>
                    <a:pt x="39538" y="8671"/>
                    <a:pt x="60471" y="0"/>
                    <a:pt x="82297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8C52FF">
                    <a:alpha val="100000"/>
                  </a:srgbClr>
                </a:gs>
                <a:gs pos="100000">
                  <a:srgbClr val="FF914D">
                    <a:alpha val="100000"/>
                  </a:srgbClr>
                </a:gs>
              </a:gsLst>
              <a:lin ang="0"/>
            </a:gradFill>
            <a:ln w="38100" cap="rnd">
              <a:gradFill>
                <a:gsLst>
                  <a:gs pos="15000">
                    <a:srgbClr val="007DAF">
                      <a:alpha val="100000"/>
                    </a:srgbClr>
                  </a:gs>
                  <a:gs pos="50000">
                    <a:srgbClr val="C771D4">
                      <a:alpha val="100000"/>
                    </a:srgbClr>
                  </a:gs>
                  <a:gs pos="85000">
                    <a:srgbClr val="FFB829">
                      <a:alpha val="100000"/>
                    </a:srgbClr>
                  </a:gs>
                </a:gsLst>
                <a:lin ang="18900000"/>
              </a:gradFill>
              <a:prstDash val="solid"/>
              <a:round/>
            </a:ln>
          </p:spPr>
        </p:sp>
        <p:sp>
          <p:nvSpPr>
            <p:cNvPr id="30" name="TextBox 30"/>
            <p:cNvSpPr txBox="1"/>
            <p:nvPr/>
          </p:nvSpPr>
          <p:spPr>
            <a:xfrm>
              <a:off x="0" y="-47625"/>
              <a:ext cx="1263593" cy="74190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39"/>
                </a:lnSpc>
              </a:pPr>
              <a:r>
                <a:rPr lang="en-US" sz="2599">
                  <a:solidFill>
                    <a:srgbClr val="000000"/>
                  </a:solidFill>
                  <a:latin typeface="Kitsch Display"/>
                  <a:ea typeface="Kitsch Display"/>
                  <a:cs typeface="Kitsch Display"/>
                  <a:sym typeface="Kitsch Display"/>
                </a:rPr>
                <a:t>Дотримується правил техніки безпеки</a:t>
              </a:r>
            </a:p>
          </p:txBody>
        </p:sp>
      </p:grpSp>
      <p:sp>
        <p:nvSpPr>
          <p:cNvPr id="31" name="TextBox 31"/>
          <p:cNvSpPr txBox="1"/>
          <p:nvPr/>
        </p:nvSpPr>
        <p:spPr>
          <a:xfrm>
            <a:off x="1172913" y="234950"/>
            <a:ext cx="4093562" cy="5378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79"/>
              </a:lnSpc>
              <a:spcBef>
                <a:spcPct val="0"/>
              </a:spcBef>
            </a:pPr>
            <a:r>
              <a:rPr lang="en-US" sz="31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конкретні результати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12851191" y="234950"/>
            <a:ext cx="4093562" cy="5378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79"/>
              </a:lnSpc>
              <a:spcBef>
                <a:spcPct val="0"/>
              </a:spcBef>
            </a:pPr>
            <a:r>
              <a:rPr lang="en-US" sz="31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методи оцінювання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607723" y="1203857"/>
            <a:ext cx="5272894" cy="26138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54"/>
              </a:lnSpc>
              <a:spcBef>
                <a:spcPct val="0"/>
              </a:spcBef>
            </a:pPr>
            <a:r>
              <a:rPr lang="en-US" sz="2467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 свідомо розвиває мисленнєві властивості у процесі виконання фізичних вправ</a:t>
            </a:r>
          </a:p>
          <a:p>
            <a:pPr algn="ctr">
              <a:lnSpc>
                <a:spcPts val="3454"/>
              </a:lnSpc>
              <a:spcBef>
                <a:spcPct val="0"/>
              </a:spcBef>
            </a:pPr>
            <a:r>
              <a:rPr lang="en-US" sz="2467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 [9 ФІО 1.3.2]</a:t>
            </a:r>
          </a:p>
          <a:p>
            <a:pPr algn="ctr">
              <a:lnSpc>
                <a:spcPts val="3454"/>
              </a:lnSpc>
              <a:spcBef>
                <a:spcPct val="0"/>
              </a:spcBef>
            </a:pPr>
            <a:endParaRPr lang="en-US" sz="2467">
              <a:solidFill>
                <a:srgbClr val="000000"/>
              </a:solidFill>
              <a:latin typeface="Kitsch Display"/>
              <a:ea typeface="Kitsch Display"/>
              <a:cs typeface="Kitsch Display"/>
              <a:sym typeface="Kitsch Display"/>
            </a:endParaRPr>
          </a:p>
          <a:p>
            <a:pPr algn="ctr">
              <a:lnSpc>
                <a:spcPts val="3454"/>
              </a:lnSpc>
              <a:spcBef>
                <a:spcPct val="0"/>
              </a:spcBef>
            </a:pPr>
            <a:endParaRPr lang="en-US" sz="2467">
              <a:solidFill>
                <a:srgbClr val="000000"/>
              </a:solidFill>
              <a:latin typeface="Kitsch Display"/>
              <a:ea typeface="Kitsch Display"/>
              <a:cs typeface="Kitsch Display"/>
              <a:sym typeface="Kitsch Display"/>
            </a:endParaRPr>
          </a:p>
        </p:txBody>
      </p:sp>
      <p:sp>
        <p:nvSpPr>
          <p:cNvPr id="34" name="TextBox 34"/>
          <p:cNvSpPr txBox="1"/>
          <p:nvPr/>
        </p:nvSpPr>
        <p:spPr>
          <a:xfrm>
            <a:off x="292630" y="4215499"/>
            <a:ext cx="5779538" cy="2603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демонструє володіння технікою фізичних вправ на рівні рухової навички в обраних видах рухової діяльності</a:t>
            </a:r>
          </a:p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[9 ФІО 2.1.1]</a:t>
            </a:r>
          </a:p>
          <a:p>
            <a:pPr algn="ctr">
              <a:lnSpc>
                <a:spcPts val="3499"/>
              </a:lnSpc>
              <a:spcBef>
                <a:spcPct val="0"/>
              </a:spcBef>
            </a:pPr>
            <a:endParaRPr lang="en-US" sz="2499">
              <a:solidFill>
                <a:srgbClr val="000000"/>
              </a:solidFill>
              <a:latin typeface="Kitsch Display"/>
              <a:ea typeface="Kitsch Display"/>
              <a:cs typeface="Kitsch Display"/>
              <a:sym typeface="Kitsch Display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3332259">
            <a:off x="15098309" y="-30938"/>
            <a:ext cx="3255008" cy="2638404"/>
          </a:xfrm>
          <a:custGeom>
            <a:avLst/>
            <a:gdLst/>
            <a:ahLst/>
            <a:cxnLst/>
            <a:rect l="l" t="t" r="r" b="b"/>
            <a:pathLst>
              <a:path w="4035043" h="3555882">
                <a:moveTo>
                  <a:pt x="0" y="0"/>
                </a:moveTo>
                <a:lnTo>
                  <a:pt x="4035044" y="0"/>
                </a:lnTo>
                <a:lnTo>
                  <a:pt x="4035044" y="3555882"/>
                </a:lnTo>
                <a:lnTo>
                  <a:pt x="0" y="355588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4695034" y="0"/>
            <a:ext cx="6986709" cy="1645749"/>
            <a:chOff x="0" y="0"/>
            <a:chExt cx="2015238" cy="474698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015238" cy="474698"/>
            </a:xfrm>
            <a:custGeom>
              <a:avLst/>
              <a:gdLst/>
              <a:ahLst/>
              <a:cxnLst/>
              <a:rect l="l" t="t" r="r" b="b"/>
              <a:pathLst>
                <a:path w="2015238" h="474698">
                  <a:moveTo>
                    <a:pt x="1812038" y="0"/>
                  </a:moveTo>
                  <a:cubicBezTo>
                    <a:pt x="1924262" y="0"/>
                    <a:pt x="2015238" y="106265"/>
                    <a:pt x="2015238" y="237349"/>
                  </a:cubicBezTo>
                  <a:cubicBezTo>
                    <a:pt x="2015238" y="368433"/>
                    <a:pt x="1924262" y="474698"/>
                    <a:pt x="1812038" y="474698"/>
                  </a:cubicBezTo>
                  <a:lnTo>
                    <a:pt x="203200" y="474698"/>
                  </a:lnTo>
                  <a:cubicBezTo>
                    <a:pt x="90976" y="474698"/>
                    <a:pt x="0" y="368433"/>
                    <a:pt x="0" y="237349"/>
                  </a:cubicBezTo>
                  <a:cubicBezTo>
                    <a:pt x="0" y="106265"/>
                    <a:pt x="90976" y="0"/>
                    <a:pt x="203200" y="0"/>
                  </a:cubicBezTo>
                  <a:close/>
                </a:path>
              </a:pathLst>
            </a:custGeom>
            <a:gradFill rotWithShape="1">
              <a:gsLst>
                <a:gs pos="15000">
                  <a:srgbClr val="007DAF">
                    <a:alpha val="100000"/>
                  </a:srgbClr>
                </a:gs>
                <a:gs pos="50000">
                  <a:srgbClr val="C771D4">
                    <a:alpha val="100000"/>
                  </a:srgbClr>
                </a:gs>
                <a:gs pos="85000">
                  <a:srgbClr val="FFB829">
                    <a:alpha val="100000"/>
                  </a:srgbClr>
                </a:gs>
              </a:gsLst>
              <a:lin ang="18900000"/>
            </a:gradFill>
          </p:spPr>
        </p:sp>
        <p:sp>
          <p:nvSpPr>
            <p:cNvPr id="6" name="TextBox 6"/>
            <p:cNvSpPr txBox="1"/>
            <p:nvPr/>
          </p:nvSpPr>
          <p:spPr>
            <a:xfrm>
              <a:off x="0" y="-76200"/>
              <a:ext cx="2015238" cy="55089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179"/>
                </a:lnSpc>
              </a:pPr>
              <a:r>
                <a:rPr lang="en-US" sz="3699">
                  <a:solidFill>
                    <a:srgbClr val="1E2CD5"/>
                  </a:solidFill>
                  <a:latin typeface="Rubik Dirt"/>
                  <a:ea typeface="Rubik Dirt"/>
                  <a:cs typeface="Rubik Dirt"/>
                  <a:sym typeface="Rubik Dirt"/>
                </a:rPr>
                <a:t>“ТРИ СТИХІЇ РУХУ”</a:t>
              </a:r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687814" y="0"/>
            <a:ext cx="3702420" cy="1645749"/>
            <a:chOff x="0" y="0"/>
            <a:chExt cx="2270080" cy="1009065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270080" cy="1009065"/>
            </a:xfrm>
            <a:custGeom>
              <a:avLst/>
              <a:gdLst/>
              <a:ahLst/>
              <a:cxnLst/>
              <a:rect l="l" t="t" r="r" b="b"/>
              <a:pathLst>
                <a:path w="2270080" h="1009065">
                  <a:moveTo>
                    <a:pt x="2066880" y="0"/>
                  </a:moveTo>
                  <a:cubicBezTo>
                    <a:pt x="2179104" y="0"/>
                    <a:pt x="2270080" y="225887"/>
                    <a:pt x="2270080" y="504533"/>
                  </a:cubicBezTo>
                  <a:cubicBezTo>
                    <a:pt x="2270080" y="783178"/>
                    <a:pt x="2179104" y="1009065"/>
                    <a:pt x="2066880" y="1009065"/>
                  </a:cubicBezTo>
                  <a:lnTo>
                    <a:pt x="203200" y="1009065"/>
                  </a:lnTo>
                  <a:cubicBezTo>
                    <a:pt x="90976" y="1009065"/>
                    <a:pt x="0" y="783178"/>
                    <a:pt x="0" y="504533"/>
                  </a:cubicBezTo>
                  <a:cubicBezTo>
                    <a:pt x="0" y="225887"/>
                    <a:pt x="90976" y="0"/>
                    <a:pt x="2032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5170FF">
                    <a:alpha val="100000"/>
                  </a:srgbClr>
                </a:gs>
                <a:gs pos="100000">
                  <a:srgbClr val="FF66C4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9" name="TextBox 9"/>
            <p:cNvSpPr txBox="1"/>
            <p:nvPr/>
          </p:nvSpPr>
          <p:spPr>
            <a:xfrm>
              <a:off x="0" y="-76200"/>
              <a:ext cx="2270080" cy="108526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5179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4139475" y="1914207"/>
            <a:ext cx="10270610" cy="5761302"/>
            <a:chOff x="0" y="0"/>
            <a:chExt cx="2705017" cy="151738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705016" cy="1517380"/>
            </a:xfrm>
            <a:custGeom>
              <a:avLst/>
              <a:gdLst/>
              <a:ahLst/>
              <a:cxnLst/>
              <a:rect l="l" t="t" r="r" b="b"/>
              <a:pathLst>
                <a:path w="2705016" h="1517380">
                  <a:moveTo>
                    <a:pt x="38443" y="0"/>
                  </a:moveTo>
                  <a:lnTo>
                    <a:pt x="2666573" y="0"/>
                  </a:lnTo>
                  <a:cubicBezTo>
                    <a:pt x="2687805" y="0"/>
                    <a:pt x="2705016" y="17212"/>
                    <a:pt x="2705016" y="38443"/>
                  </a:cubicBezTo>
                  <a:lnTo>
                    <a:pt x="2705016" y="1478936"/>
                  </a:lnTo>
                  <a:cubicBezTo>
                    <a:pt x="2705016" y="1489132"/>
                    <a:pt x="2700966" y="1498910"/>
                    <a:pt x="2693757" y="1506120"/>
                  </a:cubicBezTo>
                  <a:cubicBezTo>
                    <a:pt x="2686547" y="1513330"/>
                    <a:pt x="2676769" y="1517380"/>
                    <a:pt x="2666573" y="1517380"/>
                  </a:cubicBezTo>
                  <a:lnTo>
                    <a:pt x="38443" y="1517380"/>
                  </a:lnTo>
                  <a:cubicBezTo>
                    <a:pt x="17212" y="1517380"/>
                    <a:pt x="0" y="1500168"/>
                    <a:pt x="0" y="1478936"/>
                  </a:cubicBezTo>
                  <a:lnTo>
                    <a:pt x="0" y="38443"/>
                  </a:lnTo>
                  <a:cubicBezTo>
                    <a:pt x="0" y="28248"/>
                    <a:pt x="4050" y="18469"/>
                    <a:pt x="11260" y="11260"/>
                  </a:cubicBezTo>
                  <a:cubicBezTo>
                    <a:pt x="18469" y="4050"/>
                    <a:pt x="28248" y="0"/>
                    <a:pt x="38443" y="0"/>
                  </a:cubicBezTo>
                  <a:close/>
                </a:path>
              </a:pathLst>
            </a:custGeom>
            <a:solidFill>
              <a:srgbClr val="B0C6C7"/>
            </a:solidFill>
            <a:ln w="38100" cap="rnd">
              <a:gradFill>
                <a:gsLst>
                  <a:gs pos="15000">
                    <a:srgbClr val="007DAF">
                      <a:alpha val="100000"/>
                    </a:srgbClr>
                  </a:gs>
                  <a:gs pos="50000">
                    <a:srgbClr val="C771D4">
                      <a:alpha val="100000"/>
                    </a:srgbClr>
                  </a:gs>
                  <a:gs pos="85000">
                    <a:srgbClr val="FFB829">
                      <a:alpha val="100000"/>
                    </a:srgbClr>
                  </a:gs>
                </a:gsLst>
                <a:lin ang="18900000"/>
              </a:gradFill>
              <a:prstDash val="solid"/>
              <a:round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2705017" cy="15554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98930" y="2446078"/>
            <a:ext cx="3702420" cy="3583466"/>
            <a:chOff x="0" y="0"/>
            <a:chExt cx="903090" cy="874075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903090" cy="874075"/>
            </a:xfrm>
            <a:custGeom>
              <a:avLst/>
              <a:gdLst/>
              <a:ahLst/>
              <a:cxnLst/>
              <a:rect l="l" t="t" r="r" b="b"/>
              <a:pathLst>
                <a:path w="903090" h="874075">
                  <a:moveTo>
                    <a:pt x="106643" y="0"/>
                  </a:moveTo>
                  <a:lnTo>
                    <a:pt x="796447" y="0"/>
                  </a:lnTo>
                  <a:cubicBezTo>
                    <a:pt x="824730" y="0"/>
                    <a:pt x="851855" y="11236"/>
                    <a:pt x="871855" y="31235"/>
                  </a:cubicBezTo>
                  <a:cubicBezTo>
                    <a:pt x="891854" y="51235"/>
                    <a:pt x="903090" y="78360"/>
                    <a:pt x="903090" y="106643"/>
                  </a:cubicBezTo>
                  <a:lnTo>
                    <a:pt x="903090" y="767431"/>
                  </a:lnTo>
                  <a:cubicBezTo>
                    <a:pt x="903090" y="826329"/>
                    <a:pt x="855344" y="874075"/>
                    <a:pt x="796447" y="874075"/>
                  </a:cubicBezTo>
                  <a:lnTo>
                    <a:pt x="106643" y="874075"/>
                  </a:lnTo>
                  <a:cubicBezTo>
                    <a:pt x="47746" y="874075"/>
                    <a:pt x="0" y="826329"/>
                    <a:pt x="0" y="767431"/>
                  </a:cubicBezTo>
                  <a:lnTo>
                    <a:pt x="0" y="106643"/>
                  </a:lnTo>
                  <a:cubicBezTo>
                    <a:pt x="0" y="47746"/>
                    <a:pt x="47746" y="0"/>
                    <a:pt x="106643" y="0"/>
                  </a:cubicBezTo>
                  <a:close/>
                </a:path>
              </a:pathLst>
            </a:custGeom>
            <a:solidFill>
              <a:srgbClr val="EBEEEB"/>
            </a:solidFill>
            <a:ln w="38100" cap="rnd">
              <a:gradFill>
                <a:gsLst>
                  <a:gs pos="15000">
                    <a:srgbClr val="007DAF">
                      <a:alpha val="100000"/>
                    </a:srgbClr>
                  </a:gs>
                  <a:gs pos="50000">
                    <a:srgbClr val="C771D4">
                      <a:alpha val="100000"/>
                    </a:srgbClr>
                  </a:gs>
                  <a:gs pos="85000">
                    <a:srgbClr val="FFB829">
                      <a:alpha val="100000"/>
                    </a:srgbClr>
                  </a:gs>
                </a:gsLst>
                <a:lin ang="18900000"/>
              </a:gradFill>
              <a:prstDash val="solid"/>
              <a:round/>
            </a:ln>
          </p:spPr>
        </p:sp>
        <p:sp>
          <p:nvSpPr>
            <p:cNvPr id="15" name="TextBox 15"/>
            <p:cNvSpPr txBox="1"/>
            <p:nvPr/>
          </p:nvSpPr>
          <p:spPr>
            <a:xfrm>
              <a:off x="0" y="-38100"/>
              <a:ext cx="903090" cy="9121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r>
                <a:rPr lang="en-US" sz="1899" b="1">
                  <a:solidFill>
                    <a:srgbClr val="000000"/>
                  </a:solidFill>
                  <a:latin typeface="Kitsch Display Bold"/>
                  <a:ea typeface="Kitsch Display Bold"/>
                  <a:cs typeface="Kitsch Display Bold"/>
                  <a:sym typeface="Kitsch Display Bold"/>
                </a:rPr>
                <a:t>ОЧІКУВАНІ РЕЗУЛЬТАТИ:</a:t>
              </a:r>
            </a:p>
            <a:p>
              <a:pPr algn="ctr">
                <a:lnSpc>
                  <a:spcPts val="2659"/>
                </a:lnSpc>
              </a:pPr>
              <a:r>
                <a:rPr lang="en-US" sz="1899" b="1">
                  <a:solidFill>
                    <a:srgbClr val="000000"/>
                  </a:solidFill>
                  <a:latin typeface="Kitsch Display Bold"/>
                  <a:ea typeface="Kitsch Display Bold"/>
                  <a:cs typeface="Kitsch Display Bold"/>
                  <a:sym typeface="Kitsch Display Bold"/>
                </a:rPr>
                <a:t>ВИКОНУЄ ФІЗИЧНІ ВПРАВИ;</a:t>
              </a:r>
            </a:p>
            <a:p>
              <a:pPr algn="ctr">
                <a:lnSpc>
                  <a:spcPts val="2659"/>
                </a:lnSpc>
              </a:pPr>
              <a:r>
                <a:rPr lang="en-US" sz="1899" b="1">
                  <a:solidFill>
                    <a:srgbClr val="000000"/>
                  </a:solidFill>
                  <a:latin typeface="Kitsch Display Bold"/>
                  <a:ea typeface="Kitsch Display Bold"/>
                  <a:cs typeface="Kitsch Display Bold"/>
                  <a:sym typeface="Kitsch Display Bold"/>
                </a:rPr>
                <a:t>РОЗВИВАЄ УВАГУ І СИЛУ;</a:t>
              </a:r>
            </a:p>
            <a:p>
              <a:pPr algn="ctr">
                <a:lnSpc>
                  <a:spcPts val="2659"/>
                </a:lnSpc>
              </a:pPr>
              <a:r>
                <a:rPr lang="en-US" sz="1899" b="1">
                  <a:solidFill>
                    <a:srgbClr val="000000"/>
                  </a:solidFill>
                  <a:latin typeface="Kitsch Display Bold"/>
                  <a:ea typeface="Kitsch Display Bold"/>
                  <a:cs typeface="Kitsch Display Bold"/>
                  <a:sym typeface="Kitsch Display Bold"/>
                </a:rPr>
                <a:t>ДОТРИМУЄТЬСЯ ПРАВИЛ ТЕХНІКИ БЕЗПЕКИ</a:t>
              </a:r>
            </a:p>
            <a:p>
              <a:pPr algn="ctr">
                <a:lnSpc>
                  <a:spcPts val="2659"/>
                </a:lnSpc>
              </a:pPr>
              <a:endParaRPr lang="en-US" sz="1899" b="1">
                <a:solidFill>
                  <a:srgbClr val="000000"/>
                </a:solidFill>
                <a:latin typeface="Kitsch Display Bold"/>
                <a:ea typeface="Kitsch Display Bold"/>
                <a:cs typeface="Kitsch Display Bold"/>
                <a:sym typeface="Kitsch Display Bold"/>
              </a:endParaRPr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14651747" y="1914207"/>
            <a:ext cx="3539338" cy="4871639"/>
            <a:chOff x="0" y="0"/>
            <a:chExt cx="863311" cy="1188284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863311" cy="1188284"/>
            </a:xfrm>
            <a:custGeom>
              <a:avLst/>
              <a:gdLst/>
              <a:ahLst/>
              <a:cxnLst/>
              <a:rect l="l" t="t" r="r" b="b"/>
              <a:pathLst>
                <a:path w="863311" h="1188284">
                  <a:moveTo>
                    <a:pt x="111557" y="0"/>
                  </a:moveTo>
                  <a:lnTo>
                    <a:pt x="751754" y="0"/>
                  </a:lnTo>
                  <a:cubicBezTo>
                    <a:pt x="781341" y="0"/>
                    <a:pt x="809716" y="11753"/>
                    <a:pt x="830637" y="32674"/>
                  </a:cubicBezTo>
                  <a:cubicBezTo>
                    <a:pt x="851558" y="53595"/>
                    <a:pt x="863311" y="81970"/>
                    <a:pt x="863311" y="111557"/>
                  </a:cubicBezTo>
                  <a:lnTo>
                    <a:pt x="863311" y="1076727"/>
                  </a:lnTo>
                  <a:cubicBezTo>
                    <a:pt x="863311" y="1106314"/>
                    <a:pt x="851558" y="1134689"/>
                    <a:pt x="830637" y="1155610"/>
                  </a:cubicBezTo>
                  <a:cubicBezTo>
                    <a:pt x="809716" y="1176531"/>
                    <a:pt x="781341" y="1188284"/>
                    <a:pt x="751754" y="1188284"/>
                  </a:cubicBezTo>
                  <a:lnTo>
                    <a:pt x="111557" y="1188284"/>
                  </a:lnTo>
                  <a:cubicBezTo>
                    <a:pt x="81970" y="1188284"/>
                    <a:pt x="53595" y="1176531"/>
                    <a:pt x="32674" y="1155610"/>
                  </a:cubicBezTo>
                  <a:cubicBezTo>
                    <a:pt x="11753" y="1134689"/>
                    <a:pt x="0" y="1106314"/>
                    <a:pt x="0" y="1076727"/>
                  </a:cubicBezTo>
                  <a:lnTo>
                    <a:pt x="0" y="111557"/>
                  </a:lnTo>
                  <a:cubicBezTo>
                    <a:pt x="0" y="81970"/>
                    <a:pt x="11753" y="53595"/>
                    <a:pt x="32674" y="32674"/>
                  </a:cubicBezTo>
                  <a:cubicBezTo>
                    <a:pt x="53595" y="11753"/>
                    <a:pt x="81970" y="0"/>
                    <a:pt x="111557" y="0"/>
                  </a:cubicBezTo>
                  <a:close/>
                </a:path>
              </a:pathLst>
            </a:custGeom>
            <a:solidFill>
              <a:srgbClr val="EBEEEB"/>
            </a:solidFill>
            <a:ln w="38100" cap="rnd">
              <a:gradFill>
                <a:gsLst>
                  <a:gs pos="15000">
                    <a:srgbClr val="007DAF">
                      <a:alpha val="100000"/>
                    </a:srgbClr>
                  </a:gs>
                  <a:gs pos="50000">
                    <a:srgbClr val="C771D4">
                      <a:alpha val="100000"/>
                    </a:srgbClr>
                  </a:gs>
                  <a:gs pos="85000">
                    <a:srgbClr val="FFB829">
                      <a:alpha val="100000"/>
                    </a:srgbClr>
                  </a:gs>
                </a:gsLst>
                <a:lin ang="18900000"/>
              </a:gradFill>
              <a:prstDash val="solid"/>
              <a:round/>
            </a:ln>
          </p:spPr>
        </p:sp>
        <p:sp>
          <p:nvSpPr>
            <p:cNvPr id="18" name="TextBox 18"/>
            <p:cNvSpPr txBox="1"/>
            <p:nvPr/>
          </p:nvSpPr>
          <p:spPr>
            <a:xfrm>
              <a:off x="0" y="123825"/>
              <a:ext cx="863311" cy="106445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799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12267214" y="47288"/>
            <a:ext cx="5460639" cy="1598462"/>
            <a:chOff x="0" y="0"/>
            <a:chExt cx="1438193" cy="420994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438193" cy="420994"/>
            </a:xfrm>
            <a:custGeom>
              <a:avLst/>
              <a:gdLst/>
              <a:ahLst/>
              <a:cxnLst/>
              <a:rect l="l" t="t" r="r" b="b"/>
              <a:pathLst>
                <a:path w="1438193" h="420994">
                  <a:moveTo>
                    <a:pt x="72306" y="0"/>
                  </a:moveTo>
                  <a:lnTo>
                    <a:pt x="1365887" y="0"/>
                  </a:lnTo>
                  <a:cubicBezTo>
                    <a:pt x="1405821" y="0"/>
                    <a:pt x="1438193" y="32373"/>
                    <a:pt x="1438193" y="72306"/>
                  </a:cubicBezTo>
                  <a:lnTo>
                    <a:pt x="1438193" y="348688"/>
                  </a:lnTo>
                  <a:cubicBezTo>
                    <a:pt x="1438193" y="388621"/>
                    <a:pt x="1405821" y="420994"/>
                    <a:pt x="1365887" y="420994"/>
                  </a:cubicBezTo>
                  <a:lnTo>
                    <a:pt x="72306" y="420994"/>
                  </a:lnTo>
                  <a:cubicBezTo>
                    <a:pt x="32373" y="420994"/>
                    <a:pt x="0" y="388621"/>
                    <a:pt x="0" y="348688"/>
                  </a:cubicBezTo>
                  <a:lnTo>
                    <a:pt x="0" y="72306"/>
                  </a:lnTo>
                  <a:cubicBezTo>
                    <a:pt x="0" y="32373"/>
                    <a:pt x="32373" y="0"/>
                    <a:pt x="72306" y="0"/>
                  </a:cubicBezTo>
                  <a:close/>
                </a:path>
              </a:pathLst>
            </a:custGeom>
            <a:solidFill>
              <a:srgbClr val="EBEEEB"/>
            </a:solidFill>
            <a:ln w="38100" cap="rnd">
              <a:gradFill>
                <a:gsLst>
                  <a:gs pos="15000">
                    <a:srgbClr val="007DAF">
                      <a:alpha val="100000"/>
                    </a:srgbClr>
                  </a:gs>
                  <a:gs pos="50000">
                    <a:srgbClr val="C771D4">
                      <a:alpha val="100000"/>
                    </a:srgbClr>
                  </a:gs>
                  <a:gs pos="85000">
                    <a:srgbClr val="FFB829">
                      <a:alpha val="100000"/>
                    </a:srgbClr>
                  </a:gs>
                </a:gsLst>
                <a:lin ang="18900000"/>
              </a:gradFill>
              <a:prstDash val="solid"/>
              <a:round/>
            </a:ln>
          </p:spPr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1438193" cy="45909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198930" y="7942209"/>
            <a:ext cx="10986903" cy="1627485"/>
            <a:chOff x="0" y="0"/>
            <a:chExt cx="2893670" cy="428638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2893670" cy="428638"/>
            </a:xfrm>
            <a:custGeom>
              <a:avLst/>
              <a:gdLst/>
              <a:ahLst/>
              <a:cxnLst/>
              <a:rect l="l" t="t" r="r" b="b"/>
              <a:pathLst>
                <a:path w="2893670" h="428638">
                  <a:moveTo>
                    <a:pt x="35937" y="0"/>
                  </a:moveTo>
                  <a:lnTo>
                    <a:pt x="2857733" y="0"/>
                  </a:lnTo>
                  <a:cubicBezTo>
                    <a:pt x="2877580" y="0"/>
                    <a:pt x="2893670" y="16090"/>
                    <a:pt x="2893670" y="35937"/>
                  </a:cubicBezTo>
                  <a:lnTo>
                    <a:pt x="2893670" y="392701"/>
                  </a:lnTo>
                  <a:cubicBezTo>
                    <a:pt x="2893670" y="412548"/>
                    <a:pt x="2877580" y="428638"/>
                    <a:pt x="2857733" y="428638"/>
                  </a:cubicBezTo>
                  <a:lnTo>
                    <a:pt x="35937" y="428638"/>
                  </a:lnTo>
                  <a:cubicBezTo>
                    <a:pt x="26406" y="428638"/>
                    <a:pt x="17265" y="424852"/>
                    <a:pt x="10526" y="418112"/>
                  </a:cubicBezTo>
                  <a:cubicBezTo>
                    <a:pt x="3786" y="411373"/>
                    <a:pt x="0" y="402232"/>
                    <a:pt x="0" y="392701"/>
                  </a:cubicBezTo>
                  <a:lnTo>
                    <a:pt x="0" y="35937"/>
                  </a:lnTo>
                  <a:cubicBezTo>
                    <a:pt x="0" y="26406"/>
                    <a:pt x="3786" y="17265"/>
                    <a:pt x="10526" y="10526"/>
                  </a:cubicBezTo>
                  <a:cubicBezTo>
                    <a:pt x="17265" y="3786"/>
                    <a:pt x="26406" y="0"/>
                    <a:pt x="35937" y="0"/>
                  </a:cubicBezTo>
                  <a:close/>
                </a:path>
              </a:pathLst>
            </a:custGeom>
            <a:solidFill>
              <a:srgbClr val="EBEEEB"/>
            </a:solidFill>
            <a:ln w="38100" cap="rnd">
              <a:gradFill>
                <a:gsLst>
                  <a:gs pos="15000">
                    <a:srgbClr val="007DAF">
                      <a:alpha val="100000"/>
                    </a:srgbClr>
                  </a:gs>
                  <a:gs pos="50000">
                    <a:srgbClr val="C771D4">
                      <a:alpha val="100000"/>
                    </a:srgbClr>
                  </a:gs>
                  <a:gs pos="85000">
                    <a:srgbClr val="FFB829">
                      <a:alpha val="100000"/>
                    </a:srgbClr>
                  </a:gs>
                </a:gsLst>
                <a:lin ang="18900000"/>
              </a:gradFill>
              <a:prstDash val="solid"/>
              <a:round/>
            </a:ln>
          </p:spPr>
        </p:sp>
        <p:sp>
          <p:nvSpPr>
            <p:cNvPr id="24" name="TextBox 24"/>
            <p:cNvSpPr txBox="1"/>
            <p:nvPr/>
          </p:nvSpPr>
          <p:spPr>
            <a:xfrm>
              <a:off x="0" y="-38100"/>
              <a:ext cx="2893670" cy="466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5" name="TextBox 25"/>
          <p:cNvSpPr txBox="1"/>
          <p:nvPr/>
        </p:nvSpPr>
        <p:spPr>
          <a:xfrm>
            <a:off x="4390234" y="2211706"/>
            <a:ext cx="9719671" cy="4794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НАВЧАЛЬНА ДІЯЛЬНІСТЬ: Рухлива гра «Запали свою стихію»:</a:t>
            </a:r>
          </a:p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Учням  ПРОПОНУЮТЬ серію динамічних вправ — кожна відповідає певній стихії: </a:t>
            </a:r>
          </a:p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 Інвентар: фризбі.</a:t>
            </a:r>
          </a:p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СИЛА : присідання з вистрибуванням або своя вправа</a:t>
            </a:r>
          </a:p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НАПРЯМОК: біг зі зміною траєкторії за власним розсудом</a:t>
            </a:r>
          </a:p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ПОЛІТ: учні стоять у колі: один кидає фризбі, інший ловить і відразу передає далі або пропонують придумати власну вправу з фризбі. </a:t>
            </a:r>
          </a:p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Тривалість виконання КОРЗ -5-7 хв. </a:t>
            </a:r>
          </a:p>
          <a:p>
            <a:pPr algn="l">
              <a:lnSpc>
                <a:spcPts val="3499"/>
              </a:lnSpc>
              <a:spcBef>
                <a:spcPct val="0"/>
              </a:spcBef>
            </a:pPr>
            <a:endParaRPr lang="en-US" sz="2499">
              <a:solidFill>
                <a:srgbClr val="000000"/>
              </a:solidFill>
              <a:latin typeface="Kitsch Display"/>
              <a:ea typeface="Kitsch Display"/>
              <a:cs typeface="Kitsch Display"/>
              <a:sym typeface="Kitsch Display"/>
            </a:endParaRPr>
          </a:p>
        </p:txBody>
      </p:sp>
      <p:sp>
        <p:nvSpPr>
          <p:cNvPr id="26" name="Freeform 26"/>
          <p:cNvSpPr/>
          <p:nvPr/>
        </p:nvSpPr>
        <p:spPr>
          <a:xfrm>
            <a:off x="14651747" y="7220306"/>
            <a:ext cx="2754497" cy="2726952"/>
          </a:xfrm>
          <a:custGeom>
            <a:avLst/>
            <a:gdLst/>
            <a:ahLst/>
            <a:cxnLst/>
            <a:rect l="l" t="t" r="r" b="b"/>
            <a:pathLst>
              <a:path w="2754497" h="2726952">
                <a:moveTo>
                  <a:pt x="0" y="0"/>
                </a:moveTo>
                <a:lnTo>
                  <a:pt x="2754497" y="0"/>
                </a:lnTo>
                <a:lnTo>
                  <a:pt x="2754497" y="2726952"/>
                </a:lnTo>
                <a:lnTo>
                  <a:pt x="0" y="272695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7" name="TextBox 27"/>
          <p:cNvSpPr txBox="1"/>
          <p:nvPr/>
        </p:nvSpPr>
        <p:spPr>
          <a:xfrm>
            <a:off x="12489468" y="274003"/>
            <a:ext cx="4769832" cy="850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ПРИНЦИПИ UDL: доступність, взаємодопомога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14717186" y="2211706"/>
            <a:ext cx="3010667" cy="1474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77"/>
              </a:lnSpc>
            </a:pPr>
            <a:r>
              <a:rPr lang="en-US" sz="2126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КОМПЕТЕНТНОСТІ: </a:t>
            </a:r>
          </a:p>
          <a:p>
            <a:pPr algn="ctr">
              <a:lnSpc>
                <a:spcPts val="2977"/>
              </a:lnSpc>
              <a:spcBef>
                <a:spcPct val="0"/>
              </a:spcBef>
            </a:pPr>
            <a:r>
              <a:rPr lang="en-US" sz="2126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навчання впродовж життя, громадянська, соціальна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687814" y="264478"/>
            <a:ext cx="3702420" cy="860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1800AD"/>
                </a:solidFill>
                <a:latin typeface="Rubik Spray Paint"/>
                <a:ea typeface="Rubik Spray Paint"/>
                <a:cs typeface="Rubik Spray Paint"/>
                <a:sym typeface="Rubik Spray Paint"/>
              </a:rPr>
              <a:t>І “ПРОБУДЖЕННЯ СТИХІЙ”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437339" y="8218434"/>
            <a:ext cx="10748494" cy="10121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59"/>
              </a:lnSpc>
              <a:spcBef>
                <a:spcPct val="0"/>
              </a:spcBef>
            </a:pPr>
            <a:r>
              <a:rPr lang="en-US" sz="28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Методи оцінювання: </a:t>
            </a:r>
            <a:r>
              <a:rPr lang="en-US" sz="2899" b="1">
                <a:solidFill>
                  <a:srgbClr val="000000"/>
                </a:solidFill>
                <a:latin typeface="Kitsch Display Bold"/>
                <a:ea typeface="Kitsch Display Bold"/>
                <a:cs typeface="Kitsch Display Bold"/>
                <a:sym typeface="Kitsch Display Bold"/>
              </a:rPr>
              <a:t>спостереження вчителя</a:t>
            </a:r>
            <a:r>
              <a:rPr lang="en-US" sz="28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; хронометраж активності; взаємооцінювання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3332259">
            <a:off x="15161119" y="-120866"/>
            <a:ext cx="2922310" cy="2774320"/>
          </a:xfrm>
          <a:custGeom>
            <a:avLst/>
            <a:gdLst/>
            <a:ahLst/>
            <a:cxnLst/>
            <a:rect l="l" t="t" r="r" b="b"/>
            <a:pathLst>
              <a:path w="4035043" h="3555882">
                <a:moveTo>
                  <a:pt x="0" y="0"/>
                </a:moveTo>
                <a:lnTo>
                  <a:pt x="4035044" y="0"/>
                </a:lnTo>
                <a:lnTo>
                  <a:pt x="4035044" y="3555882"/>
                </a:lnTo>
                <a:lnTo>
                  <a:pt x="0" y="355588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4695034" y="0"/>
            <a:ext cx="6986709" cy="1645749"/>
            <a:chOff x="0" y="0"/>
            <a:chExt cx="2015238" cy="474698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015238" cy="474698"/>
            </a:xfrm>
            <a:custGeom>
              <a:avLst/>
              <a:gdLst/>
              <a:ahLst/>
              <a:cxnLst/>
              <a:rect l="l" t="t" r="r" b="b"/>
              <a:pathLst>
                <a:path w="2015238" h="474698">
                  <a:moveTo>
                    <a:pt x="1812038" y="0"/>
                  </a:moveTo>
                  <a:cubicBezTo>
                    <a:pt x="1924262" y="0"/>
                    <a:pt x="2015238" y="106265"/>
                    <a:pt x="2015238" y="237349"/>
                  </a:cubicBezTo>
                  <a:cubicBezTo>
                    <a:pt x="2015238" y="368433"/>
                    <a:pt x="1924262" y="474698"/>
                    <a:pt x="1812038" y="474698"/>
                  </a:cubicBezTo>
                  <a:lnTo>
                    <a:pt x="203200" y="474698"/>
                  </a:lnTo>
                  <a:cubicBezTo>
                    <a:pt x="90976" y="474698"/>
                    <a:pt x="0" y="368433"/>
                    <a:pt x="0" y="237349"/>
                  </a:cubicBezTo>
                  <a:cubicBezTo>
                    <a:pt x="0" y="106265"/>
                    <a:pt x="90976" y="0"/>
                    <a:pt x="203200" y="0"/>
                  </a:cubicBezTo>
                  <a:close/>
                </a:path>
              </a:pathLst>
            </a:custGeom>
            <a:gradFill rotWithShape="1">
              <a:gsLst>
                <a:gs pos="15000">
                  <a:srgbClr val="007DAF">
                    <a:alpha val="100000"/>
                  </a:srgbClr>
                </a:gs>
                <a:gs pos="50000">
                  <a:srgbClr val="C771D4">
                    <a:alpha val="100000"/>
                  </a:srgbClr>
                </a:gs>
                <a:gs pos="85000">
                  <a:srgbClr val="FFB829">
                    <a:alpha val="100000"/>
                  </a:srgbClr>
                </a:gs>
              </a:gsLst>
              <a:lin ang="18900000"/>
            </a:gradFill>
          </p:spPr>
        </p:sp>
        <p:sp>
          <p:nvSpPr>
            <p:cNvPr id="6" name="TextBox 6"/>
            <p:cNvSpPr txBox="1"/>
            <p:nvPr/>
          </p:nvSpPr>
          <p:spPr>
            <a:xfrm>
              <a:off x="0" y="-76200"/>
              <a:ext cx="2015238" cy="55089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179"/>
                </a:lnSpc>
              </a:pPr>
              <a:r>
                <a:rPr lang="en-US" sz="3699">
                  <a:solidFill>
                    <a:srgbClr val="1E2CD5"/>
                  </a:solidFill>
                  <a:latin typeface="Rubik Dirt"/>
                  <a:ea typeface="Rubik Dirt"/>
                  <a:cs typeface="Rubik Dirt"/>
                  <a:sym typeface="Rubik Dirt"/>
                </a:rPr>
                <a:t>“ТРИ СТИХІЇ РУХУ”</a:t>
              </a:r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687814" y="0"/>
            <a:ext cx="3702420" cy="1645749"/>
            <a:chOff x="0" y="0"/>
            <a:chExt cx="2270080" cy="1009065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270080" cy="1009065"/>
            </a:xfrm>
            <a:custGeom>
              <a:avLst/>
              <a:gdLst/>
              <a:ahLst/>
              <a:cxnLst/>
              <a:rect l="l" t="t" r="r" b="b"/>
              <a:pathLst>
                <a:path w="2270080" h="1009065">
                  <a:moveTo>
                    <a:pt x="2066880" y="0"/>
                  </a:moveTo>
                  <a:cubicBezTo>
                    <a:pt x="2179104" y="0"/>
                    <a:pt x="2270080" y="225887"/>
                    <a:pt x="2270080" y="504533"/>
                  </a:cubicBezTo>
                  <a:cubicBezTo>
                    <a:pt x="2270080" y="783178"/>
                    <a:pt x="2179104" y="1009065"/>
                    <a:pt x="2066880" y="1009065"/>
                  </a:cubicBezTo>
                  <a:lnTo>
                    <a:pt x="203200" y="1009065"/>
                  </a:lnTo>
                  <a:cubicBezTo>
                    <a:pt x="90976" y="1009065"/>
                    <a:pt x="0" y="783178"/>
                    <a:pt x="0" y="504533"/>
                  </a:cubicBezTo>
                  <a:cubicBezTo>
                    <a:pt x="0" y="225887"/>
                    <a:pt x="90976" y="0"/>
                    <a:pt x="2032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5170FF">
                    <a:alpha val="100000"/>
                  </a:srgbClr>
                </a:gs>
                <a:gs pos="100000">
                  <a:srgbClr val="FF66C4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9" name="TextBox 9"/>
            <p:cNvSpPr txBox="1"/>
            <p:nvPr/>
          </p:nvSpPr>
          <p:spPr>
            <a:xfrm>
              <a:off x="0" y="-76200"/>
              <a:ext cx="2270080" cy="108526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5179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4139475" y="1914207"/>
            <a:ext cx="10270610" cy="5761302"/>
            <a:chOff x="0" y="0"/>
            <a:chExt cx="2705017" cy="151738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705016" cy="1517380"/>
            </a:xfrm>
            <a:custGeom>
              <a:avLst/>
              <a:gdLst/>
              <a:ahLst/>
              <a:cxnLst/>
              <a:rect l="l" t="t" r="r" b="b"/>
              <a:pathLst>
                <a:path w="2705016" h="1517380">
                  <a:moveTo>
                    <a:pt x="38443" y="0"/>
                  </a:moveTo>
                  <a:lnTo>
                    <a:pt x="2666573" y="0"/>
                  </a:lnTo>
                  <a:cubicBezTo>
                    <a:pt x="2687805" y="0"/>
                    <a:pt x="2705016" y="17212"/>
                    <a:pt x="2705016" y="38443"/>
                  </a:cubicBezTo>
                  <a:lnTo>
                    <a:pt x="2705016" y="1478936"/>
                  </a:lnTo>
                  <a:cubicBezTo>
                    <a:pt x="2705016" y="1489132"/>
                    <a:pt x="2700966" y="1498910"/>
                    <a:pt x="2693757" y="1506120"/>
                  </a:cubicBezTo>
                  <a:cubicBezTo>
                    <a:pt x="2686547" y="1513330"/>
                    <a:pt x="2676769" y="1517380"/>
                    <a:pt x="2666573" y="1517380"/>
                  </a:cubicBezTo>
                  <a:lnTo>
                    <a:pt x="38443" y="1517380"/>
                  </a:lnTo>
                  <a:cubicBezTo>
                    <a:pt x="17212" y="1517380"/>
                    <a:pt x="0" y="1500168"/>
                    <a:pt x="0" y="1478936"/>
                  </a:cubicBezTo>
                  <a:lnTo>
                    <a:pt x="0" y="38443"/>
                  </a:lnTo>
                  <a:cubicBezTo>
                    <a:pt x="0" y="28248"/>
                    <a:pt x="4050" y="18469"/>
                    <a:pt x="11260" y="11260"/>
                  </a:cubicBezTo>
                  <a:cubicBezTo>
                    <a:pt x="18469" y="4050"/>
                    <a:pt x="28248" y="0"/>
                    <a:pt x="38443" y="0"/>
                  </a:cubicBezTo>
                  <a:close/>
                </a:path>
              </a:pathLst>
            </a:custGeom>
            <a:solidFill>
              <a:srgbClr val="B0C6C7"/>
            </a:solidFill>
            <a:ln w="38100" cap="rnd">
              <a:gradFill>
                <a:gsLst>
                  <a:gs pos="15000">
                    <a:srgbClr val="007DAF">
                      <a:alpha val="100000"/>
                    </a:srgbClr>
                  </a:gs>
                  <a:gs pos="50000">
                    <a:srgbClr val="C771D4">
                      <a:alpha val="100000"/>
                    </a:srgbClr>
                  </a:gs>
                  <a:gs pos="85000">
                    <a:srgbClr val="FFB829">
                      <a:alpha val="100000"/>
                    </a:srgbClr>
                  </a:gs>
                </a:gsLst>
                <a:lin ang="18900000"/>
              </a:gradFill>
              <a:prstDash val="solid"/>
              <a:round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2705017" cy="15554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98930" y="2446078"/>
            <a:ext cx="3702420" cy="3583466"/>
            <a:chOff x="0" y="0"/>
            <a:chExt cx="903090" cy="874075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903090" cy="874075"/>
            </a:xfrm>
            <a:custGeom>
              <a:avLst/>
              <a:gdLst/>
              <a:ahLst/>
              <a:cxnLst/>
              <a:rect l="l" t="t" r="r" b="b"/>
              <a:pathLst>
                <a:path w="903090" h="874075">
                  <a:moveTo>
                    <a:pt x="106643" y="0"/>
                  </a:moveTo>
                  <a:lnTo>
                    <a:pt x="796447" y="0"/>
                  </a:lnTo>
                  <a:cubicBezTo>
                    <a:pt x="824730" y="0"/>
                    <a:pt x="851855" y="11236"/>
                    <a:pt x="871855" y="31235"/>
                  </a:cubicBezTo>
                  <a:cubicBezTo>
                    <a:pt x="891854" y="51235"/>
                    <a:pt x="903090" y="78360"/>
                    <a:pt x="903090" y="106643"/>
                  </a:cubicBezTo>
                  <a:lnTo>
                    <a:pt x="903090" y="767431"/>
                  </a:lnTo>
                  <a:cubicBezTo>
                    <a:pt x="903090" y="826329"/>
                    <a:pt x="855344" y="874075"/>
                    <a:pt x="796447" y="874075"/>
                  </a:cubicBezTo>
                  <a:lnTo>
                    <a:pt x="106643" y="874075"/>
                  </a:lnTo>
                  <a:cubicBezTo>
                    <a:pt x="47746" y="874075"/>
                    <a:pt x="0" y="826329"/>
                    <a:pt x="0" y="767431"/>
                  </a:cubicBezTo>
                  <a:lnTo>
                    <a:pt x="0" y="106643"/>
                  </a:lnTo>
                  <a:cubicBezTo>
                    <a:pt x="0" y="47746"/>
                    <a:pt x="47746" y="0"/>
                    <a:pt x="106643" y="0"/>
                  </a:cubicBezTo>
                  <a:close/>
                </a:path>
              </a:pathLst>
            </a:custGeom>
            <a:solidFill>
              <a:srgbClr val="EBEEEB"/>
            </a:solidFill>
            <a:ln w="38100" cap="rnd">
              <a:gradFill>
                <a:gsLst>
                  <a:gs pos="15000">
                    <a:srgbClr val="007DAF">
                      <a:alpha val="100000"/>
                    </a:srgbClr>
                  </a:gs>
                  <a:gs pos="50000">
                    <a:srgbClr val="C771D4">
                      <a:alpha val="100000"/>
                    </a:srgbClr>
                  </a:gs>
                  <a:gs pos="85000">
                    <a:srgbClr val="FFB829">
                      <a:alpha val="100000"/>
                    </a:srgbClr>
                  </a:gs>
                </a:gsLst>
                <a:lin ang="18900000"/>
              </a:gradFill>
              <a:prstDash val="solid"/>
              <a:round/>
            </a:ln>
          </p:spPr>
        </p:sp>
        <p:sp>
          <p:nvSpPr>
            <p:cNvPr id="15" name="TextBox 15"/>
            <p:cNvSpPr txBox="1"/>
            <p:nvPr/>
          </p:nvSpPr>
          <p:spPr>
            <a:xfrm>
              <a:off x="0" y="-38100"/>
              <a:ext cx="903090" cy="9121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r>
                <a:rPr lang="en-US" sz="1899" b="1">
                  <a:solidFill>
                    <a:srgbClr val="000000"/>
                  </a:solidFill>
                  <a:latin typeface="Kitsch Display Bold"/>
                  <a:ea typeface="Kitsch Display Bold"/>
                  <a:cs typeface="Kitsch Display Bold"/>
                  <a:sym typeface="Kitsch Display Bold"/>
                </a:rPr>
                <a:t>ОЧІКУВАНІ РЕЗУЛЬТАТИ:</a:t>
              </a:r>
            </a:p>
            <a:p>
              <a:pPr algn="ctr">
                <a:lnSpc>
                  <a:spcPts val="2659"/>
                </a:lnSpc>
              </a:pPr>
              <a:r>
                <a:rPr lang="en-US" sz="1899" b="1">
                  <a:solidFill>
                    <a:srgbClr val="000000"/>
                  </a:solidFill>
                  <a:latin typeface="Kitsch Display Bold"/>
                  <a:ea typeface="Kitsch Display Bold"/>
                  <a:cs typeface="Kitsch Display Bold"/>
                  <a:sym typeface="Kitsch Display Bold"/>
                </a:rPr>
                <a:t>ВИКОНУЄ ФІЗИЧНІ ВПРАВИ;</a:t>
              </a:r>
            </a:p>
            <a:p>
              <a:pPr algn="ctr">
                <a:lnSpc>
                  <a:spcPts val="2659"/>
                </a:lnSpc>
              </a:pPr>
              <a:r>
                <a:rPr lang="en-US" sz="1899" b="1">
                  <a:solidFill>
                    <a:srgbClr val="000000"/>
                  </a:solidFill>
                  <a:latin typeface="Kitsch Display Bold"/>
                  <a:ea typeface="Kitsch Display Bold"/>
                  <a:cs typeface="Kitsch Display Bold"/>
                  <a:sym typeface="Kitsch Display Bold"/>
                </a:rPr>
                <a:t>РОЗВИВАЄ УВАГУ І СИЛУ;</a:t>
              </a:r>
            </a:p>
            <a:p>
              <a:pPr algn="ctr">
                <a:lnSpc>
                  <a:spcPts val="2659"/>
                </a:lnSpc>
              </a:pPr>
              <a:r>
                <a:rPr lang="en-US" sz="1899" b="1">
                  <a:solidFill>
                    <a:srgbClr val="000000"/>
                  </a:solidFill>
                  <a:latin typeface="Kitsch Display Bold"/>
                  <a:ea typeface="Kitsch Display Bold"/>
                  <a:cs typeface="Kitsch Display Bold"/>
                  <a:sym typeface="Kitsch Display Bold"/>
                </a:rPr>
                <a:t>ДОТРИМУЄТЬСЯ ПРАВИЛ ТЕХНІКИ БЕЗПЕКИ</a:t>
              </a:r>
            </a:p>
            <a:p>
              <a:pPr algn="ctr">
                <a:lnSpc>
                  <a:spcPts val="2659"/>
                </a:lnSpc>
              </a:pPr>
              <a:endParaRPr lang="en-US" sz="1899" b="1">
                <a:solidFill>
                  <a:srgbClr val="000000"/>
                </a:solidFill>
                <a:latin typeface="Kitsch Display Bold"/>
                <a:ea typeface="Kitsch Display Bold"/>
                <a:cs typeface="Kitsch Display Bold"/>
                <a:sym typeface="Kitsch Display Bold"/>
              </a:endParaRPr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14651747" y="1914207"/>
            <a:ext cx="3539338" cy="4871639"/>
            <a:chOff x="0" y="0"/>
            <a:chExt cx="863311" cy="1188284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863311" cy="1188284"/>
            </a:xfrm>
            <a:custGeom>
              <a:avLst/>
              <a:gdLst/>
              <a:ahLst/>
              <a:cxnLst/>
              <a:rect l="l" t="t" r="r" b="b"/>
              <a:pathLst>
                <a:path w="863311" h="1188284">
                  <a:moveTo>
                    <a:pt x="111557" y="0"/>
                  </a:moveTo>
                  <a:lnTo>
                    <a:pt x="751754" y="0"/>
                  </a:lnTo>
                  <a:cubicBezTo>
                    <a:pt x="781341" y="0"/>
                    <a:pt x="809716" y="11753"/>
                    <a:pt x="830637" y="32674"/>
                  </a:cubicBezTo>
                  <a:cubicBezTo>
                    <a:pt x="851558" y="53595"/>
                    <a:pt x="863311" y="81970"/>
                    <a:pt x="863311" y="111557"/>
                  </a:cubicBezTo>
                  <a:lnTo>
                    <a:pt x="863311" y="1076727"/>
                  </a:lnTo>
                  <a:cubicBezTo>
                    <a:pt x="863311" y="1106314"/>
                    <a:pt x="851558" y="1134689"/>
                    <a:pt x="830637" y="1155610"/>
                  </a:cubicBezTo>
                  <a:cubicBezTo>
                    <a:pt x="809716" y="1176531"/>
                    <a:pt x="781341" y="1188284"/>
                    <a:pt x="751754" y="1188284"/>
                  </a:cubicBezTo>
                  <a:lnTo>
                    <a:pt x="111557" y="1188284"/>
                  </a:lnTo>
                  <a:cubicBezTo>
                    <a:pt x="81970" y="1188284"/>
                    <a:pt x="53595" y="1176531"/>
                    <a:pt x="32674" y="1155610"/>
                  </a:cubicBezTo>
                  <a:cubicBezTo>
                    <a:pt x="11753" y="1134689"/>
                    <a:pt x="0" y="1106314"/>
                    <a:pt x="0" y="1076727"/>
                  </a:cubicBezTo>
                  <a:lnTo>
                    <a:pt x="0" y="111557"/>
                  </a:lnTo>
                  <a:cubicBezTo>
                    <a:pt x="0" y="81970"/>
                    <a:pt x="11753" y="53595"/>
                    <a:pt x="32674" y="32674"/>
                  </a:cubicBezTo>
                  <a:cubicBezTo>
                    <a:pt x="53595" y="11753"/>
                    <a:pt x="81970" y="0"/>
                    <a:pt x="111557" y="0"/>
                  </a:cubicBezTo>
                  <a:close/>
                </a:path>
              </a:pathLst>
            </a:custGeom>
            <a:solidFill>
              <a:srgbClr val="EBEEEB"/>
            </a:solidFill>
            <a:ln w="38100" cap="rnd">
              <a:gradFill>
                <a:gsLst>
                  <a:gs pos="15000">
                    <a:srgbClr val="007DAF">
                      <a:alpha val="100000"/>
                    </a:srgbClr>
                  </a:gs>
                  <a:gs pos="50000">
                    <a:srgbClr val="C771D4">
                      <a:alpha val="100000"/>
                    </a:srgbClr>
                  </a:gs>
                  <a:gs pos="85000">
                    <a:srgbClr val="FFB829">
                      <a:alpha val="100000"/>
                    </a:srgbClr>
                  </a:gs>
                </a:gsLst>
                <a:lin ang="18900000"/>
              </a:gradFill>
              <a:prstDash val="solid"/>
              <a:round/>
            </a:ln>
          </p:spPr>
        </p:sp>
        <p:sp>
          <p:nvSpPr>
            <p:cNvPr id="18" name="TextBox 18"/>
            <p:cNvSpPr txBox="1"/>
            <p:nvPr/>
          </p:nvSpPr>
          <p:spPr>
            <a:xfrm>
              <a:off x="0" y="123825"/>
              <a:ext cx="863311" cy="106445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799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12267214" y="47288"/>
            <a:ext cx="5460639" cy="1598462"/>
            <a:chOff x="0" y="0"/>
            <a:chExt cx="1438193" cy="420994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438193" cy="420994"/>
            </a:xfrm>
            <a:custGeom>
              <a:avLst/>
              <a:gdLst/>
              <a:ahLst/>
              <a:cxnLst/>
              <a:rect l="l" t="t" r="r" b="b"/>
              <a:pathLst>
                <a:path w="1438193" h="420994">
                  <a:moveTo>
                    <a:pt x="72306" y="0"/>
                  </a:moveTo>
                  <a:lnTo>
                    <a:pt x="1365887" y="0"/>
                  </a:lnTo>
                  <a:cubicBezTo>
                    <a:pt x="1405821" y="0"/>
                    <a:pt x="1438193" y="32373"/>
                    <a:pt x="1438193" y="72306"/>
                  </a:cubicBezTo>
                  <a:lnTo>
                    <a:pt x="1438193" y="348688"/>
                  </a:lnTo>
                  <a:cubicBezTo>
                    <a:pt x="1438193" y="388621"/>
                    <a:pt x="1405821" y="420994"/>
                    <a:pt x="1365887" y="420994"/>
                  </a:cubicBezTo>
                  <a:lnTo>
                    <a:pt x="72306" y="420994"/>
                  </a:lnTo>
                  <a:cubicBezTo>
                    <a:pt x="32373" y="420994"/>
                    <a:pt x="0" y="388621"/>
                    <a:pt x="0" y="348688"/>
                  </a:cubicBezTo>
                  <a:lnTo>
                    <a:pt x="0" y="72306"/>
                  </a:lnTo>
                  <a:cubicBezTo>
                    <a:pt x="0" y="32373"/>
                    <a:pt x="32373" y="0"/>
                    <a:pt x="72306" y="0"/>
                  </a:cubicBezTo>
                  <a:close/>
                </a:path>
              </a:pathLst>
            </a:custGeom>
            <a:solidFill>
              <a:srgbClr val="EBEEEB"/>
            </a:solidFill>
            <a:ln w="38100" cap="rnd">
              <a:gradFill>
                <a:gsLst>
                  <a:gs pos="15000">
                    <a:srgbClr val="007DAF">
                      <a:alpha val="100000"/>
                    </a:srgbClr>
                  </a:gs>
                  <a:gs pos="50000">
                    <a:srgbClr val="C771D4">
                      <a:alpha val="100000"/>
                    </a:srgbClr>
                  </a:gs>
                  <a:gs pos="85000">
                    <a:srgbClr val="FFB829">
                      <a:alpha val="100000"/>
                    </a:srgbClr>
                  </a:gs>
                </a:gsLst>
                <a:lin ang="18900000"/>
              </a:gradFill>
              <a:prstDash val="solid"/>
              <a:round/>
            </a:ln>
          </p:spPr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1438193" cy="45909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198930" y="7942209"/>
            <a:ext cx="10986903" cy="1627485"/>
            <a:chOff x="0" y="0"/>
            <a:chExt cx="2893670" cy="428638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2893670" cy="428638"/>
            </a:xfrm>
            <a:custGeom>
              <a:avLst/>
              <a:gdLst/>
              <a:ahLst/>
              <a:cxnLst/>
              <a:rect l="l" t="t" r="r" b="b"/>
              <a:pathLst>
                <a:path w="2893670" h="428638">
                  <a:moveTo>
                    <a:pt x="35937" y="0"/>
                  </a:moveTo>
                  <a:lnTo>
                    <a:pt x="2857733" y="0"/>
                  </a:lnTo>
                  <a:cubicBezTo>
                    <a:pt x="2877580" y="0"/>
                    <a:pt x="2893670" y="16090"/>
                    <a:pt x="2893670" y="35937"/>
                  </a:cubicBezTo>
                  <a:lnTo>
                    <a:pt x="2893670" y="392701"/>
                  </a:lnTo>
                  <a:cubicBezTo>
                    <a:pt x="2893670" y="412548"/>
                    <a:pt x="2877580" y="428638"/>
                    <a:pt x="2857733" y="428638"/>
                  </a:cubicBezTo>
                  <a:lnTo>
                    <a:pt x="35937" y="428638"/>
                  </a:lnTo>
                  <a:cubicBezTo>
                    <a:pt x="26406" y="428638"/>
                    <a:pt x="17265" y="424852"/>
                    <a:pt x="10526" y="418112"/>
                  </a:cubicBezTo>
                  <a:cubicBezTo>
                    <a:pt x="3786" y="411373"/>
                    <a:pt x="0" y="402232"/>
                    <a:pt x="0" y="392701"/>
                  </a:cubicBezTo>
                  <a:lnTo>
                    <a:pt x="0" y="35937"/>
                  </a:lnTo>
                  <a:cubicBezTo>
                    <a:pt x="0" y="26406"/>
                    <a:pt x="3786" y="17265"/>
                    <a:pt x="10526" y="10526"/>
                  </a:cubicBezTo>
                  <a:cubicBezTo>
                    <a:pt x="17265" y="3786"/>
                    <a:pt x="26406" y="0"/>
                    <a:pt x="35937" y="0"/>
                  </a:cubicBezTo>
                  <a:close/>
                </a:path>
              </a:pathLst>
            </a:custGeom>
            <a:solidFill>
              <a:srgbClr val="EBEEEB"/>
            </a:solidFill>
            <a:ln w="38100" cap="rnd">
              <a:gradFill>
                <a:gsLst>
                  <a:gs pos="15000">
                    <a:srgbClr val="007DAF">
                      <a:alpha val="100000"/>
                    </a:srgbClr>
                  </a:gs>
                  <a:gs pos="50000">
                    <a:srgbClr val="C771D4">
                      <a:alpha val="100000"/>
                    </a:srgbClr>
                  </a:gs>
                  <a:gs pos="85000">
                    <a:srgbClr val="FFB829">
                      <a:alpha val="100000"/>
                    </a:srgbClr>
                  </a:gs>
                </a:gsLst>
                <a:lin ang="18900000"/>
              </a:gradFill>
              <a:prstDash val="solid"/>
              <a:round/>
            </a:ln>
          </p:spPr>
        </p:sp>
        <p:sp>
          <p:nvSpPr>
            <p:cNvPr id="24" name="TextBox 24"/>
            <p:cNvSpPr txBox="1"/>
            <p:nvPr/>
          </p:nvSpPr>
          <p:spPr>
            <a:xfrm>
              <a:off x="0" y="-38100"/>
              <a:ext cx="2893670" cy="466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5" name="Freeform 25"/>
          <p:cNvSpPr/>
          <p:nvPr/>
        </p:nvSpPr>
        <p:spPr>
          <a:xfrm>
            <a:off x="13077117" y="7349917"/>
            <a:ext cx="4629715" cy="2667408"/>
          </a:xfrm>
          <a:custGeom>
            <a:avLst/>
            <a:gdLst/>
            <a:ahLst/>
            <a:cxnLst/>
            <a:rect l="l" t="t" r="r" b="b"/>
            <a:pathLst>
              <a:path w="5098268" h="2956995">
                <a:moveTo>
                  <a:pt x="0" y="0"/>
                </a:moveTo>
                <a:lnTo>
                  <a:pt x="5098268" y="0"/>
                </a:lnTo>
                <a:lnTo>
                  <a:pt x="5098268" y="2956995"/>
                </a:lnTo>
                <a:lnTo>
                  <a:pt x="0" y="295699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26" name="TextBox 26"/>
          <p:cNvSpPr txBox="1"/>
          <p:nvPr/>
        </p:nvSpPr>
        <p:spPr>
          <a:xfrm>
            <a:off x="12489468" y="274003"/>
            <a:ext cx="4769832" cy="850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ПРИНЦИПИ UDL: сприйняття, взаємодопомога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14717186" y="2211706"/>
            <a:ext cx="3010667" cy="1474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77"/>
              </a:lnSpc>
            </a:pPr>
            <a:r>
              <a:rPr lang="en-US" sz="2126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КОМПЕТЕНТНОСТІ: </a:t>
            </a:r>
          </a:p>
          <a:p>
            <a:pPr algn="ctr">
              <a:lnSpc>
                <a:spcPts val="2977"/>
              </a:lnSpc>
              <a:spcBef>
                <a:spcPct val="0"/>
              </a:spcBef>
            </a:pPr>
            <a:r>
              <a:rPr lang="en-US" sz="2126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навчання впродовж життя, громадянська, соціальна, математична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687814" y="264478"/>
            <a:ext cx="3702420" cy="860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</a:pPr>
            <a:r>
              <a:rPr lang="en-US" sz="2499">
                <a:solidFill>
                  <a:srgbClr val="1800AD"/>
                </a:solidFill>
                <a:latin typeface="Rubik Spray Paint"/>
                <a:ea typeface="Rubik Spray Paint"/>
                <a:cs typeface="Rubik Spray Paint"/>
                <a:sym typeface="Rubik Spray Paint"/>
              </a:rPr>
              <a:t>ІІ “МІСІЯ ПЕРША </a:t>
            </a:r>
          </a:p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1800AD"/>
                </a:solidFill>
                <a:latin typeface="Rubik Spray Paint"/>
                <a:ea typeface="Rubik Spray Paint"/>
                <a:cs typeface="Rubik Spray Paint"/>
                <a:sym typeface="Rubik Spray Paint"/>
              </a:rPr>
              <a:t>СИЛА “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4390234" y="2211706"/>
            <a:ext cx="9719671" cy="5232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НАВЧАЛЬНА ДІЯЛЬНІСТЬ: Комплекс “Вогонь енергії”:</a:t>
            </a:r>
          </a:p>
          <a:p>
            <a:pPr marL="539746" lvl="1" indent="-269873" algn="l">
              <a:lnSpc>
                <a:spcPts val="3499"/>
              </a:lnSpc>
              <a:spcBef>
                <a:spcPct val="0"/>
              </a:spcBef>
              <a:buAutoNum type="arabicPeriod"/>
            </a:pPr>
            <a:r>
              <a:rPr lang="en-US" sz="24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Присідання — 15 разів</a:t>
            </a:r>
          </a:p>
          <a:p>
            <a:pPr marL="539746" lvl="1" indent="-269873" algn="l">
              <a:lnSpc>
                <a:spcPts val="3499"/>
              </a:lnSpc>
              <a:spcBef>
                <a:spcPct val="0"/>
              </a:spcBef>
              <a:buAutoNum type="arabicPeriod"/>
            </a:pPr>
            <a:r>
              <a:rPr lang="en-US" sz="24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Планка — 20 секунд</a:t>
            </a:r>
          </a:p>
          <a:p>
            <a:pPr marL="539746" lvl="1" indent="-269873" algn="l">
              <a:lnSpc>
                <a:spcPts val="3499"/>
              </a:lnSpc>
              <a:spcBef>
                <a:spcPct val="0"/>
              </a:spcBef>
              <a:buAutoNum type="arabicPeriod"/>
            </a:pPr>
            <a:r>
              <a:rPr lang="en-US" sz="24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Випади — по 10 на ногу</a:t>
            </a:r>
          </a:p>
          <a:p>
            <a:pPr marL="539746" lvl="1" indent="-269873" algn="l">
              <a:lnSpc>
                <a:spcPts val="3499"/>
              </a:lnSpc>
              <a:spcBef>
                <a:spcPct val="0"/>
              </a:spcBef>
              <a:buAutoNum type="arabicPeriod"/>
            </a:pPr>
            <a:r>
              <a:rPr lang="en-US" sz="24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Стрибки «зірочкою» — 10 разів</a:t>
            </a:r>
          </a:p>
          <a:p>
            <a:pPr marL="539746" lvl="1" indent="-269873" algn="l">
              <a:lnSpc>
                <a:spcPts val="3499"/>
              </a:lnSpc>
              <a:spcBef>
                <a:spcPct val="0"/>
              </a:spcBef>
              <a:buAutoNum type="arabicPeriod"/>
            </a:pPr>
            <a:r>
              <a:rPr lang="en-US" sz="24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 (2 кола, короткий відпочинок між ними)</a:t>
            </a:r>
          </a:p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Завдання: виконати комплекс якнайточніше і синхронно з командою.</a:t>
            </a:r>
          </a:p>
          <a:p>
            <a:pPr algn="l">
              <a:lnSpc>
                <a:spcPts val="3499"/>
              </a:lnSpc>
              <a:spcBef>
                <a:spcPct val="0"/>
              </a:spcBef>
            </a:pPr>
            <a:endParaRPr lang="en-US" sz="2499">
              <a:solidFill>
                <a:srgbClr val="000000"/>
              </a:solidFill>
              <a:latin typeface="Kitsch Display"/>
              <a:ea typeface="Kitsch Display"/>
              <a:cs typeface="Kitsch Display"/>
              <a:sym typeface="Kitsch Display"/>
            </a:endParaRPr>
          </a:p>
          <a:p>
            <a:pPr algn="l">
              <a:lnSpc>
                <a:spcPts val="3499"/>
              </a:lnSpc>
              <a:spcBef>
                <a:spcPct val="0"/>
              </a:spcBef>
            </a:pPr>
            <a:endParaRPr lang="en-US" sz="2499">
              <a:solidFill>
                <a:srgbClr val="000000"/>
              </a:solidFill>
              <a:latin typeface="Kitsch Display"/>
              <a:ea typeface="Kitsch Display"/>
              <a:cs typeface="Kitsch Display"/>
              <a:sym typeface="Kitsch Display"/>
            </a:endParaRPr>
          </a:p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Тривалість виконання КОРЗ 10 хв. </a:t>
            </a:r>
          </a:p>
          <a:p>
            <a:pPr algn="l">
              <a:lnSpc>
                <a:spcPts val="3499"/>
              </a:lnSpc>
              <a:spcBef>
                <a:spcPct val="0"/>
              </a:spcBef>
            </a:pPr>
            <a:endParaRPr lang="en-US" sz="2499">
              <a:solidFill>
                <a:srgbClr val="000000"/>
              </a:solidFill>
              <a:latin typeface="Kitsch Display"/>
              <a:ea typeface="Kitsch Display"/>
              <a:cs typeface="Kitsch Display"/>
              <a:sym typeface="Kitsch Display"/>
            </a:endParaRPr>
          </a:p>
        </p:txBody>
      </p:sp>
      <p:sp>
        <p:nvSpPr>
          <p:cNvPr id="30" name="TextBox 30"/>
          <p:cNvSpPr txBox="1"/>
          <p:nvPr/>
        </p:nvSpPr>
        <p:spPr>
          <a:xfrm>
            <a:off x="437339" y="8218434"/>
            <a:ext cx="10748494" cy="10121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59"/>
              </a:lnSpc>
              <a:spcBef>
                <a:spcPct val="0"/>
              </a:spcBef>
            </a:pPr>
            <a:r>
              <a:rPr lang="en-US" sz="28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Методи оцінювання: спостереження вчителя; хронометраж активності; взаємооцінювання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3332259">
            <a:off x="15241778" y="-749241"/>
            <a:ext cx="4035043" cy="3555882"/>
          </a:xfrm>
          <a:custGeom>
            <a:avLst/>
            <a:gdLst/>
            <a:ahLst/>
            <a:cxnLst/>
            <a:rect l="l" t="t" r="r" b="b"/>
            <a:pathLst>
              <a:path w="4035043" h="3555882">
                <a:moveTo>
                  <a:pt x="0" y="0"/>
                </a:moveTo>
                <a:lnTo>
                  <a:pt x="4035044" y="0"/>
                </a:lnTo>
                <a:lnTo>
                  <a:pt x="4035044" y="3555882"/>
                </a:lnTo>
                <a:lnTo>
                  <a:pt x="0" y="355588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4695034" y="0"/>
            <a:ext cx="6986709" cy="1645749"/>
            <a:chOff x="0" y="0"/>
            <a:chExt cx="2015238" cy="474698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015238" cy="474698"/>
            </a:xfrm>
            <a:custGeom>
              <a:avLst/>
              <a:gdLst/>
              <a:ahLst/>
              <a:cxnLst/>
              <a:rect l="l" t="t" r="r" b="b"/>
              <a:pathLst>
                <a:path w="2015238" h="474698">
                  <a:moveTo>
                    <a:pt x="1812038" y="0"/>
                  </a:moveTo>
                  <a:cubicBezTo>
                    <a:pt x="1924262" y="0"/>
                    <a:pt x="2015238" y="106265"/>
                    <a:pt x="2015238" y="237349"/>
                  </a:cubicBezTo>
                  <a:cubicBezTo>
                    <a:pt x="2015238" y="368433"/>
                    <a:pt x="1924262" y="474698"/>
                    <a:pt x="1812038" y="474698"/>
                  </a:cubicBezTo>
                  <a:lnTo>
                    <a:pt x="203200" y="474698"/>
                  </a:lnTo>
                  <a:cubicBezTo>
                    <a:pt x="90976" y="474698"/>
                    <a:pt x="0" y="368433"/>
                    <a:pt x="0" y="237349"/>
                  </a:cubicBezTo>
                  <a:cubicBezTo>
                    <a:pt x="0" y="106265"/>
                    <a:pt x="90976" y="0"/>
                    <a:pt x="203200" y="0"/>
                  </a:cubicBezTo>
                  <a:close/>
                </a:path>
              </a:pathLst>
            </a:custGeom>
            <a:gradFill rotWithShape="1">
              <a:gsLst>
                <a:gs pos="15000">
                  <a:srgbClr val="007DAF">
                    <a:alpha val="100000"/>
                  </a:srgbClr>
                </a:gs>
                <a:gs pos="50000">
                  <a:srgbClr val="C771D4">
                    <a:alpha val="100000"/>
                  </a:srgbClr>
                </a:gs>
                <a:gs pos="85000">
                  <a:srgbClr val="FFB829">
                    <a:alpha val="100000"/>
                  </a:srgbClr>
                </a:gs>
              </a:gsLst>
              <a:lin ang="18900000"/>
            </a:gradFill>
          </p:spPr>
        </p:sp>
        <p:sp>
          <p:nvSpPr>
            <p:cNvPr id="6" name="TextBox 6"/>
            <p:cNvSpPr txBox="1"/>
            <p:nvPr/>
          </p:nvSpPr>
          <p:spPr>
            <a:xfrm>
              <a:off x="0" y="-76200"/>
              <a:ext cx="2015238" cy="55089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179"/>
                </a:lnSpc>
              </a:pPr>
              <a:r>
                <a:rPr lang="en-US" sz="3699">
                  <a:solidFill>
                    <a:srgbClr val="1E2CD5"/>
                  </a:solidFill>
                  <a:latin typeface="Rubik Dirt"/>
                  <a:ea typeface="Rubik Dirt"/>
                  <a:cs typeface="Rubik Dirt"/>
                  <a:sym typeface="Rubik Dirt"/>
                </a:rPr>
                <a:t>“ТРИ СТИХІЇ РУХУ”</a:t>
              </a:r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687814" y="0"/>
            <a:ext cx="3702420" cy="1645749"/>
            <a:chOff x="0" y="0"/>
            <a:chExt cx="2270080" cy="1009065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270080" cy="1009065"/>
            </a:xfrm>
            <a:custGeom>
              <a:avLst/>
              <a:gdLst/>
              <a:ahLst/>
              <a:cxnLst/>
              <a:rect l="l" t="t" r="r" b="b"/>
              <a:pathLst>
                <a:path w="2270080" h="1009065">
                  <a:moveTo>
                    <a:pt x="2066880" y="0"/>
                  </a:moveTo>
                  <a:cubicBezTo>
                    <a:pt x="2179104" y="0"/>
                    <a:pt x="2270080" y="225887"/>
                    <a:pt x="2270080" y="504533"/>
                  </a:cubicBezTo>
                  <a:cubicBezTo>
                    <a:pt x="2270080" y="783178"/>
                    <a:pt x="2179104" y="1009065"/>
                    <a:pt x="2066880" y="1009065"/>
                  </a:cubicBezTo>
                  <a:lnTo>
                    <a:pt x="203200" y="1009065"/>
                  </a:lnTo>
                  <a:cubicBezTo>
                    <a:pt x="90976" y="1009065"/>
                    <a:pt x="0" y="783178"/>
                    <a:pt x="0" y="504533"/>
                  </a:cubicBezTo>
                  <a:cubicBezTo>
                    <a:pt x="0" y="225887"/>
                    <a:pt x="90976" y="0"/>
                    <a:pt x="2032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5170FF">
                    <a:alpha val="100000"/>
                  </a:srgbClr>
                </a:gs>
                <a:gs pos="100000">
                  <a:srgbClr val="FF66C4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9" name="TextBox 9"/>
            <p:cNvSpPr txBox="1"/>
            <p:nvPr/>
          </p:nvSpPr>
          <p:spPr>
            <a:xfrm>
              <a:off x="0" y="-76200"/>
              <a:ext cx="2270080" cy="108526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5179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4139475" y="1914207"/>
            <a:ext cx="10270610" cy="5761302"/>
            <a:chOff x="0" y="0"/>
            <a:chExt cx="2705017" cy="151738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705016" cy="1517380"/>
            </a:xfrm>
            <a:custGeom>
              <a:avLst/>
              <a:gdLst/>
              <a:ahLst/>
              <a:cxnLst/>
              <a:rect l="l" t="t" r="r" b="b"/>
              <a:pathLst>
                <a:path w="2705016" h="1517380">
                  <a:moveTo>
                    <a:pt x="38443" y="0"/>
                  </a:moveTo>
                  <a:lnTo>
                    <a:pt x="2666573" y="0"/>
                  </a:lnTo>
                  <a:cubicBezTo>
                    <a:pt x="2687805" y="0"/>
                    <a:pt x="2705016" y="17212"/>
                    <a:pt x="2705016" y="38443"/>
                  </a:cubicBezTo>
                  <a:lnTo>
                    <a:pt x="2705016" y="1478936"/>
                  </a:lnTo>
                  <a:cubicBezTo>
                    <a:pt x="2705016" y="1489132"/>
                    <a:pt x="2700966" y="1498910"/>
                    <a:pt x="2693757" y="1506120"/>
                  </a:cubicBezTo>
                  <a:cubicBezTo>
                    <a:pt x="2686547" y="1513330"/>
                    <a:pt x="2676769" y="1517380"/>
                    <a:pt x="2666573" y="1517380"/>
                  </a:cubicBezTo>
                  <a:lnTo>
                    <a:pt x="38443" y="1517380"/>
                  </a:lnTo>
                  <a:cubicBezTo>
                    <a:pt x="17212" y="1517380"/>
                    <a:pt x="0" y="1500168"/>
                    <a:pt x="0" y="1478936"/>
                  </a:cubicBezTo>
                  <a:lnTo>
                    <a:pt x="0" y="38443"/>
                  </a:lnTo>
                  <a:cubicBezTo>
                    <a:pt x="0" y="28248"/>
                    <a:pt x="4050" y="18469"/>
                    <a:pt x="11260" y="11260"/>
                  </a:cubicBezTo>
                  <a:cubicBezTo>
                    <a:pt x="18469" y="4050"/>
                    <a:pt x="28248" y="0"/>
                    <a:pt x="38443" y="0"/>
                  </a:cubicBezTo>
                  <a:close/>
                </a:path>
              </a:pathLst>
            </a:custGeom>
            <a:solidFill>
              <a:srgbClr val="B0C6C7"/>
            </a:solidFill>
            <a:ln w="38100" cap="rnd">
              <a:gradFill>
                <a:gsLst>
                  <a:gs pos="15000">
                    <a:srgbClr val="007DAF">
                      <a:alpha val="100000"/>
                    </a:srgbClr>
                  </a:gs>
                  <a:gs pos="50000">
                    <a:srgbClr val="C771D4">
                      <a:alpha val="100000"/>
                    </a:srgbClr>
                  </a:gs>
                  <a:gs pos="85000">
                    <a:srgbClr val="FFB829">
                      <a:alpha val="100000"/>
                    </a:srgbClr>
                  </a:gs>
                </a:gsLst>
                <a:lin ang="18900000"/>
              </a:gradFill>
              <a:prstDash val="solid"/>
              <a:round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2705017" cy="15554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98930" y="2446078"/>
            <a:ext cx="3702420" cy="3583466"/>
            <a:chOff x="0" y="0"/>
            <a:chExt cx="903090" cy="874075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903090" cy="874075"/>
            </a:xfrm>
            <a:custGeom>
              <a:avLst/>
              <a:gdLst/>
              <a:ahLst/>
              <a:cxnLst/>
              <a:rect l="l" t="t" r="r" b="b"/>
              <a:pathLst>
                <a:path w="903090" h="874075">
                  <a:moveTo>
                    <a:pt x="106643" y="0"/>
                  </a:moveTo>
                  <a:lnTo>
                    <a:pt x="796447" y="0"/>
                  </a:lnTo>
                  <a:cubicBezTo>
                    <a:pt x="824730" y="0"/>
                    <a:pt x="851855" y="11236"/>
                    <a:pt x="871855" y="31235"/>
                  </a:cubicBezTo>
                  <a:cubicBezTo>
                    <a:pt x="891854" y="51235"/>
                    <a:pt x="903090" y="78360"/>
                    <a:pt x="903090" y="106643"/>
                  </a:cubicBezTo>
                  <a:lnTo>
                    <a:pt x="903090" y="767431"/>
                  </a:lnTo>
                  <a:cubicBezTo>
                    <a:pt x="903090" y="826329"/>
                    <a:pt x="855344" y="874075"/>
                    <a:pt x="796447" y="874075"/>
                  </a:cubicBezTo>
                  <a:lnTo>
                    <a:pt x="106643" y="874075"/>
                  </a:lnTo>
                  <a:cubicBezTo>
                    <a:pt x="47746" y="874075"/>
                    <a:pt x="0" y="826329"/>
                    <a:pt x="0" y="767431"/>
                  </a:cubicBezTo>
                  <a:lnTo>
                    <a:pt x="0" y="106643"/>
                  </a:lnTo>
                  <a:cubicBezTo>
                    <a:pt x="0" y="47746"/>
                    <a:pt x="47746" y="0"/>
                    <a:pt x="106643" y="0"/>
                  </a:cubicBezTo>
                  <a:close/>
                </a:path>
              </a:pathLst>
            </a:custGeom>
            <a:solidFill>
              <a:srgbClr val="EBEEEB"/>
            </a:solidFill>
            <a:ln w="38100" cap="rnd">
              <a:gradFill>
                <a:gsLst>
                  <a:gs pos="15000">
                    <a:srgbClr val="007DAF">
                      <a:alpha val="100000"/>
                    </a:srgbClr>
                  </a:gs>
                  <a:gs pos="50000">
                    <a:srgbClr val="C771D4">
                      <a:alpha val="100000"/>
                    </a:srgbClr>
                  </a:gs>
                  <a:gs pos="85000">
                    <a:srgbClr val="FFB829">
                      <a:alpha val="100000"/>
                    </a:srgbClr>
                  </a:gs>
                </a:gsLst>
                <a:lin ang="18900000"/>
              </a:gradFill>
              <a:prstDash val="solid"/>
              <a:round/>
            </a:ln>
          </p:spPr>
        </p:sp>
        <p:sp>
          <p:nvSpPr>
            <p:cNvPr id="15" name="TextBox 15"/>
            <p:cNvSpPr txBox="1"/>
            <p:nvPr/>
          </p:nvSpPr>
          <p:spPr>
            <a:xfrm>
              <a:off x="0" y="-38100"/>
              <a:ext cx="903090" cy="9121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r>
                <a:rPr lang="en-US" sz="1899" b="1">
                  <a:solidFill>
                    <a:srgbClr val="000000"/>
                  </a:solidFill>
                  <a:latin typeface="Kitsch Display Bold"/>
                  <a:ea typeface="Kitsch Display Bold"/>
                  <a:cs typeface="Kitsch Display Bold"/>
                  <a:sym typeface="Kitsch Display Bold"/>
                </a:rPr>
                <a:t>ОЧІКУВАНІ РЕЗУЛЬТАТИ:</a:t>
              </a:r>
            </a:p>
            <a:p>
              <a:pPr algn="ctr">
                <a:lnSpc>
                  <a:spcPts val="2659"/>
                </a:lnSpc>
              </a:pPr>
              <a:r>
                <a:rPr lang="en-US" sz="1899" b="1">
                  <a:solidFill>
                    <a:srgbClr val="000000"/>
                  </a:solidFill>
                  <a:latin typeface="Kitsch Display Bold"/>
                  <a:ea typeface="Kitsch Display Bold"/>
                  <a:cs typeface="Kitsch Display Bold"/>
                  <a:sym typeface="Kitsch Display Bold"/>
                </a:rPr>
                <a:t>ВИКОНУЄ ФІЗИЧНІ ВПРАВИ;</a:t>
              </a:r>
            </a:p>
            <a:p>
              <a:pPr algn="ctr">
                <a:lnSpc>
                  <a:spcPts val="2659"/>
                </a:lnSpc>
              </a:pPr>
              <a:r>
                <a:rPr lang="en-US" sz="1899" b="1">
                  <a:solidFill>
                    <a:srgbClr val="000000"/>
                  </a:solidFill>
                  <a:latin typeface="Kitsch Display Bold"/>
                  <a:ea typeface="Kitsch Display Bold"/>
                  <a:cs typeface="Kitsch Display Bold"/>
                  <a:sym typeface="Kitsch Display Bold"/>
                </a:rPr>
                <a:t>РОЗВИВАЄ УВАГУ І СИЛУ;</a:t>
              </a:r>
            </a:p>
            <a:p>
              <a:pPr algn="ctr">
                <a:lnSpc>
                  <a:spcPts val="2659"/>
                </a:lnSpc>
              </a:pPr>
              <a:r>
                <a:rPr lang="en-US" sz="1899" b="1">
                  <a:solidFill>
                    <a:srgbClr val="000000"/>
                  </a:solidFill>
                  <a:latin typeface="Kitsch Display Bold"/>
                  <a:ea typeface="Kitsch Display Bold"/>
                  <a:cs typeface="Kitsch Display Bold"/>
                  <a:sym typeface="Kitsch Display Bold"/>
                </a:rPr>
                <a:t>ДОТРИМУЄТЬСЯ ПРАВИЛ ТЕХНІКИ БЕЗПЕКИ</a:t>
              </a:r>
            </a:p>
            <a:p>
              <a:pPr algn="ctr">
                <a:lnSpc>
                  <a:spcPts val="2659"/>
                </a:lnSpc>
              </a:pPr>
              <a:endParaRPr lang="en-US" sz="1899" b="1">
                <a:solidFill>
                  <a:srgbClr val="000000"/>
                </a:solidFill>
                <a:latin typeface="Kitsch Display Bold"/>
                <a:ea typeface="Kitsch Display Bold"/>
                <a:cs typeface="Kitsch Display Bold"/>
                <a:sym typeface="Kitsch Display Bold"/>
              </a:endParaRPr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14651747" y="1914207"/>
            <a:ext cx="3539338" cy="4871639"/>
            <a:chOff x="0" y="0"/>
            <a:chExt cx="863311" cy="1188284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863311" cy="1188284"/>
            </a:xfrm>
            <a:custGeom>
              <a:avLst/>
              <a:gdLst/>
              <a:ahLst/>
              <a:cxnLst/>
              <a:rect l="l" t="t" r="r" b="b"/>
              <a:pathLst>
                <a:path w="863311" h="1188284">
                  <a:moveTo>
                    <a:pt x="111557" y="0"/>
                  </a:moveTo>
                  <a:lnTo>
                    <a:pt x="751754" y="0"/>
                  </a:lnTo>
                  <a:cubicBezTo>
                    <a:pt x="781341" y="0"/>
                    <a:pt x="809716" y="11753"/>
                    <a:pt x="830637" y="32674"/>
                  </a:cubicBezTo>
                  <a:cubicBezTo>
                    <a:pt x="851558" y="53595"/>
                    <a:pt x="863311" y="81970"/>
                    <a:pt x="863311" y="111557"/>
                  </a:cubicBezTo>
                  <a:lnTo>
                    <a:pt x="863311" y="1076727"/>
                  </a:lnTo>
                  <a:cubicBezTo>
                    <a:pt x="863311" y="1106314"/>
                    <a:pt x="851558" y="1134689"/>
                    <a:pt x="830637" y="1155610"/>
                  </a:cubicBezTo>
                  <a:cubicBezTo>
                    <a:pt x="809716" y="1176531"/>
                    <a:pt x="781341" y="1188284"/>
                    <a:pt x="751754" y="1188284"/>
                  </a:cubicBezTo>
                  <a:lnTo>
                    <a:pt x="111557" y="1188284"/>
                  </a:lnTo>
                  <a:cubicBezTo>
                    <a:pt x="81970" y="1188284"/>
                    <a:pt x="53595" y="1176531"/>
                    <a:pt x="32674" y="1155610"/>
                  </a:cubicBezTo>
                  <a:cubicBezTo>
                    <a:pt x="11753" y="1134689"/>
                    <a:pt x="0" y="1106314"/>
                    <a:pt x="0" y="1076727"/>
                  </a:cubicBezTo>
                  <a:lnTo>
                    <a:pt x="0" y="111557"/>
                  </a:lnTo>
                  <a:cubicBezTo>
                    <a:pt x="0" y="81970"/>
                    <a:pt x="11753" y="53595"/>
                    <a:pt x="32674" y="32674"/>
                  </a:cubicBezTo>
                  <a:cubicBezTo>
                    <a:pt x="53595" y="11753"/>
                    <a:pt x="81970" y="0"/>
                    <a:pt x="111557" y="0"/>
                  </a:cubicBezTo>
                  <a:close/>
                </a:path>
              </a:pathLst>
            </a:custGeom>
            <a:solidFill>
              <a:srgbClr val="EBEEEB"/>
            </a:solidFill>
            <a:ln w="38100" cap="rnd">
              <a:gradFill>
                <a:gsLst>
                  <a:gs pos="15000">
                    <a:srgbClr val="007DAF">
                      <a:alpha val="100000"/>
                    </a:srgbClr>
                  </a:gs>
                  <a:gs pos="50000">
                    <a:srgbClr val="C771D4">
                      <a:alpha val="100000"/>
                    </a:srgbClr>
                  </a:gs>
                  <a:gs pos="85000">
                    <a:srgbClr val="FFB829">
                      <a:alpha val="100000"/>
                    </a:srgbClr>
                  </a:gs>
                </a:gsLst>
                <a:lin ang="18900000"/>
              </a:gradFill>
              <a:prstDash val="solid"/>
              <a:round/>
            </a:ln>
          </p:spPr>
        </p:sp>
        <p:sp>
          <p:nvSpPr>
            <p:cNvPr id="18" name="TextBox 18"/>
            <p:cNvSpPr txBox="1"/>
            <p:nvPr/>
          </p:nvSpPr>
          <p:spPr>
            <a:xfrm>
              <a:off x="0" y="123825"/>
              <a:ext cx="863311" cy="106445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799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12267214" y="47288"/>
            <a:ext cx="5460639" cy="1598462"/>
            <a:chOff x="0" y="0"/>
            <a:chExt cx="1438193" cy="420994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438193" cy="420994"/>
            </a:xfrm>
            <a:custGeom>
              <a:avLst/>
              <a:gdLst/>
              <a:ahLst/>
              <a:cxnLst/>
              <a:rect l="l" t="t" r="r" b="b"/>
              <a:pathLst>
                <a:path w="1438193" h="420994">
                  <a:moveTo>
                    <a:pt x="72306" y="0"/>
                  </a:moveTo>
                  <a:lnTo>
                    <a:pt x="1365887" y="0"/>
                  </a:lnTo>
                  <a:cubicBezTo>
                    <a:pt x="1405821" y="0"/>
                    <a:pt x="1438193" y="32373"/>
                    <a:pt x="1438193" y="72306"/>
                  </a:cubicBezTo>
                  <a:lnTo>
                    <a:pt x="1438193" y="348688"/>
                  </a:lnTo>
                  <a:cubicBezTo>
                    <a:pt x="1438193" y="388621"/>
                    <a:pt x="1405821" y="420994"/>
                    <a:pt x="1365887" y="420994"/>
                  </a:cubicBezTo>
                  <a:lnTo>
                    <a:pt x="72306" y="420994"/>
                  </a:lnTo>
                  <a:cubicBezTo>
                    <a:pt x="32373" y="420994"/>
                    <a:pt x="0" y="388621"/>
                    <a:pt x="0" y="348688"/>
                  </a:cubicBezTo>
                  <a:lnTo>
                    <a:pt x="0" y="72306"/>
                  </a:lnTo>
                  <a:cubicBezTo>
                    <a:pt x="0" y="32373"/>
                    <a:pt x="32373" y="0"/>
                    <a:pt x="72306" y="0"/>
                  </a:cubicBezTo>
                  <a:close/>
                </a:path>
              </a:pathLst>
            </a:custGeom>
            <a:solidFill>
              <a:srgbClr val="EBEEEB"/>
            </a:solidFill>
            <a:ln w="38100" cap="rnd">
              <a:gradFill>
                <a:gsLst>
                  <a:gs pos="15000">
                    <a:srgbClr val="007DAF">
                      <a:alpha val="100000"/>
                    </a:srgbClr>
                  </a:gs>
                  <a:gs pos="50000">
                    <a:srgbClr val="C771D4">
                      <a:alpha val="100000"/>
                    </a:srgbClr>
                  </a:gs>
                  <a:gs pos="85000">
                    <a:srgbClr val="FFB829">
                      <a:alpha val="100000"/>
                    </a:srgbClr>
                  </a:gs>
                </a:gsLst>
                <a:lin ang="18900000"/>
              </a:gradFill>
              <a:prstDash val="solid"/>
              <a:round/>
            </a:ln>
          </p:spPr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1438193" cy="45909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198930" y="7942209"/>
            <a:ext cx="10986903" cy="1627485"/>
            <a:chOff x="0" y="0"/>
            <a:chExt cx="2893670" cy="428638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2893670" cy="428638"/>
            </a:xfrm>
            <a:custGeom>
              <a:avLst/>
              <a:gdLst/>
              <a:ahLst/>
              <a:cxnLst/>
              <a:rect l="l" t="t" r="r" b="b"/>
              <a:pathLst>
                <a:path w="2893670" h="428638">
                  <a:moveTo>
                    <a:pt x="35937" y="0"/>
                  </a:moveTo>
                  <a:lnTo>
                    <a:pt x="2857733" y="0"/>
                  </a:lnTo>
                  <a:cubicBezTo>
                    <a:pt x="2877580" y="0"/>
                    <a:pt x="2893670" y="16090"/>
                    <a:pt x="2893670" y="35937"/>
                  </a:cubicBezTo>
                  <a:lnTo>
                    <a:pt x="2893670" y="392701"/>
                  </a:lnTo>
                  <a:cubicBezTo>
                    <a:pt x="2893670" y="412548"/>
                    <a:pt x="2877580" y="428638"/>
                    <a:pt x="2857733" y="428638"/>
                  </a:cubicBezTo>
                  <a:lnTo>
                    <a:pt x="35937" y="428638"/>
                  </a:lnTo>
                  <a:cubicBezTo>
                    <a:pt x="26406" y="428638"/>
                    <a:pt x="17265" y="424852"/>
                    <a:pt x="10526" y="418112"/>
                  </a:cubicBezTo>
                  <a:cubicBezTo>
                    <a:pt x="3786" y="411373"/>
                    <a:pt x="0" y="402232"/>
                    <a:pt x="0" y="392701"/>
                  </a:cubicBezTo>
                  <a:lnTo>
                    <a:pt x="0" y="35937"/>
                  </a:lnTo>
                  <a:cubicBezTo>
                    <a:pt x="0" y="26406"/>
                    <a:pt x="3786" y="17265"/>
                    <a:pt x="10526" y="10526"/>
                  </a:cubicBezTo>
                  <a:cubicBezTo>
                    <a:pt x="17265" y="3786"/>
                    <a:pt x="26406" y="0"/>
                    <a:pt x="35937" y="0"/>
                  </a:cubicBezTo>
                  <a:close/>
                </a:path>
              </a:pathLst>
            </a:custGeom>
            <a:solidFill>
              <a:srgbClr val="EBEEEB"/>
            </a:solidFill>
            <a:ln w="38100" cap="rnd">
              <a:gradFill>
                <a:gsLst>
                  <a:gs pos="15000">
                    <a:srgbClr val="007DAF">
                      <a:alpha val="100000"/>
                    </a:srgbClr>
                  </a:gs>
                  <a:gs pos="50000">
                    <a:srgbClr val="C771D4">
                      <a:alpha val="100000"/>
                    </a:srgbClr>
                  </a:gs>
                  <a:gs pos="85000">
                    <a:srgbClr val="FFB829">
                      <a:alpha val="100000"/>
                    </a:srgbClr>
                  </a:gs>
                </a:gsLst>
                <a:lin ang="18900000"/>
              </a:gradFill>
              <a:prstDash val="solid"/>
              <a:round/>
            </a:ln>
          </p:spPr>
        </p:sp>
        <p:sp>
          <p:nvSpPr>
            <p:cNvPr id="24" name="TextBox 24"/>
            <p:cNvSpPr txBox="1"/>
            <p:nvPr/>
          </p:nvSpPr>
          <p:spPr>
            <a:xfrm>
              <a:off x="0" y="-38100"/>
              <a:ext cx="2893670" cy="466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5" name="TextBox 25"/>
          <p:cNvSpPr txBox="1"/>
          <p:nvPr/>
        </p:nvSpPr>
        <p:spPr>
          <a:xfrm>
            <a:off x="12489468" y="274003"/>
            <a:ext cx="4769832" cy="850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ПРИНЦИПИ UDL:  сприйняття інформації, взаємодопомога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14717186" y="2211706"/>
            <a:ext cx="3010667" cy="18476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77"/>
              </a:lnSpc>
            </a:pPr>
            <a:r>
              <a:rPr lang="en-US" sz="2126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КОМПЕТЕНТНОСТІ: </a:t>
            </a:r>
          </a:p>
          <a:p>
            <a:pPr algn="ctr">
              <a:lnSpc>
                <a:spcPts val="2977"/>
              </a:lnSpc>
            </a:pPr>
            <a:r>
              <a:rPr lang="en-US" sz="2126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навчання впродовж життя, екологічна</a:t>
            </a:r>
          </a:p>
          <a:p>
            <a:pPr algn="ctr">
              <a:lnSpc>
                <a:spcPts val="2977"/>
              </a:lnSpc>
              <a:spcBef>
                <a:spcPct val="0"/>
              </a:spcBef>
            </a:pPr>
            <a:r>
              <a:rPr lang="en-US" sz="2126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громадянська, математична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687814" y="264478"/>
            <a:ext cx="3702420" cy="1298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</a:pPr>
            <a:r>
              <a:rPr lang="en-US" sz="2499">
                <a:solidFill>
                  <a:srgbClr val="1800AD"/>
                </a:solidFill>
                <a:latin typeface="Rubik Spray Paint"/>
                <a:ea typeface="Rubik Spray Paint"/>
                <a:cs typeface="Rubik Spray Paint"/>
                <a:sym typeface="Rubik Spray Paint"/>
              </a:rPr>
              <a:t>ІІІ “МІСІЯ ДРУГА </a:t>
            </a:r>
          </a:p>
          <a:p>
            <a:pPr algn="ctr">
              <a:lnSpc>
                <a:spcPts val="3499"/>
              </a:lnSpc>
            </a:pPr>
            <a:r>
              <a:rPr lang="en-US" sz="2499">
                <a:solidFill>
                  <a:srgbClr val="1800AD"/>
                </a:solidFill>
                <a:latin typeface="Rubik Spray Paint"/>
                <a:ea typeface="Rubik Spray Paint"/>
                <a:cs typeface="Rubik Spray Paint"/>
                <a:sym typeface="Rubik Spray Paint"/>
              </a:rPr>
              <a:t>НАПРЯМОК”</a:t>
            </a:r>
          </a:p>
          <a:p>
            <a:pPr algn="ctr">
              <a:lnSpc>
                <a:spcPts val="3499"/>
              </a:lnSpc>
              <a:spcBef>
                <a:spcPct val="0"/>
              </a:spcBef>
            </a:pPr>
            <a:endParaRPr lang="en-US" sz="2499">
              <a:solidFill>
                <a:srgbClr val="1800AD"/>
              </a:solidFill>
              <a:latin typeface="Rubik Spray Paint"/>
              <a:ea typeface="Rubik Spray Paint"/>
              <a:cs typeface="Rubik Spray Paint"/>
              <a:sym typeface="Rubik Spray Paint"/>
            </a:endParaRPr>
          </a:p>
        </p:txBody>
      </p:sp>
      <p:sp>
        <p:nvSpPr>
          <p:cNvPr id="28" name="TextBox 28"/>
          <p:cNvSpPr txBox="1"/>
          <p:nvPr/>
        </p:nvSpPr>
        <p:spPr>
          <a:xfrm>
            <a:off x="4390234" y="2211706"/>
            <a:ext cx="9719671" cy="5232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499"/>
              </a:lnSpc>
            </a:pPr>
            <a:r>
              <a:rPr lang="en-US" sz="24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НАВЧАЛЬНА ДІЯЛЬНІСТЬ:</a:t>
            </a:r>
          </a:p>
          <a:p>
            <a:pPr algn="l">
              <a:lnSpc>
                <a:spcPts val="3499"/>
              </a:lnSpc>
            </a:pPr>
            <a:r>
              <a:rPr lang="en-US" sz="24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 Учні отримують спрощену карту або схему майданчика.</a:t>
            </a:r>
          </a:p>
          <a:p>
            <a:pPr algn="l">
              <a:lnSpc>
                <a:spcPts val="3499"/>
              </a:lnSpc>
            </a:pPr>
            <a:r>
              <a:rPr lang="en-US" sz="24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Завдання: знайти 3 контрольні пункти (КП), на кожній виконати коротке завдання:</a:t>
            </a:r>
          </a:p>
          <a:p>
            <a:pPr marL="539746" lvl="1" indent="-269873" algn="l">
              <a:lnSpc>
                <a:spcPts val="3499"/>
              </a:lnSpc>
              <a:spcBef>
                <a:spcPct val="0"/>
              </a:spcBef>
              <a:buAutoNum type="arabicPeriod"/>
            </a:pPr>
            <a:r>
              <a:rPr lang="en-US" sz="24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10 відтискань </a:t>
            </a:r>
          </a:p>
          <a:p>
            <a:pPr marL="539746" lvl="1" indent="-269873" algn="l">
              <a:lnSpc>
                <a:spcPts val="3499"/>
              </a:lnSpc>
              <a:spcBef>
                <a:spcPct val="0"/>
              </a:spcBef>
              <a:buAutoNum type="arabicPeriod"/>
            </a:pPr>
            <a:r>
              <a:rPr lang="en-US" sz="24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 Назвати сторону світу. (Варіант: визначити напрямок за сонцем або тінню)</a:t>
            </a:r>
          </a:p>
          <a:p>
            <a:pPr marL="539746" lvl="1" indent="-269873" algn="l">
              <a:lnSpc>
                <a:spcPts val="3499"/>
              </a:lnSpc>
              <a:spcBef>
                <a:spcPct val="0"/>
              </a:spcBef>
              <a:buAutoNum type="arabicPeriod"/>
            </a:pPr>
            <a:r>
              <a:rPr lang="en-US" sz="24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 Знайти позначений символ</a:t>
            </a:r>
          </a:p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 Команда має повернутися з усіма “мітками”.Перемагає команда, яка виконала завдання найточніше та найшвидше.</a:t>
            </a:r>
          </a:p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Тривалість виконання КОРЗ -10 хв. </a:t>
            </a:r>
          </a:p>
          <a:p>
            <a:pPr algn="l">
              <a:lnSpc>
                <a:spcPts val="3499"/>
              </a:lnSpc>
              <a:spcBef>
                <a:spcPct val="0"/>
              </a:spcBef>
            </a:pPr>
            <a:endParaRPr lang="en-US" sz="2499">
              <a:solidFill>
                <a:srgbClr val="000000"/>
              </a:solidFill>
              <a:latin typeface="Kitsch Display"/>
              <a:ea typeface="Kitsch Display"/>
              <a:cs typeface="Kitsch Display"/>
              <a:sym typeface="Kitsch Display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437339" y="8218434"/>
            <a:ext cx="10748494" cy="10121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59"/>
              </a:lnSpc>
              <a:spcBef>
                <a:spcPct val="0"/>
              </a:spcBef>
            </a:pPr>
            <a:r>
              <a:rPr lang="en-US" sz="28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Методи оцінювання: спостереження вчителя; хронометраж активності; </a:t>
            </a:r>
            <a:r>
              <a:rPr lang="en-US" sz="2899" b="1">
                <a:solidFill>
                  <a:srgbClr val="000000"/>
                </a:solidFill>
                <a:latin typeface="Kitsch Display Bold"/>
                <a:ea typeface="Kitsch Display Bold"/>
                <a:cs typeface="Kitsch Display Bold"/>
                <a:sym typeface="Kitsch Display Bold"/>
              </a:rPr>
              <a:t>взаємооцінювання</a:t>
            </a:r>
          </a:p>
        </p:txBody>
      </p:sp>
      <p:sp>
        <p:nvSpPr>
          <p:cNvPr id="30" name="Freeform 30"/>
          <p:cNvSpPr/>
          <p:nvPr/>
        </p:nvSpPr>
        <p:spPr>
          <a:xfrm>
            <a:off x="14653516" y="7385922"/>
            <a:ext cx="2605784" cy="2605784"/>
          </a:xfrm>
          <a:custGeom>
            <a:avLst/>
            <a:gdLst/>
            <a:ahLst/>
            <a:cxnLst/>
            <a:rect l="l" t="t" r="r" b="b"/>
            <a:pathLst>
              <a:path w="2605784" h="2605784">
                <a:moveTo>
                  <a:pt x="0" y="0"/>
                </a:moveTo>
                <a:lnTo>
                  <a:pt x="2605784" y="0"/>
                </a:lnTo>
                <a:lnTo>
                  <a:pt x="2605784" y="2605784"/>
                </a:lnTo>
                <a:lnTo>
                  <a:pt x="0" y="260578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3332259">
            <a:off x="15172300" y="-74856"/>
            <a:ext cx="2823747" cy="2749545"/>
          </a:xfrm>
          <a:custGeom>
            <a:avLst/>
            <a:gdLst/>
            <a:ahLst/>
            <a:cxnLst/>
            <a:rect l="l" t="t" r="r" b="b"/>
            <a:pathLst>
              <a:path w="4035043" h="3555882">
                <a:moveTo>
                  <a:pt x="0" y="0"/>
                </a:moveTo>
                <a:lnTo>
                  <a:pt x="4035044" y="0"/>
                </a:lnTo>
                <a:lnTo>
                  <a:pt x="4035044" y="3555882"/>
                </a:lnTo>
                <a:lnTo>
                  <a:pt x="0" y="355588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4695034" y="0"/>
            <a:ext cx="6986709" cy="1645749"/>
            <a:chOff x="0" y="0"/>
            <a:chExt cx="2015238" cy="474698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015238" cy="474698"/>
            </a:xfrm>
            <a:custGeom>
              <a:avLst/>
              <a:gdLst/>
              <a:ahLst/>
              <a:cxnLst/>
              <a:rect l="l" t="t" r="r" b="b"/>
              <a:pathLst>
                <a:path w="2015238" h="474698">
                  <a:moveTo>
                    <a:pt x="1812038" y="0"/>
                  </a:moveTo>
                  <a:cubicBezTo>
                    <a:pt x="1924262" y="0"/>
                    <a:pt x="2015238" y="106265"/>
                    <a:pt x="2015238" y="237349"/>
                  </a:cubicBezTo>
                  <a:cubicBezTo>
                    <a:pt x="2015238" y="368433"/>
                    <a:pt x="1924262" y="474698"/>
                    <a:pt x="1812038" y="474698"/>
                  </a:cubicBezTo>
                  <a:lnTo>
                    <a:pt x="203200" y="474698"/>
                  </a:lnTo>
                  <a:cubicBezTo>
                    <a:pt x="90976" y="474698"/>
                    <a:pt x="0" y="368433"/>
                    <a:pt x="0" y="237349"/>
                  </a:cubicBezTo>
                  <a:cubicBezTo>
                    <a:pt x="0" y="106265"/>
                    <a:pt x="90976" y="0"/>
                    <a:pt x="203200" y="0"/>
                  </a:cubicBezTo>
                  <a:close/>
                </a:path>
              </a:pathLst>
            </a:custGeom>
            <a:gradFill rotWithShape="1">
              <a:gsLst>
                <a:gs pos="15000">
                  <a:srgbClr val="007DAF">
                    <a:alpha val="100000"/>
                  </a:srgbClr>
                </a:gs>
                <a:gs pos="50000">
                  <a:srgbClr val="C771D4">
                    <a:alpha val="100000"/>
                  </a:srgbClr>
                </a:gs>
                <a:gs pos="85000">
                  <a:srgbClr val="FFB829">
                    <a:alpha val="100000"/>
                  </a:srgbClr>
                </a:gs>
              </a:gsLst>
              <a:lin ang="18900000"/>
            </a:gradFill>
          </p:spPr>
        </p:sp>
        <p:sp>
          <p:nvSpPr>
            <p:cNvPr id="6" name="TextBox 6"/>
            <p:cNvSpPr txBox="1"/>
            <p:nvPr/>
          </p:nvSpPr>
          <p:spPr>
            <a:xfrm>
              <a:off x="0" y="-76200"/>
              <a:ext cx="2015238" cy="55089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179"/>
                </a:lnSpc>
              </a:pPr>
              <a:r>
                <a:rPr lang="en-US" sz="3699">
                  <a:solidFill>
                    <a:srgbClr val="1E2CD5"/>
                  </a:solidFill>
                  <a:latin typeface="Rubik Dirt"/>
                  <a:ea typeface="Rubik Dirt"/>
                  <a:cs typeface="Rubik Dirt"/>
                  <a:sym typeface="Rubik Dirt"/>
                </a:rPr>
                <a:t>“ТРИ СТИХІЇ РУХУ”</a:t>
              </a:r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687814" y="0"/>
            <a:ext cx="3702420" cy="1645749"/>
            <a:chOff x="0" y="0"/>
            <a:chExt cx="2270080" cy="1009065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270080" cy="1009065"/>
            </a:xfrm>
            <a:custGeom>
              <a:avLst/>
              <a:gdLst/>
              <a:ahLst/>
              <a:cxnLst/>
              <a:rect l="l" t="t" r="r" b="b"/>
              <a:pathLst>
                <a:path w="2270080" h="1009065">
                  <a:moveTo>
                    <a:pt x="2066880" y="0"/>
                  </a:moveTo>
                  <a:cubicBezTo>
                    <a:pt x="2179104" y="0"/>
                    <a:pt x="2270080" y="225887"/>
                    <a:pt x="2270080" y="504533"/>
                  </a:cubicBezTo>
                  <a:cubicBezTo>
                    <a:pt x="2270080" y="783178"/>
                    <a:pt x="2179104" y="1009065"/>
                    <a:pt x="2066880" y="1009065"/>
                  </a:cubicBezTo>
                  <a:lnTo>
                    <a:pt x="203200" y="1009065"/>
                  </a:lnTo>
                  <a:cubicBezTo>
                    <a:pt x="90976" y="1009065"/>
                    <a:pt x="0" y="783178"/>
                    <a:pt x="0" y="504533"/>
                  </a:cubicBezTo>
                  <a:cubicBezTo>
                    <a:pt x="0" y="225887"/>
                    <a:pt x="90976" y="0"/>
                    <a:pt x="2032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5170FF">
                    <a:alpha val="100000"/>
                  </a:srgbClr>
                </a:gs>
                <a:gs pos="100000">
                  <a:srgbClr val="FF66C4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9" name="TextBox 9"/>
            <p:cNvSpPr txBox="1"/>
            <p:nvPr/>
          </p:nvSpPr>
          <p:spPr>
            <a:xfrm>
              <a:off x="0" y="-76200"/>
              <a:ext cx="2270080" cy="108526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5179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4139475" y="1914207"/>
            <a:ext cx="10270610" cy="5761302"/>
            <a:chOff x="0" y="0"/>
            <a:chExt cx="2705017" cy="151738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705016" cy="1517380"/>
            </a:xfrm>
            <a:custGeom>
              <a:avLst/>
              <a:gdLst/>
              <a:ahLst/>
              <a:cxnLst/>
              <a:rect l="l" t="t" r="r" b="b"/>
              <a:pathLst>
                <a:path w="2705016" h="1517380">
                  <a:moveTo>
                    <a:pt x="38443" y="0"/>
                  </a:moveTo>
                  <a:lnTo>
                    <a:pt x="2666573" y="0"/>
                  </a:lnTo>
                  <a:cubicBezTo>
                    <a:pt x="2687805" y="0"/>
                    <a:pt x="2705016" y="17212"/>
                    <a:pt x="2705016" y="38443"/>
                  </a:cubicBezTo>
                  <a:lnTo>
                    <a:pt x="2705016" y="1478936"/>
                  </a:lnTo>
                  <a:cubicBezTo>
                    <a:pt x="2705016" y="1489132"/>
                    <a:pt x="2700966" y="1498910"/>
                    <a:pt x="2693757" y="1506120"/>
                  </a:cubicBezTo>
                  <a:cubicBezTo>
                    <a:pt x="2686547" y="1513330"/>
                    <a:pt x="2676769" y="1517380"/>
                    <a:pt x="2666573" y="1517380"/>
                  </a:cubicBezTo>
                  <a:lnTo>
                    <a:pt x="38443" y="1517380"/>
                  </a:lnTo>
                  <a:cubicBezTo>
                    <a:pt x="17212" y="1517380"/>
                    <a:pt x="0" y="1500168"/>
                    <a:pt x="0" y="1478936"/>
                  </a:cubicBezTo>
                  <a:lnTo>
                    <a:pt x="0" y="38443"/>
                  </a:lnTo>
                  <a:cubicBezTo>
                    <a:pt x="0" y="28248"/>
                    <a:pt x="4050" y="18469"/>
                    <a:pt x="11260" y="11260"/>
                  </a:cubicBezTo>
                  <a:cubicBezTo>
                    <a:pt x="18469" y="4050"/>
                    <a:pt x="28248" y="0"/>
                    <a:pt x="38443" y="0"/>
                  </a:cubicBezTo>
                  <a:close/>
                </a:path>
              </a:pathLst>
            </a:custGeom>
            <a:solidFill>
              <a:srgbClr val="B0C6C7"/>
            </a:solidFill>
            <a:ln w="38100" cap="rnd">
              <a:gradFill>
                <a:gsLst>
                  <a:gs pos="15000">
                    <a:srgbClr val="007DAF">
                      <a:alpha val="100000"/>
                    </a:srgbClr>
                  </a:gs>
                  <a:gs pos="50000">
                    <a:srgbClr val="C771D4">
                      <a:alpha val="100000"/>
                    </a:srgbClr>
                  </a:gs>
                  <a:gs pos="85000">
                    <a:srgbClr val="FFB829">
                      <a:alpha val="100000"/>
                    </a:srgbClr>
                  </a:gs>
                </a:gsLst>
                <a:lin ang="18900000"/>
              </a:gradFill>
              <a:prstDash val="solid"/>
              <a:round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2705017" cy="15554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98930" y="2446078"/>
            <a:ext cx="3702420" cy="3583466"/>
            <a:chOff x="0" y="0"/>
            <a:chExt cx="903090" cy="874075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903090" cy="874075"/>
            </a:xfrm>
            <a:custGeom>
              <a:avLst/>
              <a:gdLst/>
              <a:ahLst/>
              <a:cxnLst/>
              <a:rect l="l" t="t" r="r" b="b"/>
              <a:pathLst>
                <a:path w="903090" h="874075">
                  <a:moveTo>
                    <a:pt x="106643" y="0"/>
                  </a:moveTo>
                  <a:lnTo>
                    <a:pt x="796447" y="0"/>
                  </a:lnTo>
                  <a:cubicBezTo>
                    <a:pt x="824730" y="0"/>
                    <a:pt x="851855" y="11236"/>
                    <a:pt x="871855" y="31235"/>
                  </a:cubicBezTo>
                  <a:cubicBezTo>
                    <a:pt x="891854" y="51235"/>
                    <a:pt x="903090" y="78360"/>
                    <a:pt x="903090" y="106643"/>
                  </a:cubicBezTo>
                  <a:lnTo>
                    <a:pt x="903090" y="767431"/>
                  </a:lnTo>
                  <a:cubicBezTo>
                    <a:pt x="903090" y="826329"/>
                    <a:pt x="855344" y="874075"/>
                    <a:pt x="796447" y="874075"/>
                  </a:cubicBezTo>
                  <a:lnTo>
                    <a:pt x="106643" y="874075"/>
                  </a:lnTo>
                  <a:cubicBezTo>
                    <a:pt x="47746" y="874075"/>
                    <a:pt x="0" y="826329"/>
                    <a:pt x="0" y="767431"/>
                  </a:cubicBezTo>
                  <a:lnTo>
                    <a:pt x="0" y="106643"/>
                  </a:lnTo>
                  <a:cubicBezTo>
                    <a:pt x="0" y="47746"/>
                    <a:pt x="47746" y="0"/>
                    <a:pt x="106643" y="0"/>
                  </a:cubicBezTo>
                  <a:close/>
                </a:path>
              </a:pathLst>
            </a:custGeom>
            <a:solidFill>
              <a:srgbClr val="EBEEEB"/>
            </a:solidFill>
            <a:ln w="38100" cap="rnd">
              <a:gradFill>
                <a:gsLst>
                  <a:gs pos="15000">
                    <a:srgbClr val="007DAF">
                      <a:alpha val="100000"/>
                    </a:srgbClr>
                  </a:gs>
                  <a:gs pos="50000">
                    <a:srgbClr val="C771D4">
                      <a:alpha val="100000"/>
                    </a:srgbClr>
                  </a:gs>
                  <a:gs pos="85000">
                    <a:srgbClr val="FFB829">
                      <a:alpha val="100000"/>
                    </a:srgbClr>
                  </a:gs>
                </a:gsLst>
                <a:lin ang="18900000"/>
              </a:gradFill>
              <a:prstDash val="solid"/>
              <a:round/>
            </a:ln>
          </p:spPr>
        </p:sp>
        <p:sp>
          <p:nvSpPr>
            <p:cNvPr id="15" name="TextBox 15"/>
            <p:cNvSpPr txBox="1"/>
            <p:nvPr/>
          </p:nvSpPr>
          <p:spPr>
            <a:xfrm>
              <a:off x="0" y="-38100"/>
              <a:ext cx="903090" cy="9121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r>
                <a:rPr lang="en-US" sz="1899" b="1">
                  <a:solidFill>
                    <a:srgbClr val="000000"/>
                  </a:solidFill>
                  <a:latin typeface="Kitsch Display Bold"/>
                  <a:ea typeface="Kitsch Display Bold"/>
                  <a:cs typeface="Kitsch Display Bold"/>
                  <a:sym typeface="Kitsch Display Bold"/>
                </a:rPr>
                <a:t>ОЧІКУВАНІ РЕЗУЛЬТАТИ:</a:t>
              </a:r>
            </a:p>
            <a:p>
              <a:pPr algn="ctr">
                <a:lnSpc>
                  <a:spcPts val="2659"/>
                </a:lnSpc>
              </a:pPr>
              <a:r>
                <a:rPr lang="en-US" sz="1899" b="1">
                  <a:solidFill>
                    <a:srgbClr val="000000"/>
                  </a:solidFill>
                  <a:latin typeface="Kitsch Display Bold"/>
                  <a:ea typeface="Kitsch Display Bold"/>
                  <a:cs typeface="Kitsch Display Bold"/>
                  <a:sym typeface="Kitsch Display Bold"/>
                </a:rPr>
                <a:t>ВИКОНУЄ ФІЗИЧНІ ВПРАВИ;</a:t>
              </a:r>
            </a:p>
            <a:p>
              <a:pPr algn="ctr">
                <a:lnSpc>
                  <a:spcPts val="2659"/>
                </a:lnSpc>
              </a:pPr>
              <a:r>
                <a:rPr lang="en-US" sz="1899" b="1">
                  <a:solidFill>
                    <a:srgbClr val="000000"/>
                  </a:solidFill>
                  <a:latin typeface="Kitsch Display Bold"/>
                  <a:ea typeface="Kitsch Display Bold"/>
                  <a:cs typeface="Kitsch Display Bold"/>
                  <a:sym typeface="Kitsch Display Bold"/>
                </a:rPr>
                <a:t>РОЗВИВАЄ УВАГУ І СИЛУ;</a:t>
              </a:r>
            </a:p>
            <a:p>
              <a:pPr algn="ctr">
                <a:lnSpc>
                  <a:spcPts val="2659"/>
                </a:lnSpc>
              </a:pPr>
              <a:r>
                <a:rPr lang="en-US" sz="1899" b="1">
                  <a:solidFill>
                    <a:srgbClr val="000000"/>
                  </a:solidFill>
                  <a:latin typeface="Kitsch Display Bold"/>
                  <a:ea typeface="Kitsch Display Bold"/>
                  <a:cs typeface="Kitsch Display Bold"/>
                  <a:sym typeface="Kitsch Display Bold"/>
                </a:rPr>
                <a:t>ДОТРИМУЄТЬСЯ ПРАВИЛ ТЕХНІКИ БЕЗПЕКИ</a:t>
              </a:r>
            </a:p>
            <a:p>
              <a:pPr algn="ctr">
                <a:lnSpc>
                  <a:spcPts val="2659"/>
                </a:lnSpc>
              </a:pPr>
              <a:endParaRPr lang="en-US" sz="1899" b="1">
                <a:solidFill>
                  <a:srgbClr val="000000"/>
                </a:solidFill>
                <a:latin typeface="Kitsch Display Bold"/>
                <a:ea typeface="Kitsch Display Bold"/>
                <a:cs typeface="Kitsch Display Bold"/>
                <a:sym typeface="Kitsch Display Bold"/>
              </a:endParaRPr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14651747" y="1914207"/>
            <a:ext cx="3539338" cy="4871639"/>
            <a:chOff x="0" y="0"/>
            <a:chExt cx="863311" cy="1188284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863311" cy="1188284"/>
            </a:xfrm>
            <a:custGeom>
              <a:avLst/>
              <a:gdLst/>
              <a:ahLst/>
              <a:cxnLst/>
              <a:rect l="l" t="t" r="r" b="b"/>
              <a:pathLst>
                <a:path w="863311" h="1188284">
                  <a:moveTo>
                    <a:pt x="111557" y="0"/>
                  </a:moveTo>
                  <a:lnTo>
                    <a:pt x="751754" y="0"/>
                  </a:lnTo>
                  <a:cubicBezTo>
                    <a:pt x="781341" y="0"/>
                    <a:pt x="809716" y="11753"/>
                    <a:pt x="830637" y="32674"/>
                  </a:cubicBezTo>
                  <a:cubicBezTo>
                    <a:pt x="851558" y="53595"/>
                    <a:pt x="863311" y="81970"/>
                    <a:pt x="863311" y="111557"/>
                  </a:cubicBezTo>
                  <a:lnTo>
                    <a:pt x="863311" y="1076727"/>
                  </a:lnTo>
                  <a:cubicBezTo>
                    <a:pt x="863311" y="1106314"/>
                    <a:pt x="851558" y="1134689"/>
                    <a:pt x="830637" y="1155610"/>
                  </a:cubicBezTo>
                  <a:cubicBezTo>
                    <a:pt x="809716" y="1176531"/>
                    <a:pt x="781341" y="1188284"/>
                    <a:pt x="751754" y="1188284"/>
                  </a:cubicBezTo>
                  <a:lnTo>
                    <a:pt x="111557" y="1188284"/>
                  </a:lnTo>
                  <a:cubicBezTo>
                    <a:pt x="81970" y="1188284"/>
                    <a:pt x="53595" y="1176531"/>
                    <a:pt x="32674" y="1155610"/>
                  </a:cubicBezTo>
                  <a:cubicBezTo>
                    <a:pt x="11753" y="1134689"/>
                    <a:pt x="0" y="1106314"/>
                    <a:pt x="0" y="1076727"/>
                  </a:cubicBezTo>
                  <a:lnTo>
                    <a:pt x="0" y="111557"/>
                  </a:lnTo>
                  <a:cubicBezTo>
                    <a:pt x="0" y="81970"/>
                    <a:pt x="11753" y="53595"/>
                    <a:pt x="32674" y="32674"/>
                  </a:cubicBezTo>
                  <a:cubicBezTo>
                    <a:pt x="53595" y="11753"/>
                    <a:pt x="81970" y="0"/>
                    <a:pt x="111557" y="0"/>
                  </a:cubicBezTo>
                  <a:close/>
                </a:path>
              </a:pathLst>
            </a:custGeom>
            <a:solidFill>
              <a:srgbClr val="EBEEEB"/>
            </a:solidFill>
            <a:ln w="38100" cap="rnd">
              <a:gradFill>
                <a:gsLst>
                  <a:gs pos="15000">
                    <a:srgbClr val="007DAF">
                      <a:alpha val="100000"/>
                    </a:srgbClr>
                  </a:gs>
                  <a:gs pos="50000">
                    <a:srgbClr val="C771D4">
                      <a:alpha val="100000"/>
                    </a:srgbClr>
                  </a:gs>
                  <a:gs pos="85000">
                    <a:srgbClr val="FFB829">
                      <a:alpha val="100000"/>
                    </a:srgbClr>
                  </a:gs>
                </a:gsLst>
                <a:lin ang="18900000"/>
              </a:gradFill>
              <a:prstDash val="solid"/>
              <a:round/>
            </a:ln>
          </p:spPr>
        </p:sp>
        <p:sp>
          <p:nvSpPr>
            <p:cNvPr id="18" name="TextBox 18"/>
            <p:cNvSpPr txBox="1"/>
            <p:nvPr/>
          </p:nvSpPr>
          <p:spPr>
            <a:xfrm>
              <a:off x="0" y="123825"/>
              <a:ext cx="863311" cy="106445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799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12267214" y="47288"/>
            <a:ext cx="5460639" cy="1598462"/>
            <a:chOff x="0" y="0"/>
            <a:chExt cx="1438193" cy="420994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438193" cy="420994"/>
            </a:xfrm>
            <a:custGeom>
              <a:avLst/>
              <a:gdLst/>
              <a:ahLst/>
              <a:cxnLst/>
              <a:rect l="l" t="t" r="r" b="b"/>
              <a:pathLst>
                <a:path w="1438193" h="420994">
                  <a:moveTo>
                    <a:pt x="72306" y="0"/>
                  </a:moveTo>
                  <a:lnTo>
                    <a:pt x="1365887" y="0"/>
                  </a:lnTo>
                  <a:cubicBezTo>
                    <a:pt x="1405821" y="0"/>
                    <a:pt x="1438193" y="32373"/>
                    <a:pt x="1438193" y="72306"/>
                  </a:cubicBezTo>
                  <a:lnTo>
                    <a:pt x="1438193" y="348688"/>
                  </a:lnTo>
                  <a:cubicBezTo>
                    <a:pt x="1438193" y="388621"/>
                    <a:pt x="1405821" y="420994"/>
                    <a:pt x="1365887" y="420994"/>
                  </a:cubicBezTo>
                  <a:lnTo>
                    <a:pt x="72306" y="420994"/>
                  </a:lnTo>
                  <a:cubicBezTo>
                    <a:pt x="32373" y="420994"/>
                    <a:pt x="0" y="388621"/>
                    <a:pt x="0" y="348688"/>
                  </a:cubicBezTo>
                  <a:lnTo>
                    <a:pt x="0" y="72306"/>
                  </a:lnTo>
                  <a:cubicBezTo>
                    <a:pt x="0" y="32373"/>
                    <a:pt x="32373" y="0"/>
                    <a:pt x="72306" y="0"/>
                  </a:cubicBezTo>
                  <a:close/>
                </a:path>
              </a:pathLst>
            </a:custGeom>
            <a:solidFill>
              <a:srgbClr val="EBEEEB"/>
            </a:solidFill>
            <a:ln w="38100" cap="rnd">
              <a:gradFill>
                <a:gsLst>
                  <a:gs pos="15000">
                    <a:srgbClr val="007DAF">
                      <a:alpha val="100000"/>
                    </a:srgbClr>
                  </a:gs>
                  <a:gs pos="50000">
                    <a:srgbClr val="C771D4">
                      <a:alpha val="100000"/>
                    </a:srgbClr>
                  </a:gs>
                  <a:gs pos="85000">
                    <a:srgbClr val="FFB829">
                      <a:alpha val="100000"/>
                    </a:srgbClr>
                  </a:gs>
                </a:gsLst>
                <a:lin ang="18900000"/>
              </a:gradFill>
              <a:prstDash val="solid"/>
              <a:round/>
            </a:ln>
          </p:spPr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1438193" cy="45909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198930" y="7942209"/>
            <a:ext cx="10986903" cy="1627485"/>
            <a:chOff x="0" y="0"/>
            <a:chExt cx="2893670" cy="428638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2893670" cy="428638"/>
            </a:xfrm>
            <a:custGeom>
              <a:avLst/>
              <a:gdLst/>
              <a:ahLst/>
              <a:cxnLst/>
              <a:rect l="l" t="t" r="r" b="b"/>
              <a:pathLst>
                <a:path w="2893670" h="428638">
                  <a:moveTo>
                    <a:pt x="35937" y="0"/>
                  </a:moveTo>
                  <a:lnTo>
                    <a:pt x="2857733" y="0"/>
                  </a:lnTo>
                  <a:cubicBezTo>
                    <a:pt x="2877580" y="0"/>
                    <a:pt x="2893670" y="16090"/>
                    <a:pt x="2893670" y="35937"/>
                  </a:cubicBezTo>
                  <a:lnTo>
                    <a:pt x="2893670" y="392701"/>
                  </a:lnTo>
                  <a:cubicBezTo>
                    <a:pt x="2893670" y="412548"/>
                    <a:pt x="2877580" y="428638"/>
                    <a:pt x="2857733" y="428638"/>
                  </a:cubicBezTo>
                  <a:lnTo>
                    <a:pt x="35937" y="428638"/>
                  </a:lnTo>
                  <a:cubicBezTo>
                    <a:pt x="26406" y="428638"/>
                    <a:pt x="17265" y="424852"/>
                    <a:pt x="10526" y="418112"/>
                  </a:cubicBezTo>
                  <a:cubicBezTo>
                    <a:pt x="3786" y="411373"/>
                    <a:pt x="0" y="402232"/>
                    <a:pt x="0" y="392701"/>
                  </a:cubicBezTo>
                  <a:lnTo>
                    <a:pt x="0" y="35937"/>
                  </a:lnTo>
                  <a:cubicBezTo>
                    <a:pt x="0" y="26406"/>
                    <a:pt x="3786" y="17265"/>
                    <a:pt x="10526" y="10526"/>
                  </a:cubicBezTo>
                  <a:cubicBezTo>
                    <a:pt x="17265" y="3786"/>
                    <a:pt x="26406" y="0"/>
                    <a:pt x="35937" y="0"/>
                  </a:cubicBezTo>
                  <a:close/>
                </a:path>
              </a:pathLst>
            </a:custGeom>
            <a:solidFill>
              <a:srgbClr val="EBEEEB"/>
            </a:solidFill>
            <a:ln w="38100" cap="rnd">
              <a:gradFill>
                <a:gsLst>
                  <a:gs pos="15000">
                    <a:srgbClr val="007DAF">
                      <a:alpha val="100000"/>
                    </a:srgbClr>
                  </a:gs>
                  <a:gs pos="50000">
                    <a:srgbClr val="C771D4">
                      <a:alpha val="100000"/>
                    </a:srgbClr>
                  </a:gs>
                  <a:gs pos="85000">
                    <a:srgbClr val="FFB829">
                      <a:alpha val="100000"/>
                    </a:srgbClr>
                  </a:gs>
                </a:gsLst>
                <a:lin ang="18900000"/>
              </a:gradFill>
              <a:prstDash val="solid"/>
              <a:round/>
            </a:ln>
          </p:spPr>
        </p:sp>
        <p:sp>
          <p:nvSpPr>
            <p:cNvPr id="24" name="TextBox 24"/>
            <p:cNvSpPr txBox="1"/>
            <p:nvPr/>
          </p:nvSpPr>
          <p:spPr>
            <a:xfrm>
              <a:off x="0" y="-38100"/>
              <a:ext cx="2893670" cy="466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5" name="TextBox 25"/>
          <p:cNvSpPr txBox="1"/>
          <p:nvPr/>
        </p:nvSpPr>
        <p:spPr>
          <a:xfrm>
            <a:off x="12489468" y="274003"/>
            <a:ext cx="4769832" cy="850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ПРИНЦИПИ UDL: залученість, дія, взаємодопомога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14717186" y="2211706"/>
            <a:ext cx="3010667" cy="1474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77"/>
              </a:lnSpc>
            </a:pPr>
            <a:r>
              <a:rPr lang="en-US" sz="2126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КОМПЕТЕНТНОСТІ: </a:t>
            </a:r>
          </a:p>
          <a:p>
            <a:pPr algn="ctr">
              <a:lnSpc>
                <a:spcPts val="2977"/>
              </a:lnSpc>
              <a:spcBef>
                <a:spcPct val="0"/>
              </a:spcBef>
            </a:pPr>
            <a:r>
              <a:rPr lang="en-US" sz="2126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навчання впродовж життя, громадянська, соціальна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687814" y="264478"/>
            <a:ext cx="3702420" cy="1298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</a:pPr>
            <a:r>
              <a:rPr lang="en-US" sz="2499">
                <a:solidFill>
                  <a:srgbClr val="1800AD"/>
                </a:solidFill>
                <a:latin typeface="Rubik Spray Paint"/>
                <a:ea typeface="Rubik Spray Paint"/>
                <a:cs typeface="Rubik Spray Paint"/>
                <a:sym typeface="Rubik Spray Paint"/>
              </a:rPr>
              <a:t>ІІІ “МІСІЯ ТРЕТЯ </a:t>
            </a:r>
          </a:p>
          <a:p>
            <a:pPr algn="ctr">
              <a:lnSpc>
                <a:spcPts val="3499"/>
              </a:lnSpc>
            </a:pPr>
            <a:r>
              <a:rPr lang="en-US" sz="2499">
                <a:solidFill>
                  <a:srgbClr val="1800AD"/>
                </a:solidFill>
                <a:latin typeface="Rubik Spray Paint"/>
                <a:ea typeface="Rubik Spray Paint"/>
                <a:cs typeface="Rubik Spray Paint"/>
                <a:sym typeface="Rubik Spray Paint"/>
              </a:rPr>
              <a:t>ПОЛІТ”</a:t>
            </a:r>
          </a:p>
          <a:p>
            <a:pPr algn="ctr">
              <a:lnSpc>
                <a:spcPts val="3499"/>
              </a:lnSpc>
              <a:spcBef>
                <a:spcPct val="0"/>
              </a:spcBef>
            </a:pPr>
            <a:endParaRPr lang="en-US" sz="2499">
              <a:solidFill>
                <a:srgbClr val="1800AD"/>
              </a:solidFill>
              <a:latin typeface="Rubik Spray Paint"/>
              <a:ea typeface="Rubik Spray Paint"/>
              <a:cs typeface="Rubik Spray Paint"/>
              <a:sym typeface="Rubik Spray Paint"/>
            </a:endParaRPr>
          </a:p>
        </p:txBody>
      </p:sp>
      <p:sp>
        <p:nvSpPr>
          <p:cNvPr id="28" name="TextBox 28"/>
          <p:cNvSpPr txBox="1"/>
          <p:nvPr/>
        </p:nvSpPr>
        <p:spPr>
          <a:xfrm>
            <a:off x="4390234" y="2211706"/>
            <a:ext cx="9719671" cy="3917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НАВЧАЛЬНА ДІЯЛЬНІСТЬ: «Політ через перешкоди»</a:t>
            </a:r>
          </a:p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Політ через річку” — уявна “річка” (2–3 м),  перекинути фризбі, щоб не впало у “воду </a:t>
            </a:r>
          </a:p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«Фризбі-бумеранг» - кинути фризбі на відстань 8-10, побігти за ним, віддати наступному.</a:t>
            </a:r>
          </a:p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«Мандрівка диска» — фризбі проходить шлях “від старту до фінішу” через усіх учнів, кожен додає рух (кидок, поворот, оберт).</a:t>
            </a:r>
          </a:p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Тривалість виконання КОРЗ -5-7 хв. </a:t>
            </a:r>
          </a:p>
          <a:p>
            <a:pPr algn="l">
              <a:lnSpc>
                <a:spcPts val="3499"/>
              </a:lnSpc>
              <a:spcBef>
                <a:spcPct val="0"/>
              </a:spcBef>
            </a:pPr>
            <a:endParaRPr lang="en-US" sz="2499">
              <a:solidFill>
                <a:srgbClr val="000000"/>
              </a:solidFill>
              <a:latin typeface="Kitsch Display"/>
              <a:ea typeface="Kitsch Display"/>
              <a:cs typeface="Kitsch Display"/>
              <a:sym typeface="Kitsch Display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318135" y="8246101"/>
            <a:ext cx="10748494" cy="10121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59"/>
              </a:lnSpc>
              <a:spcBef>
                <a:spcPct val="0"/>
              </a:spcBef>
            </a:pPr>
            <a:r>
              <a:rPr lang="en-US" sz="28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Методи оцінювання: спостереження вчителя; </a:t>
            </a:r>
            <a:r>
              <a:rPr lang="en-US" sz="2899" b="1">
                <a:solidFill>
                  <a:srgbClr val="000000"/>
                </a:solidFill>
                <a:latin typeface="Kitsch Display Bold"/>
                <a:ea typeface="Kitsch Display Bold"/>
                <a:cs typeface="Kitsch Display Bold"/>
                <a:sym typeface="Kitsch Display Bold"/>
              </a:rPr>
              <a:t>хронометраж активності;</a:t>
            </a:r>
            <a:r>
              <a:rPr lang="en-US" sz="2899">
                <a:solidFill>
                  <a:srgbClr val="000000"/>
                </a:solidFill>
                <a:latin typeface="Kitsch Display"/>
                <a:ea typeface="Kitsch Display"/>
                <a:cs typeface="Kitsch Display"/>
                <a:sym typeface="Kitsch Display"/>
              </a:rPr>
              <a:t> взаємооцінювання</a:t>
            </a:r>
          </a:p>
        </p:txBody>
      </p:sp>
      <p:sp>
        <p:nvSpPr>
          <p:cNvPr id="30" name="Freeform 30"/>
          <p:cNvSpPr/>
          <p:nvPr/>
        </p:nvSpPr>
        <p:spPr>
          <a:xfrm>
            <a:off x="14410085" y="7385922"/>
            <a:ext cx="2918791" cy="2378815"/>
          </a:xfrm>
          <a:custGeom>
            <a:avLst/>
            <a:gdLst/>
            <a:ahLst/>
            <a:cxnLst/>
            <a:rect l="l" t="t" r="r" b="b"/>
            <a:pathLst>
              <a:path w="2918791" h="2378815">
                <a:moveTo>
                  <a:pt x="0" y="0"/>
                </a:moveTo>
                <a:lnTo>
                  <a:pt x="2918791" y="0"/>
                </a:lnTo>
                <a:lnTo>
                  <a:pt x="2918791" y="2378814"/>
                </a:lnTo>
                <a:lnTo>
                  <a:pt x="0" y="237881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3332259">
            <a:off x="14487331" y="-78241"/>
            <a:ext cx="3395750" cy="3104528"/>
          </a:xfrm>
          <a:custGeom>
            <a:avLst/>
            <a:gdLst/>
            <a:ahLst/>
            <a:cxnLst/>
            <a:rect l="l" t="t" r="r" b="b"/>
            <a:pathLst>
              <a:path w="4035043" h="3555882">
                <a:moveTo>
                  <a:pt x="0" y="0"/>
                </a:moveTo>
                <a:lnTo>
                  <a:pt x="4035044" y="0"/>
                </a:lnTo>
                <a:lnTo>
                  <a:pt x="4035044" y="3555882"/>
                </a:lnTo>
                <a:lnTo>
                  <a:pt x="0" y="355588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-48509" y="0"/>
            <a:ext cx="3635122" cy="2676359"/>
          </a:xfrm>
          <a:custGeom>
            <a:avLst/>
            <a:gdLst/>
            <a:ahLst/>
            <a:cxnLst/>
            <a:rect l="l" t="t" r="r" b="b"/>
            <a:pathLst>
              <a:path w="3635122" h="2676359">
                <a:moveTo>
                  <a:pt x="0" y="0"/>
                </a:moveTo>
                <a:lnTo>
                  <a:pt x="3635122" y="0"/>
                </a:lnTo>
                <a:lnTo>
                  <a:pt x="3635122" y="2676359"/>
                </a:lnTo>
                <a:lnTo>
                  <a:pt x="0" y="267635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6248400" y="190500"/>
            <a:ext cx="6629400" cy="9601200"/>
          </a:xfrm>
          <a:custGeom>
            <a:avLst/>
            <a:gdLst/>
            <a:ahLst/>
            <a:cxnLst/>
            <a:rect l="l" t="t" r="r" b="b"/>
            <a:pathLst>
              <a:path w="7494919" h="10615784">
                <a:moveTo>
                  <a:pt x="0" y="0"/>
                </a:moveTo>
                <a:lnTo>
                  <a:pt x="7494920" y="0"/>
                </a:lnTo>
                <a:lnTo>
                  <a:pt x="7494920" y="10615784"/>
                </a:lnTo>
                <a:lnTo>
                  <a:pt x="0" y="1061578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2951" b="-2951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662</Words>
  <Application>Microsoft Office PowerPoint</Application>
  <PresentationFormat>Довільний</PresentationFormat>
  <Paragraphs>116</Paragraphs>
  <Slides>9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9</vt:i4>
      </vt:variant>
    </vt:vector>
  </HeadingPairs>
  <TitlesOfParts>
    <vt:vector size="16" baseType="lpstr">
      <vt:lpstr>Arial</vt:lpstr>
      <vt:lpstr>Rubik Spray Paint</vt:lpstr>
      <vt:lpstr>Kitsch Display</vt:lpstr>
      <vt:lpstr>Kitsch Display Bold</vt:lpstr>
      <vt:lpstr>Rubik Dirt</vt:lpstr>
      <vt:lpstr>Calibri</vt:lpstr>
      <vt:lpstr>Office Theme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“ТРИ СТИХІЇ РУХУ” СИЛА НАПРЯМОК ПОЛІТ</dc:title>
  <cp:lastModifiedBy>Acer</cp:lastModifiedBy>
  <cp:revision>2</cp:revision>
  <dcterms:created xsi:type="dcterms:W3CDTF">2006-08-16T00:00:00Z</dcterms:created>
  <dcterms:modified xsi:type="dcterms:W3CDTF">2025-11-04T10:23:34Z</dcterms:modified>
  <dc:identifier>DAG3imu_3Hs</dc:identifier>
</cp:coreProperties>
</file>