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438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270416-29FE-4B92-AA40-4C46979F6A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502CEAF-7FBC-4194-A0B4-B018D2244C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1B83BF0-6C6E-46FE-A955-A035DB5AA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30D1-809F-4609-9465-554A81026879}" type="datetimeFigureOut">
              <a:rPr lang="uk-UA" smtClean="0"/>
              <a:t>15.01.2022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7914535-8408-4B5E-93DB-7C26130C8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13B571C-9F13-46BC-83C8-EE527EF8C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C38F-65D9-482E-A5FA-3C241BE44C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44818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841D23-3309-4A5F-AF2D-F10484F65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2CD356-3118-488B-A46A-5CBBE76215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511B07-5070-4D08-AC67-60DC7C592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30D1-809F-4609-9465-554A81026879}" type="datetimeFigureOut">
              <a:rPr lang="uk-UA" smtClean="0"/>
              <a:t>15.01.2022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CFFA70-AE5D-45E2-9A1C-7FE748E47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7ADEE58-FB7C-4F9C-8943-728CB4BCB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C38F-65D9-482E-A5FA-3C241BE44C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3096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47A140-8178-436F-8103-BB3CD16B8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3754BAD-AD68-498D-A7F3-B13637DFE6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67B8E0-3632-4E10-9C55-E301A52F4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30D1-809F-4609-9465-554A81026879}" type="datetimeFigureOut">
              <a:rPr lang="uk-UA" smtClean="0"/>
              <a:t>15.01.2022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0AFD15-7331-460F-9FF8-B1B3013D0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A6B0F5A-2F59-4C4D-8CF0-2A7B5C7D6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C38F-65D9-482E-A5FA-3C241BE44C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31217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5D2C7B-658E-400D-B064-79E39194F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08EFD1-7C8F-4D76-893E-B9B68386F5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FB51E2D-FF42-48B3-AA94-DFD65FA34B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E9A1995-6486-4017-8881-507F5958A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30D1-809F-4609-9465-554A81026879}" type="datetimeFigureOut">
              <a:rPr lang="uk-UA" smtClean="0"/>
              <a:t>15.01.2022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E770BB4-9399-4B18-B1CE-956E4CF47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A03B38-6A97-4BF3-BB78-111783F67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C38F-65D9-482E-A5FA-3C241BE44C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97319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2902C8-0952-4A0C-A2C8-CBE42C314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0F222E1-4323-4F01-BF53-45A018B431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D3293B9-E6CD-405C-B068-CD1483D43C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A73BA53-0360-419D-924A-35904FDF74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6DC4F47-B529-4FC6-82B0-C4DD9F94AB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1853EFE-881B-4618-BD10-4D5401073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30D1-809F-4609-9465-554A81026879}" type="datetimeFigureOut">
              <a:rPr lang="uk-UA" smtClean="0"/>
              <a:t>15.01.2022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798AAC5-FEBB-4AC5-BB55-4307128BF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292CF65-9D4F-4554-8FF6-8235FF77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C38F-65D9-482E-A5FA-3C241BE44C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7224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441EE5-214D-422A-A255-C58FF3893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A3510A9-4387-4AF1-B6EB-A0D69B4A3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30D1-809F-4609-9465-554A81026879}" type="datetimeFigureOut">
              <a:rPr lang="uk-UA" smtClean="0"/>
              <a:t>15.01.2022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0E389FC-6D8B-4F76-AE48-3A6B6DFFE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A23AF60-9B4C-4CA6-8FC7-0F8586C02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C38F-65D9-482E-A5FA-3C241BE44C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21999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EFA0669-1891-43F5-AD4E-D34AA5691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30D1-809F-4609-9465-554A81026879}" type="datetimeFigureOut">
              <a:rPr lang="uk-UA" smtClean="0"/>
              <a:t>15.01.2022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AAD9AE3-5614-4FE2-897B-998813F9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97400AE-4ED2-4963-8D37-5E330F6B4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C38F-65D9-482E-A5FA-3C241BE44C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56490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0D2AB1-A8BA-4244-A5FE-6A2C90521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AEA01F-9121-4A9C-9831-AD6AEC25B2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AA2A8A4-BEFA-4866-A898-186BD77DAF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037A394-40C4-456D-8D16-07B522FE6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30D1-809F-4609-9465-554A81026879}" type="datetimeFigureOut">
              <a:rPr lang="uk-UA" smtClean="0"/>
              <a:t>15.01.2022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30EF873-06E1-46BA-B7D1-566A105AE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14AEF11-B501-4E50-A9C8-A9468A614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C38F-65D9-482E-A5FA-3C241BE44C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41461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54CCC0-3D9E-477A-9402-70FEA7983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829B688-4949-4A49-88CF-CECEFF15F8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E54DCF9-C571-41AD-AE0D-1111297D5A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3732DD5-2742-40EE-9A4D-B40BFFECD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30D1-809F-4609-9465-554A81026879}" type="datetimeFigureOut">
              <a:rPr lang="uk-UA" smtClean="0"/>
              <a:t>15.01.2022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A556945-DA0C-4C0A-80EC-F25416016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99B1DE-7600-4A28-B9DE-345D41278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C38F-65D9-482E-A5FA-3C241BE44C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29403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EB4706-3E00-4074-AA00-E7541A277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F803B29-6915-4F7C-81D3-522C4EEA56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179422-A345-445D-8624-4ACACEC3C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30D1-809F-4609-9465-554A81026879}" type="datetimeFigureOut">
              <a:rPr lang="uk-UA" smtClean="0"/>
              <a:t>15.01.2022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92F338-A2F4-4E6B-ADC3-B4660FBCF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239D1B-46A1-4F06-879A-3522FC1DE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C38F-65D9-482E-A5FA-3C241BE44C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6172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A7D3066-8ABD-409C-9871-3F771FDF29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D26FF5E-97DA-4428-99B6-90FC721E1D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14DB27-91B7-4574-8471-40F32E35C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30D1-809F-4609-9465-554A81026879}" type="datetimeFigureOut">
              <a:rPr lang="uk-UA" smtClean="0"/>
              <a:t>15.01.2022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F2FA64-A9C1-4845-A13F-A94005CA3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5D693AA-7EC6-4954-94C2-8C637329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C38F-65D9-482E-A5FA-3C241BE44C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453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8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-67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ED4311-F820-4939-B24E-75724E4DD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F6F3051-3624-4789-87C6-9365660272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2A6862B-A933-49EA-B4B9-257E1500F1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E30D1-809F-4609-9465-554A81026879}" type="datetimeFigureOut">
              <a:rPr lang="uk-UA" smtClean="0"/>
              <a:t>15.01.2022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EB6D865-0B79-47CA-A76A-07031E9F9C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F979EE-3A10-480E-93AC-5E03E15C7F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DC38F-65D9-482E-A5FA-3C241BE44C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3291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rok.osvita.ua/materials/sport/prezentacia-na-temu-amplua-gravciv-u-volejboli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www.youtube.com/watch?v=B8IzxJrhn5w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7C98EFF-2902-4680-9ADA-563E0C3872CC}"/>
              </a:ext>
            </a:extLst>
          </p:cNvPr>
          <p:cNvSpPr/>
          <p:nvPr/>
        </p:nvSpPr>
        <p:spPr>
          <a:xfrm>
            <a:off x="2182078" y="1070090"/>
            <a:ext cx="9902326" cy="43704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8800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ВОЛЕЙБОЛ</a:t>
            </a:r>
            <a:r>
              <a:rPr lang="ru-RU" sz="5400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.</a:t>
            </a:r>
          </a:p>
          <a:p>
            <a:pPr algn="r"/>
            <a:r>
              <a:rPr lang="ru-RU" sz="5400" b="1" noProof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Перехід</a:t>
            </a:r>
            <a:r>
              <a:rPr lang="ru-RU" sz="5400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5400" b="1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гравців</a:t>
            </a:r>
            <a:r>
              <a:rPr lang="ru-RU" sz="5400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.</a:t>
            </a:r>
          </a:p>
          <a:p>
            <a:pPr algn="r"/>
            <a:r>
              <a:rPr lang="ru-RU" sz="5400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Пояснення принципів переходу </a:t>
            </a:r>
          </a:p>
          <a:p>
            <a:pPr algn="r"/>
            <a:r>
              <a:rPr lang="ru-RU" sz="5400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та розташування гравців.</a:t>
            </a:r>
          </a:p>
          <a:p>
            <a:pPr algn="r"/>
            <a:r>
              <a:rPr lang="ru-RU" sz="28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(Введення до вивчення ігрової схеми 5-1)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ED6E36-F524-40E2-91FF-68276CE72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21132" y="-781527"/>
            <a:ext cx="3155648" cy="503439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86350FA-4DE2-407C-8DF7-942524A1A2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974" y="4038118"/>
            <a:ext cx="1797964" cy="2542883"/>
          </a:xfrm>
          <a:prstGeom prst="rect">
            <a:avLst/>
          </a:prstGeom>
          <a:effectLst>
            <a:outerShdw blurRad="50800" dist="38100" dir="2700000" sx="102000" sy="102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2379A65-236E-4107-A988-0BD5035F18F5}"/>
              </a:ext>
            </a:extLst>
          </p:cNvPr>
          <p:cNvSpPr/>
          <p:nvPr/>
        </p:nvSpPr>
        <p:spPr>
          <a:xfrm>
            <a:off x="8273196" y="6581001"/>
            <a:ext cx="4355149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MMXXII. Odesa, UA. </a:t>
            </a:r>
            <a:r>
              <a:rPr lang="ru-RU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r>
              <a:rPr lang="en-US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Created by Viacheslav Mirin.</a:t>
            </a:r>
            <a:endParaRPr lang="ru-RU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3447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7C98EFF-2902-4680-9ADA-563E0C3872CC}"/>
              </a:ext>
            </a:extLst>
          </p:cNvPr>
          <p:cNvSpPr/>
          <p:nvPr/>
        </p:nvSpPr>
        <p:spPr>
          <a:xfrm>
            <a:off x="404260" y="86627"/>
            <a:ext cx="6073541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Згідно офіційних правил змагань </a:t>
            </a: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FIVB </a:t>
            </a:r>
            <a:r>
              <a:rPr lang="uk-UA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гравці команди, що виборола право подавати, перед самою подачею здійснюють так званий «перехід», тобто зміну свого розташування на одну позицію за годинниковою стрілкою відповідно до стартової розстановки.</a:t>
            </a:r>
          </a:p>
          <a:p>
            <a:pPr algn="just"/>
            <a:r>
              <a:rPr lang="uk-UA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</a:t>
            </a: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FIVB </a:t>
            </a:r>
            <a:r>
              <a:rPr lang="uk-UA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ввела такі правила з метою поліпшення відовищності гри, надання можливості подавати різним гравцям та з метою урізноманітніти технічні дії та комбінаторику волейболу.</a:t>
            </a:r>
            <a:endParaRPr lang="ru-RU" sz="2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2379A65-236E-4107-A988-0BD5035F18F5}"/>
              </a:ext>
            </a:extLst>
          </p:cNvPr>
          <p:cNvSpPr/>
          <p:nvPr/>
        </p:nvSpPr>
        <p:spPr>
          <a:xfrm>
            <a:off x="8273196" y="6581001"/>
            <a:ext cx="4355149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MMXXII. Odesa, UA. </a:t>
            </a:r>
            <a:r>
              <a:rPr lang="ru-RU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r>
              <a:rPr lang="en-US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Created by Viacheslav Mirin.</a:t>
            </a:r>
            <a:endParaRPr lang="ru-RU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B937A5A-56E6-4936-9240-C9EF5B18C622}"/>
              </a:ext>
            </a:extLst>
          </p:cNvPr>
          <p:cNvSpPr/>
          <p:nvPr/>
        </p:nvSpPr>
        <p:spPr>
          <a:xfrm>
            <a:off x="6920565" y="2993457"/>
            <a:ext cx="495380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Слід розуміти, що гравці повинні перейти та бути розташовані у відповідних місцях корту </a:t>
            </a:r>
            <a:r>
              <a:rPr lang="ru-RU" sz="2400" i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ТІЛЬКИ</a:t>
            </a:r>
            <a:r>
              <a:rPr lang="ru-RU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перед самою подачею. Отож, після удару по м</a:t>
            </a: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ru-RU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ячу гравцем, що подає, всі гравці мають право займати </a:t>
            </a:r>
            <a:r>
              <a:rPr lang="ru-RU" sz="2400" i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БУДЬ-ЯКІ</a:t>
            </a:r>
            <a:r>
              <a:rPr lang="ru-RU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місця на корті та поза ним й переміщатися як завгодно та куди завгодно!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80BF0FC-E566-4B00-B197-04F16D7E2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432" y="316396"/>
            <a:ext cx="4750067" cy="267706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5D6199B-E03F-43DC-B1F5-8B28FB8FF8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291" y="4738019"/>
            <a:ext cx="6046510" cy="1671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548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2379A65-236E-4107-A988-0BD5035F18F5}"/>
              </a:ext>
            </a:extLst>
          </p:cNvPr>
          <p:cNvSpPr/>
          <p:nvPr/>
        </p:nvSpPr>
        <p:spPr>
          <a:xfrm>
            <a:off x="8273196" y="6581001"/>
            <a:ext cx="4355149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MMXXII. Odesa, UA. </a:t>
            </a:r>
            <a:r>
              <a:rPr lang="ru-RU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r>
              <a:rPr lang="en-US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Created by Viacheslav Mirin.</a:t>
            </a:r>
            <a:endParaRPr lang="ru-RU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B937A5A-56E6-4936-9240-C9EF5B18C622}"/>
              </a:ext>
            </a:extLst>
          </p:cNvPr>
          <p:cNvSpPr/>
          <p:nvPr/>
        </p:nvSpPr>
        <p:spPr>
          <a:xfrm>
            <a:off x="745850" y="12680"/>
            <a:ext cx="1119589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2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У сучасному волейболі прийнято вважати, що майданчик (корт) певної команди </a:t>
            </a:r>
            <a:r>
              <a:rPr lang="ru-RU" sz="20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УМОВНО</a:t>
            </a:r>
            <a:r>
              <a:rPr lang="ru-RU" sz="2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(віртуально) розділений на 6 частин, які називають ЗОНАМИ. Зони пронумеровано від 1 до 6. Така сама ж нумерація призначається гравцям команди саме для визначення порядку їхнього переходу (позиції) перед подачею. Зазначимо, «перехід перед подачею» не означає виконання переходу перед кожною подачею, а лише перед тією подачею, яку виборола команда, що НЕ ПОДАВАЛА у минулому розігруванні!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C18EFB9-1951-4080-BA5C-49AE7D8BD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21" y="2105141"/>
            <a:ext cx="5543679" cy="4031383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FF5DC4D-C59E-4377-AC31-B2A0D3E1B67A}"/>
              </a:ext>
            </a:extLst>
          </p:cNvPr>
          <p:cNvSpPr/>
          <p:nvPr/>
        </p:nvSpPr>
        <p:spPr>
          <a:xfrm>
            <a:off x="6198669" y="1581012"/>
            <a:ext cx="5743075" cy="517064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	</a:t>
            </a:r>
            <a:r>
              <a:rPr lang="ru-RU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Розташування зон на корті:</a:t>
            </a:r>
          </a:p>
          <a:p>
            <a:pPr algn="just"/>
            <a:r>
              <a:rPr lang="ru-RU" sz="15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Зони 2, 3, 4 </a:t>
            </a:r>
            <a:r>
              <a:rPr lang="ru-RU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– так звана «перша (передня) лінія» тобто зони, що знаходяться ближче до сітки;</a:t>
            </a:r>
          </a:p>
          <a:p>
            <a:pPr algn="just"/>
            <a:r>
              <a:rPr lang="ru-RU" sz="15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Зони 5, 6, 1 </a:t>
            </a:r>
            <a:r>
              <a:rPr lang="ru-RU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– так звана «задня (друга) лінія» тобто зони, що знаходяться далі від сітки та ближче до лицьової лінії;</a:t>
            </a:r>
          </a:p>
          <a:p>
            <a:pPr algn="just"/>
            <a:r>
              <a:rPr lang="ru-RU" sz="15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Зони 4, 5 </a:t>
            </a:r>
            <a:r>
              <a:rPr lang="ru-RU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– правофлангові зони;</a:t>
            </a:r>
          </a:p>
          <a:p>
            <a:pPr algn="just"/>
            <a:r>
              <a:rPr lang="ru-RU" sz="15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Зони 2, 1 </a:t>
            </a:r>
            <a:r>
              <a:rPr lang="ru-RU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– лівофлангові зони;</a:t>
            </a:r>
          </a:p>
          <a:p>
            <a:pPr algn="just"/>
            <a:r>
              <a:rPr lang="ru-RU" sz="15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Зони 3, 6 </a:t>
            </a:r>
            <a:r>
              <a:rPr lang="ru-RU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– центральні зони;</a:t>
            </a:r>
          </a:p>
          <a:p>
            <a:pPr algn="just"/>
            <a:r>
              <a:rPr lang="ru-RU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Слід добре розуміти саме такий розподіл зон </a:t>
            </a:r>
            <a:r>
              <a:rPr lang="ru-RU" sz="15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попарно та по три</a:t>
            </a:r>
            <a:r>
              <a:rPr lang="ru-RU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адже саме цей розподіл стане в нагоді при вивченні взаємних залежностей розташувань гравців!</a:t>
            </a:r>
          </a:p>
          <a:p>
            <a:pPr algn="just"/>
            <a:r>
              <a:rPr lang="ru-RU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Приміром гравець, який за правилами переходу отримує четверту позицію, то він є правофланговим передньої лінії, а гравець першої позиції є лівофланговим задньої лінії.</a:t>
            </a:r>
          </a:p>
          <a:p>
            <a:pPr algn="just"/>
            <a:r>
              <a:rPr lang="ru-RU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Зазначимо, що ці позиції є умовними і </a:t>
            </a:r>
            <a:r>
              <a:rPr lang="ru-RU" sz="1500" b="1" u="sng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жодним чином</a:t>
            </a:r>
            <a:r>
              <a:rPr lang="ru-RU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не впливають на ігрову роль (амплуа) кожного гравця! Пригадаємо, що після удару по м</a:t>
            </a:r>
            <a:r>
              <a:rPr lang="en-US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ru-RU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ячу </a:t>
            </a:r>
            <a:r>
              <a:rPr lang="uk-UA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гравцем, що подає всі гравці мають право ВІЛЬНО пересуватися кортом та займати БУДЬ ЯКІ місця! Тобто правила переходу «мають силу» </a:t>
            </a:r>
            <a:r>
              <a:rPr lang="uk-UA" sz="15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ТІЛЬКИ перед</a:t>
            </a:r>
            <a:r>
              <a:rPr lang="uk-UA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подачею. Для подальшого вивчення даної теми наполегливо рекомендуємо ознайомитися з ролями (АМПЛУА) гравців у презентації за </a:t>
            </a:r>
            <a:r>
              <a:rPr lang="uk-UA" sz="15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3"/>
              </a:rPr>
              <a:t>даним посиланням.</a:t>
            </a:r>
            <a:endParaRPr lang="ru-RU" sz="15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618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2379A65-236E-4107-A988-0BD5035F18F5}"/>
              </a:ext>
            </a:extLst>
          </p:cNvPr>
          <p:cNvSpPr/>
          <p:nvPr/>
        </p:nvSpPr>
        <p:spPr>
          <a:xfrm>
            <a:off x="8273196" y="6581001"/>
            <a:ext cx="4355149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MMXXII. Odesa, UA. </a:t>
            </a:r>
            <a:r>
              <a:rPr lang="ru-RU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r>
              <a:rPr lang="en-US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Created by Viacheslav Mirin.</a:t>
            </a:r>
            <a:endParaRPr lang="ru-RU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B937A5A-56E6-4936-9240-C9EF5B18C622}"/>
              </a:ext>
            </a:extLst>
          </p:cNvPr>
          <p:cNvSpPr/>
          <p:nvPr/>
        </p:nvSpPr>
        <p:spPr>
          <a:xfrm>
            <a:off x="745850" y="12680"/>
            <a:ext cx="11195894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</a:t>
            </a:r>
            <a:r>
              <a:rPr lang="ru-RU" sz="240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Очевидно, що кожен волейболіст під час розігрування* (розіграшу) матиме ДВІ позиції:</a:t>
            </a:r>
          </a:p>
          <a:p>
            <a:pPr algn="just"/>
            <a:r>
              <a:rPr lang="ru-RU" sz="2400" b="1" u="sng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Одна позиція </a:t>
            </a:r>
            <a:r>
              <a:rPr lang="ru-RU" sz="240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гравця на корті продиктована правилами переходу;</a:t>
            </a:r>
          </a:p>
          <a:p>
            <a:pPr algn="just"/>
            <a:r>
              <a:rPr lang="ru-RU" sz="2400" b="1" u="sng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Інша позиція </a:t>
            </a:r>
            <a:r>
              <a:rPr lang="ru-RU" sz="240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продиктована його (гравця) амплуа (тобто ігровою роллю).</a:t>
            </a:r>
          </a:p>
          <a:p>
            <a:pPr algn="just"/>
            <a:r>
              <a:rPr lang="ru-RU" sz="240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Отже миттєво після подачи кожен гравець змінює свою позицию саме на таку, яка відповідає його «робочому місцю» згідно амплуа!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714DE03-3706-45A2-B0BB-EAFF7FA8A1B0}"/>
              </a:ext>
            </a:extLst>
          </p:cNvPr>
          <p:cNvSpPr/>
          <p:nvPr/>
        </p:nvSpPr>
        <p:spPr>
          <a:xfrm>
            <a:off x="751792" y="5689329"/>
            <a:ext cx="1467389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*Розігрування: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17F477-4D8B-4F51-BDC0-06B6867ACF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181" y="5753629"/>
            <a:ext cx="2554950" cy="100518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98CCA1B-98E5-4405-A64B-87C8B3390F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748" y="2430785"/>
            <a:ext cx="4464762" cy="315809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86DF648-BE9B-4982-A49C-0A27B79B82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060" y="2430785"/>
            <a:ext cx="4460952" cy="3146667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C8158DF-5B68-44D3-A0A0-07EF0DED022A}"/>
              </a:ext>
            </a:extLst>
          </p:cNvPr>
          <p:cNvSpPr/>
          <p:nvPr/>
        </p:nvSpPr>
        <p:spPr>
          <a:xfrm>
            <a:off x="529423" y="2816836"/>
            <a:ext cx="1689758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ПЕРЕД ПОДАЧЕЮ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68CBA9F-3F72-4470-94F3-C11EE666539B}"/>
              </a:ext>
            </a:extLst>
          </p:cNvPr>
          <p:cNvSpPr/>
          <p:nvPr/>
        </p:nvSpPr>
        <p:spPr>
          <a:xfrm>
            <a:off x="10162551" y="2744651"/>
            <a:ext cx="150002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ПІСЛЯ ПОДАЧИ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56BF204-CE89-4610-8858-7A56913BCB8F}"/>
              </a:ext>
            </a:extLst>
          </p:cNvPr>
          <p:cNvSpPr/>
          <p:nvPr/>
        </p:nvSpPr>
        <p:spPr>
          <a:xfrm>
            <a:off x="5183731" y="3651223"/>
            <a:ext cx="182453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ПРИКЛАД</a:t>
            </a:r>
          </a:p>
          <a:p>
            <a:pPr algn="ctr"/>
            <a:r>
              <a:rPr lang="ru-RU" sz="20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зміни позицій:</a:t>
            </a:r>
            <a:endParaRPr lang="ru-RU" sz="2000" b="1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9570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7C98EFF-2902-4680-9ADA-563E0C3872CC}"/>
              </a:ext>
            </a:extLst>
          </p:cNvPr>
          <p:cNvSpPr/>
          <p:nvPr/>
        </p:nvSpPr>
        <p:spPr>
          <a:xfrm>
            <a:off x="-126999" y="1425852"/>
            <a:ext cx="908290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Перед початком кожної партії гравці команди на чолі з тренером визначаються зі своїми початковими (стартовими) позиціями.  </a:t>
            </a:r>
            <a:r>
              <a:rPr lang="uk-UA" sz="2400" b="1" u="sng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Чинниками</a:t>
            </a:r>
            <a:r>
              <a:rPr lang="uk-UA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від яких залежить стартова розстановка команди є:</a:t>
            </a:r>
            <a:endParaRPr lang="ru-RU" sz="2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2379A65-236E-4107-A988-0BD5035F18F5}"/>
              </a:ext>
            </a:extLst>
          </p:cNvPr>
          <p:cNvSpPr/>
          <p:nvPr/>
        </p:nvSpPr>
        <p:spPr>
          <a:xfrm>
            <a:off x="8273196" y="6581001"/>
            <a:ext cx="4355149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MMXXII. Odesa, UA. </a:t>
            </a:r>
            <a:r>
              <a:rPr lang="ru-RU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r>
              <a:rPr lang="en-US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Created by Viacheslav Mirin.</a:t>
            </a:r>
            <a:endParaRPr lang="ru-RU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B937A5A-56E6-4936-9240-C9EF5B18C622}"/>
              </a:ext>
            </a:extLst>
          </p:cNvPr>
          <p:cNvSpPr/>
          <p:nvPr/>
        </p:nvSpPr>
        <p:spPr>
          <a:xfrm>
            <a:off x="-4476659" y="-207074"/>
            <a:ext cx="134464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uk-UA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Стартова розстановка </a:t>
            </a:r>
          </a:p>
          <a:p>
            <a:pPr algn="r"/>
            <a:r>
              <a:rPr lang="uk-UA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(розташування) гравців</a:t>
            </a:r>
            <a:endParaRPr lang="ru-RU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6F2EC35-42E2-40DC-AE4E-7BA8FE6F839C}"/>
              </a:ext>
            </a:extLst>
          </p:cNvPr>
          <p:cNvSpPr/>
          <p:nvPr/>
        </p:nvSpPr>
        <p:spPr>
          <a:xfrm>
            <a:off x="6203754" y="2933848"/>
            <a:ext cx="531114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457200" indent="-457200" algn="just">
              <a:buAutoNum type="arabicPeriod"/>
            </a:pPr>
            <a:r>
              <a:rPr lang="ru-RU" sz="20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Подаватиме чи прийматиме подачу команда (перед першою та п</a:t>
            </a:r>
            <a:r>
              <a:rPr lang="en-US" sz="20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’</a:t>
            </a:r>
            <a:r>
              <a:rPr lang="ru-RU" sz="20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ятою партіями залежить від результату жеребкування);</a:t>
            </a:r>
          </a:p>
          <a:p>
            <a:pPr marL="457200" indent="-457200" algn="just">
              <a:buAutoNum type="arabicPeriod"/>
            </a:pPr>
            <a:r>
              <a:rPr lang="ru-RU" sz="20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Стартовий склад та розстановка команди противника;</a:t>
            </a:r>
          </a:p>
          <a:p>
            <a:pPr marL="457200" indent="-457200" algn="just">
              <a:buAutoNum type="arabicPeriod"/>
            </a:pPr>
            <a:r>
              <a:rPr lang="ru-RU" sz="20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Сильні та слабкі сторони гравців команди противника;</a:t>
            </a:r>
          </a:p>
          <a:p>
            <a:pPr marL="457200" indent="-457200" algn="just">
              <a:buAutoNum type="arabicPeriod"/>
            </a:pPr>
            <a:r>
              <a:rPr lang="ru-RU" sz="20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Сильні та слабкі сторони власних гравців;</a:t>
            </a:r>
          </a:p>
          <a:p>
            <a:pPr marL="457200" indent="-457200" algn="just">
              <a:buAutoNum type="arabicPeriod"/>
            </a:pPr>
            <a:r>
              <a:rPr lang="ru-RU" sz="20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Інше.</a:t>
            </a:r>
          </a:p>
          <a:p>
            <a:pPr marL="457200" indent="-457200" algn="just">
              <a:buAutoNum type="arabicPeriod"/>
            </a:pPr>
            <a:endParaRPr lang="ru-RU" sz="200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457200" indent="-457200" algn="just">
              <a:buAutoNum type="arabicPeriod"/>
            </a:pPr>
            <a:endParaRPr lang="ru-RU" sz="200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00AABE0-C02E-4D52-9761-E1D2319050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56" y="2974526"/>
            <a:ext cx="5733443" cy="3213385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AE235B7-4A19-4FD7-86A6-F8874FA60BB1}"/>
              </a:ext>
            </a:extLst>
          </p:cNvPr>
          <p:cNvSpPr/>
          <p:nvPr/>
        </p:nvSpPr>
        <p:spPr>
          <a:xfrm>
            <a:off x="310296" y="6187911"/>
            <a:ext cx="435514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 світлині: гравці команди  Японії стоять у стартовому розташуванні й готуються до зміни своїх позицій після удару на подачі.</a:t>
            </a:r>
            <a:endParaRPr lang="ru-RU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5897884-728C-40E2-A4D5-757FC4EA29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5484" y="61189"/>
            <a:ext cx="2834879" cy="27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985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7C98EFF-2902-4680-9ADA-563E0C3872CC}"/>
              </a:ext>
            </a:extLst>
          </p:cNvPr>
          <p:cNvSpPr/>
          <p:nvPr/>
        </p:nvSpPr>
        <p:spPr>
          <a:xfrm>
            <a:off x="161537" y="1448928"/>
            <a:ext cx="613203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2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На цьому прикладі (картка стартової розстановки) ми бачимо наступне: гравець за номером 5 має четверту позицію; гравець 11 має третю позицію; 20й номер має другу позицію; гравець номер 6 має пяту позицію; 12й номер має шосту позицію і 14й має першу позицію.</a:t>
            </a:r>
            <a:endParaRPr lang="ru-RU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2379A65-236E-4107-A988-0BD5035F18F5}"/>
              </a:ext>
            </a:extLst>
          </p:cNvPr>
          <p:cNvSpPr/>
          <p:nvPr/>
        </p:nvSpPr>
        <p:spPr>
          <a:xfrm>
            <a:off x="8273196" y="6581001"/>
            <a:ext cx="4355149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MMXXII. Odesa, UA. </a:t>
            </a:r>
            <a:r>
              <a:rPr lang="ru-RU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r>
              <a:rPr lang="en-US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Created by Viacheslav Mirin.</a:t>
            </a:r>
            <a:endParaRPr lang="ru-RU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B937A5A-56E6-4936-9240-C9EF5B18C622}"/>
              </a:ext>
            </a:extLst>
          </p:cNvPr>
          <p:cNvSpPr/>
          <p:nvPr/>
        </p:nvSpPr>
        <p:spPr>
          <a:xfrm>
            <a:off x="-6599647" y="-223765"/>
            <a:ext cx="134464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uk-UA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Картка розстановки та </a:t>
            </a:r>
          </a:p>
          <a:p>
            <a:pPr algn="r"/>
            <a:r>
              <a:rPr lang="uk-UA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командні «стекі» </a:t>
            </a:r>
            <a:endParaRPr lang="ru-RU" sz="54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AE235B7-4A19-4FD7-86A6-F8874FA60BB1}"/>
              </a:ext>
            </a:extLst>
          </p:cNvPr>
          <p:cNvSpPr/>
          <p:nvPr/>
        </p:nvSpPr>
        <p:spPr>
          <a:xfrm>
            <a:off x="389215" y="6350168"/>
            <a:ext cx="579977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 світлині: гравці команди  помаранчевих стоять у стеку для подачі, а гравці у темній формі – у стеку для прийому подачі. Жоден з гравців не порушує правила переходу.</a:t>
            </a:r>
            <a:endParaRPr lang="ru-RU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80834BE-461F-4D96-B799-0DEE3AFBB9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845" y="511342"/>
            <a:ext cx="5183618" cy="2917658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41D6C621-D4F4-4A1C-87A7-B6A84D0F67C1}"/>
              </a:ext>
            </a:extLst>
          </p:cNvPr>
          <p:cNvSpPr/>
          <p:nvPr/>
        </p:nvSpPr>
        <p:spPr>
          <a:xfrm>
            <a:off x="6786868" y="3448481"/>
            <a:ext cx="5243595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Але фактично вони стоять у так званому «стеку» (від англ. </a:t>
            </a:r>
            <a:r>
              <a:rPr lang="en-US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Stack – </a:t>
            </a:r>
            <a:r>
              <a:rPr lang="uk-UA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пачка, купа, розкладувати тощо). Стек це спільне розміщення на корті гравців однієї команди перед власною подачею або прийомом подачі. Позиції гравців у стеку відповідають двом критеріям:</a:t>
            </a:r>
          </a:p>
          <a:p>
            <a:pPr marL="457200" indent="-457200" algn="just">
              <a:buAutoNum type="arabicPeriod"/>
            </a:pPr>
            <a:r>
              <a:rPr lang="uk-UA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Не порушують правила переходу (розташування);</a:t>
            </a:r>
          </a:p>
          <a:p>
            <a:pPr marL="457200" indent="-457200" algn="just">
              <a:buAutoNum type="arabicPeriod"/>
            </a:pPr>
            <a:r>
              <a:rPr lang="uk-UA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Надають можливість гравцям якнайшвидше після подачи або прийому зайняти свої ігрові позиції (робочі місця)</a:t>
            </a:r>
            <a:endParaRPr lang="ru-RU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E33F76C-D59C-4CF8-8595-797D2C7741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06" y="3469553"/>
            <a:ext cx="5169051" cy="2906189"/>
          </a:xfrm>
          <a:prstGeom prst="rect">
            <a:avLst/>
          </a:prstGeom>
        </p:spPr>
      </p:pic>
      <p:sp>
        <p:nvSpPr>
          <p:cNvPr id="16" name="Стрелка: вправо 15">
            <a:extLst>
              <a:ext uri="{FF2B5EF4-FFF2-40B4-BE49-F238E27FC236}">
                <a16:creationId xmlns:a16="http://schemas.microsoft.com/office/drawing/2014/main" id="{FAF7F9BE-21F3-4744-B731-2EA950E977CE}"/>
              </a:ext>
            </a:extLst>
          </p:cNvPr>
          <p:cNvSpPr/>
          <p:nvPr/>
        </p:nvSpPr>
        <p:spPr>
          <a:xfrm>
            <a:off x="6368902" y="2519916"/>
            <a:ext cx="1904294" cy="2870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Стрелка: вправо 16">
            <a:extLst>
              <a:ext uri="{FF2B5EF4-FFF2-40B4-BE49-F238E27FC236}">
                <a16:creationId xmlns:a16="http://schemas.microsoft.com/office/drawing/2014/main" id="{DACFEAD8-61AE-4735-B806-A23A8C555B1D}"/>
              </a:ext>
            </a:extLst>
          </p:cNvPr>
          <p:cNvSpPr/>
          <p:nvPr/>
        </p:nvSpPr>
        <p:spPr>
          <a:xfrm rot="10800000">
            <a:off x="5192989" y="5121993"/>
            <a:ext cx="1381735" cy="2870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7773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7C98EFF-2902-4680-9ADA-563E0C3872CC}"/>
              </a:ext>
            </a:extLst>
          </p:cNvPr>
          <p:cNvSpPr/>
          <p:nvPr/>
        </p:nvSpPr>
        <p:spPr>
          <a:xfrm>
            <a:off x="389215" y="46167"/>
            <a:ext cx="929704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2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Розглянемо безпосередньо правила розташування гравців. Офіційні правила </a:t>
            </a:r>
            <a:r>
              <a:rPr lang="en-US" sz="2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FIVB </a:t>
            </a:r>
            <a:r>
              <a:rPr lang="uk-UA" sz="2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нам надають ось таку информацію: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2379A65-236E-4107-A988-0BD5035F18F5}"/>
              </a:ext>
            </a:extLst>
          </p:cNvPr>
          <p:cNvSpPr/>
          <p:nvPr/>
        </p:nvSpPr>
        <p:spPr>
          <a:xfrm>
            <a:off x="8273196" y="6581001"/>
            <a:ext cx="4355149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MMXXII. Odesa, UA. </a:t>
            </a:r>
            <a:r>
              <a:rPr lang="ru-RU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r>
              <a:rPr lang="en-US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Created by Viacheslav Mirin.</a:t>
            </a:r>
            <a:endParaRPr lang="ru-RU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24FB19E-24E1-411E-B92D-80352DE3C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46" y="754053"/>
            <a:ext cx="5200812" cy="561399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6C3E50-1DD2-4284-9EA5-9519C6B953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014" y="757001"/>
            <a:ext cx="4111256" cy="561104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15289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7C98EFF-2902-4680-9ADA-563E0C3872CC}"/>
              </a:ext>
            </a:extLst>
          </p:cNvPr>
          <p:cNvSpPr/>
          <p:nvPr/>
        </p:nvSpPr>
        <p:spPr>
          <a:xfrm>
            <a:off x="197829" y="123111"/>
            <a:ext cx="1016891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2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Приклади правильного й хибного розміщення гравців згідно стартовому розташуванню: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2379A65-236E-4107-A988-0BD5035F18F5}"/>
              </a:ext>
            </a:extLst>
          </p:cNvPr>
          <p:cNvSpPr/>
          <p:nvPr/>
        </p:nvSpPr>
        <p:spPr>
          <a:xfrm>
            <a:off x="8273196" y="6581001"/>
            <a:ext cx="4355149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MMXXII. Odesa, UA. </a:t>
            </a:r>
            <a:r>
              <a:rPr lang="ru-RU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r>
              <a:rPr lang="en-US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Created by Viacheslav Mirin.</a:t>
            </a:r>
            <a:endParaRPr lang="ru-RU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E79BF6-91EC-46B0-9815-4F4C842885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85" y="658796"/>
            <a:ext cx="5060924" cy="35846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060482-703E-4F34-9A75-CB652E578EDB}"/>
              </a:ext>
            </a:extLst>
          </p:cNvPr>
          <p:cNvSpPr txBox="1"/>
          <p:nvPr/>
        </p:nvSpPr>
        <p:spPr>
          <a:xfrm>
            <a:off x="6833192" y="658796"/>
            <a:ext cx="399075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/>
              <a:t>Зв</a:t>
            </a:r>
            <a:r>
              <a:rPr lang="en-US"/>
              <a:t>’</a:t>
            </a:r>
            <a:r>
              <a:rPr lang="uk-UA"/>
              <a:t>язка – 2а позиція;</a:t>
            </a:r>
          </a:p>
          <a:p>
            <a:pPr marL="342900" indent="-342900">
              <a:buAutoNum type="arabicPeriod"/>
            </a:pPr>
            <a:r>
              <a:rPr lang="uk-UA"/>
              <a:t>1й догравальник – 3я позиція;</a:t>
            </a:r>
          </a:p>
          <a:p>
            <a:pPr marL="342900" indent="-342900">
              <a:buAutoNum type="arabicPeriod"/>
            </a:pPr>
            <a:r>
              <a:rPr lang="uk-UA"/>
              <a:t>2й центральний – 4а позиція;</a:t>
            </a:r>
          </a:p>
          <a:p>
            <a:pPr marL="342900" indent="-342900">
              <a:buAutoNum type="arabicPeriod"/>
            </a:pPr>
            <a:r>
              <a:rPr lang="uk-UA"/>
              <a:t>Діагональний – 5а позиція;</a:t>
            </a:r>
          </a:p>
          <a:p>
            <a:pPr marL="342900" indent="-342900">
              <a:buAutoNum type="arabicPeriod"/>
            </a:pPr>
            <a:r>
              <a:rPr lang="uk-UA"/>
              <a:t>2й догравальник – 6а позиція;</a:t>
            </a:r>
          </a:p>
          <a:p>
            <a:pPr marL="342900" indent="-342900">
              <a:buAutoNum type="arabicPeriod"/>
            </a:pPr>
            <a:r>
              <a:rPr lang="uk-UA"/>
              <a:t>1й центральний (на разі заміщений ліберо) – 1а позиція.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B177368-8A48-402B-B02A-3876CEBCA4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715" y="2767108"/>
            <a:ext cx="5060924" cy="3574711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863CF367-6859-4C8A-B2D0-FA47BBC25C5E}"/>
              </a:ext>
            </a:extLst>
          </p:cNvPr>
          <p:cNvSpPr/>
          <p:nvPr/>
        </p:nvSpPr>
        <p:spPr>
          <a:xfrm>
            <a:off x="10661639" y="4217692"/>
            <a:ext cx="150338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2000" b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ПОМИЛКА!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38A55F-BA4E-4C50-B890-89C5FA24DA9E}"/>
              </a:ext>
            </a:extLst>
          </p:cNvPr>
          <p:cNvSpPr txBox="1"/>
          <p:nvPr/>
        </p:nvSpPr>
        <p:spPr>
          <a:xfrm>
            <a:off x="741723" y="4417747"/>
            <a:ext cx="36150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/>
              <a:t>У даному випадку розташування є помилковим через неправильну позицію правофлангових гравців – гравець передньої лінії (зв</a:t>
            </a:r>
            <a:r>
              <a:rPr lang="en-US"/>
              <a:t> ’</a:t>
            </a:r>
            <a:r>
              <a:rPr lang="uk-UA"/>
              <a:t>язка) стоїть далі від сітки, ніж гравець задньої лінії (ліберо)! </a:t>
            </a:r>
          </a:p>
        </p:txBody>
      </p:sp>
      <p:sp>
        <p:nvSpPr>
          <p:cNvPr id="13" name="Стрелка: вправо 12">
            <a:extLst>
              <a:ext uri="{FF2B5EF4-FFF2-40B4-BE49-F238E27FC236}">
                <a16:creationId xmlns:a16="http://schemas.microsoft.com/office/drawing/2014/main" id="{F6D3A1A6-E800-47E7-B821-EC7AEB7D028F}"/>
              </a:ext>
            </a:extLst>
          </p:cNvPr>
          <p:cNvSpPr/>
          <p:nvPr/>
        </p:nvSpPr>
        <p:spPr>
          <a:xfrm rot="20635896">
            <a:off x="4498350" y="4881570"/>
            <a:ext cx="2416146" cy="37213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Стрелка: вправо 13">
            <a:extLst>
              <a:ext uri="{FF2B5EF4-FFF2-40B4-BE49-F238E27FC236}">
                <a16:creationId xmlns:a16="http://schemas.microsoft.com/office/drawing/2014/main" id="{69C92F07-6CCB-4DB1-850C-AA6D78CEF38E}"/>
              </a:ext>
            </a:extLst>
          </p:cNvPr>
          <p:cNvSpPr/>
          <p:nvPr/>
        </p:nvSpPr>
        <p:spPr>
          <a:xfrm rot="10800000">
            <a:off x="2993531" y="2023497"/>
            <a:ext cx="3733335" cy="2870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969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7C98EFF-2902-4680-9ADA-563E0C3872CC}"/>
              </a:ext>
            </a:extLst>
          </p:cNvPr>
          <p:cNvSpPr/>
          <p:nvPr/>
        </p:nvSpPr>
        <p:spPr>
          <a:xfrm>
            <a:off x="197829" y="123111"/>
            <a:ext cx="1016891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2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Приклади правильного й хибного розміщення гравців згідно стартовому розташуванню: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2379A65-236E-4107-A988-0BD5035F18F5}"/>
              </a:ext>
            </a:extLst>
          </p:cNvPr>
          <p:cNvSpPr/>
          <p:nvPr/>
        </p:nvSpPr>
        <p:spPr>
          <a:xfrm>
            <a:off x="8273196" y="6581001"/>
            <a:ext cx="4355149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MMXXII. Odesa, UA. </a:t>
            </a:r>
            <a:r>
              <a:rPr lang="ru-RU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r>
              <a:rPr lang="en-US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Created by Viacheslav Mirin.</a:t>
            </a:r>
            <a:endParaRPr lang="ru-RU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863CF367-6859-4C8A-B2D0-FA47BBC25C5E}"/>
              </a:ext>
            </a:extLst>
          </p:cNvPr>
          <p:cNvSpPr/>
          <p:nvPr/>
        </p:nvSpPr>
        <p:spPr>
          <a:xfrm>
            <a:off x="10112127" y="306090"/>
            <a:ext cx="150338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2000" b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ПОМИЛКА!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38A55F-BA4E-4C50-B890-89C5FA24DA9E}"/>
              </a:ext>
            </a:extLst>
          </p:cNvPr>
          <p:cNvSpPr txBox="1"/>
          <p:nvPr/>
        </p:nvSpPr>
        <p:spPr>
          <a:xfrm>
            <a:off x="2219648" y="784516"/>
            <a:ext cx="36150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/>
              <a:t>У даному випадку розташування є помилковим через неправильну позицію гравців передньої лінії – зв</a:t>
            </a:r>
            <a:r>
              <a:rPr lang="en-US"/>
              <a:t> ’</a:t>
            </a:r>
            <a:r>
              <a:rPr lang="uk-UA"/>
              <a:t>язка стоїть далі від правої бокової лінії, ніж 1й догравальник!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E47990F-399C-44DB-8623-C80100BC6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030" y="783467"/>
            <a:ext cx="5260299" cy="3713681"/>
          </a:xfrm>
          <a:prstGeom prst="rect">
            <a:avLst/>
          </a:prstGeom>
        </p:spPr>
      </p:pic>
      <p:sp>
        <p:nvSpPr>
          <p:cNvPr id="13" name="Стрелка: вправо 12">
            <a:extLst>
              <a:ext uri="{FF2B5EF4-FFF2-40B4-BE49-F238E27FC236}">
                <a16:creationId xmlns:a16="http://schemas.microsoft.com/office/drawing/2014/main" id="{F6D3A1A6-E800-47E7-B821-EC7AEB7D028F}"/>
              </a:ext>
            </a:extLst>
          </p:cNvPr>
          <p:cNvSpPr/>
          <p:nvPr/>
        </p:nvSpPr>
        <p:spPr>
          <a:xfrm rot="483701">
            <a:off x="5842894" y="1999123"/>
            <a:ext cx="2416146" cy="37213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1E339D0-BFC7-4104-8EF5-A2E558A08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29" y="2738898"/>
            <a:ext cx="5253938" cy="3713681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DD2EC3B-760D-40E0-8643-45F0DAB594A4}"/>
              </a:ext>
            </a:extLst>
          </p:cNvPr>
          <p:cNvSpPr/>
          <p:nvPr/>
        </p:nvSpPr>
        <p:spPr>
          <a:xfrm>
            <a:off x="197829" y="2346530"/>
            <a:ext cx="317269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2000" b="1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Правильне розташування!</a:t>
            </a:r>
          </a:p>
        </p:txBody>
      </p:sp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id="{8DE54A6A-6091-4C4F-AC6C-076298863D21}"/>
              </a:ext>
            </a:extLst>
          </p:cNvPr>
          <p:cNvSpPr/>
          <p:nvPr/>
        </p:nvSpPr>
        <p:spPr>
          <a:xfrm rot="11310854">
            <a:off x="2032631" y="4838593"/>
            <a:ext cx="4479375" cy="372139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03879BF-7766-44C9-A621-820DCA75ADA9}"/>
              </a:ext>
            </a:extLst>
          </p:cNvPr>
          <p:cNvSpPr txBox="1"/>
          <p:nvPr/>
        </p:nvSpPr>
        <p:spPr>
          <a:xfrm>
            <a:off x="6547165" y="4757394"/>
            <a:ext cx="36150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/>
              <a:t>Абсолютно правильне розташування. Це стек для прийому коли звязуючий за переходом є гравцем позиції 2 (тільки перед подачею!)</a:t>
            </a:r>
          </a:p>
        </p:txBody>
      </p:sp>
    </p:spTree>
    <p:extLst>
      <p:ext uri="{BB962C8B-B14F-4D97-AF65-F5344CB8AC3E}">
        <p14:creationId xmlns:p14="http://schemas.microsoft.com/office/powerpoint/2010/main" val="63716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7C98EFF-2902-4680-9ADA-563E0C3872CC}"/>
              </a:ext>
            </a:extLst>
          </p:cNvPr>
          <p:cNvSpPr/>
          <p:nvPr/>
        </p:nvSpPr>
        <p:spPr>
          <a:xfrm>
            <a:off x="0" y="-197447"/>
            <a:ext cx="1175942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uk-UA" sz="7200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Основні висновки: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2379A65-236E-4107-A988-0BD5035F18F5}"/>
              </a:ext>
            </a:extLst>
          </p:cNvPr>
          <p:cNvSpPr/>
          <p:nvPr/>
        </p:nvSpPr>
        <p:spPr>
          <a:xfrm>
            <a:off x="8273196" y="6581001"/>
            <a:ext cx="4355149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MMXXII. Odesa, UA. </a:t>
            </a:r>
            <a:r>
              <a:rPr lang="ru-RU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r>
              <a:rPr lang="en-US" sz="12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Created by Viacheslav Mirin.</a:t>
            </a:r>
            <a:endParaRPr lang="ru-RU" sz="12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31372889-6625-4795-9180-8B24C4E8E5FB}"/>
              </a:ext>
            </a:extLst>
          </p:cNvPr>
          <p:cNvSpPr/>
          <p:nvPr/>
        </p:nvSpPr>
        <p:spPr>
          <a:xfrm>
            <a:off x="5162223" y="749282"/>
            <a:ext cx="6848013" cy="63094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14350" indent="-514350" algn="just">
              <a:buAutoNum type="arabicPeriod"/>
            </a:pPr>
            <a:r>
              <a:rPr lang="uk-UA" b="1" i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Перехід за годинниковою стрілкою на одну позицію;</a:t>
            </a:r>
          </a:p>
          <a:p>
            <a:pPr marL="514350" indent="-514350" algn="just">
              <a:buAutoNum type="arabicPeriod"/>
            </a:pPr>
            <a:r>
              <a:rPr lang="uk-UA" b="1" i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Перехід виконує команда, що буде подавати в даному розігруванні, але яка не подавала у попередньому;</a:t>
            </a:r>
          </a:p>
          <a:p>
            <a:pPr marL="514350" indent="-514350" algn="just">
              <a:buAutoNum type="arabicPeriod"/>
            </a:pPr>
            <a:r>
              <a:rPr lang="uk-UA" b="1" i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Після подачі гравці переміщуються в будь які зони для виконання своїх обов</a:t>
            </a:r>
            <a:r>
              <a:rPr lang="en-US" b="1" i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’</a:t>
            </a:r>
            <a:r>
              <a:rPr lang="uk-UA" b="1" i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язків (гравці не зобов</a:t>
            </a:r>
            <a:r>
              <a:rPr lang="en-US" b="1" i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’</a:t>
            </a:r>
            <a:r>
              <a:rPr lang="uk-UA" b="1" i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язані грати весь розіграш на позиції переходу!);</a:t>
            </a:r>
          </a:p>
          <a:p>
            <a:pPr marL="514350" indent="-514350" algn="just">
              <a:buAutoNum type="arabicPeriod"/>
            </a:pPr>
            <a:r>
              <a:rPr lang="uk-UA" b="1" i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Позиції гравців передньої або задньої ліній залежать від їхнього розташування відносно бокових ліній;</a:t>
            </a:r>
          </a:p>
          <a:p>
            <a:pPr marL="514350" indent="-514350" algn="just">
              <a:buAutoNum type="arabicPeriod"/>
            </a:pPr>
            <a:r>
              <a:rPr lang="uk-UA" b="1" i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Позиції право(ліво)флангових та центральних гравців залежать від їхнього розташування відносно центральної та лицьової лінії;</a:t>
            </a:r>
          </a:p>
          <a:p>
            <a:pPr marL="514350" indent="-514350" algn="just">
              <a:buAutoNum type="arabicPeriod"/>
            </a:pPr>
            <a:r>
              <a:rPr lang="uk-UA" b="1" i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Картка стартової розстановки заповнюється тренером перед кожною партією, але після жеребкування;</a:t>
            </a:r>
          </a:p>
          <a:p>
            <a:pPr marL="514350" indent="-514350" algn="just">
              <a:buAutoNum type="arabicPeriod"/>
            </a:pPr>
            <a:r>
              <a:rPr lang="uk-UA" b="1" i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Кожний гравець має дві позиції впродовж одного розігрування – позицію, яку він займає для (після) переходу та свою постійну ігрову позицію на корті, яку він займає після подачі.</a:t>
            </a:r>
          </a:p>
          <a:p>
            <a:pPr algn="just"/>
            <a:r>
              <a:rPr lang="uk-UA" b="1" i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	</a:t>
            </a:r>
            <a:r>
              <a:rPr lang="uk-UA" sz="2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Пропонуємо подивитися та проаналізувати гру за </a:t>
            </a:r>
            <a:r>
              <a:rPr lang="uk-UA" sz="20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цим посиланням</a:t>
            </a:r>
            <a:r>
              <a:rPr lang="uk-UA" sz="2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, у якій, завдяки чудовому ракурсу зйомки, прекрасно видно всі тонкощі переходів, стеків та переміщень гравців.</a:t>
            </a:r>
          </a:p>
          <a:p>
            <a:pPr marL="514350" indent="-514350" algn="just">
              <a:buAutoNum type="arabicPeriod"/>
            </a:pPr>
            <a:endParaRPr lang="uk-UA" b="1" i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03AE6E-1EBC-4B33-BEDC-6D35E224E6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64" y="1002882"/>
            <a:ext cx="4606667" cy="2600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6A88A8-FB28-43D1-819D-0E4A288C20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62" y="3724464"/>
            <a:ext cx="4606667" cy="259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92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1225</Words>
  <Application>Microsoft Office PowerPoint</Application>
  <PresentationFormat>Широкоэкранный</PresentationFormat>
  <Paragraphs>77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Viacheslav Mirin</dc:creator>
  <cp:lastModifiedBy>Viacheslav Mirin</cp:lastModifiedBy>
  <cp:revision>27</cp:revision>
  <dcterms:created xsi:type="dcterms:W3CDTF">2022-01-15T09:15:03Z</dcterms:created>
  <dcterms:modified xsi:type="dcterms:W3CDTF">2022-01-15T15:15:20Z</dcterms:modified>
</cp:coreProperties>
</file>