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313" r:id="rId3"/>
    <p:sldId id="308" r:id="rId4"/>
    <p:sldId id="309" r:id="rId5"/>
    <p:sldId id="310" r:id="rId6"/>
    <p:sldId id="316" r:id="rId7"/>
    <p:sldId id="314" r:id="rId8"/>
    <p:sldId id="315" r:id="rId9"/>
    <p:sldId id="317" r:id="rId10"/>
    <p:sldId id="318" r:id="rId11"/>
    <p:sldId id="319" r:id="rId12"/>
  </p:sldIdLst>
  <p:sldSz cx="9144000" cy="6858000" type="screen4x3"/>
  <p:notesSz cx="6826250" cy="99583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03052"/>
    <a:srgbClr val="E5096D"/>
    <a:srgbClr val="00FFCC"/>
    <a:srgbClr val="00FF00"/>
    <a:srgbClr val="007A37"/>
    <a:srgbClr val="008BBC"/>
    <a:srgbClr val="78181F"/>
    <a:srgbClr val="3E1B59"/>
  </p:clrMru>
</p:presentationPr>
</file>

<file path=ppt/tableStyles.xml><?xml version="1.0" encoding="utf-8"?>
<a:tblStyleLst xmlns:a="http://schemas.openxmlformats.org/drawingml/2006/main" def="{0FF1CE12-B100-0000-0000-000000000002}"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8420" autoAdjust="0"/>
  </p:normalViewPr>
  <p:slideViewPr>
    <p:cSldViewPr snapToGrid="0">
      <p:cViewPr varScale="1">
        <p:scale>
          <a:sx n="76" d="100"/>
          <a:sy n="76" d="100"/>
        </p:scale>
        <p:origin x="-1320" y="-90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endParaRPr lang="en-US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66632" y="0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fld id="{A849C5AD-4428-4E9C-9C84-11B72C9365FB}" type="datetimeFigureOut">
              <a:rPr lang="en-US" smtClean="0"/>
              <a:pPr/>
              <a:t>11/28/2012</a:t>
            </a:fld>
            <a:endParaRPr lang="en-US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3" y="9458741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endParaRPr lang="en-US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66632" y="9458741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endParaRPr lang="en-US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66632" y="0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fld id="{D7547E60-4BE7-4E4E-9AAA-5EE35AEC995C}" type="datetimeFigureOut">
              <a:rPr lang="en-US" smtClean="0"/>
              <a:pPr/>
              <a:t>11/28/2012</a:t>
            </a:fld>
            <a:endParaRPr lang="en-US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7713"/>
            <a:ext cx="4978400" cy="3733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lIns="91366" tIns="45683" rIns="91366" bIns="45683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2625" y="4730235"/>
            <a:ext cx="5461000" cy="4481275"/>
          </a:xfrm>
          <a:prstGeom prst="rect">
            <a:avLst/>
          </a:prstGeom>
        </p:spPr>
        <p:txBody>
          <a:bodyPr lIns="91366" tIns="45683" rIns="91366" bIns="45683"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3" y="9458741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endParaRPr lang="en-US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66632" y="9458741"/>
            <a:ext cx="2958041" cy="497920"/>
          </a:xfrm>
          <a:prstGeom prst="rect">
            <a:avLst/>
          </a:prstGeom>
        </p:spPr>
        <p:txBody>
          <a:bodyPr lIns="91366" tIns="45683" rIns="91366" bIns="45683"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/>
              <a:pPr/>
              <a:t>11/28/2012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10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5C14FD69-4A85-4715-A222-ABB225B63BC6}" type="datetimeFigureOut">
              <a:rPr lang="en-US" smtClean="0"/>
              <a:pPr/>
              <a:t>11/28/2012</a:t>
            </a:fld>
            <a:endParaRPr lang="en-US" sz="1000" dirty="0" smtClean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pPr algn="ctr"/>
            <a:endParaRPr lang="en-US" sz="1000" smtClean="0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zoom/>
  </p:transition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507288" y="776615"/>
            <a:ext cx="5461348" cy="1528174"/>
          </a:xfrm>
        </p:spPr>
        <p:txBody>
          <a:bodyPr vert="horz">
            <a:normAutofit fontScale="90000"/>
          </a:bodyPr>
          <a:lstStyle/>
          <a:p>
            <a:pPr algn="ctr"/>
            <a:r>
              <a:rPr lang="uk-UA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Самоосвіта </a:t>
            </a: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класного керівник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1465546" y="2467627"/>
            <a:ext cx="7164888" cy="351981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b" anchorCtr="0">
            <a:noAutofit/>
          </a:bodyPr>
          <a:lstStyle/>
          <a:p>
            <a:pPr algn="ctr"/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lang="ru-RU" sz="2400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ctr"/>
            <a:endParaRPr lang="uk-UA" sz="2400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ctr"/>
            <a:endParaRPr lang="uk-UA" sz="2400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ctr"/>
            <a:r>
              <a:rPr lang="uk-UA" sz="2400" b="1" dirty="0" err="1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Лавренко</a:t>
            </a:r>
            <a:r>
              <a:rPr lang="uk-UA" sz="2400" b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 </a:t>
            </a:r>
            <a:r>
              <a:rPr lang="uk-UA" sz="2400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/>
            </a:r>
            <a:br>
              <a:rPr lang="uk-UA" sz="2400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</a:br>
            <a:r>
              <a:rPr lang="uk-UA" sz="2400" b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Олена Олександрівна </a:t>
            </a:r>
          </a:p>
          <a:p>
            <a:pPr algn="ctr"/>
            <a:r>
              <a:rPr lang="uk-UA" sz="2400" i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заступник директора з виховної роботи</a:t>
            </a:r>
            <a:endParaRPr lang="ru-RU" sz="2400" i="1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ctr"/>
            <a:r>
              <a:rPr lang="uk-UA" sz="2400" i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Артемівського навчально-виховного комплексу «Загальноосвітня школа І-ІІІ ступенів № 11 – </a:t>
            </a:r>
          </a:p>
          <a:p>
            <a:pPr algn="ctr"/>
            <a:r>
              <a:rPr lang="uk-UA" sz="2400" i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багатопрофільний ліцей»</a:t>
            </a:r>
            <a:endParaRPr lang="ru-RU" sz="2400" i="1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algn="ctr"/>
            <a:r>
              <a:rPr lang="uk-UA" sz="2400" i="1" dirty="0" smtClean="0">
                <a:ln w="18415" cmpd="sng">
                  <a:solidFill>
                    <a:srgbClr val="FFFFFF">
                      <a:alpha val="16000"/>
                    </a:srgbClr>
                  </a:solidFill>
                  <a:prstDash val="solid"/>
                </a:ln>
                <a:solidFill>
                  <a:srgbClr val="FFFFFF"/>
                </a:solidFill>
              </a:rPr>
              <a:t>Артемівської міської ради Донецької області</a:t>
            </a:r>
            <a:endParaRPr lang="ru-RU" sz="2400" i="1" dirty="0" smtClean="0">
              <a:ln w="18415" cmpd="sng">
                <a:solidFill>
                  <a:srgbClr val="FFFFFF">
                    <a:alpha val="16000"/>
                  </a:srgbClr>
                </a:solidFill>
                <a:prstDash val="solid"/>
              </a:ln>
              <a:solidFill>
                <a:srgbClr val="FFFFFF"/>
              </a:solidFill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200" b="0" i="0" u="none" strike="noStrike" kern="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 descr="E:\Лавренко\01.03. Кращий працівник освіти -2012р\#1 (2)\ангел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132" y="488514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3D Humans\ca299c7db83f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>
            <a:spLocks noChangeAspect="1"/>
          </p:cNvSpPr>
          <p:nvPr/>
        </p:nvSpPr>
        <p:spPr>
          <a:xfrm>
            <a:off x="167426" y="188947"/>
            <a:ext cx="4636394" cy="655564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45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artDeco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А як же людина? А що ж людина?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Живе на землі. Сама не літає.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А крила має. А крила має!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Вони, ті крила, не з пуху-пір'я,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А з правди, чесності і довір'я.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 кого — з вірності у коханні.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 кого – з вічного   поривання.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 кого — з щирості  до роботи.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 кого - з щедрості на турботи.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У кого — з пісні, або з надії,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Або з поезії, або з мрії.</a:t>
            </a:r>
          </a:p>
          <a:p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Людина нібито не літає...</a:t>
            </a:r>
            <a:b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uk-UA" sz="2000" b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А крила має. А крила має! </a:t>
            </a:r>
          </a:p>
          <a:p>
            <a:endParaRPr lang="uk-UA" sz="2000" b="1" dirty="0" smtClean="0">
              <a:ln w="0">
                <a:solidFill>
                  <a:srgbClr val="C0000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  <a:p>
            <a:pPr algn="r"/>
            <a:r>
              <a:rPr lang="uk-UA" sz="2000" b="1" i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Ліна </a:t>
            </a:r>
            <a:r>
              <a:rPr lang="uk-UA" sz="2000" b="1" i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</a:rPr>
              <a:t>К</a:t>
            </a:r>
            <a:r>
              <a:rPr lang="uk-UA" sz="2000" b="1" i="1" dirty="0" smtClean="0">
                <a:ln w="0">
                  <a:solidFill>
                    <a:srgbClr val="C00000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</a:rPr>
              <a:t>остенко</a:t>
            </a:r>
            <a:endParaRPr lang="uk-UA" sz="2000" b="1" i="1" dirty="0">
              <a:ln w="0">
                <a:solidFill>
                  <a:srgbClr val="C00000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90073" y="951977"/>
            <a:ext cx="7065828" cy="454694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uk-UA" sz="2800" dirty="0" smtClean="0"/>
              <a:t>Кожен день, в який ви не поповнили своєї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 освіти хоча б маленьким, але новим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 для вас шматком знання ...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 вважайте безплідно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 і не зворотно для себе загиблим.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dirty="0" smtClean="0"/>
              <a:t>                                     К. С. Станіславський </a:t>
            </a:r>
            <a:r>
              <a:rPr lang="uk-UA" sz="2400" dirty="0" smtClean="0"/>
              <a:t>	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uk-UA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одзаголовок 1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Пирог 5"/>
          <p:cNvSpPr/>
          <p:nvPr/>
        </p:nvSpPr>
        <p:spPr>
          <a:xfrm>
            <a:off x="250520" y="742151"/>
            <a:ext cx="3908121" cy="5044873"/>
          </a:xfrm>
          <a:prstGeom prst="pie">
            <a:avLst>
              <a:gd name="adj1" fmla="val 5400000"/>
              <a:gd name="adj2" fmla="val 1620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Пирог 6"/>
          <p:cNvSpPr/>
          <p:nvPr/>
        </p:nvSpPr>
        <p:spPr>
          <a:xfrm>
            <a:off x="706146" y="2807387"/>
            <a:ext cx="2971817" cy="2971817"/>
          </a:xfrm>
          <a:prstGeom prst="pie">
            <a:avLst>
              <a:gd name="adj1" fmla="val 5400000"/>
              <a:gd name="adj2" fmla="val 1620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Пирог 7"/>
          <p:cNvSpPr/>
          <p:nvPr/>
        </p:nvSpPr>
        <p:spPr>
          <a:xfrm>
            <a:off x="1493724" y="4384106"/>
            <a:ext cx="1371608" cy="1371608"/>
          </a:xfrm>
          <a:prstGeom prst="pie">
            <a:avLst>
              <a:gd name="adj1" fmla="val 5400000"/>
              <a:gd name="adj2" fmla="val 16200000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31819" y="542389"/>
            <a:ext cx="866748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Самоосвіта – це усвідомлений рух від: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2" descr="E:\Лавренко\01.03. Кращий працівник освіти -2012р\Рабочие материалы\efb7e8d142a5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0970670" flipH="1">
            <a:off x="6933291" y="3789368"/>
            <a:ext cx="1824179" cy="1684753"/>
          </a:xfrm>
          <a:prstGeom prst="rect">
            <a:avLst/>
          </a:prstGeom>
          <a:noFill/>
        </p:spPr>
      </p:pic>
      <p:sp>
        <p:nvSpPr>
          <p:cNvPr id="42" name="Скругленный прямоугольник 41"/>
          <p:cNvSpPr/>
          <p:nvPr/>
        </p:nvSpPr>
        <p:spPr>
          <a:xfrm>
            <a:off x="1954060" y="1565754"/>
            <a:ext cx="5298510" cy="1086320"/>
          </a:xfrm>
          <a:prstGeom prst="downArrowCallout">
            <a:avLst>
              <a:gd name="adj1" fmla="val 25000"/>
              <a:gd name="adj2" fmla="val 20402"/>
              <a:gd name="adj3" fmla="val 25000"/>
              <a:gd name="adj4" fmla="val 64977"/>
            </a:avLst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3600" b="1" dirty="0" smtClean="0"/>
              <a:t>“Я” реальне </a:t>
            </a:r>
            <a:endParaRPr lang="ru-RU" sz="3600" b="1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1941534" y="2922182"/>
            <a:ext cx="5323562" cy="1538023"/>
            <a:chOff x="2922" y="773499"/>
            <a:chExt cx="1069143" cy="1679862"/>
          </a:xfrm>
          <a:scene3d>
            <a:camera prst="orthographicFront"/>
            <a:lightRig rig="flat" dir="t"/>
          </a:scene3d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2922" y="851635"/>
              <a:ext cx="1069143" cy="1601726"/>
            </a:xfrm>
            <a:prstGeom prst="downArrowCallou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4"/>
            <p:cNvSpPr/>
            <p:nvPr/>
          </p:nvSpPr>
          <p:spPr>
            <a:xfrm>
              <a:off x="34236" y="773499"/>
              <a:ext cx="1006515" cy="101167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3200" kern="1200" noProof="0" dirty="0"/>
            </a:p>
          </p:txBody>
        </p:sp>
      </p:grp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2029216" y="4809996"/>
            <a:ext cx="5198302" cy="88934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/>
              <a:t>“Я”  сформоване </a:t>
            </a:r>
            <a:endParaRPr lang="ru-RU" sz="3600" b="1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1200" b="1" dirty="0" smtClean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155908" y="3244334"/>
            <a:ext cx="2832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“Я”  ідеальне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81923" y="300626"/>
            <a:ext cx="866748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  <a:t>Самоосвітня діяльність як сукупність декількох «</a:t>
            </a:r>
            <a:r>
              <a:rPr lang="uk-UA" sz="2400" b="1" dirty="0" err="1" smtClean="0">
                <a:solidFill>
                  <a:schemeClr val="bg2">
                    <a:lumMod val="50000"/>
                  </a:schemeClr>
                </a:solidFill>
              </a:rPr>
              <a:t>само-</a:t>
            </a:r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  <a:t>»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39036" y="954873"/>
            <a:ext cx="7878872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самооцінка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вміння оцінювати свої можливості;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самооблік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вміння брати до уваги наявність своїх якостей;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самовизначення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вміння вибирати своє місце в житті, у суспільстві, усвідомити свої інтереси;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самоорганізація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вміння знайти джерело пізнання й адекватні своїм можливостям форми самоосвіти, планувати, організовувати робоче місце та діяльність;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самореалізація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реалізація особистістю своїх можливостей;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самокритичність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вміння критично оцінювати переваги та недоліки власної роботи;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самоконтроль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здатність контролювати свою діяльність;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саморозвиток – 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 самоосвіти. </a:t>
            </a:r>
            <a:endParaRPr kumimoji="0" lang="uk-UA" sz="240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15" descr="E:\Лавренко\01.03. Кращий працівник освіти -2012р\Рабочие материалы\7b803fef7046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86288" y="4690671"/>
            <a:ext cx="1508463" cy="1800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81923" y="300626"/>
            <a:ext cx="866748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Принципи самоосвіти вчителя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573658" y="904695"/>
            <a:ext cx="3882613" cy="211681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/>
              <a:t>Принцип цілісності</a:t>
            </a:r>
            <a:endParaRPr lang="ru-RU" sz="2800" dirty="0" smtClean="0"/>
          </a:p>
        </p:txBody>
      </p:sp>
      <p:sp>
        <p:nvSpPr>
          <p:cNvPr id="6" name="Oval 12"/>
          <p:cNvSpPr>
            <a:spLocks noChangeArrowheads="1"/>
          </p:cNvSpPr>
          <p:nvPr/>
        </p:nvSpPr>
        <p:spPr bwMode="auto">
          <a:xfrm>
            <a:off x="4709336" y="919308"/>
            <a:ext cx="3882613" cy="211681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dirty="0" smtClean="0"/>
              <a:t>Принцип діяльності</a:t>
            </a:r>
            <a:endParaRPr lang="ru-RU" sz="2800" dirty="0" smtClean="0"/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5049626" y="3038295"/>
            <a:ext cx="3882613" cy="211681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dirty="0" smtClean="0"/>
              <a:t>Принцип </a:t>
            </a:r>
            <a:r>
              <a:rPr lang="uk-UA" sz="2800" dirty="0" err="1" smtClean="0"/>
              <a:t>саморганізації</a:t>
            </a:r>
            <a:endParaRPr lang="ru-RU" sz="2800" dirty="0" smtClean="0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2568291" y="4741186"/>
            <a:ext cx="3882613" cy="211681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dirty="0" smtClean="0"/>
              <a:t>Принцип самореалізації</a:t>
            </a:r>
            <a:endParaRPr lang="ru-RU" sz="2800" dirty="0" smtClean="0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187890" y="3054995"/>
            <a:ext cx="3882613" cy="211681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2800" dirty="0" smtClean="0"/>
              <a:t>Принцип мобільності</a:t>
            </a:r>
            <a:endParaRPr lang="ru-RU" sz="2800" dirty="0" smtClean="0"/>
          </a:p>
        </p:txBody>
      </p:sp>
      <p:grpSp>
        <p:nvGrpSpPr>
          <p:cNvPr id="10" name="Группа 9"/>
          <p:cNvGrpSpPr/>
          <p:nvPr/>
        </p:nvGrpSpPr>
        <p:grpSpPr>
          <a:xfrm flipH="1">
            <a:off x="3932737" y="2445621"/>
            <a:ext cx="1275890" cy="1631496"/>
            <a:chOff x="-500087" y="-642955"/>
            <a:chExt cx="3073436" cy="3424588"/>
          </a:xfrm>
        </p:grpSpPr>
        <p:pic>
          <p:nvPicPr>
            <p:cNvPr id="11" name="Picture 4" descr="E:\Лавренко\01.03. Кращий працівник освіти -2012р\Рабочие материалы\1260169353_ruki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 rot="18604550">
              <a:off x="-301990" y="-93706"/>
              <a:ext cx="2933660" cy="2817018"/>
            </a:xfrm>
            <a:prstGeom prst="rect">
              <a:avLst/>
            </a:prstGeom>
            <a:noFill/>
          </p:spPr>
        </p:pic>
        <p:pic>
          <p:nvPicPr>
            <p:cNvPr id="12" name="Picture 2" descr="E:\Лавренко\01.03. Кращий працівник освіти -2012р\Рабочие материалы\left-open-empty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661596">
              <a:off x="-500087" y="-642955"/>
              <a:ext cx="3071802" cy="307180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074529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458" y="475989"/>
            <a:ext cx="7741084" cy="5473873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1" descr="E:\Лавренко\01.03. Кращий працівник освіти -2012р\Рабочие материалы\usharik-kit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7545" y="1180110"/>
            <a:ext cx="1647231" cy="134523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8427" y="402153"/>
            <a:ext cx="8692090" cy="5403583"/>
            <a:chOff x="193479" y="439731"/>
            <a:chExt cx="8692090" cy="5403583"/>
          </a:xfrm>
        </p:grpSpPr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2297852" y="513567"/>
              <a:ext cx="2160000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fontAlgn="base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професійний</a:t>
              </a:r>
              <a:endParaRPr lang="ru-RU" b="1" dirty="0" smtClean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5723487" y="439731"/>
              <a:ext cx="2160000" cy="92333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інформаційно-комп'ютерні технології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93479" y="1246999"/>
              <a:ext cx="2160000" cy="64633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психолого-педагогічний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6725569" y="2417523"/>
              <a:ext cx="2160000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духовний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206005" y="2605414"/>
              <a:ext cx="2160000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методичний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6662938" y="4455804"/>
              <a:ext cx="2160000" cy="64633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охорона здоров'я та спорт</a:t>
              </a:r>
              <a:endParaRPr lang="ru-RU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grpSp>
          <p:nvGrpSpPr>
            <p:cNvPr id="14" name="Группа 32"/>
            <p:cNvGrpSpPr/>
            <p:nvPr/>
          </p:nvGrpSpPr>
          <p:grpSpPr>
            <a:xfrm>
              <a:off x="2602875" y="2382766"/>
              <a:ext cx="3882613" cy="2116814"/>
              <a:chOff x="2753331" y="2854428"/>
              <a:chExt cx="3882613" cy="2116814"/>
            </a:xfrm>
          </p:grpSpPr>
          <p:sp>
            <p:nvSpPr>
              <p:cNvPr id="32" name="Oval 12"/>
              <p:cNvSpPr>
                <a:spLocks noChangeArrowheads="1"/>
              </p:cNvSpPr>
              <p:nvPr/>
            </p:nvSpPr>
            <p:spPr bwMode="auto">
              <a:xfrm>
                <a:off x="2753331" y="2854428"/>
                <a:ext cx="3882613" cy="2116814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Text Box 13"/>
              <p:cNvSpPr txBox="1">
                <a:spLocks noChangeArrowheads="1"/>
              </p:cNvSpPr>
              <p:nvPr/>
            </p:nvSpPr>
            <p:spPr bwMode="auto">
              <a:xfrm>
                <a:off x="3111768" y="3015671"/>
                <a:ext cx="3103023" cy="1948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</a:rPr>
                  <a:t>Проблема та напрямки роботи повинні визначати напрями самоосвітньої діяльності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 Box 24"/>
            <p:cNvSpPr txBox="1">
              <a:spLocks noChangeArrowheads="1"/>
            </p:cNvSpPr>
            <p:nvPr/>
          </p:nvSpPr>
          <p:spPr bwMode="auto">
            <a:xfrm>
              <a:off x="519156" y="4464870"/>
              <a:ext cx="2160000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en-US" b="1" dirty="0" smtClean="0"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психологічний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3362562" y="5473982"/>
              <a:ext cx="2160000" cy="36933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uk-UA" b="1" dirty="0" smtClean="0">
                  <a:solidFill>
                    <a:schemeClr val="bg2">
                      <a:lumMod val="50000"/>
                    </a:schemeClr>
                  </a:solidFill>
                </a:rPr>
                <a:t>інтелектуальний</a:t>
              </a:r>
              <a:endParaRPr lang="ru-RU" b="1" dirty="0" smtClean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18" name="Прямая со стрелкой 17"/>
            <p:cNvCxnSpPr>
              <a:stCxn id="32" idx="0"/>
              <a:endCxn id="6" idx="1"/>
            </p:cNvCxnSpPr>
            <p:nvPr/>
          </p:nvCxnSpPr>
          <p:spPr>
            <a:xfrm flipV="1">
              <a:off x="4544182" y="901396"/>
              <a:ext cx="1179305" cy="148137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>
              <a:stCxn id="32" idx="7"/>
              <a:endCxn id="8" idx="1"/>
            </p:cNvCxnSpPr>
            <p:nvPr/>
          </p:nvCxnSpPr>
          <p:spPr>
            <a:xfrm flipV="1">
              <a:off x="5916892" y="2602189"/>
              <a:ext cx="808677" cy="9057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endCxn id="10" idx="1"/>
            </p:cNvCxnSpPr>
            <p:nvPr/>
          </p:nvCxnSpPr>
          <p:spPr>
            <a:xfrm>
              <a:off x="5862180" y="4133589"/>
              <a:ext cx="800758" cy="64538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32" idx="0"/>
            </p:cNvCxnSpPr>
            <p:nvPr/>
          </p:nvCxnSpPr>
          <p:spPr>
            <a:xfrm flipH="1" flipV="1">
              <a:off x="3782860" y="926926"/>
              <a:ext cx="761322" cy="145584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stCxn id="32" idx="1"/>
              <a:endCxn id="7" idx="3"/>
            </p:cNvCxnSpPr>
            <p:nvPr/>
          </p:nvCxnSpPr>
          <p:spPr>
            <a:xfrm flipH="1" flipV="1">
              <a:off x="2353479" y="1570165"/>
              <a:ext cx="817992" cy="112260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 flipV="1">
              <a:off x="1277655" y="2993720"/>
              <a:ext cx="1362799" cy="57271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 flipH="1">
              <a:off x="4094594" y="4339891"/>
              <a:ext cx="342004" cy="1180969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stCxn id="15" idx="3"/>
            </p:cNvCxnSpPr>
            <p:nvPr/>
          </p:nvCxnSpPr>
          <p:spPr>
            <a:xfrm flipV="1">
              <a:off x="2679156" y="4183694"/>
              <a:ext cx="527507" cy="46584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81923" y="300626"/>
            <a:ext cx="866748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«Кейс бланків для оформлення теки «Моніторинг самоосвіти та саморозвитку класного керівника»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8619" y="1648807"/>
            <a:ext cx="8079289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загальні відомості про класного керівника;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проблема, над якою працює класний керівник. Проблема закладу;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нормативно-правове забезпечення виховного процесу;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навантаження та розклад занять на поточний навчальний рік;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напрямки виховної роботи класного керівника  з учнівським колективом;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науково-методичний розвиток класного керівника;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конспекти виховних годин, </a:t>
            </a:r>
            <a:r>
              <a:rPr lang="uk-UA" sz="2000" dirty="0" err="1" smtClean="0">
                <a:solidFill>
                  <a:schemeClr val="tx2">
                    <a:lumMod val="75000"/>
                  </a:schemeClr>
                </a:solidFill>
              </a:rPr>
              <a:t>годин</a:t>
            </a: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спілкування, диспутів;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розробки сценаріїв виховних заходів;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тека психолого-педагогічних спостережень;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план виховної роботи  на поточний рік;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відвідування занять </a:t>
            </a:r>
            <a:r>
              <a:rPr lang="uk-UA" sz="2000" dirty="0" err="1" smtClean="0">
                <a:solidFill>
                  <a:schemeClr val="tx2">
                    <a:lumMod val="75000"/>
                  </a:schemeClr>
                </a:solidFill>
              </a:rPr>
              <a:t>учителів-предметників</a:t>
            </a: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 заходів інших класних керівників на поточний рік;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творчий звіт за поточний рік.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7" descr="C:\Documents and Settings\Admin\Рабочий стол\3D Humans\3D Humans (32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13951" y="4183693"/>
            <a:ext cx="1828801" cy="156575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81923" y="300626"/>
            <a:ext cx="866748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Теми з самоосвіти класних керівників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8619" y="1033257"/>
            <a:ext cx="8079289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Співпраця сім'ї та школи у вихованні дітей.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Розвиток творчих здібностей учнів в позакласній роботі.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Організація виховної діяльності в класі.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Класна година як основна форма виховної роботи з класом.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Моральне виховання молодших школярів в сім'ї.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Коригування індивідуального шляху розвитку дитини.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Методика і технологія створення і розвитку учнівського колективу.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Психологічний клімат в дитячому колективі.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Психолого-педагогічний супровід як умова успішності </a:t>
            </a: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навчання учнів.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ІКТ в роботі класного керівника середньої ланки.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ІКТ в роботі класного керівника старших класів.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Патріотичне виховання в початковій школі.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Естетичне світосприйняття учнів.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Виховання свідомої дисципліни в учнів на уроках та в позаурочний час.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Духовно-моральне виховання учнів.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Робота з організації учнівського самоврядування в початковій школі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3" descr="E:\Лавренко\01.03. Кращий працівник освіти -2012р\Рабочие материалы\8a0887b9c26c копия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21597" y="3256766"/>
            <a:ext cx="1459500" cy="217089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010073846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TS010073846</Template>
  <TotalTime>0</TotalTime>
  <Words>407</Words>
  <Application>Microsoft Office PowerPoint</Application>
  <PresentationFormat>Экран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TS010073846</vt:lpstr>
      <vt:lpstr>Самоосвіта  класного керівника </vt:lpstr>
      <vt:lpstr>      Кожен день, в який ви не поповнили своєї   освіти хоча б маленьким, але новим  для вас шматком знання ...   вважайте безплідно  і не зворотно для себе загиблим.                                       К. С. Станіславський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2012-03-31T13:08:19Z</dcterms:created>
  <dcterms:modified xsi:type="dcterms:W3CDTF">2012-11-28T20:22:35Z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1244305</vt:lpwstr>
  </property>
  <property fmtid="{D5CDD505-2E9C-101B-9397-08002B2CF9AE}" name="NXPowerLiteVersion" pid="3">
    <vt:lpwstr>D4.1.4</vt:lpwstr>
  </property>
  <property fmtid="{D5CDD505-2E9C-101B-9397-08002B2CF9AE}" name="_TemplateID" pid="4">
    <vt:lpwstr>TC100738469990</vt:lpwstr>
  </property>
</Properties>
</file>