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7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theme+xml" PartName="/ppt/theme/theme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theme+xml" PartName="/ppt/theme/theme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theme+xml" PartName="/ppt/theme/theme6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77.xml"/>
  <Override ContentType="application/vnd.openxmlformats-officedocument.theme+xml" PartName="/ppt/theme/theme7.xml"/>
  <Override ContentType="application/vnd.openxmlformats-officedocument.theme+xml" PartName="/ppt/theme/theme8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</p:sldMasterIdLst>
  <p:notesMasterIdLst>
    <p:notesMasterId r:id="rId30"/>
  </p:notesMasterIdLst>
  <p:sldIdLst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80" r:id="rId17"/>
    <p:sldId id="283" r:id="rId18"/>
    <p:sldId id="271" r:id="rId19"/>
    <p:sldId id="272" r:id="rId20"/>
    <p:sldId id="273" r:id="rId21"/>
    <p:sldId id="274" r:id="rId22"/>
    <p:sldId id="275" r:id="rId23"/>
    <p:sldId id="276" r:id="rId24"/>
    <p:sldId id="281" r:id="rId25"/>
    <p:sldId id="277" r:id="rId26"/>
    <p:sldId id="282" r:id="rId27"/>
    <p:sldId id="279" r:id="rId28"/>
    <p:sldId id="260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000099"/>
    <a:srgbClr val="3333CC"/>
    <a:srgbClr val="0000CC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661" autoAdjust="0"/>
  </p:normalViewPr>
  <p:slideViewPr>
    <p:cSldViewPr>
      <p:cViewPr>
        <p:scale>
          <a:sx n="57" d="100"/>
          <a:sy n="57" d="100"/>
        </p:scale>
        <p:origin x="-898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5B7CE4D-D73E-4684-A3D5-771BB859573E}" type="datetimeFigureOut">
              <a:rPr lang="ru-RU"/>
              <a:pPr>
                <a:defRPr/>
              </a:pPr>
              <a:t>05.01.2014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CB0D10B-9B42-45E8-A85D-494BC04D8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335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B811B3-0FCE-4B76-99B4-271039DDD37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6586A-5421-4138-8B85-CC8F42B044B4}" type="datetimeFigureOut">
              <a:rPr lang="ru-RU"/>
              <a:pPr>
                <a:defRPr/>
              </a:pPr>
              <a:t>05.01.2014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496C3-E5A5-444B-BB43-03A3233B1D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365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80D6A-482F-4603-B1C3-3B5268715E8F}" type="datetimeFigureOut">
              <a:rPr lang="ru-RU"/>
              <a:pPr>
                <a:defRPr/>
              </a:pPr>
              <a:t>05.01.2014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20657-04B5-4F32-B16D-BDE9E6D79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496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32712-95A2-47E8-BB9D-8F78E3AAD9BC}" type="datetimeFigureOut">
              <a:rPr lang="ru-RU"/>
              <a:pPr>
                <a:defRPr/>
              </a:pPr>
              <a:t>05.01.2014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16B6B-F488-4BD7-8732-EB5BF2DEFB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332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6586A-5421-4138-8B85-CC8F42B044B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496C3-E5A5-444B-BB43-03A3233B1D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051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2FA3F-3AD0-45D8-8AD2-B7AB0449B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F759C-26D7-4335-9C2F-DEEFDD082AB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1973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510C3-D39A-4AE7-B468-F504BF859F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D1EAA-BBC0-42FA-A22C-17086693BF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962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FD66B-8926-43DC-A43C-18E010A47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A0831-ADBD-4EB6-92EB-09AF5CD3DF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3306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27C29-D539-493A-89F4-09B4B3E2A5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4E690-BBAA-4EDE-9EE4-CD2E145A52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760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F33FC-A11E-406A-BCCE-969E633727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CD2AF-DFBB-41BC-A95C-BA8924034A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2360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C760A-3B1D-4DE8-B69F-C4FC3F2401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E1C3E-EFC6-4A22-AF88-FB357AF016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2232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B83E8-50E7-42F3-A50E-673D7CC7E8F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45D17-F0D9-4E4F-98A0-A69B9891BD3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32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2FA3F-3AD0-45D8-8AD2-B7AB0449B953}" type="datetimeFigureOut">
              <a:rPr lang="ru-RU"/>
              <a:pPr>
                <a:defRPr/>
              </a:pPr>
              <a:t>05.01.2014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F759C-26D7-4335-9C2F-DEEFDD082A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4417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4C4BC-0497-4385-BFBA-F5D5214AE7D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F7E1E-8CCE-4EBA-9981-906FD81A2A6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6013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80D6A-482F-4603-B1C3-3B5268715E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20657-04B5-4F32-B16D-BDE9E6D79F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541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32712-95A2-47E8-BB9D-8F78E3AAD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16B6B-F488-4BD7-8732-EB5BF2DEFB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8445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6586A-5421-4138-8B85-CC8F42B044B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496C3-E5A5-444B-BB43-03A3233B1D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051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2FA3F-3AD0-45D8-8AD2-B7AB0449B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F759C-26D7-4335-9C2F-DEEFDD082AB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1973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510C3-D39A-4AE7-B468-F504BF859F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D1EAA-BBC0-42FA-A22C-17086693BF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9627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FD66B-8926-43DC-A43C-18E010A47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A0831-ADBD-4EB6-92EB-09AF5CD3DF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3306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27C29-D539-493A-89F4-09B4B3E2A5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4E690-BBAA-4EDE-9EE4-CD2E145A52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7608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F33FC-A11E-406A-BCCE-969E633727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CD2AF-DFBB-41BC-A95C-BA8924034A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2360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C760A-3B1D-4DE8-B69F-C4FC3F2401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E1C3E-EFC6-4A22-AF88-FB357AF016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223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510C3-D39A-4AE7-B468-F504BF859F89}" type="datetimeFigureOut">
              <a:rPr lang="ru-RU"/>
              <a:pPr>
                <a:defRPr/>
              </a:pPr>
              <a:t>05.01.2014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D1EAA-BBC0-42FA-A22C-17086693BF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7870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B83E8-50E7-42F3-A50E-673D7CC7E8F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45D17-F0D9-4E4F-98A0-A69B9891BD3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3274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4C4BC-0497-4385-BFBA-F5D5214AE7D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F7E1E-8CCE-4EBA-9981-906FD81A2A6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6013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80D6A-482F-4603-B1C3-3B5268715E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20657-04B5-4F32-B16D-BDE9E6D79F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5412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32712-95A2-47E8-BB9D-8F78E3AAD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16B6B-F488-4BD7-8732-EB5BF2DEFB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8445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6586A-5421-4138-8B85-CC8F42B044B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496C3-E5A5-444B-BB43-03A3233B1D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051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2FA3F-3AD0-45D8-8AD2-B7AB0449B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F759C-26D7-4335-9C2F-DEEFDD082AB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1973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510C3-D39A-4AE7-B468-F504BF859F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D1EAA-BBC0-42FA-A22C-17086693BF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9627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FD66B-8926-43DC-A43C-18E010A47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A0831-ADBD-4EB6-92EB-09AF5CD3DF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3306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27C29-D539-493A-89F4-09B4B3E2A5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4E690-BBAA-4EDE-9EE4-CD2E145A52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7608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F33FC-A11E-406A-BCCE-969E633727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CD2AF-DFBB-41BC-A95C-BA8924034A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236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FD66B-8926-43DC-A43C-18E010A4778C}" type="datetimeFigureOut">
              <a:rPr lang="ru-RU"/>
              <a:pPr>
                <a:defRPr/>
              </a:pPr>
              <a:t>05.01.2014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A0831-ADBD-4EB6-92EB-09AF5CD3D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4598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C760A-3B1D-4DE8-B69F-C4FC3F2401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E1C3E-EFC6-4A22-AF88-FB357AF016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2232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B83E8-50E7-42F3-A50E-673D7CC7E8F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45D17-F0D9-4E4F-98A0-A69B9891BD3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3274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4C4BC-0497-4385-BFBA-F5D5214AE7D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F7E1E-8CCE-4EBA-9981-906FD81A2A6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6013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80D6A-482F-4603-B1C3-3B5268715E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20657-04B5-4F32-B16D-BDE9E6D79F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5412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32712-95A2-47E8-BB9D-8F78E3AAD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16B6B-F488-4BD7-8732-EB5BF2DEFB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8445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6586A-5421-4138-8B85-CC8F42B044B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496C3-E5A5-444B-BB43-03A3233B1D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0515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2FA3F-3AD0-45D8-8AD2-B7AB0449B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F759C-26D7-4335-9C2F-DEEFDD082AB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1973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510C3-D39A-4AE7-B468-F504BF859F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D1EAA-BBC0-42FA-A22C-17086693BF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9627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FD66B-8926-43DC-A43C-18E010A47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A0831-ADBD-4EB6-92EB-09AF5CD3DF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3306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27C29-D539-493A-89F4-09B4B3E2A5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4E690-BBAA-4EDE-9EE4-CD2E145A52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760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27C29-D539-493A-89F4-09B4B3E2A52F}" type="datetimeFigureOut">
              <a:rPr lang="ru-RU"/>
              <a:pPr>
                <a:defRPr/>
              </a:pPr>
              <a:t>05.01.2014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4E690-BBAA-4EDE-9EE4-CD2E145A52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60948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F33FC-A11E-406A-BCCE-969E633727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CD2AF-DFBB-41BC-A95C-BA8924034A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2360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C760A-3B1D-4DE8-B69F-C4FC3F2401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E1C3E-EFC6-4A22-AF88-FB357AF016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22323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B83E8-50E7-42F3-A50E-673D7CC7E8F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45D17-F0D9-4E4F-98A0-A69B9891BD3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3274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4C4BC-0497-4385-BFBA-F5D5214AE7D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F7E1E-8CCE-4EBA-9981-906FD81A2A6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60138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80D6A-482F-4603-B1C3-3B5268715E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20657-04B5-4F32-B16D-BDE9E6D79F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5412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32712-95A2-47E8-BB9D-8F78E3AAD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16B6B-F488-4BD7-8732-EB5BF2DEFB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8445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6586A-5421-4138-8B85-CC8F42B044B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496C3-E5A5-444B-BB43-03A3233B1D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0515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2FA3F-3AD0-45D8-8AD2-B7AB0449B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F759C-26D7-4335-9C2F-DEEFDD082AB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19734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510C3-D39A-4AE7-B468-F504BF859F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D1EAA-BBC0-42FA-A22C-17086693BF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96273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FD66B-8926-43DC-A43C-18E010A47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A0831-ADBD-4EB6-92EB-09AF5CD3DF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330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F33FC-A11E-406A-BCCE-969E6337278E}" type="datetimeFigureOut">
              <a:rPr lang="ru-RU"/>
              <a:pPr>
                <a:defRPr/>
              </a:pPr>
              <a:t>05.01.2014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CD2AF-DFBB-41BC-A95C-BA8924034A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911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27C29-D539-493A-89F4-09B4B3E2A5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4E690-BBAA-4EDE-9EE4-CD2E145A52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760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F33FC-A11E-406A-BCCE-969E633727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CD2AF-DFBB-41BC-A95C-BA8924034A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2360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C760A-3B1D-4DE8-B69F-C4FC3F2401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E1C3E-EFC6-4A22-AF88-FB357AF016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22323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B83E8-50E7-42F3-A50E-673D7CC7E8F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45D17-F0D9-4E4F-98A0-A69B9891BD3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32747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4C4BC-0497-4385-BFBA-F5D5214AE7D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F7E1E-8CCE-4EBA-9981-906FD81A2A6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60138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80D6A-482F-4603-B1C3-3B5268715E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20657-04B5-4F32-B16D-BDE9E6D79F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54121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32712-95A2-47E8-BB9D-8F78E3AAD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16B6B-F488-4BD7-8732-EB5BF2DEFB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84454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6586A-5421-4138-8B85-CC8F42B044B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496C3-E5A5-444B-BB43-03A3233B1D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0515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2FA3F-3AD0-45D8-8AD2-B7AB0449B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F759C-26D7-4335-9C2F-DEEFDD082AB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19734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510C3-D39A-4AE7-B468-F504BF859F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D1EAA-BBC0-42FA-A22C-17086693BF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962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C760A-3B1D-4DE8-B69F-C4FC3F2401E0}" type="datetimeFigureOut">
              <a:rPr lang="ru-RU"/>
              <a:pPr>
                <a:defRPr/>
              </a:pPr>
              <a:t>05.01.2014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E1C3E-EFC6-4A22-AF88-FB357AF016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81422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FD66B-8926-43DC-A43C-18E010A47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A0831-ADBD-4EB6-92EB-09AF5CD3DF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33063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27C29-D539-493A-89F4-09B4B3E2A5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4E690-BBAA-4EDE-9EE4-CD2E145A52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76089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F33FC-A11E-406A-BCCE-969E633727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CD2AF-DFBB-41BC-A95C-BA8924034A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23604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C760A-3B1D-4DE8-B69F-C4FC3F2401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E1C3E-EFC6-4A22-AF88-FB357AF016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22323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B83E8-50E7-42F3-A50E-673D7CC7E8F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45D17-F0D9-4E4F-98A0-A69B9891BD3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32747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4C4BC-0497-4385-BFBA-F5D5214AE7D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F7E1E-8CCE-4EBA-9981-906FD81A2A6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60138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80D6A-482F-4603-B1C3-3B5268715E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20657-04B5-4F32-B16D-BDE9E6D79F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54121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32712-95A2-47E8-BB9D-8F78E3AAD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16B6B-F488-4BD7-8732-EB5BF2DEFB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844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B83E8-50E7-42F3-A50E-673D7CC7E8FD}" type="datetimeFigureOut">
              <a:rPr lang="ru-RU"/>
              <a:pPr>
                <a:defRPr/>
              </a:pPr>
              <a:t>05.01.2014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45D17-F0D9-4E4F-98A0-A69B9891BD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74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4C4BC-0497-4385-BFBA-F5D5214AE7D5}" type="datetimeFigureOut">
              <a:rPr lang="ru-RU"/>
              <a:pPr>
                <a:defRPr/>
              </a:pPr>
              <a:t>05.01.2014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F7E1E-8CCE-4EBA-9981-906FD81A2A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262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2F717-4823-4C15-AD24-EDB59E9C9C6F}" type="datetimeFigureOut">
              <a:rPr lang="ru-RU"/>
              <a:pPr>
                <a:defRPr/>
              </a:pPr>
              <a:t>05.01.2014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829F5F-2B4C-433B-9897-6C04BFCF8A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2F717-4823-4C15-AD24-EDB59E9C9C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829F5F-2B4C-433B-9897-6C04BFCF8A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526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2F717-4823-4C15-AD24-EDB59E9C9C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829F5F-2B4C-433B-9897-6C04BFCF8A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526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2F717-4823-4C15-AD24-EDB59E9C9C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829F5F-2B4C-433B-9897-6C04BFCF8A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526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2F717-4823-4C15-AD24-EDB59E9C9C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829F5F-2B4C-433B-9897-6C04BFCF8A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526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2F717-4823-4C15-AD24-EDB59E9C9C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829F5F-2B4C-433B-9897-6C04BFCF8A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526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2F717-4823-4C15-AD24-EDB59E9C9C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829F5F-2B4C-433B-9897-6C04BFCF8A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526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3.xml" Type="http://schemas.openxmlformats.org/officeDocument/2006/relationships/slideLayout"/><Relationship Id="rId4" Target="../media/image5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8.jpeg" Type="http://schemas.openxmlformats.org/officeDocument/2006/relationships/image"/><Relationship Id="rId4" Target="../media/image7.jpeg" Type="http://schemas.openxmlformats.org/officeDocument/2006/relationships/image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3.jpeg" Type="http://schemas.openxmlformats.org/officeDocument/2006/relationships/image"/><Relationship Id="rId4" Target="../media/image12.jpeg" Type="http://schemas.openxmlformats.org/officeDocument/2006/relationships/image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29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3648" y="5733256"/>
            <a:ext cx="5328592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2000" b="1" i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Ковальова Т.Г</a:t>
            </a:r>
            <a:r>
              <a:rPr lang="uk-UA" sz="20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.,  </a:t>
            </a:r>
            <a:r>
              <a:rPr lang="uk-UA" sz="20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методист НМЦ</a:t>
            </a:r>
          </a:p>
          <a:p>
            <a:r>
              <a:rPr lang="uk-UA" sz="2000" b="1" i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Петрікова</a:t>
            </a:r>
            <a:r>
              <a:rPr lang="uk-UA" sz="20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uk-UA" sz="2000" b="1" i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н.і</a:t>
            </a:r>
            <a:r>
              <a:rPr lang="uk-UA" sz="20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., директор ДЗШ№89</a:t>
            </a:r>
            <a:r>
              <a:rPr lang="uk-UA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endParaRPr lang="ru-RU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5737" y="1236178"/>
            <a:ext cx="66967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entury Schoolbook" pitchFamily="18" charset="0"/>
              </a:rPr>
              <a:t>Формування громадянської свідомості учнів </a:t>
            </a:r>
          </a:p>
          <a:p>
            <a:pPr algn="ctr"/>
            <a:r>
              <a:rPr lang="uk-UA" sz="4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entury Schoolbook" pitchFamily="18" charset="0"/>
              </a:rPr>
              <a:t>засобами </a:t>
            </a:r>
          </a:p>
          <a:p>
            <a:pPr algn="ctr"/>
            <a:r>
              <a:rPr lang="uk-UA" sz="4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entury Schoolbook" pitchFamily="18" charset="0"/>
              </a:rPr>
              <a:t>національного виховання</a:t>
            </a:r>
            <a:endParaRPr lang="ru-RU" sz="4400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1279361"/>
            <a:ext cx="6649016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bg1"/>
                </a:solidFill>
              </a:rPr>
              <a:t>свято-конкурс </a:t>
            </a:r>
            <a:r>
              <a:rPr lang="uk-UA" b="1" dirty="0">
                <a:solidFill>
                  <a:schemeClr val="bg1"/>
                </a:solidFill>
              </a:rPr>
              <a:t>«А я просто українка, україночка»;</a:t>
            </a:r>
            <a:endParaRPr lang="ru-RU" b="1" dirty="0">
              <a:solidFill>
                <a:schemeClr val="bg1"/>
              </a:solidFill>
            </a:endParaRPr>
          </a:p>
          <a:p>
            <a:pPr marL="285750" lvl="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конкурс малюнків «Українське національне житло», «Наша Україна», «З Україною в серці»;</a:t>
            </a:r>
            <a:endParaRPr lang="ru-RU" b="1" dirty="0">
              <a:solidFill>
                <a:schemeClr val="bg1"/>
              </a:solidFill>
            </a:endParaRPr>
          </a:p>
          <a:p>
            <a:pPr marL="285750" lvl="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козацькі забави «Козацькому роду нема переводу»;</a:t>
            </a:r>
            <a:endParaRPr lang="ru-RU" b="1" dirty="0">
              <a:solidFill>
                <a:schemeClr val="bg1"/>
              </a:solidFill>
            </a:endParaRPr>
          </a:p>
          <a:p>
            <a:pPr marL="285750" lvl="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етнографічне свято «Господиню масляну зустрічаймо!»;</a:t>
            </a:r>
            <a:endParaRPr lang="ru-RU" b="1" dirty="0">
              <a:solidFill>
                <a:schemeClr val="bg1"/>
              </a:solidFill>
            </a:endParaRPr>
          </a:p>
          <a:p>
            <a:pPr marL="285750" lvl="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виставка «Золоті руки моєї родини», «Українська вишиванка», «Україна – колиска моя». «Держава та церква»;</a:t>
            </a:r>
            <a:endParaRPr lang="ru-RU" b="1" dirty="0">
              <a:solidFill>
                <a:schemeClr val="bg1"/>
              </a:solidFill>
            </a:endParaRPr>
          </a:p>
          <a:p>
            <a:pPr marL="285750" lvl="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конкурс презентацій «Церковна українська архітектура». «Народне джерело»</a:t>
            </a:r>
            <a:endParaRPr lang="ru-RU" b="1" dirty="0">
              <a:solidFill>
                <a:schemeClr val="bg1"/>
              </a:solidFill>
            </a:endParaRPr>
          </a:p>
          <a:p>
            <a:pPr marL="285750" lvl="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конкурс читців «Рідний край»;</a:t>
            </a:r>
            <a:endParaRPr lang="ru-RU" b="1" dirty="0">
              <a:solidFill>
                <a:schemeClr val="bg1"/>
              </a:solidFill>
            </a:endParaRPr>
          </a:p>
          <a:p>
            <a:pPr marL="285750" lvl="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конкурси декоративно – ужиткової творчості «Мовне намисто», «Обереги пам’яті» , «Українській рушник»;</a:t>
            </a:r>
            <a:endParaRPr lang="ru-RU" b="1" dirty="0">
              <a:solidFill>
                <a:schemeClr val="bg1"/>
              </a:solidFill>
            </a:endParaRPr>
          </a:p>
          <a:p>
            <a:pPr marL="285750" lvl="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конкурс фоторобот «Мій рідний край».</a:t>
            </a:r>
            <a:endParaRPr lang="ru-RU" b="1" dirty="0">
              <a:solidFill>
                <a:schemeClr val="bg1"/>
              </a:solidFill>
            </a:endParaRPr>
          </a:p>
          <a:p>
            <a:pPr marL="285750" lvl="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етнографічний фестиваль «Джерельце»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416348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Заходи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3177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ru-RU" sz="3200">
              <a:solidFill>
                <a:srgbClr val="4BACC6">
                  <a:lumMod val="50000"/>
                </a:srgbClr>
              </a:solidFill>
              <a:latin charset="0" pitchFamily="18" typeface="Times New Roman"/>
              <a:cs charset="0" pitchFamily="18"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ru-RU" sz="3200">
              <a:solidFill>
                <a:srgbClr val="4BACC6">
                  <a:lumMod val="50000"/>
                </a:srgb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692696"/>
            <a:ext cx="467823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uk-UA" smtClean="0" sz="3200">
                <a:ln cmpd="sng" w="900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r="5400000" dist="762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Звіт навчальних закладів з народознавчої та етнографічної роботи</a:t>
            </a:r>
            <a:endParaRPr b="1" dirty="0" lang="ru-RU" sz="3200">
              <a:ln cmpd="sng" w="900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r="5400000" dist="762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/>
          <a:srcRect r="11"/>
          <a:stretch/>
        </p:blipFill>
        <p:spPr bwMode="auto">
          <a:xfrm>
            <a:off x="5940152" y="1723747"/>
            <a:ext cx="2673350" cy="3726815"/>
          </a:xfrm>
          <a:prstGeom prst="roundRect">
            <a:avLst>
              <a:gd fmla="val 4167" name="adj"/>
            </a:avLst>
          </a:prstGeom>
          <a:solidFill>
            <a:srgbClr val="FFFFFF"/>
          </a:solidFill>
          <a:ln cap="sq" w="76200">
            <a:solidFill>
              <a:srgbClr val="EAEAEA"/>
            </a:solidFill>
            <a:miter lim="800000"/>
          </a:ln>
          <a:effectLst>
            <a:reflection algn="bl" blurRad="12700" dir="5400000" dist="5000" endPos="28000" rotWithShape="0" stA="33000" sy="-100000"/>
          </a:effectLst>
          <a:scene3d>
            <a:camera prst="orthographicFront"/>
            <a:lightRig dir="t" rig="threeP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/>
          <a:stretch/>
        </p:blipFill>
        <p:spPr bwMode="auto">
          <a:xfrm>
            <a:off x="2987824" y="2996952"/>
            <a:ext cx="2623820" cy="3637280"/>
          </a:xfrm>
          <a:prstGeom prst="roundRect">
            <a:avLst>
              <a:gd fmla="val 4167" name="adj"/>
            </a:avLst>
          </a:prstGeom>
          <a:solidFill>
            <a:srgbClr val="FFFFFF"/>
          </a:solidFill>
          <a:ln cap="sq" w="76200">
            <a:solidFill>
              <a:srgbClr val="EAEAEA"/>
            </a:solidFill>
            <a:miter lim="800000"/>
          </a:ln>
          <a:effectLst>
            <a:reflection algn="bl" blurRad="12700" dir="5400000" dist="5000" endPos="28000" rotWithShape="0" stA="33000" sy="-100000"/>
          </a:effectLst>
          <a:scene3d>
            <a:camera prst="orthographicFront"/>
            <a:lightRig dir="t" rig="threeP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6566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/>
    </mc:Choice>
    <mc:Fallback xmlns="">
      <p:transition spd="slow"/>
    </mc:Fallback>
  </mc:AlternateContent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4752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Виставка</a:t>
            </a:r>
            <a:r>
              <a:rPr lang="uk-UA" sz="2800" b="1" dirty="0" smtClean="0">
                <a:solidFill>
                  <a:srgbClr val="4F81BD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методичних</a:t>
            </a:r>
            <a:r>
              <a:rPr lang="uk-UA" sz="2800" b="1" dirty="0" smtClean="0">
                <a:solidFill>
                  <a:srgbClr val="4F81BD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розробок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500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F:\фото на семінар\100_12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851" y="1580808"/>
            <a:ext cx="3085899" cy="2314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20483" name="Picture 3" descr="F:\фото на семінар\IMG_38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094" y="1893310"/>
            <a:ext cx="3359772" cy="252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149725"/>
            <a:ext cx="3679331" cy="24417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86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04664"/>
            <a:ext cx="532940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Гуртки та клуби </a:t>
            </a:r>
            <a:endParaRPr lang="uk-UA" sz="32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uk-UA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народознавчого </a:t>
            </a:r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напряму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1916832"/>
            <a:ext cx="720080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Етнографо - краєзнавчі</a:t>
            </a:r>
            <a:r>
              <a:rPr lang="uk-UA" sz="2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</a:p>
          <a:p>
            <a:endParaRPr lang="ru-RU" sz="1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«Берегиня» - ДЗОШ № 86</a:t>
            </a:r>
            <a:r>
              <a:rPr lang="uk-UA" sz="24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Етнографо - краєзнавчий клуб – ДЗОШ № 88;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«Берегиня» - ДЗОШ № 93;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Фольклорно-етнографічна </a:t>
            </a:r>
            <a:r>
              <a:rPr lang="uk-UA" sz="24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експедиція  </a:t>
            </a:r>
          </a:p>
          <a:p>
            <a:pPr lvl="0">
              <a:spcBef>
                <a:spcPts val="600"/>
              </a:spcBef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	</a:t>
            </a:r>
            <a:r>
              <a:rPr lang="uk-UA" sz="24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ДЗОШ </a:t>
            </a: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№ 97;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«Джерельце» - НВК № 91;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«Краяни» - ДСШ № 115.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uk-UA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 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6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63664" y="1305342"/>
            <a:ext cx="68407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Фольклорно-краєзнавчі:</a:t>
            </a:r>
            <a:endParaRPr lang="ru-RU" sz="2400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«Народні традиції» - ДЗОШ № 82;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«Душі криниця» - ДЗОШ № 86;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«Джерело» - ДСШ № 115.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 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uk-UA" sz="2400" b="1" i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Фольклорно-художні:</a:t>
            </a:r>
            <a:endParaRPr lang="ru-RU" sz="2400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ДЗОШ № 69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«Веселка» - НВК № 91;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Фольклорно-художній клуб – ДЗОШ № 88;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«Криниця»  - ДЗОШ № 97;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</a:t>
            </a:r>
            <a:r>
              <a:rPr lang="uk-UA" sz="24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Ручеек</a:t>
            </a: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» - ДЗОШ № 112;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«Вишиванка» - ДЗОШ № 77;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«Українознавство» - ДЗОШ № 85;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«Камертон» - ДСШ № 115.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896" y="241549"/>
            <a:ext cx="532940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Гуртки та клуби </a:t>
            </a:r>
            <a:endParaRPr lang="uk-UA" sz="32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uk-UA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народознавчого </a:t>
            </a:r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напряму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86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67744" y="2276872"/>
            <a:ext cx="6628284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/>
              <a:t> </a:t>
            </a:r>
            <a:r>
              <a:rPr lang="uk-UA" sz="3200" b="1" i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Народних ремесел:</a:t>
            </a:r>
            <a:endParaRPr lang="ru-RU" sz="3200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marL="342900" lvl="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«Веселка» - ДЗОШ № 76;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«Сувенір» - ДЗОШ № 76;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«Майстриня» - ДЗОШ № 88;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«Українські витинанки» - ДЗОШ № 93;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lvl="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«Акварель» - ДЗОШ № 112.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uk-UA" sz="3200" dirty="0"/>
              <a:t> </a:t>
            </a: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896" y="241549"/>
            <a:ext cx="532940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Гуртки та клуби </a:t>
            </a:r>
            <a:endParaRPr lang="uk-UA" sz="32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uk-UA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народознавчого </a:t>
            </a:r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напряму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86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474897"/>
            <a:ext cx="5112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 районі працюють</a:t>
            </a:r>
            <a:endParaRPr lang="ru-RU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884" y="1340768"/>
            <a:ext cx="66967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Зразковий музей етнографії і народознавства «Берегиня», керівник Антонова Є.І.(НВК № 91). 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Музейних кімнат – 6 ( навчальні заклади №№ 30, 86, 88, 89, 92, 112).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Оформлено 57 етнографічних кутків у всіх навчальних закладах</a:t>
            </a:r>
            <a:r>
              <a:rPr lang="uk-UA" dirty="0"/>
              <a:t>.</a:t>
            </a:r>
            <a:r>
              <a:rPr lang="uk-UA" b="1" dirty="0"/>
              <a:t> </a:t>
            </a:r>
            <a:endParaRPr lang="ru-RU" dirty="0"/>
          </a:p>
        </p:txBody>
      </p:sp>
      <p:pic>
        <p:nvPicPr>
          <p:cNvPr id="21506" name="Picture 2" descr="F:\фото на семінар\IMG_45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045" y="3612009"/>
            <a:ext cx="3983950" cy="29881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286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4632" y="620688"/>
            <a:ext cx="61206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Участь в </a:t>
            </a:r>
            <a:r>
              <a:rPr lang="uk-UA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конкурсі – захисті науково-дослідницьких робіт учнів-членів МАН: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9408" y="2061736"/>
            <a:ext cx="7075190" cy="460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Науково-дослідницька робота конкурсу захисту робіт МАН в секції етнографії «Свадебный обряд». Науковий керівник Павлова О.В., директор ДЗОШ № 112 Харитонова Наталя,ДЗОШ № 112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Робота учасника Всеукраїнського конкурсу-захисту науково-дослідницьких робіт учнів-членів МАН в Донецькій області «Відродження української традиційної календарної обрядовості у середовищі переселенців із Західної України». (Керівник Спірке О.О. ) Мідянка Андрій, ДЗОШ № </a:t>
            </a:r>
            <a:r>
              <a:rPr lang="uk-UA" sz="24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97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6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88640"/>
            <a:ext cx="61206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Участь в </a:t>
            </a:r>
            <a:r>
              <a:rPr lang="uk-UA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конкурсі – захисті науково-дослідницьких робіт учнів-членів МАН: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7" y="1584558"/>
            <a:ext cx="7200801" cy="490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2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Робота учасника Всеукраїнського конкурсу-захисту науково-дослідницьких робіт учнів-членів МАН в Донецькій області «Церковне вінчання як форма здійснення шлюбу». (Керівник Павлова О.В.) Харитонова Наталя,ДЗОШ № 112</a:t>
            </a:r>
            <a:endParaRPr lang="ru-RU" sz="2200" b="1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2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Робота учасника Всеукраїнського конкурсу-захисту науково-дослідницьких робіт учнів-членів МАН в Донецькій області «Народна іграшка». (Керівник Погребенко Л.М.) Пасічна Ольга, ДЗОШ № 80 Всеукраїнський конкурс науково-дослідницьких робіт учнів-членів МАН у секції «Історичне краєзнавство» Бондаренко Катерина, Дубровський Марк,  ДЗОШ № 97 </a:t>
            </a:r>
            <a:endParaRPr lang="ru-RU" sz="22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39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04664"/>
            <a:ext cx="448904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Участь у конкурсах </a:t>
            </a:r>
            <a:endParaRPr lang="uk-UA" sz="32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uk-UA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учнівської </a:t>
            </a:r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творчості 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1481882"/>
            <a:ext cx="7704856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0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обласний конкурс-виставка дитячих робіт з декоративно-ужиткового мистецтва «Таємниці народних ремесел»,;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0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обласний конкурс-виставка дитячих робіт з художнього в’язання «Від уміння до майстерності» ;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0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Всеукраїнський конкурс «Воскресни, Писанко!»: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0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конкурс «Знай і люби свій край»: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0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конкурс «Від вміння до майстерності»;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0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конкурс «Українська лялька»;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uk-UA" sz="20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конкурс «Пасхальний вернісаж» </a:t>
            </a:r>
            <a:endParaRPr lang="ru-RU" sz="20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2530" name="Picture 2" descr="F:\фото на семінар\P32003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563" y="4221088"/>
            <a:ext cx="3137925" cy="23534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286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77"/>
          <p:cNvSpPr>
            <a:spLocks noChangeArrowheads="1" noChangeShapeType="1" noTextEdit="1"/>
          </p:cNvSpPr>
          <p:nvPr/>
        </p:nvSpPr>
        <p:spPr bwMode="auto">
          <a:xfrm>
            <a:off x="215753" y="1285875"/>
            <a:ext cx="6005512" cy="9286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i="1" kern="10" dirty="0">
              <a:gradFill rotWithShape="1">
                <a:gsLst>
                  <a:gs pos="0">
                    <a:srgbClr val="CCFFFF"/>
                  </a:gs>
                  <a:gs pos="100000">
                    <a:srgbClr val="354F97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WordArt 77"/>
          <p:cNvSpPr>
            <a:spLocks noChangeArrowheads="1" noChangeShapeType="1" noTextEdit="1"/>
          </p:cNvSpPr>
          <p:nvPr/>
        </p:nvSpPr>
        <p:spPr bwMode="auto">
          <a:xfrm>
            <a:off x="827583" y="1438275"/>
            <a:ext cx="5544641" cy="9286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i="1" kern="10" dirty="0">
              <a:gradFill rotWithShape="1">
                <a:gsLst>
                  <a:gs pos="0">
                    <a:srgbClr val="CCFFFF"/>
                  </a:gs>
                  <a:gs pos="100000">
                    <a:srgbClr val="354F97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2075048"/>
            <a:ext cx="903649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3800" i="1" dirty="0" smtClean="0">
                <a:solidFill>
                  <a:schemeClr val="bg1"/>
                </a:solidFill>
                <a:latin typeface="Gabriola" pitchFamily="82" charset="0"/>
              </a:rPr>
              <a:t>У наших руках найбільша з цінностей світу – Людина.</a:t>
            </a:r>
          </a:p>
          <a:p>
            <a:pPr algn="r"/>
            <a:r>
              <a:rPr lang="uk-UA" sz="3800" i="1" dirty="0" smtClean="0">
                <a:solidFill>
                  <a:schemeClr val="bg1"/>
                </a:solidFill>
                <a:latin typeface="Gabriola" pitchFamily="82" charset="0"/>
              </a:rPr>
              <a:t>Ми творимо Людину, як скульптор творить свою статую з безформного мармуру: десь у глибині цієї мертвої брили лежать прекрасні риси. Які потрібно добути,очистити від усього зайвого. </a:t>
            </a:r>
          </a:p>
          <a:p>
            <a:pPr algn="r"/>
            <a:endParaRPr lang="uk-UA" sz="3600" i="1" dirty="0">
              <a:solidFill>
                <a:schemeClr val="bg1"/>
              </a:solidFill>
              <a:latin typeface="Gabriola" pitchFamily="82" charset="0"/>
            </a:endParaRPr>
          </a:p>
          <a:p>
            <a:pPr algn="r"/>
            <a:endParaRPr lang="uk-UA" i="1" dirty="0" smtClean="0">
              <a:solidFill>
                <a:schemeClr val="bg1"/>
              </a:solidFill>
              <a:latin typeface="Gabriola" pitchFamily="82" charset="0"/>
            </a:endParaRPr>
          </a:p>
          <a:p>
            <a:pPr algn="r"/>
            <a:r>
              <a:rPr lang="uk-UA" i="1" dirty="0">
                <a:solidFill>
                  <a:schemeClr val="bg1"/>
                </a:solidFill>
                <a:latin typeface="Gabriola" pitchFamily="82" charset="0"/>
              </a:rPr>
              <a:t> </a:t>
            </a:r>
            <a:r>
              <a:rPr lang="uk-UA" i="1" dirty="0" smtClean="0">
                <a:solidFill>
                  <a:schemeClr val="bg1"/>
                </a:solidFill>
                <a:latin typeface="Gabriola" pitchFamily="82" charset="0"/>
              </a:rPr>
              <a:t>                                                             </a:t>
            </a:r>
            <a:r>
              <a:rPr lang="uk-UA" sz="3200" i="1" dirty="0" smtClean="0">
                <a:solidFill>
                  <a:schemeClr val="bg1"/>
                </a:solidFill>
                <a:latin typeface="Gabriola" pitchFamily="82" charset="0"/>
              </a:rPr>
              <a:t>В.О.Сухомлинський</a:t>
            </a:r>
            <a:endParaRPr lang="ru-RU" sz="3200" i="1" dirty="0">
              <a:solidFill>
                <a:schemeClr val="bg1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04664"/>
            <a:ext cx="448904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Участь у конкурсах </a:t>
            </a:r>
            <a:endParaRPr lang="uk-UA" sz="32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uk-UA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учнівської </a:t>
            </a:r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творчості 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3555" name="Picture 3" descr="F:\фото на семінар\P32004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38" y="1844824"/>
            <a:ext cx="4362062" cy="32715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23554" name="Picture 2" descr="F:\фото на семінар\P32004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1481882"/>
            <a:ext cx="4100314" cy="30752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149725"/>
            <a:ext cx="4273281" cy="259008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875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3728" y="1751669"/>
            <a:ext cx="6696745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4800" i="1" dirty="0" smtClean="0">
                <a:solidFill>
                  <a:schemeClr val="bg1"/>
                </a:solidFill>
                <a:latin typeface="Gabriola" pitchFamily="82" charset="0"/>
              </a:rPr>
              <a:t>Лише тоді ми добре навчаємо і виховуємо людину, коли знаємо,  що вона відчуває,    до чого вона здатна, чого вона хоче.</a:t>
            </a:r>
          </a:p>
          <a:p>
            <a:pPr algn="r"/>
            <a:endParaRPr lang="uk-UA" sz="3600" i="1" dirty="0">
              <a:solidFill>
                <a:schemeClr val="bg1"/>
              </a:solidFill>
              <a:latin typeface="Gabriola" pitchFamily="82" charset="0"/>
            </a:endParaRPr>
          </a:p>
          <a:p>
            <a:pPr algn="r"/>
            <a:endParaRPr lang="uk-UA" i="1" dirty="0" smtClean="0">
              <a:solidFill>
                <a:schemeClr val="bg1"/>
              </a:solidFill>
              <a:latin typeface="Gabriola" pitchFamily="82" charset="0"/>
            </a:endParaRPr>
          </a:p>
          <a:p>
            <a:pPr algn="r"/>
            <a:r>
              <a:rPr lang="uk-UA" i="1" dirty="0">
                <a:solidFill>
                  <a:schemeClr val="bg1"/>
                </a:solidFill>
                <a:latin typeface="Gabriola" pitchFamily="82" charset="0"/>
              </a:rPr>
              <a:t> </a:t>
            </a:r>
            <a:r>
              <a:rPr lang="uk-UA" i="1" dirty="0" smtClean="0">
                <a:solidFill>
                  <a:schemeClr val="bg1"/>
                </a:solidFill>
                <a:latin typeface="Gabriola" pitchFamily="82" charset="0"/>
              </a:rPr>
              <a:t>                                                             </a:t>
            </a:r>
            <a:r>
              <a:rPr lang="uk-UA" sz="3200" i="1" dirty="0" smtClean="0">
                <a:solidFill>
                  <a:schemeClr val="bg1"/>
                </a:solidFill>
                <a:latin typeface="Gabriola" pitchFamily="82" charset="0"/>
              </a:rPr>
              <a:t>Й.Г.  </a:t>
            </a:r>
            <a:r>
              <a:rPr lang="uk-UA" sz="3200" i="1" dirty="0" err="1" smtClean="0">
                <a:solidFill>
                  <a:schemeClr val="bg1"/>
                </a:solidFill>
                <a:latin typeface="Gabriola" pitchFamily="82" charset="0"/>
              </a:rPr>
              <a:t>Песталоцці</a:t>
            </a:r>
            <a:endParaRPr lang="ru-RU" sz="3200" i="1" dirty="0">
              <a:solidFill>
                <a:schemeClr val="bg1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6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2135932"/>
            <a:ext cx="5112568" cy="2308324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7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Прямоугольник 2"/>
          <p:cNvSpPr>
            <a:spLocks noChangeArrowheads="1"/>
          </p:cNvSpPr>
          <p:nvPr/>
        </p:nvSpPr>
        <p:spPr bwMode="auto">
          <a:xfrm>
            <a:off x="2286000" y="3105150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63" y="1381125"/>
            <a:ext cx="8501062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985026"/>
            <a:ext cx="83899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Нормативно – правова база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997839"/>
            <a:ext cx="5814392" cy="312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Загальна декларація прав людини;</a:t>
            </a: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Декларація прав дитини;</a:t>
            </a: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Конвенція  ООН «Про права дитини»;</a:t>
            </a: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Конституція України;</a:t>
            </a: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Закон України «Про освіту»;</a:t>
            </a: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Закон України «Про загальну середню освіту»</a:t>
            </a: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Закон України «Про мови»</a:t>
            </a: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 Концепція виховання дітей і молоді в національній системі освіти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548680"/>
            <a:ext cx="4689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Мета національного </a:t>
            </a:r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виховання 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1556707"/>
            <a:ext cx="6030416" cy="5186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63525">
              <a:spcBef>
                <a:spcPts val="600"/>
              </a:spcBef>
            </a:pPr>
            <a:r>
              <a:rPr lang="uk-UA" b="1" dirty="0">
                <a:solidFill>
                  <a:schemeClr val="bg1"/>
                </a:solidFill>
              </a:rPr>
              <a:t>-  набуття молодим поколінням      соціального досвіду;</a:t>
            </a:r>
          </a:p>
          <a:p>
            <a:pPr marL="263525" indent="-263525">
              <a:spcBef>
                <a:spcPts val="600"/>
              </a:spcBef>
              <a:buFontTx/>
              <a:buChar char="-"/>
            </a:pPr>
            <a:r>
              <a:rPr lang="uk-UA" b="1" dirty="0">
                <a:solidFill>
                  <a:schemeClr val="bg1"/>
                </a:solidFill>
              </a:rPr>
              <a:t>успадкування духовних надбань українського народу;</a:t>
            </a:r>
          </a:p>
          <a:p>
            <a:pPr marL="263525" indent="-263525">
              <a:spcBef>
                <a:spcPts val="600"/>
              </a:spcBef>
              <a:buFontTx/>
              <a:buChar char="-"/>
            </a:pPr>
            <a:r>
              <a:rPr lang="uk-UA" b="1" dirty="0">
                <a:solidFill>
                  <a:schemeClr val="bg1"/>
                </a:solidFill>
              </a:rPr>
              <a:t>досягнення високої культури міжнаціональних взаємин, формування рис громадянина України, розвиненого духовно, морально; </a:t>
            </a:r>
          </a:p>
          <a:p>
            <a:pPr marL="263525" indent="-263525">
              <a:spcBef>
                <a:spcPts val="600"/>
              </a:spcBef>
              <a:buFontTx/>
              <a:buChar char="-"/>
            </a:pPr>
            <a:r>
              <a:rPr lang="uk-UA" b="1" dirty="0">
                <a:solidFill>
                  <a:schemeClr val="bg1"/>
                </a:solidFill>
              </a:rPr>
              <a:t>створення умов для розвитку особистої і творчої самореалізації кожної дитини, здатної оберігати й примножувати цінності національної культури; </a:t>
            </a:r>
          </a:p>
          <a:p>
            <a:pPr marL="263525" indent="-263525">
              <a:spcBef>
                <a:spcPts val="600"/>
              </a:spcBef>
              <a:buFontTx/>
              <a:buChar char="-"/>
            </a:pPr>
            <a:r>
              <a:rPr lang="uk-UA" b="1" dirty="0">
                <a:solidFill>
                  <a:schemeClr val="bg1"/>
                </a:solidFill>
              </a:rPr>
              <a:t>виховання високої культури міжнаціональних взаємовідносин; </a:t>
            </a:r>
          </a:p>
          <a:p>
            <a:pPr marL="263525" indent="-263525">
              <a:spcBef>
                <a:spcPts val="600"/>
              </a:spcBef>
              <a:buFontTx/>
              <a:buChar char="-"/>
            </a:pPr>
            <a:r>
              <a:rPr lang="uk-UA" b="1" dirty="0">
                <a:solidFill>
                  <a:schemeClr val="bg1"/>
                </a:solidFill>
              </a:rPr>
              <a:t>  формування національних світоглядних позицій, ідей, поглядів і переконань на основі духовних цінностей вітчизняної та світової культури</a:t>
            </a:r>
            <a:r>
              <a:rPr lang="uk-UA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019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9546" y="489717"/>
            <a:ext cx="503851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Завдання </a:t>
            </a:r>
            <a:r>
              <a:rPr lang="uk-UA" sz="3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виховної </a:t>
            </a:r>
            <a:endParaRPr lang="uk-UA" sz="38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роботи </a:t>
            </a:r>
            <a:r>
              <a:rPr lang="uk-UA" sz="3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району </a:t>
            </a:r>
            <a:endParaRPr lang="ru-RU" sz="3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815573"/>
            <a:ext cx="78488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uk-UA" sz="2800" b="1" i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створення єдиного виховного простору через систему загальнокультурних і національних цінностей</a:t>
            </a:r>
            <a:endParaRPr lang="ru-RU" sz="2800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056" y="3486492"/>
            <a:ext cx="4176464" cy="29477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019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784" y="548680"/>
            <a:ext cx="50943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uk-UA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Основні вимоги до створення виховного простору в районі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1974253"/>
            <a:ext cx="70202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uk-UA" sz="2300" b="1" dirty="0" smtClean="0">
                <a:solidFill>
                  <a:schemeClr val="bg1"/>
                </a:solidFill>
              </a:rPr>
              <a:t>психологізація ;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uk-UA" sz="2300" b="1" dirty="0" smtClean="0">
                <a:solidFill>
                  <a:schemeClr val="bg1"/>
                </a:solidFill>
              </a:rPr>
              <a:t>відкритість </a:t>
            </a:r>
            <a:r>
              <a:rPr lang="uk-UA" sz="2300" b="1" dirty="0">
                <a:solidFill>
                  <a:schemeClr val="bg1"/>
                </a:solidFill>
              </a:rPr>
              <a:t>соціуму </a:t>
            </a:r>
            <a:r>
              <a:rPr lang="uk-UA" sz="2300" b="1" dirty="0" smtClean="0">
                <a:solidFill>
                  <a:schemeClr val="bg1"/>
                </a:solidFill>
              </a:rPr>
              <a:t>;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uk-UA" sz="2300" b="1" dirty="0" smtClean="0">
                <a:solidFill>
                  <a:schemeClr val="bg1"/>
                </a:solidFill>
              </a:rPr>
              <a:t>залучення </a:t>
            </a:r>
            <a:r>
              <a:rPr lang="uk-UA" sz="2300" b="1" dirty="0">
                <a:solidFill>
                  <a:schemeClr val="bg1"/>
                </a:solidFill>
              </a:rPr>
              <a:t>дітей до розв’язання суспільно </a:t>
            </a:r>
            <a:r>
              <a:rPr lang="uk-UA" sz="2300" b="1" dirty="0" smtClean="0">
                <a:solidFill>
                  <a:schemeClr val="bg1"/>
                </a:solidFill>
              </a:rPr>
              <a:t>    значущих </a:t>
            </a:r>
            <a:r>
              <a:rPr lang="uk-UA" sz="2300" b="1" dirty="0">
                <a:solidFill>
                  <a:schemeClr val="bg1"/>
                </a:solidFill>
              </a:rPr>
              <a:t>і особистісних життєвих проблем </a:t>
            </a:r>
            <a:r>
              <a:rPr lang="uk-UA" sz="2300" b="1" dirty="0" smtClean="0">
                <a:solidFill>
                  <a:schemeClr val="bg1"/>
                </a:solidFill>
              </a:rPr>
              <a:t>;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uk-UA" sz="2300" b="1" dirty="0" smtClean="0">
                <a:solidFill>
                  <a:schemeClr val="bg1"/>
                </a:solidFill>
              </a:rPr>
              <a:t>формування </a:t>
            </a:r>
            <a:r>
              <a:rPr lang="uk-UA" sz="2300" b="1" dirty="0">
                <a:solidFill>
                  <a:schemeClr val="bg1"/>
                </a:solidFill>
              </a:rPr>
              <a:t>досвіду громадської поведінки</a:t>
            </a:r>
            <a:r>
              <a:rPr lang="uk-UA" sz="2300" b="1" dirty="0" smtClean="0">
                <a:solidFill>
                  <a:schemeClr val="bg1"/>
                </a:solidFill>
              </a:rPr>
              <a:t>;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uk-UA" sz="2300" b="1" dirty="0" smtClean="0">
                <a:solidFill>
                  <a:schemeClr val="bg1"/>
                </a:solidFill>
              </a:rPr>
              <a:t>розвиток </a:t>
            </a:r>
            <a:r>
              <a:rPr lang="uk-UA" sz="2300" b="1" dirty="0">
                <a:solidFill>
                  <a:schemeClr val="bg1"/>
                </a:solidFill>
              </a:rPr>
              <a:t>творчого потенціалу всіх суб’єктів навчально-виховного процесу</a:t>
            </a:r>
            <a:r>
              <a:rPr lang="uk-UA" sz="2300" b="1" dirty="0" smtClean="0">
                <a:solidFill>
                  <a:schemeClr val="bg1"/>
                </a:solidFill>
              </a:rPr>
              <a:t>;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uk-UA" sz="2300" b="1" dirty="0" smtClean="0">
                <a:solidFill>
                  <a:schemeClr val="bg1"/>
                </a:solidFill>
              </a:rPr>
              <a:t>самореалізація </a:t>
            </a:r>
            <a:r>
              <a:rPr lang="uk-UA" sz="2300" b="1" dirty="0">
                <a:solidFill>
                  <a:schemeClr val="bg1"/>
                </a:solidFill>
              </a:rPr>
              <a:t>людини в особистісній, професійній та соціальній </a:t>
            </a:r>
            <a:r>
              <a:rPr lang="uk-UA" sz="2300" b="1" dirty="0" smtClean="0">
                <a:solidFill>
                  <a:schemeClr val="bg1"/>
                </a:solidFill>
              </a:rPr>
              <a:t>сферах життєдіяльності</a:t>
            </a:r>
            <a:r>
              <a:rPr lang="uk-UA" sz="2300" b="1" dirty="0">
                <a:solidFill>
                  <a:schemeClr val="bg1"/>
                </a:solidFill>
              </a:rPr>
              <a:t>. </a:t>
            </a:r>
            <a:endParaRPr lang="ru-RU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9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05273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Шляхи реалізації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772816"/>
            <a:ext cx="531033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uk-UA" b="1" dirty="0">
                <a:solidFill>
                  <a:schemeClr val="bg1"/>
                </a:solidFill>
              </a:rPr>
              <a:t>1. Рідна мова. </a:t>
            </a:r>
            <a:endParaRPr lang="ru-RU" b="1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uk-UA" b="1" dirty="0">
                <a:solidFill>
                  <a:schemeClr val="bg1"/>
                </a:solidFill>
              </a:rPr>
              <a:t>2.Родовід. </a:t>
            </a:r>
            <a:endParaRPr lang="ru-RU" b="1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uk-UA" b="1" dirty="0">
                <a:solidFill>
                  <a:schemeClr val="bg1"/>
                </a:solidFill>
              </a:rPr>
              <a:t>3.Рідна історія. </a:t>
            </a:r>
            <a:endParaRPr lang="ru-RU" b="1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uk-UA" b="1" dirty="0">
                <a:solidFill>
                  <a:schemeClr val="bg1"/>
                </a:solidFill>
              </a:rPr>
              <a:t>4.Краєзнавство. </a:t>
            </a:r>
            <a:endParaRPr lang="ru-RU" b="1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uk-UA" b="1" dirty="0">
                <a:solidFill>
                  <a:schemeClr val="bg1"/>
                </a:solidFill>
              </a:rPr>
              <a:t>5.Природа рідного краю. </a:t>
            </a:r>
            <a:endParaRPr lang="ru-RU" b="1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uk-UA" b="1" dirty="0">
                <a:solidFill>
                  <a:schemeClr val="bg1"/>
                </a:solidFill>
              </a:rPr>
              <a:t>6.Фольклор. </a:t>
            </a:r>
            <a:endParaRPr lang="ru-RU" b="1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uk-UA" b="1" dirty="0">
                <a:solidFill>
                  <a:schemeClr val="bg1"/>
                </a:solidFill>
              </a:rPr>
              <a:t>9.Національна символіка. </a:t>
            </a:r>
            <a:endParaRPr lang="ru-RU" b="1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uk-UA" b="1" dirty="0">
                <a:solidFill>
                  <a:schemeClr val="bg1"/>
                </a:solidFill>
              </a:rPr>
              <a:t>10.Народні прикмети, вірування. </a:t>
            </a:r>
            <a:endParaRPr lang="ru-RU" b="1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uk-UA" b="1" dirty="0">
                <a:solidFill>
                  <a:schemeClr val="bg1"/>
                </a:solidFill>
              </a:rPr>
              <a:t>11.Релігійно виховні традиції. </a:t>
            </a:r>
            <a:endParaRPr lang="ru-RU" b="1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uk-UA" b="1" dirty="0">
                <a:solidFill>
                  <a:schemeClr val="bg1"/>
                </a:solidFill>
              </a:rPr>
              <a:t>12.Родинно-побутова культура. </a:t>
            </a:r>
            <a:endParaRPr lang="ru-RU" b="1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uk-UA" b="1" dirty="0">
                <a:solidFill>
                  <a:schemeClr val="bg1"/>
                </a:solidFill>
              </a:rPr>
              <a:t>13.Національні традиції, звичаї </a:t>
            </a:r>
            <a:r>
              <a:rPr lang="uk-UA" b="1" dirty="0" smtClean="0">
                <a:solidFill>
                  <a:schemeClr val="bg1"/>
                </a:solidFill>
              </a:rPr>
              <a:t>і обряди</a:t>
            </a:r>
            <a:r>
              <a:rPr lang="uk-UA" dirty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019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50" y="58725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Впровадження національної </a:t>
            </a:r>
            <a:r>
              <a:rPr lang="uk-UA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системи виховання на уроках 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1472069"/>
            <a:ext cx="626469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«Путешествуя Украиной» Ігнатенко Я.О. , учитель географії ДЗОШ № 76;</a:t>
            </a: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>
                <a:solidFill>
                  <a:schemeClr val="bg1"/>
                </a:solidFill>
              </a:rPr>
              <a:t>«Действия с обыкновенными дробями» </a:t>
            </a:r>
            <a:r>
              <a:rPr lang="uk-UA" b="1" dirty="0">
                <a:solidFill>
                  <a:schemeClr val="bg1"/>
                </a:solidFill>
              </a:rPr>
              <a:t>Рижих І.М., учитель математики ДЗОШ № 76 ;</a:t>
            </a: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«Колядки – найдавніші українські пісні» Данилюк В.Б., учитель української мови та літератури ДЗОШ №88;</a:t>
            </a: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>
                <a:solidFill>
                  <a:schemeClr val="bg1"/>
                </a:solidFill>
              </a:rPr>
              <a:t>«Использование информационных и компьютерных технологий в работе по народоведению» </a:t>
            </a:r>
            <a:r>
              <a:rPr lang="uk-UA" b="1" dirty="0">
                <a:solidFill>
                  <a:schemeClr val="bg1"/>
                </a:solidFill>
              </a:rPr>
              <a:t>Кумановська В.В., Агалкова Л.С., учителі ДЗОШ № 93;</a:t>
            </a: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«Історія школи Донбасу (1929-1930рр.). Історичний аспект проблеми», Негода О.О., </a:t>
            </a: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учитель історії ДЗОШ № 93;</a:t>
            </a: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«У світі загадок та народної мудрості»  Мелешко Л.В., учитель української мови та літератури ДСШ № 115;</a:t>
            </a: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«Музика мого народу» Бондаренко Т.А., учитель англійської мови ДСШ № 115.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9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3071813"/>
            <a:ext cx="8572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416348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Заходи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4224" y="1556792"/>
            <a:ext cx="6840760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турніри мовознавців «Живе слово». «Рідна мова», «Мово українська. Гордосте моя!»;</a:t>
            </a:r>
            <a:endParaRPr lang="ru-RU" b="1" dirty="0">
              <a:solidFill>
                <a:schemeClr val="bg1"/>
              </a:solidFill>
            </a:endParaRPr>
          </a:p>
          <a:p>
            <a:pPr marL="285750" lvl="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лінгвістичні вікторини «Мова моя калинова»;</a:t>
            </a:r>
            <a:endParaRPr lang="ru-RU" b="1" dirty="0">
              <a:solidFill>
                <a:schemeClr val="bg1"/>
              </a:solidFill>
            </a:endParaRPr>
          </a:p>
          <a:p>
            <a:pPr marL="285750" lvl="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конференції «Особливості українського етносу», «Формування народознавчих знань та вмінь учнів», «Духовний світ українців»,»Земля моїх батьків», «Великі українці» ;</a:t>
            </a:r>
            <a:endParaRPr lang="ru-RU" b="1" dirty="0">
              <a:solidFill>
                <a:schemeClr val="bg1"/>
              </a:solidFill>
            </a:endParaRPr>
          </a:p>
          <a:p>
            <a:pPr marL="285750" lvl="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фестивалі « Свято козацької пісні», «Інсценування народних обрядових свят», «Українська пісня». «Українська народна кухня»;</a:t>
            </a:r>
            <a:endParaRPr lang="ru-RU" b="1" dirty="0">
              <a:solidFill>
                <a:schemeClr val="bg1"/>
              </a:solidFill>
            </a:endParaRPr>
          </a:p>
          <a:p>
            <a:pPr marL="285750" lvl="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диспути «Усі ми – українці», «Українська соборність: ідея, досвід, проблеми»;</a:t>
            </a:r>
            <a:endParaRPr lang="ru-RU" b="1" dirty="0">
              <a:solidFill>
                <a:schemeClr val="bg1"/>
              </a:solidFill>
            </a:endParaRPr>
          </a:p>
          <a:p>
            <a:pPr marL="285750" lvl="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uk-UA" b="1" dirty="0">
                <a:solidFill>
                  <a:schemeClr val="bg1"/>
                </a:solidFill>
              </a:rPr>
              <a:t>круглі столи «Народні обереги», «Виховання національної свідомості», «Народні перекази та легенди про козаків»;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9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1088</Words>
  <Application>Microsoft Office PowerPoint</Application>
  <PresentationFormat>Экран (4:3)</PresentationFormat>
  <Paragraphs>142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Direktor</cp:lastModifiedBy>
  <cp:revision>37</cp:revision>
  <dcterms:modified xsi:type="dcterms:W3CDTF">2014-01-05T11:50:20Z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542138</vt:lpwstr>
  </property>
  <property fmtid="{D5CDD505-2E9C-101B-9397-08002B2CF9AE}" name="NXPowerLiteVersion" pid="3">
    <vt:lpwstr>D4.1.4</vt:lpwstr>
  </property>
</Properties>
</file>